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0267275" cy="42794238"/>
  <p:notesSz cx="6858000" cy="9144000"/>
  <p:defaultTextStyle>
    <a:defPPr>
      <a:defRPr lang="en-US"/>
    </a:defPPr>
    <a:lvl1pPr marL="0" algn="l" defTabSz="2286253" rtl="0" eaLnBrk="1" latinLnBrk="0" hangingPunct="1">
      <a:defRPr sz="9036" kern="1200">
        <a:solidFill>
          <a:schemeClr val="tx1"/>
        </a:solidFill>
        <a:latin typeface="+mn-lt"/>
        <a:ea typeface="+mn-ea"/>
        <a:cs typeface="+mn-cs"/>
      </a:defRPr>
    </a:lvl1pPr>
    <a:lvl2pPr marL="2286253" algn="l" defTabSz="2286253" rtl="0" eaLnBrk="1" latinLnBrk="0" hangingPunct="1">
      <a:defRPr sz="9036" kern="1200">
        <a:solidFill>
          <a:schemeClr val="tx1"/>
        </a:solidFill>
        <a:latin typeface="+mn-lt"/>
        <a:ea typeface="+mn-ea"/>
        <a:cs typeface="+mn-cs"/>
      </a:defRPr>
    </a:lvl2pPr>
    <a:lvl3pPr marL="4572506" algn="l" defTabSz="2286253" rtl="0" eaLnBrk="1" latinLnBrk="0" hangingPunct="1">
      <a:defRPr sz="9036" kern="1200">
        <a:solidFill>
          <a:schemeClr val="tx1"/>
        </a:solidFill>
        <a:latin typeface="+mn-lt"/>
        <a:ea typeface="+mn-ea"/>
        <a:cs typeface="+mn-cs"/>
      </a:defRPr>
    </a:lvl3pPr>
    <a:lvl4pPr marL="6858759" algn="l" defTabSz="2286253" rtl="0" eaLnBrk="1" latinLnBrk="0" hangingPunct="1">
      <a:defRPr sz="9036" kern="1200">
        <a:solidFill>
          <a:schemeClr val="tx1"/>
        </a:solidFill>
        <a:latin typeface="+mn-lt"/>
        <a:ea typeface="+mn-ea"/>
        <a:cs typeface="+mn-cs"/>
      </a:defRPr>
    </a:lvl4pPr>
    <a:lvl5pPr marL="9145012" algn="l" defTabSz="2286253" rtl="0" eaLnBrk="1" latinLnBrk="0" hangingPunct="1">
      <a:defRPr sz="9036" kern="1200">
        <a:solidFill>
          <a:schemeClr val="tx1"/>
        </a:solidFill>
        <a:latin typeface="+mn-lt"/>
        <a:ea typeface="+mn-ea"/>
        <a:cs typeface="+mn-cs"/>
      </a:defRPr>
    </a:lvl5pPr>
    <a:lvl6pPr marL="11431266" algn="l" defTabSz="2286253" rtl="0" eaLnBrk="1" latinLnBrk="0" hangingPunct="1">
      <a:defRPr sz="9036" kern="1200">
        <a:solidFill>
          <a:schemeClr val="tx1"/>
        </a:solidFill>
        <a:latin typeface="+mn-lt"/>
        <a:ea typeface="+mn-ea"/>
        <a:cs typeface="+mn-cs"/>
      </a:defRPr>
    </a:lvl6pPr>
    <a:lvl7pPr marL="13717519" algn="l" defTabSz="2286253" rtl="0" eaLnBrk="1" latinLnBrk="0" hangingPunct="1">
      <a:defRPr sz="9036" kern="1200">
        <a:solidFill>
          <a:schemeClr val="tx1"/>
        </a:solidFill>
        <a:latin typeface="+mn-lt"/>
        <a:ea typeface="+mn-ea"/>
        <a:cs typeface="+mn-cs"/>
      </a:defRPr>
    </a:lvl7pPr>
    <a:lvl8pPr marL="16003772" algn="l" defTabSz="2286253" rtl="0" eaLnBrk="1" latinLnBrk="0" hangingPunct="1">
      <a:defRPr sz="9036" kern="1200">
        <a:solidFill>
          <a:schemeClr val="tx1"/>
        </a:solidFill>
        <a:latin typeface="+mn-lt"/>
        <a:ea typeface="+mn-ea"/>
        <a:cs typeface="+mn-cs"/>
      </a:defRPr>
    </a:lvl8pPr>
    <a:lvl9pPr marL="18290025" algn="l" defTabSz="2286253" rtl="0" eaLnBrk="1" latinLnBrk="0" hangingPunct="1">
      <a:defRPr sz="903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9" userDrawn="1">
          <p15:clr>
            <a:srgbClr val="A4A3A4"/>
          </p15:clr>
        </p15:guide>
        <p15:guide id="2" pos="95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25D7D"/>
    <a:srgbClr val="002D72"/>
    <a:srgbClr val="FFD96E"/>
    <a:srgbClr val="264162"/>
    <a:srgbClr val="D93230"/>
    <a:srgbClr val="152043"/>
    <a:srgbClr val="CED84A"/>
    <a:srgbClr val="3C669A"/>
    <a:srgbClr val="4B7F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0D241-FBD9-D781-E443-DBFE0595D070}" v="1" dt="2024-11-11T14:42:34.946"/>
    <p1510:client id="{CBD4B100-BCC6-07F2-BB4E-54C5A4467DDE}" v="6" dt="2024-11-11T15:32:27.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p:cViewPr varScale="1">
        <p:scale>
          <a:sx n="18" d="100"/>
          <a:sy n="18" d="100"/>
        </p:scale>
        <p:origin x="4360" y="440"/>
      </p:cViewPr>
      <p:guideLst>
        <p:guide orient="horz" pos="13479"/>
        <p:guide pos="95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erek:Desktop:Experimental%20data:ZY's%20Sutent%20vs.%20V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2572449619601401"/>
          <c:y val="5.7222375804997297E-2"/>
          <c:w val="0.74466515897765995"/>
          <c:h val="0.71598789734616497"/>
        </c:manualLayout>
      </c:layout>
      <c:lineChart>
        <c:grouping val="standard"/>
        <c:varyColors val="0"/>
        <c:dLbls>
          <c:showLegendKey val="0"/>
          <c:showVal val="0"/>
          <c:showCatName val="0"/>
          <c:showSerName val="0"/>
          <c:showPercent val="0"/>
          <c:showBubbleSize val="0"/>
        </c:dLbls>
        <c:marker val="1"/>
        <c:smooth val="0"/>
        <c:axId val="1053243008"/>
        <c:axId val="1050436496"/>
      </c:lineChart>
      <c:catAx>
        <c:axId val="1053243008"/>
        <c:scaling>
          <c:orientation val="minMax"/>
        </c:scaling>
        <c:delete val="0"/>
        <c:axPos val="b"/>
        <c:title>
          <c:tx>
            <c:rich>
              <a:bodyPr/>
              <a:lstStyle/>
              <a:p>
                <a:pPr>
                  <a:defRPr sz="2400"/>
                </a:pPr>
                <a:r>
                  <a:rPr lang="en-US" sz="2400"/>
                  <a:t>Dose (nM)</a:t>
                </a:r>
              </a:p>
            </c:rich>
          </c:tx>
          <c:overlay val="0"/>
        </c:title>
        <c:numFmt formatCode="General" sourceLinked="1"/>
        <c:majorTickMark val="out"/>
        <c:minorTickMark val="none"/>
        <c:tickLblPos val="nextTo"/>
        <c:crossAx val="1050436496"/>
        <c:crosses val="autoZero"/>
        <c:auto val="1"/>
        <c:lblAlgn val="ctr"/>
        <c:lblOffset val="100"/>
        <c:noMultiLvlLbl val="0"/>
      </c:catAx>
      <c:valAx>
        <c:axId val="1050436496"/>
        <c:scaling>
          <c:orientation val="minMax"/>
        </c:scaling>
        <c:delete val="0"/>
        <c:axPos val="l"/>
        <c:majorGridlines>
          <c:spPr>
            <a:ln>
              <a:noFill/>
            </a:ln>
          </c:spPr>
        </c:majorGridlines>
        <c:title>
          <c:tx>
            <c:rich>
              <a:bodyPr rot="-5400000" vert="horz"/>
              <a:lstStyle/>
              <a:p>
                <a:pPr>
                  <a:defRPr sz="2400"/>
                </a:pPr>
                <a:r>
                  <a:rPr lang="en-US" sz="2400"/>
                  <a:t>Viable cells (95% CI)</a:t>
                </a:r>
              </a:p>
            </c:rich>
          </c:tx>
          <c:overlay val="0"/>
        </c:title>
        <c:numFmt formatCode="General" sourceLinked="1"/>
        <c:majorTickMark val="out"/>
        <c:minorTickMark val="none"/>
        <c:tickLblPos val="nextTo"/>
        <c:crossAx val="1053243008"/>
        <c:crosses val="autoZero"/>
        <c:crossBetween val="between"/>
        <c:majorUnit val="25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D340C-BDE4-E54E-B734-EE1F2C47AC1E}" type="datetimeFigureOut">
              <a:rPr lang="en-US" smtClean="0"/>
              <a:t>11/12/24</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1765A-9E3A-104A-BCE9-BF2BBD62A2EE}" type="slidenum">
              <a:rPr lang="en-US" smtClean="0"/>
              <a:t>‹#›</a:t>
            </a:fld>
            <a:endParaRPr lang="en-US"/>
          </a:p>
        </p:txBody>
      </p:sp>
    </p:spTree>
    <p:extLst>
      <p:ext uri="{BB962C8B-B14F-4D97-AF65-F5344CB8AC3E}">
        <p14:creationId xmlns:p14="http://schemas.microsoft.com/office/powerpoint/2010/main" val="1601978637"/>
      </p:ext>
    </p:extLst>
  </p:cSld>
  <p:clrMap bg1="lt1" tx1="dk1" bg2="lt2" tx2="dk2" accent1="accent1" accent2="accent2" accent3="accent3" accent4="accent4" accent5="accent5" accent6="accent6" hlink="hlink" folHlink="folHlink"/>
  <p:notesStyle>
    <a:lvl1pPr marL="0" algn="l" defTabSz="434889" rtl="0" eaLnBrk="1" latinLnBrk="0" hangingPunct="1">
      <a:defRPr sz="1141" kern="1200">
        <a:solidFill>
          <a:schemeClr val="tx1"/>
        </a:solidFill>
        <a:latin typeface="+mn-lt"/>
        <a:ea typeface="+mn-ea"/>
        <a:cs typeface="+mn-cs"/>
      </a:defRPr>
    </a:lvl1pPr>
    <a:lvl2pPr marL="434889" algn="l" defTabSz="434889" rtl="0" eaLnBrk="1" latinLnBrk="0" hangingPunct="1">
      <a:defRPr sz="1141" kern="1200">
        <a:solidFill>
          <a:schemeClr val="tx1"/>
        </a:solidFill>
        <a:latin typeface="+mn-lt"/>
        <a:ea typeface="+mn-ea"/>
        <a:cs typeface="+mn-cs"/>
      </a:defRPr>
    </a:lvl2pPr>
    <a:lvl3pPr marL="869777" algn="l" defTabSz="434889" rtl="0" eaLnBrk="1" latinLnBrk="0" hangingPunct="1">
      <a:defRPr sz="1141" kern="1200">
        <a:solidFill>
          <a:schemeClr val="tx1"/>
        </a:solidFill>
        <a:latin typeface="+mn-lt"/>
        <a:ea typeface="+mn-ea"/>
        <a:cs typeface="+mn-cs"/>
      </a:defRPr>
    </a:lvl3pPr>
    <a:lvl4pPr marL="1304666" algn="l" defTabSz="434889" rtl="0" eaLnBrk="1" latinLnBrk="0" hangingPunct="1">
      <a:defRPr sz="1141" kern="1200">
        <a:solidFill>
          <a:schemeClr val="tx1"/>
        </a:solidFill>
        <a:latin typeface="+mn-lt"/>
        <a:ea typeface="+mn-ea"/>
        <a:cs typeface="+mn-cs"/>
      </a:defRPr>
    </a:lvl4pPr>
    <a:lvl5pPr marL="1739555" algn="l" defTabSz="434889" rtl="0" eaLnBrk="1" latinLnBrk="0" hangingPunct="1">
      <a:defRPr sz="1141" kern="1200">
        <a:solidFill>
          <a:schemeClr val="tx1"/>
        </a:solidFill>
        <a:latin typeface="+mn-lt"/>
        <a:ea typeface="+mn-ea"/>
        <a:cs typeface="+mn-cs"/>
      </a:defRPr>
    </a:lvl5pPr>
    <a:lvl6pPr marL="2174443" algn="l" defTabSz="434889" rtl="0" eaLnBrk="1" latinLnBrk="0" hangingPunct="1">
      <a:defRPr sz="1141" kern="1200">
        <a:solidFill>
          <a:schemeClr val="tx1"/>
        </a:solidFill>
        <a:latin typeface="+mn-lt"/>
        <a:ea typeface="+mn-ea"/>
        <a:cs typeface="+mn-cs"/>
      </a:defRPr>
    </a:lvl6pPr>
    <a:lvl7pPr marL="2609332" algn="l" defTabSz="434889" rtl="0" eaLnBrk="1" latinLnBrk="0" hangingPunct="1">
      <a:defRPr sz="1141" kern="1200">
        <a:solidFill>
          <a:schemeClr val="tx1"/>
        </a:solidFill>
        <a:latin typeface="+mn-lt"/>
        <a:ea typeface="+mn-ea"/>
        <a:cs typeface="+mn-cs"/>
      </a:defRPr>
    </a:lvl7pPr>
    <a:lvl8pPr marL="3044220" algn="l" defTabSz="434889" rtl="0" eaLnBrk="1" latinLnBrk="0" hangingPunct="1">
      <a:defRPr sz="1141" kern="1200">
        <a:solidFill>
          <a:schemeClr val="tx1"/>
        </a:solidFill>
        <a:latin typeface="+mn-lt"/>
        <a:ea typeface="+mn-ea"/>
        <a:cs typeface="+mn-cs"/>
      </a:defRPr>
    </a:lvl8pPr>
    <a:lvl9pPr marL="3479109" algn="l" defTabSz="434889" rtl="0" eaLnBrk="1" latinLnBrk="0" hangingPunct="1">
      <a:defRPr sz="114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51765A-9E3A-104A-BCE9-BF2BBD62A2EE}" type="slidenum">
              <a:rPr lang="en-US" smtClean="0"/>
              <a:t>1</a:t>
            </a:fld>
            <a:endParaRPr lang="en-US"/>
          </a:p>
        </p:txBody>
      </p:sp>
    </p:spTree>
    <p:extLst>
      <p:ext uri="{BB962C8B-B14F-4D97-AF65-F5344CB8AC3E}">
        <p14:creationId xmlns:p14="http://schemas.microsoft.com/office/powerpoint/2010/main" val="246210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13293954"/>
            <a:ext cx="25727184" cy="9173024"/>
          </a:xfrm>
        </p:spPr>
        <p:txBody>
          <a:bodyPr/>
          <a:lstStyle/>
          <a:p>
            <a:r>
              <a:rPr lang="en-US"/>
              <a:t>Click to edit Master title style</a:t>
            </a:r>
          </a:p>
        </p:txBody>
      </p:sp>
      <p:sp>
        <p:nvSpPr>
          <p:cNvPr id="3" name="Subtitle 2"/>
          <p:cNvSpPr>
            <a:spLocks noGrp="1"/>
          </p:cNvSpPr>
          <p:nvPr>
            <p:ph type="subTitle" idx="1"/>
          </p:nvPr>
        </p:nvSpPr>
        <p:spPr>
          <a:xfrm>
            <a:off x="4540091" y="24250068"/>
            <a:ext cx="21187093" cy="10936305"/>
          </a:xfrm>
        </p:spPr>
        <p:txBody>
          <a:bodyPr/>
          <a:lstStyle>
            <a:lvl1pPr marL="0" indent="0" algn="ctr">
              <a:buNone/>
              <a:defRPr>
                <a:solidFill>
                  <a:schemeClr val="tx1">
                    <a:tint val="75000"/>
                  </a:schemeClr>
                </a:solidFill>
              </a:defRPr>
            </a:lvl1pPr>
            <a:lvl2pPr marL="1420812" indent="0" algn="ctr">
              <a:buNone/>
              <a:defRPr>
                <a:solidFill>
                  <a:schemeClr val="tx1">
                    <a:tint val="75000"/>
                  </a:schemeClr>
                </a:solidFill>
              </a:defRPr>
            </a:lvl2pPr>
            <a:lvl3pPr marL="2841625" indent="0" algn="ctr">
              <a:buNone/>
              <a:defRPr>
                <a:solidFill>
                  <a:schemeClr val="tx1">
                    <a:tint val="75000"/>
                  </a:schemeClr>
                </a:solidFill>
              </a:defRPr>
            </a:lvl3pPr>
            <a:lvl4pPr marL="4262437" indent="0" algn="ctr">
              <a:buNone/>
              <a:defRPr>
                <a:solidFill>
                  <a:schemeClr val="tx1">
                    <a:tint val="75000"/>
                  </a:schemeClr>
                </a:solidFill>
              </a:defRPr>
            </a:lvl4pPr>
            <a:lvl5pPr marL="5683250" indent="0" algn="ctr">
              <a:buNone/>
              <a:defRPr>
                <a:solidFill>
                  <a:schemeClr val="tx1">
                    <a:tint val="75000"/>
                  </a:schemeClr>
                </a:solidFill>
              </a:defRPr>
            </a:lvl5pPr>
            <a:lvl6pPr marL="7104063" indent="0" algn="ctr">
              <a:buNone/>
              <a:defRPr>
                <a:solidFill>
                  <a:schemeClr val="tx1">
                    <a:tint val="75000"/>
                  </a:schemeClr>
                </a:solidFill>
              </a:defRPr>
            </a:lvl6pPr>
            <a:lvl7pPr marL="8524876" indent="0" algn="ctr">
              <a:buNone/>
              <a:defRPr>
                <a:solidFill>
                  <a:schemeClr val="tx1">
                    <a:tint val="75000"/>
                  </a:schemeClr>
                </a:solidFill>
              </a:defRPr>
            </a:lvl7pPr>
            <a:lvl8pPr marL="9945688" indent="0" algn="ctr">
              <a:buNone/>
              <a:defRPr>
                <a:solidFill>
                  <a:schemeClr val="tx1">
                    <a:tint val="75000"/>
                  </a:schemeClr>
                </a:solidFill>
              </a:defRPr>
            </a:lvl8pPr>
            <a:lvl9pPr marL="1136649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D4C4CA-94A1-834E-A2BA-CE4D58E93A41}"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63341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4C4CA-94A1-834E-A2BA-CE4D58E93A41}"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375059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2887240" y="8222042"/>
            <a:ext cx="38133615" cy="175268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75893" y="8222042"/>
            <a:ext cx="113906894" cy="175268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4C4CA-94A1-834E-A2BA-CE4D58E93A41}"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370461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4C4CA-94A1-834E-A2BA-CE4D58E93A41}"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87720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6" y="27499263"/>
            <a:ext cx="25727184" cy="8499411"/>
          </a:xfrm>
        </p:spPr>
        <p:txBody>
          <a:bodyPr anchor="t"/>
          <a:lstStyle>
            <a:lvl1pPr algn="l">
              <a:defRPr sz="12413" b="1" cap="all"/>
            </a:lvl1pPr>
          </a:lstStyle>
          <a:p>
            <a:r>
              <a:rPr lang="en-US"/>
              <a:t>Click to edit Master title style</a:t>
            </a:r>
          </a:p>
        </p:txBody>
      </p:sp>
      <p:sp>
        <p:nvSpPr>
          <p:cNvPr id="3" name="Text Placeholder 2"/>
          <p:cNvSpPr>
            <a:spLocks noGrp="1"/>
          </p:cNvSpPr>
          <p:nvPr>
            <p:ph type="body" idx="1"/>
          </p:nvPr>
        </p:nvSpPr>
        <p:spPr>
          <a:xfrm>
            <a:off x="2390906" y="18138029"/>
            <a:ext cx="25727184" cy="9361237"/>
          </a:xfrm>
        </p:spPr>
        <p:txBody>
          <a:bodyPr anchor="b"/>
          <a:lstStyle>
            <a:lvl1pPr marL="0" indent="0">
              <a:buNone/>
              <a:defRPr sz="6207">
                <a:solidFill>
                  <a:schemeClr val="tx1">
                    <a:tint val="75000"/>
                  </a:schemeClr>
                </a:solidFill>
              </a:defRPr>
            </a:lvl1pPr>
            <a:lvl2pPr marL="1420812" indent="0">
              <a:buNone/>
              <a:defRPr sz="5616">
                <a:solidFill>
                  <a:schemeClr val="tx1">
                    <a:tint val="75000"/>
                  </a:schemeClr>
                </a:solidFill>
              </a:defRPr>
            </a:lvl2pPr>
            <a:lvl3pPr marL="2841625" indent="0">
              <a:buNone/>
              <a:defRPr sz="4965">
                <a:solidFill>
                  <a:schemeClr val="tx1">
                    <a:tint val="75000"/>
                  </a:schemeClr>
                </a:solidFill>
              </a:defRPr>
            </a:lvl3pPr>
            <a:lvl4pPr marL="4262437" indent="0">
              <a:buNone/>
              <a:defRPr sz="4374">
                <a:solidFill>
                  <a:schemeClr val="tx1">
                    <a:tint val="75000"/>
                  </a:schemeClr>
                </a:solidFill>
              </a:defRPr>
            </a:lvl4pPr>
            <a:lvl5pPr marL="5683250" indent="0">
              <a:buNone/>
              <a:defRPr sz="4374">
                <a:solidFill>
                  <a:schemeClr val="tx1">
                    <a:tint val="75000"/>
                  </a:schemeClr>
                </a:solidFill>
              </a:defRPr>
            </a:lvl5pPr>
            <a:lvl6pPr marL="7104063" indent="0">
              <a:buNone/>
              <a:defRPr sz="4374">
                <a:solidFill>
                  <a:schemeClr val="tx1">
                    <a:tint val="75000"/>
                  </a:schemeClr>
                </a:solidFill>
              </a:defRPr>
            </a:lvl6pPr>
            <a:lvl7pPr marL="8524876" indent="0">
              <a:buNone/>
              <a:defRPr sz="4374">
                <a:solidFill>
                  <a:schemeClr val="tx1">
                    <a:tint val="75000"/>
                  </a:schemeClr>
                </a:solidFill>
              </a:defRPr>
            </a:lvl7pPr>
            <a:lvl8pPr marL="9945688" indent="0">
              <a:buNone/>
              <a:defRPr sz="4374">
                <a:solidFill>
                  <a:schemeClr val="tx1">
                    <a:tint val="75000"/>
                  </a:schemeClr>
                </a:solidFill>
              </a:defRPr>
            </a:lvl8pPr>
            <a:lvl9pPr marL="11366499" indent="0">
              <a:buNone/>
              <a:defRPr sz="437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D4C4CA-94A1-834E-A2BA-CE4D58E93A41}"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280063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75891" y="47925586"/>
            <a:ext cx="76020253" cy="135564620"/>
          </a:xfrm>
        </p:spPr>
        <p:txBody>
          <a:bodyPr/>
          <a:lstStyle>
            <a:lvl1pPr>
              <a:defRPr sz="8690"/>
            </a:lvl1pPr>
            <a:lvl2pPr>
              <a:defRPr sz="7449"/>
            </a:lvl2pPr>
            <a:lvl3pPr>
              <a:defRPr sz="6207"/>
            </a:lvl3pPr>
            <a:lvl4pPr>
              <a:defRPr sz="5616"/>
            </a:lvl4pPr>
            <a:lvl5pPr>
              <a:defRPr sz="5616"/>
            </a:lvl5pPr>
            <a:lvl6pPr>
              <a:defRPr sz="5616"/>
            </a:lvl6pPr>
            <a:lvl7pPr>
              <a:defRPr sz="5616"/>
            </a:lvl7pPr>
            <a:lvl8pPr>
              <a:defRPr sz="5616"/>
            </a:lvl8pPr>
            <a:lvl9pPr>
              <a:defRPr sz="56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5000600" y="47925586"/>
            <a:ext cx="76020257" cy="135564620"/>
          </a:xfrm>
        </p:spPr>
        <p:txBody>
          <a:bodyPr/>
          <a:lstStyle>
            <a:lvl1pPr>
              <a:defRPr sz="8690"/>
            </a:lvl1pPr>
            <a:lvl2pPr>
              <a:defRPr sz="7449"/>
            </a:lvl2pPr>
            <a:lvl3pPr>
              <a:defRPr sz="6207"/>
            </a:lvl3pPr>
            <a:lvl4pPr>
              <a:defRPr sz="5616"/>
            </a:lvl4pPr>
            <a:lvl5pPr>
              <a:defRPr sz="5616"/>
            </a:lvl5pPr>
            <a:lvl6pPr>
              <a:defRPr sz="5616"/>
            </a:lvl6pPr>
            <a:lvl7pPr>
              <a:defRPr sz="5616"/>
            </a:lvl7pPr>
            <a:lvl8pPr>
              <a:defRPr sz="5616"/>
            </a:lvl8pPr>
            <a:lvl9pPr>
              <a:defRPr sz="56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D4C4CA-94A1-834E-A2BA-CE4D58E93A41}"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23994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364" y="1713754"/>
            <a:ext cx="27240548" cy="713237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365" y="9579177"/>
            <a:ext cx="13373303" cy="3992145"/>
          </a:xfrm>
        </p:spPr>
        <p:txBody>
          <a:bodyPr anchor="b"/>
          <a:lstStyle>
            <a:lvl1pPr marL="0" indent="0">
              <a:buNone/>
              <a:defRPr sz="7449" b="1"/>
            </a:lvl1pPr>
            <a:lvl2pPr marL="1420812" indent="0">
              <a:buNone/>
              <a:defRPr sz="6207" b="1"/>
            </a:lvl2pPr>
            <a:lvl3pPr marL="2841625" indent="0">
              <a:buNone/>
              <a:defRPr sz="5616" b="1"/>
            </a:lvl3pPr>
            <a:lvl4pPr marL="4262437" indent="0">
              <a:buNone/>
              <a:defRPr sz="4965" b="1"/>
            </a:lvl4pPr>
            <a:lvl5pPr marL="5683250" indent="0">
              <a:buNone/>
              <a:defRPr sz="4965" b="1"/>
            </a:lvl5pPr>
            <a:lvl6pPr marL="7104063" indent="0">
              <a:buNone/>
              <a:defRPr sz="4965" b="1"/>
            </a:lvl6pPr>
            <a:lvl7pPr marL="8524876" indent="0">
              <a:buNone/>
              <a:defRPr sz="4965" b="1"/>
            </a:lvl7pPr>
            <a:lvl8pPr marL="9945688" indent="0">
              <a:buNone/>
              <a:defRPr sz="4965" b="1"/>
            </a:lvl8pPr>
            <a:lvl9pPr marL="11366499" indent="0">
              <a:buNone/>
              <a:defRPr sz="4965" b="1"/>
            </a:lvl9pPr>
          </a:lstStyle>
          <a:p>
            <a:pPr lvl="0"/>
            <a:r>
              <a:rPr lang="en-US"/>
              <a:t>Click to edit Master text styles</a:t>
            </a:r>
          </a:p>
        </p:txBody>
      </p:sp>
      <p:sp>
        <p:nvSpPr>
          <p:cNvPr id="4" name="Content Placeholder 3"/>
          <p:cNvSpPr>
            <a:spLocks noGrp="1"/>
          </p:cNvSpPr>
          <p:nvPr>
            <p:ph sz="half" idx="2"/>
          </p:nvPr>
        </p:nvSpPr>
        <p:spPr>
          <a:xfrm>
            <a:off x="1513365" y="13571322"/>
            <a:ext cx="13373303" cy="24656220"/>
          </a:xfrm>
        </p:spPr>
        <p:txBody>
          <a:bodyPr/>
          <a:lstStyle>
            <a:lvl1pPr>
              <a:defRPr sz="7449"/>
            </a:lvl1pPr>
            <a:lvl2pPr>
              <a:defRPr sz="6207"/>
            </a:lvl2pPr>
            <a:lvl3pPr>
              <a:defRPr sz="5616"/>
            </a:lvl3pPr>
            <a:lvl4pPr>
              <a:defRPr sz="4965"/>
            </a:lvl4pPr>
            <a:lvl5pPr>
              <a:defRPr sz="4965"/>
            </a:lvl5pPr>
            <a:lvl6pPr>
              <a:defRPr sz="4965"/>
            </a:lvl6pPr>
            <a:lvl7pPr>
              <a:defRPr sz="4965"/>
            </a:lvl7pPr>
            <a:lvl8pPr>
              <a:defRPr sz="4965"/>
            </a:lvl8pPr>
            <a:lvl9pPr>
              <a:defRPr sz="49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5357" y="9579177"/>
            <a:ext cx="13378556" cy="3992145"/>
          </a:xfrm>
        </p:spPr>
        <p:txBody>
          <a:bodyPr anchor="b"/>
          <a:lstStyle>
            <a:lvl1pPr marL="0" indent="0">
              <a:buNone/>
              <a:defRPr sz="7449" b="1"/>
            </a:lvl1pPr>
            <a:lvl2pPr marL="1420812" indent="0">
              <a:buNone/>
              <a:defRPr sz="6207" b="1"/>
            </a:lvl2pPr>
            <a:lvl3pPr marL="2841625" indent="0">
              <a:buNone/>
              <a:defRPr sz="5616" b="1"/>
            </a:lvl3pPr>
            <a:lvl4pPr marL="4262437" indent="0">
              <a:buNone/>
              <a:defRPr sz="4965" b="1"/>
            </a:lvl4pPr>
            <a:lvl5pPr marL="5683250" indent="0">
              <a:buNone/>
              <a:defRPr sz="4965" b="1"/>
            </a:lvl5pPr>
            <a:lvl6pPr marL="7104063" indent="0">
              <a:buNone/>
              <a:defRPr sz="4965" b="1"/>
            </a:lvl6pPr>
            <a:lvl7pPr marL="8524876" indent="0">
              <a:buNone/>
              <a:defRPr sz="4965" b="1"/>
            </a:lvl7pPr>
            <a:lvl8pPr marL="9945688" indent="0">
              <a:buNone/>
              <a:defRPr sz="4965" b="1"/>
            </a:lvl8pPr>
            <a:lvl9pPr marL="11366499" indent="0">
              <a:buNone/>
              <a:defRPr sz="4965" b="1"/>
            </a:lvl9pPr>
          </a:lstStyle>
          <a:p>
            <a:pPr lvl="0"/>
            <a:r>
              <a:rPr lang="en-US"/>
              <a:t>Click to edit Master text styles</a:t>
            </a:r>
          </a:p>
        </p:txBody>
      </p:sp>
      <p:sp>
        <p:nvSpPr>
          <p:cNvPr id="6" name="Content Placeholder 5"/>
          <p:cNvSpPr>
            <a:spLocks noGrp="1"/>
          </p:cNvSpPr>
          <p:nvPr>
            <p:ph sz="quarter" idx="4"/>
          </p:nvPr>
        </p:nvSpPr>
        <p:spPr>
          <a:xfrm>
            <a:off x="15375357" y="13571322"/>
            <a:ext cx="13378556" cy="24656220"/>
          </a:xfrm>
        </p:spPr>
        <p:txBody>
          <a:bodyPr/>
          <a:lstStyle>
            <a:lvl1pPr>
              <a:defRPr sz="7449"/>
            </a:lvl1pPr>
            <a:lvl2pPr>
              <a:defRPr sz="6207"/>
            </a:lvl2pPr>
            <a:lvl3pPr>
              <a:defRPr sz="5616"/>
            </a:lvl3pPr>
            <a:lvl4pPr>
              <a:defRPr sz="4965"/>
            </a:lvl4pPr>
            <a:lvl5pPr>
              <a:defRPr sz="4965"/>
            </a:lvl5pPr>
            <a:lvl6pPr>
              <a:defRPr sz="4965"/>
            </a:lvl6pPr>
            <a:lvl7pPr>
              <a:defRPr sz="4965"/>
            </a:lvl7pPr>
            <a:lvl8pPr>
              <a:defRPr sz="4965"/>
            </a:lvl8pPr>
            <a:lvl9pPr>
              <a:defRPr sz="49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D4C4CA-94A1-834E-A2BA-CE4D58E93A41}" type="datetimeFigureOut">
              <a:rPr lang="en-US" smtClean="0"/>
              <a:t>11/12/24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157243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D4C4CA-94A1-834E-A2BA-CE4D58E93A41}" type="datetimeFigureOut">
              <a:rPr lang="en-US" smtClean="0"/>
              <a:t>11/12/24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194878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4C4CA-94A1-834E-A2BA-CE4D58E93A41}" type="datetimeFigureOut">
              <a:rPr lang="en-US" smtClean="0"/>
              <a:t>11/12/24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114977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367" y="1703845"/>
            <a:ext cx="9957725" cy="7251246"/>
          </a:xfrm>
        </p:spPr>
        <p:txBody>
          <a:bodyPr anchor="b"/>
          <a:lstStyle>
            <a:lvl1pPr algn="l">
              <a:defRPr sz="6207" b="1"/>
            </a:lvl1pPr>
          </a:lstStyle>
          <a:p>
            <a:r>
              <a:rPr lang="en-US"/>
              <a:t>Click to edit Master title style</a:t>
            </a:r>
          </a:p>
        </p:txBody>
      </p:sp>
      <p:sp>
        <p:nvSpPr>
          <p:cNvPr id="3" name="Content Placeholder 2"/>
          <p:cNvSpPr>
            <a:spLocks noGrp="1"/>
          </p:cNvSpPr>
          <p:nvPr>
            <p:ph idx="1"/>
          </p:nvPr>
        </p:nvSpPr>
        <p:spPr>
          <a:xfrm>
            <a:off x="11833664" y="1703850"/>
            <a:ext cx="16920247" cy="36523696"/>
          </a:xfrm>
        </p:spPr>
        <p:txBody>
          <a:bodyPr/>
          <a:lstStyle>
            <a:lvl1pPr>
              <a:defRPr sz="9931"/>
            </a:lvl1pPr>
            <a:lvl2pPr>
              <a:defRPr sz="8690"/>
            </a:lvl2pPr>
            <a:lvl3pPr>
              <a:defRPr sz="7449"/>
            </a:lvl3pPr>
            <a:lvl4pPr>
              <a:defRPr sz="6207"/>
            </a:lvl4pPr>
            <a:lvl5pPr>
              <a:defRPr sz="6207"/>
            </a:lvl5pPr>
            <a:lvl6pPr>
              <a:defRPr sz="6207"/>
            </a:lvl6pPr>
            <a:lvl7pPr>
              <a:defRPr sz="6207"/>
            </a:lvl7pPr>
            <a:lvl8pPr>
              <a:defRPr sz="6207"/>
            </a:lvl8pPr>
            <a:lvl9pPr>
              <a:defRPr sz="62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367" y="8955095"/>
            <a:ext cx="9957725" cy="29272450"/>
          </a:xfrm>
        </p:spPr>
        <p:txBody>
          <a:bodyPr/>
          <a:lstStyle>
            <a:lvl1pPr marL="0" indent="0">
              <a:buNone/>
              <a:defRPr sz="4374"/>
            </a:lvl1pPr>
            <a:lvl2pPr marL="1420812" indent="0">
              <a:buNone/>
              <a:defRPr sz="3724"/>
            </a:lvl2pPr>
            <a:lvl3pPr marL="2841625" indent="0">
              <a:buNone/>
              <a:defRPr sz="3133"/>
            </a:lvl3pPr>
            <a:lvl4pPr marL="4262437" indent="0">
              <a:buNone/>
              <a:defRPr sz="2779"/>
            </a:lvl4pPr>
            <a:lvl5pPr marL="5683250" indent="0">
              <a:buNone/>
              <a:defRPr sz="2779"/>
            </a:lvl5pPr>
            <a:lvl6pPr marL="7104063" indent="0">
              <a:buNone/>
              <a:defRPr sz="2779"/>
            </a:lvl6pPr>
            <a:lvl7pPr marL="8524876" indent="0">
              <a:buNone/>
              <a:defRPr sz="2779"/>
            </a:lvl7pPr>
            <a:lvl8pPr marL="9945688" indent="0">
              <a:buNone/>
              <a:defRPr sz="2779"/>
            </a:lvl8pPr>
            <a:lvl9pPr marL="11366499" indent="0">
              <a:buNone/>
              <a:defRPr sz="2779"/>
            </a:lvl9pPr>
          </a:lstStyle>
          <a:p>
            <a:pPr lvl="0"/>
            <a:r>
              <a:rPr lang="en-US"/>
              <a:t>Click to edit Master text styles</a:t>
            </a:r>
          </a:p>
        </p:txBody>
      </p:sp>
      <p:sp>
        <p:nvSpPr>
          <p:cNvPr id="5" name="Date Placeholder 4"/>
          <p:cNvSpPr>
            <a:spLocks noGrp="1"/>
          </p:cNvSpPr>
          <p:nvPr>
            <p:ph type="dt" sz="half" idx="10"/>
          </p:nvPr>
        </p:nvSpPr>
        <p:spPr/>
        <p:txBody>
          <a:bodyPr/>
          <a:lstStyle/>
          <a:p>
            <a:fld id="{85D4C4CA-94A1-834E-A2BA-CE4D58E93A41}"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143564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598" y="29955968"/>
            <a:ext cx="18160365" cy="3536471"/>
          </a:xfrm>
        </p:spPr>
        <p:txBody>
          <a:bodyPr anchor="b"/>
          <a:lstStyle>
            <a:lvl1pPr algn="l">
              <a:defRPr sz="6207" b="1"/>
            </a:lvl1pPr>
          </a:lstStyle>
          <a:p>
            <a:r>
              <a:rPr lang="en-US"/>
              <a:t>Click to edit Master title style</a:t>
            </a:r>
          </a:p>
        </p:txBody>
      </p:sp>
      <p:sp>
        <p:nvSpPr>
          <p:cNvPr id="3" name="Picture Placeholder 2"/>
          <p:cNvSpPr>
            <a:spLocks noGrp="1"/>
          </p:cNvSpPr>
          <p:nvPr>
            <p:ph type="pic" idx="1"/>
          </p:nvPr>
        </p:nvSpPr>
        <p:spPr>
          <a:xfrm>
            <a:off x="5932598" y="3823744"/>
            <a:ext cx="18160365" cy="25676543"/>
          </a:xfrm>
        </p:spPr>
        <p:txBody>
          <a:bodyPr/>
          <a:lstStyle>
            <a:lvl1pPr marL="0" indent="0">
              <a:buNone/>
              <a:defRPr sz="9931"/>
            </a:lvl1pPr>
            <a:lvl2pPr marL="1420812" indent="0">
              <a:buNone/>
              <a:defRPr sz="8690"/>
            </a:lvl2pPr>
            <a:lvl3pPr marL="2841625" indent="0">
              <a:buNone/>
              <a:defRPr sz="7449"/>
            </a:lvl3pPr>
            <a:lvl4pPr marL="4262437" indent="0">
              <a:buNone/>
              <a:defRPr sz="6207"/>
            </a:lvl4pPr>
            <a:lvl5pPr marL="5683250" indent="0">
              <a:buNone/>
              <a:defRPr sz="6207"/>
            </a:lvl5pPr>
            <a:lvl6pPr marL="7104063" indent="0">
              <a:buNone/>
              <a:defRPr sz="6207"/>
            </a:lvl6pPr>
            <a:lvl7pPr marL="8524876" indent="0">
              <a:buNone/>
              <a:defRPr sz="6207"/>
            </a:lvl7pPr>
            <a:lvl8pPr marL="9945688" indent="0">
              <a:buNone/>
              <a:defRPr sz="6207"/>
            </a:lvl8pPr>
            <a:lvl9pPr marL="11366499" indent="0">
              <a:buNone/>
              <a:defRPr sz="6207"/>
            </a:lvl9pPr>
          </a:lstStyle>
          <a:p>
            <a:r>
              <a:rPr lang="en-US"/>
              <a:t>Click icon to add picture</a:t>
            </a:r>
          </a:p>
        </p:txBody>
      </p:sp>
      <p:sp>
        <p:nvSpPr>
          <p:cNvPr id="4" name="Text Placeholder 3"/>
          <p:cNvSpPr>
            <a:spLocks noGrp="1"/>
          </p:cNvSpPr>
          <p:nvPr>
            <p:ph type="body" sz="half" idx="2"/>
          </p:nvPr>
        </p:nvSpPr>
        <p:spPr>
          <a:xfrm>
            <a:off x="5932598" y="33492439"/>
            <a:ext cx="18160365" cy="5022376"/>
          </a:xfrm>
        </p:spPr>
        <p:txBody>
          <a:bodyPr/>
          <a:lstStyle>
            <a:lvl1pPr marL="0" indent="0">
              <a:buNone/>
              <a:defRPr sz="4374"/>
            </a:lvl1pPr>
            <a:lvl2pPr marL="1420812" indent="0">
              <a:buNone/>
              <a:defRPr sz="3724"/>
            </a:lvl2pPr>
            <a:lvl3pPr marL="2841625" indent="0">
              <a:buNone/>
              <a:defRPr sz="3133"/>
            </a:lvl3pPr>
            <a:lvl4pPr marL="4262437" indent="0">
              <a:buNone/>
              <a:defRPr sz="2779"/>
            </a:lvl4pPr>
            <a:lvl5pPr marL="5683250" indent="0">
              <a:buNone/>
              <a:defRPr sz="2779"/>
            </a:lvl5pPr>
            <a:lvl6pPr marL="7104063" indent="0">
              <a:buNone/>
              <a:defRPr sz="2779"/>
            </a:lvl6pPr>
            <a:lvl7pPr marL="8524876" indent="0">
              <a:buNone/>
              <a:defRPr sz="2779"/>
            </a:lvl7pPr>
            <a:lvl8pPr marL="9945688" indent="0">
              <a:buNone/>
              <a:defRPr sz="2779"/>
            </a:lvl8pPr>
            <a:lvl9pPr marL="11366499" indent="0">
              <a:buNone/>
              <a:defRPr sz="2779"/>
            </a:lvl9pPr>
          </a:lstStyle>
          <a:p>
            <a:pPr lvl="0"/>
            <a:r>
              <a:rPr lang="en-US"/>
              <a:t>Click to edit Master text styles</a:t>
            </a:r>
          </a:p>
        </p:txBody>
      </p:sp>
      <p:sp>
        <p:nvSpPr>
          <p:cNvPr id="5" name="Date Placeholder 4"/>
          <p:cNvSpPr>
            <a:spLocks noGrp="1"/>
          </p:cNvSpPr>
          <p:nvPr>
            <p:ph type="dt" sz="half" idx="10"/>
          </p:nvPr>
        </p:nvSpPr>
        <p:spPr/>
        <p:txBody>
          <a:bodyPr/>
          <a:lstStyle/>
          <a:p>
            <a:fld id="{85D4C4CA-94A1-834E-A2BA-CE4D58E93A41}"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FB06D-23CD-0545-AB49-68006C960DF0}" type="slidenum">
              <a:rPr lang="en-US" smtClean="0"/>
              <a:t>‹#›</a:t>
            </a:fld>
            <a:endParaRPr lang="en-US"/>
          </a:p>
        </p:txBody>
      </p:sp>
    </p:spTree>
    <p:extLst>
      <p:ext uri="{BB962C8B-B14F-4D97-AF65-F5344CB8AC3E}">
        <p14:creationId xmlns:p14="http://schemas.microsoft.com/office/powerpoint/2010/main" val="97376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480709" tIns="240355" rIns="480709" bIns="240355" rtlCol="0" anchor="ctr">
            <a:normAutofit/>
          </a:bodyPr>
          <a:lstStyle/>
          <a:p>
            <a:r>
              <a:rPr lang="en-US"/>
              <a:t>Click to edit Master title style</a:t>
            </a:r>
          </a:p>
        </p:txBody>
      </p:sp>
      <p:sp>
        <p:nvSpPr>
          <p:cNvPr id="3" name="Text Placeholder 2"/>
          <p:cNvSpPr>
            <a:spLocks noGrp="1"/>
          </p:cNvSpPr>
          <p:nvPr>
            <p:ph type="body" idx="1"/>
          </p:nvPr>
        </p:nvSpPr>
        <p:spPr>
          <a:xfrm>
            <a:off x="1513364" y="9985327"/>
            <a:ext cx="27240548" cy="28242219"/>
          </a:xfrm>
          <a:prstGeom prst="rect">
            <a:avLst/>
          </a:prstGeom>
        </p:spPr>
        <p:txBody>
          <a:bodyPr vert="horz" lIns="480709" tIns="240355" rIns="480709" bIns="24035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13364" y="39663922"/>
            <a:ext cx="7062364" cy="2278397"/>
          </a:xfrm>
          <a:prstGeom prst="rect">
            <a:avLst/>
          </a:prstGeom>
        </p:spPr>
        <p:txBody>
          <a:bodyPr vert="horz" lIns="480709" tIns="240355" rIns="480709" bIns="240355" rtlCol="0" anchor="ctr"/>
          <a:lstStyle>
            <a:lvl1pPr algn="l">
              <a:defRPr sz="3724">
                <a:solidFill>
                  <a:schemeClr val="tx1">
                    <a:tint val="75000"/>
                  </a:schemeClr>
                </a:solidFill>
              </a:defRPr>
            </a:lvl1pPr>
          </a:lstStyle>
          <a:p>
            <a:fld id="{85D4C4CA-94A1-834E-A2BA-CE4D58E93A41}" type="datetimeFigureOut">
              <a:rPr lang="en-US" smtClean="0"/>
              <a:t>11/12/24</a:t>
            </a:fld>
            <a:endParaRPr lang="en-US"/>
          </a:p>
        </p:txBody>
      </p:sp>
      <p:sp>
        <p:nvSpPr>
          <p:cNvPr id="5" name="Footer Placeholder 4"/>
          <p:cNvSpPr>
            <a:spLocks noGrp="1"/>
          </p:cNvSpPr>
          <p:nvPr>
            <p:ph type="ftr" sz="quarter" idx="3"/>
          </p:nvPr>
        </p:nvSpPr>
        <p:spPr>
          <a:xfrm>
            <a:off x="10341319" y="39663922"/>
            <a:ext cx="9584637" cy="2278397"/>
          </a:xfrm>
          <a:prstGeom prst="rect">
            <a:avLst/>
          </a:prstGeom>
        </p:spPr>
        <p:txBody>
          <a:bodyPr vert="horz" lIns="480709" tIns="240355" rIns="480709" bIns="240355" rtlCol="0" anchor="ctr"/>
          <a:lstStyle>
            <a:lvl1pPr algn="ctr">
              <a:defRPr sz="372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1547" y="39663922"/>
            <a:ext cx="7062364" cy="2278397"/>
          </a:xfrm>
          <a:prstGeom prst="rect">
            <a:avLst/>
          </a:prstGeom>
        </p:spPr>
        <p:txBody>
          <a:bodyPr vert="horz" lIns="480709" tIns="240355" rIns="480709" bIns="240355" rtlCol="0" anchor="ctr"/>
          <a:lstStyle>
            <a:lvl1pPr algn="r">
              <a:defRPr sz="3724">
                <a:solidFill>
                  <a:schemeClr val="tx1">
                    <a:tint val="75000"/>
                  </a:schemeClr>
                </a:solidFill>
              </a:defRPr>
            </a:lvl1pPr>
          </a:lstStyle>
          <a:p>
            <a:fld id="{D76FB06D-23CD-0545-AB49-68006C960DF0}" type="slidenum">
              <a:rPr lang="en-US" smtClean="0"/>
              <a:t>‹#›</a:t>
            </a:fld>
            <a:endParaRPr lang="en-US"/>
          </a:p>
        </p:txBody>
      </p:sp>
    </p:spTree>
    <p:extLst>
      <p:ext uri="{BB962C8B-B14F-4D97-AF65-F5344CB8AC3E}">
        <p14:creationId xmlns:p14="http://schemas.microsoft.com/office/powerpoint/2010/main" val="416178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20812" rtl="0" eaLnBrk="1" latinLnBrk="0" hangingPunct="1">
        <a:spcBef>
          <a:spcPct val="0"/>
        </a:spcBef>
        <a:buNone/>
        <a:defRPr sz="13655" kern="1200">
          <a:solidFill>
            <a:schemeClr val="tx1"/>
          </a:solidFill>
          <a:latin typeface="+mj-lt"/>
          <a:ea typeface="+mj-ea"/>
          <a:cs typeface="+mj-cs"/>
        </a:defRPr>
      </a:lvl1pPr>
    </p:titleStyle>
    <p:bodyStyle>
      <a:lvl1pPr marL="1065609" indent="-1065609" algn="l" defTabSz="1420812" rtl="0" eaLnBrk="1" latinLnBrk="0" hangingPunct="1">
        <a:spcBef>
          <a:spcPct val="20000"/>
        </a:spcBef>
        <a:buFont typeface="Arial"/>
        <a:buChar char="•"/>
        <a:defRPr sz="9931" kern="1200">
          <a:solidFill>
            <a:schemeClr val="tx1"/>
          </a:solidFill>
          <a:latin typeface="+mn-lt"/>
          <a:ea typeface="+mn-ea"/>
          <a:cs typeface="+mn-cs"/>
        </a:defRPr>
      </a:lvl1pPr>
      <a:lvl2pPr marL="2308819" indent="-888008" algn="l" defTabSz="1420812" rtl="0" eaLnBrk="1" latinLnBrk="0" hangingPunct="1">
        <a:spcBef>
          <a:spcPct val="20000"/>
        </a:spcBef>
        <a:buFont typeface="Arial"/>
        <a:buChar char="–"/>
        <a:defRPr sz="8690" kern="1200">
          <a:solidFill>
            <a:schemeClr val="tx1"/>
          </a:solidFill>
          <a:latin typeface="+mn-lt"/>
          <a:ea typeface="+mn-ea"/>
          <a:cs typeface="+mn-cs"/>
        </a:defRPr>
      </a:lvl2pPr>
      <a:lvl3pPr marL="3552031" indent="-710407" algn="l" defTabSz="1420812" rtl="0" eaLnBrk="1" latinLnBrk="0" hangingPunct="1">
        <a:spcBef>
          <a:spcPct val="20000"/>
        </a:spcBef>
        <a:buFont typeface="Arial"/>
        <a:buChar char="•"/>
        <a:defRPr sz="7449" kern="1200">
          <a:solidFill>
            <a:schemeClr val="tx1"/>
          </a:solidFill>
          <a:latin typeface="+mn-lt"/>
          <a:ea typeface="+mn-ea"/>
          <a:cs typeface="+mn-cs"/>
        </a:defRPr>
      </a:lvl3pPr>
      <a:lvl4pPr marL="4972844" indent="-710407" algn="l" defTabSz="1420812" rtl="0" eaLnBrk="1" latinLnBrk="0" hangingPunct="1">
        <a:spcBef>
          <a:spcPct val="20000"/>
        </a:spcBef>
        <a:buFont typeface="Arial"/>
        <a:buChar char="–"/>
        <a:defRPr sz="6207" kern="1200">
          <a:solidFill>
            <a:schemeClr val="tx1"/>
          </a:solidFill>
          <a:latin typeface="+mn-lt"/>
          <a:ea typeface="+mn-ea"/>
          <a:cs typeface="+mn-cs"/>
        </a:defRPr>
      </a:lvl4pPr>
      <a:lvl5pPr marL="6393657" indent="-710407" algn="l" defTabSz="1420812" rtl="0" eaLnBrk="1" latinLnBrk="0" hangingPunct="1">
        <a:spcBef>
          <a:spcPct val="20000"/>
        </a:spcBef>
        <a:buFont typeface="Arial"/>
        <a:buChar char="»"/>
        <a:defRPr sz="6207" kern="1200">
          <a:solidFill>
            <a:schemeClr val="tx1"/>
          </a:solidFill>
          <a:latin typeface="+mn-lt"/>
          <a:ea typeface="+mn-ea"/>
          <a:cs typeface="+mn-cs"/>
        </a:defRPr>
      </a:lvl5pPr>
      <a:lvl6pPr marL="7814469" indent="-710407" algn="l" defTabSz="1420812" rtl="0" eaLnBrk="1" latinLnBrk="0" hangingPunct="1">
        <a:spcBef>
          <a:spcPct val="20000"/>
        </a:spcBef>
        <a:buFont typeface="Arial"/>
        <a:buChar char="•"/>
        <a:defRPr sz="6207" kern="1200">
          <a:solidFill>
            <a:schemeClr val="tx1"/>
          </a:solidFill>
          <a:latin typeface="+mn-lt"/>
          <a:ea typeface="+mn-ea"/>
          <a:cs typeface="+mn-cs"/>
        </a:defRPr>
      </a:lvl6pPr>
      <a:lvl7pPr marL="9235281" indent="-710407" algn="l" defTabSz="1420812" rtl="0" eaLnBrk="1" latinLnBrk="0" hangingPunct="1">
        <a:spcBef>
          <a:spcPct val="20000"/>
        </a:spcBef>
        <a:buFont typeface="Arial"/>
        <a:buChar char="•"/>
        <a:defRPr sz="6207" kern="1200">
          <a:solidFill>
            <a:schemeClr val="tx1"/>
          </a:solidFill>
          <a:latin typeface="+mn-lt"/>
          <a:ea typeface="+mn-ea"/>
          <a:cs typeface="+mn-cs"/>
        </a:defRPr>
      </a:lvl7pPr>
      <a:lvl8pPr marL="10656094" indent="-710407" algn="l" defTabSz="1420812" rtl="0" eaLnBrk="1" latinLnBrk="0" hangingPunct="1">
        <a:spcBef>
          <a:spcPct val="20000"/>
        </a:spcBef>
        <a:buFont typeface="Arial"/>
        <a:buChar char="•"/>
        <a:defRPr sz="6207" kern="1200">
          <a:solidFill>
            <a:schemeClr val="tx1"/>
          </a:solidFill>
          <a:latin typeface="+mn-lt"/>
          <a:ea typeface="+mn-ea"/>
          <a:cs typeface="+mn-cs"/>
        </a:defRPr>
      </a:lvl8pPr>
      <a:lvl9pPr marL="12076906" indent="-710407" algn="l" defTabSz="1420812" rtl="0" eaLnBrk="1" latinLnBrk="0" hangingPunct="1">
        <a:spcBef>
          <a:spcPct val="20000"/>
        </a:spcBef>
        <a:buFont typeface="Arial"/>
        <a:buChar char="•"/>
        <a:defRPr sz="6207" kern="1200">
          <a:solidFill>
            <a:schemeClr val="tx1"/>
          </a:solidFill>
          <a:latin typeface="+mn-lt"/>
          <a:ea typeface="+mn-ea"/>
          <a:cs typeface="+mn-cs"/>
        </a:defRPr>
      </a:lvl9pPr>
    </p:bodyStyle>
    <p:otherStyle>
      <a:defPPr>
        <a:defRPr lang="en-US"/>
      </a:defPPr>
      <a:lvl1pPr marL="0" algn="l" defTabSz="1420812" rtl="0" eaLnBrk="1" latinLnBrk="0" hangingPunct="1">
        <a:defRPr sz="5616" kern="1200">
          <a:solidFill>
            <a:schemeClr val="tx1"/>
          </a:solidFill>
          <a:latin typeface="+mn-lt"/>
          <a:ea typeface="+mn-ea"/>
          <a:cs typeface="+mn-cs"/>
        </a:defRPr>
      </a:lvl1pPr>
      <a:lvl2pPr marL="1420812" algn="l" defTabSz="1420812" rtl="0" eaLnBrk="1" latinLnBrk="0" hangingPunct="1">
        <a:defRPr sz="5616" kern="1200">
          <a:solidFill>
            <a:schemeClr val="tx1"/>
          </a:solidFill>
          <a:latin typeface="+mn-lt"/>
          <a:ea typeface="+mn-ea"/>
          <a:cs typeface="+mn-cs"/>
        </a:defRPr>
      </a:lvl2pPr>
      <a:lvl3pPr marL="2841625" algn="l" defTabSz="1420812" rtl="0" eaLnBrk="1" latinLnBrk="0" hangingPunct="1">
        <a:defRPr sz="5616" kern="1200">
          <a:solidFill>
            <a:schemeClr val="tx1"/>
          </a:solidFill>
          <a:latin typeface="+mn-lt"/>
          <a:ea typeface="+mn-ea"/>
          <a:cs typeface="+mn-cs"/>
        </a:defRPr>
      </a:lvl3pPr>
      <a:lvl4pPr marL="4262437" algn="l" defTabSz="1420812" rtl="0" eaLnBrk="1" latinLnBrk="0" hangingPunct="1">
        <a:defRPr sz="5616" kern="1200">
          <a:solidFill>
            <a:schemeClr val="tx1"/>
          </a:solidFill>
          <a:latin typeface="+mn-lt"/>
          <a:ea typeface="+mn-ea"/>
          <a:cs typeface="+mn-cs"/>
        </a:defRPr>
      </a:lvl4pPr>
      <a:lvl5pPr marL="5683250" algn="l" defTabSz="1420812" rtl="0" eaLnBrk="1" latinLnBrk="0" hangingPunct="1">
        <a:defRPr sz="5616" kern="1200">
          <a:solidFill>
            <a:schemeClr val="tx1"/>
          </a:solidFill>
          <a:latin typeface="+mn-lt"/>
          <a:ea typeface="+mn-ea"/>
          <a:cs typeface="+mn-cs"/>
        </a:defRPr>
      </a:lvl5pPr>
      <a:lvl6pPr marL="7104063" algn="l" defTabSz="1420812" rtl="0" eaLnBrk="1" latinLnBrk="0" hangingPunct="1">
        <a:defRPr sz="5616" kern="1200">
          <a:solidFill>
            <a:schemeClr val="tx1"/>
          </a:solidFill>
          <a:latin typeface="+mn-lt"/>
          <a:ea typeface="+mn-ea"/>
          <a:cs typeface="+mn-cs"/>
        </a:defRPr>
      </a:lvl6pPr>
      <a:lvl7pPr marL="8524876" algn="l" defTabSz="1420812" rtl="0" eaLnBrk="1" latinLnBrk="0" hangingPunct="1">
        <a:defRPr sz="5616" kern="1200">
          <a:solidFill>
            <a:schemeClr val="tx1"/>
          </a:solidFill>
          <a:latin typeface="+mn-lt"/>
          <a:ea typeface="+mn-ea"/>
          <a:cs typeface="+mn-cs"/>
        </a:defRPr>
      </a:lvl7pPr>
      <a:lvl8pPr marL="9945688" algn="l" defTabSz="1420812" rtl="0" eaLnBrk="1" latinLnBrk="0" hangingPunct="1">
        <a:defRPr sz="5616" kern="1200">
          <a:solidFill>
            <a:schemeClr val="tx1"/>
          </a:solidFill>
          <a:latin typeface="+mn-lt"/>
          <a:ea typeface="+mn-ea"/>
          <a:cs typeface="+mn-cs"/>
        </a:defRPr>
      </a:lvl8pPr>
      <a:lvl9pPr marL="11366499" algn="l" defTabSz="1420812" rtl="0" eaLnBrk="1" latinLnBrk="0" hangingPunct="1">
        <a:defRPr sz="56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emf"/><Relationship Id="rId7" Type="http://schemas.openxmlformats.org/officeDocument/2006/relationships/image" Target="../media/image4.png"/><Relationship Id="rId12"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emf"/><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emf"/><Relationship Id="rId4" Type="http://schemas.openxmlformats.org/officeDocument/2006/relationships/chart" Target="../charts/chart1.xml"/><Relationship Id="rId9" Type="http://schemas.openxmlformats.org/officeDocument/2006/relationships/image" Target="../media/image6.emf"/><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169C76FC-FA7F-D817-7855-C20217755573}"/>
              </a:ext>
            </a:extLst>
          </p:cNvPr>
          <p:cNvPicPr>
            <a:picLocks noChangeAspect="1"/>
          </p:cNvPicPr>
          <p:nvPr/>
        </p:nvPicPr>
        <p:blipFill>
          <a:blip r:embed="rId3"/>
          <a:stretch>
            <a:fillRect/>
          </a:stretch>
        </p:blipFill>
        <p:spPr>
          <a:xfrm>
            <a:off x="13858995" y="6079934"/>
            <a:ext cx="15200673" cy="5066890"/>
          </a:xfrm>
          <a:prstGeom prst="rect">
            <a:avLst/>
          </a:prstGeom>
        </p:spPr>
      </p:pic>
      <p:sp>
        <p:nvSpPr>
          <p:cNvPr id="4" name="Rectangle 3"/>
          <p:cNvSpPr/>
          <p:nvPr/>
        </p:nvSpPr>
        <p:spPr>
          <a:xfrm>
            <a:off x="21870" y="-8948"/>
            <a:ext cx="30250540" cy="4306932"/>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16"/>
          </a:p>
        </p:txBody>
      </p:sp>
      <p:sp>
        <p:nvSpPr>
          <p:cNvPr id="6" name="Title 1"/>
          <p:cNvSpPr txBox="1">
            <a:spLocks/>
          </p:cNvSpPr>
          <p:nvPr/>
        </p:nvSpPr>
        <p:spPr>
          <a:xfrm>
            <a:off x="4110896" y="715552"/>
            <a:ext cx="21931245" cy="2122378"/>
          </a:xfrm>
          <a:prstGeom prst="rect">
            <a:avLst/>
          </a:prstGeom>
        </p:spPr>
        <p:txBody>
          <a:bodyPr wrap="square" lIns="84076" tIns="42038" rIns="84076" bIns="42038" anchor="t">
            <a:spAutoFit/>
          </a:bodyPr>
          <a:lstStyle>
            <a:lvl1pPr algn="ctr" defTabSz="2403546" rtl="0" eaLnBrk="1" latinLnBrk="0" hangingPunct="1">
              <a:spcBef>
                <a:spcPct val="0"/>
              </a:spcBef>
              <a:buNone/>
              <a:defRPr sz="23100" kern="1200">
                <a:solidFill>
                  <a:schemeClr val="tx1"/>
                </a:solidFill>
                <a:latin typeface="+mj-lt"/>
                <a:ea typeface="+mj-ea"/>
                <a:cs typeface="+mj-cs"/>
              </a:defRPr>
            </a:lvl1pPr>
          </a:lstStyle>
          <a:p>
            <a:r>
              <a:rPr lang="en-US" sz="6620" b="1">
                <a:solidFill>
                  <a:schemeClr val="bg1"/>
                </a:solidFill>
                <a:latin typeface="Arial"/>
                <a:ea typeface="Arial" charset="0"/>
                <a:cs typeface="Arial"/>
              </a:rPr>
              <a:t>Insights into LLM Long-Context Failures:</a:t>
            </a:r>
          </a:p>
          <a:p>
            <a:r>
              <a:rPr lang="en-US" sz="6620" b="1">
                <a:solidFill>
                  <a:schemeClr val="bg1"/>
                </a:solidFill>
                <a:latin typeface="Arial"/>
                <a:ea typeface="Arial" charset="0"/>
                <a:cs typeface="Arial"/>
              </a:rPr>
              <a:t>When Transformers Know but Don’t Tell</a:t>
            </a:r>
            <a:endParaRPr lang="en-US" sz="21240">
              <a:solidFill>
                <a:schemeClr val="bg1"/>
              </a:solidFill>
              <a:latin typeface="Arial"/>
              <a:cs typeface="Arial"/>
            </a:endParaRPr>
          </a:p>
        </p:txBody>
      </p:sp>
      <p:sp>
        <p:nvSpPr>
          <p:cNvPr id="8" name="Text Placeholder 4"/>
          <p:cNvSpPr txBox="1">
            <a:spLocks/>
          </p:cNvSpPr>
          <p:nvPr/>
        </p:nvSpPr>
        <p:spPr>
          <a:xfrm>
            <a:off x="1844376" y="2825037"/>
            <a:ext cx="26464283" cy="718443"/>
          </a:xfrm>
          <a:prstGeom prst="rect">
            <a:avLst/>
          </a:prstGeom>
        </p:spPr>
        <p:txBody>
          <a:bodyPr vert="horz" wrap="square" lIns="284139" tIns="142070" rIns="284139" bIns="142070" rtlCol="0" anchor="ctr">
            <a:spAutoFit/>
          </a:bodyPr>
          <a:lstStyle>
            <a:defPPr>
              <a:defRPr lang="en-US"/>
            </a:defPPr>
            <a:lvl1pPr marL="0" algn="r" defTabSz="2403546" rtl="0" eaLnBrk="1" latinLnBrk="0" hangingPunct="1">
              <a:defRPr sz="6300" kern="1200">
                <a:solidFill>
                  <a:schemeClr val="tx1">
                    <a:tint val="75000"/>
                  </a:schemeClr>
                </a:solidFill>
                <a:latin typeface="+mn-lt"/>
                <a:ea typeface="+mn-ea"/>
                <a:cs typeface="+mn-cs"/>
              </a:defRPr>
            </a:lvl1pPr>
            <a:lvl2pPr marL="2403546" algn="l" defTabSz="2403546" rtl="0" eaLnBrk="1" latinLnBrk="0" hangingPunct="1">
              <a:defRPr sz="9500" kern="1200">
                <a:solidFill>
                  <a:schemeClr val="tx1"/>
                </a:solidFill>
                <a:latin typeface="+mn-lt"/>
                <a:ea typeface="+mn-ea"/>
                <a:cs typeface="+mn-cs"/>
              </a:defRPr>
            </a:lvl2pPr>
            <a:lvl3pPr marL="4807092" algn="l" defTabSz="2403546" rtl="0" eaLnBrk="1" latinLnBrk="0" hangingPunct="1">
              <a:defRPr sz="9500" kern="1200">
                <a:solidFill>
                  <a:schemeClr val="tx1"/>
                </a:solidFill>
                <a:latin typeface="+mn-lt"/>
                <a:ea typeface="+mn-ea"/>
                <a:cs typeface="+mn-cs"/>
              </a:defRPr>
            </a:lvl3pPr>
            <a:lvl4pPr marL="7210638" algn="l" defTabSz="2403546" rtl="0" eaLnBrk="1" latinLnBrk="0" hangingPunct="1">
              <a:defRPr sz="9500" kern="1200">
                <a:solidFill>
                  <a:schemeClr val="tx1"/>
                </a:solidFill>
                <a:latin typeface="+mn-lt"/>
                <a:ea typeface="+mn-ea"/>
                <a:cs typeface="+mn-cs"/>
              </a:defRPr>
            </a:lvl4pPr>
            <a:lvl5pPr marL="9614184" algn="l" defTabSz="2403546" rtl="0" eaLnBrk="1" latinLnBrk="0" hangingPunct="1">
              <a:defRPr sz="9500" kern="1200">
                <a:solidFill>
                  <a:schemeClr val="tx1"/>
                </a:solidFill>
                <a:latin typeface="+mn-lt"/>
                <a:ea typeface="+mn-ea"/>
                <a:cs typeface="+mn-cs"/>
              </a:defRPr>
            </a:lvl5pPr>
            <a:lvl6pPr marL="12017731" algn="l" defTabSz="2403546" rtl="0" eaLnBrk="1" latinLnBrk="0" hangingPunct="1">
              <a:defRPr sz="9500" kern="1200">
                <a:solidFill>
                  <a:schemeClr val="tx1"/>
                </a:solidFill>
                <a:latin typeface="+mn-lt"/>
                <a:ea typeface="+mn-ea"/>
                <a:cs typeface="+mn-cs"/>
              </a:defRPr>
            </a:lvl6pPr>
            <a:lvl7pPr marL="14421277" algn="l" defTabSz="2403546" rtl="0" eaLnBrk="1" latinLnBrk="0" hangingPunct="1">
              <a:defRPr sz="9500" kern="1200">
                <a:solidFill>
                  <a:schemeClr val="tx1"/>
                </a:solidFill>
                <a:latin typeface="+mn-lt"/>
                <a:ea typeface="+mn-ea"/>
                <a:cs typeface="+mn-cs"/>
              </a:defRPr>
            </a:lvl7pPr>
            <a:lvl8pPr marL="16824823" algn="l" defTabSz="2403546" rtl="0" eaLnBrk="1" latinLnBrk="0" hangingPunct="1">
              <a:defRPr sz="9500" kern="1200">
                <a:solidFill>
                  <a:schemeClr val="tx1"/>
                </a:solidFill>
                <a:latin typeface="+mn-lt"/>
                <a:ea typeface="+mn-ea"/>
                <a:cs typeface="+mn-cs"/>
              </a:defRPr>
            </a:lvl8pPr>
            <a:lvl9pPr marL="19228369" algn="l" defTabSz="2403546" rtl="0" eaLnBrk="1" latinLnBrk="0" hangingPunct="1">
              <a:defRPr sz="9500" kern="1200">
                <a:solidFill>
                  <a:schemeClr val="tx1"/>
                </a:solidFill>
                <a:latin typeface="+mn-lt"/>
                <a:ea typeface="+mn-ea"/>
                <a:cs typeface="+mn-cs"/>
              </a:defRPr>
            </a:lvl9pPr>
          </a:lstStyle>
          <a:p>
            <a:pPr algn="ctr"/>
            <a:r>
              <a:rPr lang="en-US" sz="2804" dirty="0" err="1">
                <a:solidFill>
                  <a:srgbClr val="FFFFFF"/>
                </a:solidFill>
                <a:latin typeface="Arial"/>
                <a:cs typeface="Arial"/>
              </a:rPr>
              <a:t>Muhan</a:t>
            </a:r>
            <a:r>
              <a:rPr lang="en-US" sz="2804" dirty="0">
                <a:solidFill>
                  <a:srgbClr val="FFFFFF"/>
                </a:solidFill>
                <a:latin typeface="Arial"/>
                <a:cs typeface="Arial"/>
              </a:rPr>
              <a:t> Gao*, </a:t>
            </a:r>
            <a:r>
              <a:rPr lang="en-US" sz="2804" dirty="0" err="1">
                <a:solidFill>
                  <a:srgbClr val="FFFFFF"/>
                </a:solidFill>
                <a:latin typeface="Arial"/>
                <a:cs typeface="Arial"/>
              </a:rPr>
              <a:t>Taiming</a:t>
            </a:r>
            <a:r>
              <a:rPr lang="en-US" sz="2804" dirty="0">
                <a:solidFill>
                  <a:srgbClr val="FFFFFF"/>
                </a:solidFill>
                <a:latin typeface="Arial"/>
                <a:cs typeface="Arial"/>
              </a:rPr>
              <a:t> Lu*, Kuai Yu*, Adam Byerly, Daniel </a:t>
            </a:r>
            <a:r>
              <a:rPr lang="en-US" sz="2804" dirty="0" err="1">
                <a:solidFill>
                  <a:srgbClr val="FFFFFF"/>
                </a:solidFill>
                <a:latin typeface="Arial"/>
                <a:cs typeface="Arial"/>
              </a:rPr>
              <a:t>Khashabi</a:t>
            </a:r>
            <a:endParaRPr lang="en-US" sz="5793" dirty="0"/>
          </a:p>
        </p:txBody>
      </p:sp>
      <p:sp>
        <p:nvSpPr>
          <p:cNvPr id="9" name="TextBox 8"/>
          <p:cNvSpPr txBox="1"/>
          <p:nvPr/>
        </p:nvSpPr>
        <p:spPr>
          <a:xfrm>
            <a:off x="-112414" y="3624611"/>
            <a:ext cx="30267275" cy="447045"/>
          </a:xfrm>
          <a:prstGeom prst="rect">
            <a:avLst/>
          </a:prstGeom>
          <a:noFill/>
        </p:spPr>
        <p:txBody>
          <a:bodyPr wrap="square" rtlCol="0">
            <a:spAutoFit/>
          </a:bodyPr>
          <a:lstStyle/>
          <a:p>
            <a:pPr algn="ctr"/>
            <a:r>
              <a:rPr lang="en-US" sz="2305">
                <a:solidFill>
                  <a:srgbClr val="FFFFFF"/>
                </a:solidFill>
                <a:latin typeface="Arial" charset="0"/>
                <a:ea typeface="Arial" charset="0"/>
                <a:cs typeface="Arial" charset="0"/>
              </a:rPr>
              <a:t>Johns Hopkins University | Whiting School of Engineering | Baltimore, MD</a:t>
            </a:r>
            <a:endParaRPr lang="en-US" sz="2128">
              <a:solidFill>
                <a:srgbClr val="FFFFFF"/>
              </a:solidFill>
              <a:latin typeface="Arial" charset="0"/>
              <a:ea typeface="Arial" charset="0"/>
              <a:cs typeface="Arial" charset="0"/>
            </a:endParaRPr>
          </a:p>
        </p:txBody>
      </p:sp>
      <p:sp>
        <p:nvSpPr>
          <p:cNvPr id="15" name="Rectangle 14"/>
          <p:cNvSpPr/>
          <p:nvPr/>
        </p:nvSpPr>
        <p:spPr>
          <a:xfrm>
            <a:off x="6679" y="13298096"/>
            <a:ext cx="12040440" cy="785509"/>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01"/>
          </a:p>
        </p:txBody>
      </p:sp>
      <p:sp>
        <p:nvSpPr>
          <p:cNvPr id="16" name="TextBox 15"/>
          <p:cNvSpPr txBox="1"/>
          <p:nvPr/>
        </p:nvSpPr>
        <p:spPr>
          <a:xfrm>
            <a:off x="4672979" y="13408441"/>
            <a:ext cx="2345611" cy="547201"/>
          </a:xfrm>
          <a:prstGeom prst="rect">
            <a:avLst/>
          </a:prstGeom>
          <a:noFill/>
        </p:spPr>
        <p:txBody>
          <a:bodyPr wrap="square" rtlCol="0">
            <a:spAutoFit/>
          </a:bodyPr>
          <a:lstStyle/>
          <a:p>
            <a:r>
              <a:rPr lang="en-US" sz="2956" dirty="0">
                <a:solidFill>
                  <a:schemeClr val="bg1"/>
                </a:solidFill>
                <a:latin typeface="Arial" charset="0"/>
                <a:ea typeface="Arial" charset="0"/>
                <a:cs typeface="Arial" charset="0"/>
              </a:rPr>
              <a:t>Objectives</a:t>
            </a:r>
          </a:p>
        </p:txBody>
      </p:sp>
      <p:sp>
        <p:nvSpPr>
          <p:cNvPr id="19" name="Rectangle 18"/>
          <p:cNvSpPr/>
          <p:nvPr/>
        </p:nvSpPr>
        <p:spPr>
          <a:xfrm>
            <a:off x="-25726" y="5326334"/>
            <a:ext cx="12464181" cy="793444"/>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01"/>
          </a:p>
        </p:txBody>
      </p:sp>
      <p:sp>
        <p:nvSpPr>
          <p:cNvPr id="20" name="TextBox 19"/>
          <p:cNvSpPr txBox="1"/>
          <p:nvPr/>
        </p:nvSpPr>
        <p:spPr>
          <a:xfrm>
            <a:off x="5007652" y="5429709"/>
            <a:ext cx="2401619" cy="601703"/>
          </a:xfrm>
          <a:prstGeom prst="rect">
            <a:avLst/>
          </a:prstGeom>
          <a:noFill/>
        </p:spPr>
        <p:txBody>
          <a:bodyPr wrap="none" rtlCol="0">
            <a:spAutoFit/>
          </a:bodyPr>
          <a:lstStyle/>
          <a:p>
            <a:r>
              <a:rPr lang="en-US" sz="3310">
                <a:solidFill>
                  <a:schemeClr val="bg1"/>
                </a:solidFill>
                <a:latin typeface="Arial" charset="0"/>
                <a:ea typeface="Arial" charset="0"/>
                <a:cs typeface="Arial" charset="0"/>
              </a:rPr>
              <a:t>Introduction</a:t>
            </a:r>
            <a:endParaRPr lang="en-US" sz="2956">
              <a:solidFill>
                <a:schemeClr val="bg1"/>
              </a:solidFill>
              <a:latin typeface="Arial" charset="0"/>
              <a:ea typeface="Arial" charset="0"/>
              <a:cs typeface="Arial" charset="0"/>
            </a:endParaRPr>
          </a:p>
        </p:txBody>
      </p:sp>
      <p:sp>
        <p:nvSpPr>
          <p:cNvPr id="22" name="Rectangle 21"/>
          <p:cNvSpPr/>
          <p:nvPr/>
        </p:nvSpPr>
        <p:spPr>
          <a:xfrm>
            <a:off x="-25941" y="17595761"/>
            <a:ext cx="12040440" cy="895771"/>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01"/>
          </a:p>
        </p:txBody>
      </p:sp>
      <p:sp>
        <p:nvSpPr>
          <p:cNvPr id="23" name="TextBox 22"/>
          <p:cNvSpPr txBox="1"/>
          <p:nvPr/>
        </p:nvSpPr>
        <p:spPr>
          <a:xfrm>
            <a:off x="3879751" y="17726845"/>
            <a:ext cx="4838780" cy="1002069"/>
          </a:xfrm>
          <a:prstGeom prst="rect">
            <a:avLst/>
          </a:prstGeom>
          <a:noFill/>
        </p:spPr>
        <p:txBody>
          <a:bodyPr wrap="square" rtlCol="0">
            <a:spAutoFit/>
          </a:bodyPr>
          <a:lstStyle/>
          <a:p>
            <a:r>
              <a:rPr lang="en-US" sz="2956">
                <a:solidFill>
                  <a:schemeClr val="bg1"/>
                </a:solidFill>
                <a:latin typeface="Arial" charset="0"/>
                <a:ea typeface="Arial" charset="0"/>
                <a:cs typeface="Arial" charset="0"/>
              </a:rPr>
              <a:t>Materials and Methods</a:t>
            </a:r>
          </a:p>
          <a:p>
            <a:endParaRPr lang="en-US" sz="2956">
              <a:solidFill>
                <a:schemeClr val="bg1"/>
              </a:solidFill>
              <a:latin typeface="Arial" charset="0"/>
              <a:ea typeface="Arial" charset="0"/>
              <a:cs typeface="Arial" charset="0"/>
            </a:endParaRPr>
          </a:p>
        </p:txBody>
      </p:sp>
      <p:sp>
        <p:nvSpPr>
          <p:cNvPr id="25" name="Text Placeholder 9"/>
          <p:cNvSpPr>
            <a:spLocks noGrp="1"/>
          </p:cNvSpPr>
          <p:nvPr/>
        </p:nvSpPr>
        <p:spPr>
          <a:xfrm>
            <a:off x="401270" y="20365457"/>
            <a:ext cx="11709467" cy="3492158"/>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b="1">
                <a:latin typeface="Arial"/>
                <a:cs typeface="Arial"/>
              </a:rPr>
              <a:t>Dataset:</a:t>
            </a:r>
          </a:p>
          <a:p>
            <a:pPr marL="420395" indent="-420395">
              <a:buFont typeface="Arial" pitchFamily="34" charset="0"/>
              <a:buChar char="•"/>
            </a:pPr>
            <a:r>
              <a:rPr lang="en-US" sz="2575" u="sng">
                <a:latin typeface="Arial"/>
                <a:cs typeface="Arial"/>
              </a:rPr>
              <a:t>Key-Value Pairs Retrieval </a:t>
            </a:r>
            <a:r>
              <a:rPr lang="en-US" sz="2575">
                <a:latin typeface="Arial"/>
                <a:cs typeface="Arial"/>
              </a:rPr>
              <a:t>(</a:t>
            </a:r>
            <a:r>
              <a:rPr lang="en-US" sz="2575" err="1">
                <a:latin typeface="Arial"/>
                <a:cs typeface="Arial"/>
              </a:rPr>
              <a:t>kv</a:t>
            </a:r>
            <a:r>
              <a:rPr lang="en-US" sz="2575">
                <a:latin typeface="Arial"/>
                <a:cs typeface="Arial"/>
              </a:rPr>
              <a:t>-pairs) comprises multiple key-value pairs formatted in a JSON object. Each key is a 128-bit randomly generated UUID, and the corresponding value is unique.</a:t>
            </a:r>
          </a:p>
          <a:p>
            <a:pPr marL="420395" indent="-420395">
              <a:buFont typeface="Arial" pitchFamily="34" charset="0"/>
              <a:buChar char="•"/>
            </a:pPr>
            <a:r>
              <a:rPr lang="en-US" sz="2575" u="sng">
                <a:latin typeface="Arial"/>
                <a:cs typeface="Arial"/>
              </a:rPr>
              <a:t>Multi-Document Question Answering </a:t>
            </a:r>
            <a:r>
              <a:rPr lang="en-US" sz="2575">
                <a:latin typeface="Arial"/>
                <a:cs typeface="Arial"/>
              </a:rPr>
              <a:t>(MDQA) includes prompts where the model must answer a question using information from a set of documents, only one of which contains the correct answer (the "gold" document).</a:t>
            </a:r>
          </a:p>
          <a:p>
            <a:endParaRPr lang="en-US" sz="2187">
              <a:latin typeface="Arial" charset="0"/>
              <a:ea typeface="Arial" charset="0"/>
              <a:cs typeface="Arial" charset="0"/>
            </a:endParaRPr>
          </a:p>
        </p:txBody>
      </p:sp>
      <p:sp>
        <p:nvSpPr>
          <p:cNvPr id="31" name="Rectangle 30"/>
          <p:cNvSpPr/>
          <p:nvPr/>
        </p:nvSpPr>
        <p:spPr>
          <a:xfrm>
            <a:off x="13107986" y="5322622"/>
            <a:ext cx="17127239" cy="799974"/>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01"/>
          </a:p>
        </p:txBody>
      </p:sp>
      <p:sp>
        <p:nvSpPr>
          <p:cNvPr id="32" name="TextBox 31"/>
          <p:cNvSpPr txBox="1"/>
          <p:nvPr/>
        </p:nvSpPr>
        <p:spPr>
          <a:xfrm>
            <a:off x="20921024" y="5381715"/>
            <a:ext cx="1598515" cy="1056571"/>
          </a:xfrm>
          <a:prstGeom prst="rect">
            <a:avLst/>
          </a:prstGeom>
          <a:noFill/>
        </p:spPr>
        <p:txBody>
          <a:bodyPr wrap="none" rtlCol="0">
            <a:spAutoFit/>
          </a:bodyPr>
          <a:lstStyle/>
          <a:p>
            <a:r>
              <a:rPr lang="en-US" sz="3310" dirty="0">
                <a:solidFill>
                  <a:schemeClr val="bg1"/>
                </a:solidFill>
                <a:latin typeface="Arial" charset="0"/>
                <a:ea typeface="Arial" charset="0"/>
                <a:cs typeface="Arial" charset="0"/>
              </a:rPr>
              <a:t>Results</a:t>
            </a:r>
            <a:endParaRPr lang="en-US" sz="2956" dirty="0">
              <a:solidFill>
                <a:schemeClr val="bg1"/>
              </a:solidFill>
              <a:latin typeface="Arial" charset="0"/>
              <a:ea typeface="Arial" charset="0"/>
              <a:cs typeface="Arial" charset="0"/>
            </a:endParaRPr>
          </a:p>
          <a:p>
            <a:endParaRPr lang="en-US" sz="2956" dirty="0">
              <a:solidFill>
                <a:schemeClr val="bg1"/>
              </a:solidFill>
              <a:latin typeface="Arial" charset="0"/>
              <a:ea typeface="Arial" charset="0"/>
              <a:cs typeface="Arial" charset="0"/>
            </a:endParaRPr>
          </a:p>
        </p:txBody>
      </p:sp>
      <p:graphicFrame>
        <p:nvGraphicFramePr>
          <p:cNvPr id="67" name="Chart 66"/>
          <p:cNvGraphicFramePr/>
          <p:nvPr>
            <p:extLst>
              <p:ext uri="{D42A27DB-BD31-4B8C-83A1-F6EECF244321}">
                <p14:modId xmlns:p14="http://schemas.microsoft.com/office/powerpoint/2010/main" val="2311016907"/>
              </p:ext>
            </p:extLst>
          </p:nvPr>
        </p:nvGraphicFramePr>
        <p:xfrm>
          <a:off x="11723912" y="15284460"/>
          <a:ext cx="4504239" cy="2442683"/>
        </p:xfrm>
        <a:graphic>
          <a:graphicData uri="http://schemas.openxmlformats.org/drawingml/2006/chart">
            <c:chart xmlns:c="http://schemas.openxmlformats.org/drawingml/2006/chart" xmlns:r="http://schemas.openxmlformats.org/officeDocument/2006/relationships" r:id="rId4"/>
          </a:graphicData>
        </a:graphic>
      </p:graphicFrame>
      <p:sp>
        <p:nvSpPr>
          <p:cNvPr id="311" name="Rectangle 310"/>
          <p:cNvSpPr/>
          <p:nvPr/>
        </p:nvSpPr>
        <p:spPr>
          <a:xfrm>
            <a:off x="13173289" y="37742282"/>
            <a:ext cx="17093986" cy="1039384"/>
          </a:xfrm>
          <a:prstGeom prst="rect">
            <a:avLst/>
          </a:prstGeom>
          <a:solidFill>
            <a:srgbClr val="002D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901"/>
          </a:p>
        </p:txBody>
      </p:sp>
      <p:sp>
        <p:nvSpPr>
          <p:cNvPr id="312" name="TextBox 311"/>
          <p:cNvSpPr txBox="1"/>
          <p:nvPr/>
        </p:nvSpPr>
        <p:spPr>
          <a:xfrm>
            <a:off x="20883705" y="37946099"/>
            <a:ext cx="3939594" cy="1002069"/>
          </a:xfrm>
          <a:prstGeom prst="rect">
            <a:avLst/>
          </a:prstGeom>
          <a:noFill/>
        </p:spPr>
        <p:txBody>
          <a:bodyPr wrap="square" rtlCol="0">
            <a:spAutoFit/>
          </a:bodyPr>
          <a:lstStyle/>
          <a:p>
            <a:r>
              <a:rPr lang="en-US" sz="2956">
                <a:solidFill>
                  <a:schemeClr val="bg1"/>
                </a:solidFill>
                <a:latin typeface="Arial" charset="0"/>
                <a:ea typeface="Arial" charset="0"/>
                <a:cs typeface="Arial" charset="0"/>
              </a:rPr>
              <a:t>Conclusion</a:t>
            </a:r>
          </a:p>
          <a:p>
            <a:endParaRPr lang="en-US" sz="2956">
              <a:solidFill>
                <a:schemeClr val="bg1"/>
              </a:solidFill>
              <a:latin typeface="Arial" charset="0"/>
              <a:ea typeface="Arial" charset="0"/>
              <a:cs typeface="Arial" charset="0"/>
            </a:endParaRPr>
          </a:p>
        </p:txBody>
      </p:sp>
      <p:sp>
        <p:nvSpPr>
          <p:cNvPr id="313" name="Text Placeholder 20"/>
          <p:cNvSpPr>
            <a:spLocks noGrp="1"/>
          </p:cNvSpPr>
          <p:nvPr/>
        </p:nvSpPr>
        <p:spPr>
          <a:xfrm>
            <a:off x="14091489" y="38855874"/>
            <a:ext cx="15461623" cy="2295741"/>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420395" indent="-420395">
              <a:buFont typeface="Arial" panose="020B0604020202020204" pitchFamily="34" charset="0"/>
              <a:buChar char="•"/>
            </a:pPr>
            <a:r>
              <a:rPr lang="en-US" sz="2575">
                <a:latin typeface="Arial"/>
                <a:cs typeface="Arial"/>
              </a:rPr>
              <a:t>LLMs know where the critical information is located but fail to use it effectively.</a:t>
            </a:r>
          </a:p>
          <a:p>
            <a:pPr marL="420395" indent="-420395">
              <a:buFont typeface="Arial" panose="020B0604020202020204" pitchFamily="34" charset="0"/>
              <a:buChar char="•"/>
            </a:pPr>
            <a:r>
              <a:rPr lang="en-US" sz="2575">
                <a:latin typeface="Arial"/>
                <a:cs typeface="Arial"/>
              </a:rPr>
              <a:t>Retrieval of mid-context information required deeper layers, and accuracy often declined after reaching the peak.</a:t>
            </a:r>
          </a:p>
          <a:p>
            <a:pPr marL="420395" indent="-420395">
              <a:buFont typeface="Arial" panose="020B0604020202020204" pitchFamily="34" charset="0"/>
              <a:buChar char="•"/>
            </a:pPr>
            <a:r>
              <a:rPr lang="en-US" sz="2575">
                <a:latin typeface="Arial"/>
                <a:cs typeface="Arial"/>
              </a:rPr>
              <a:t>When an LLM encodes information from a specific index earlier, the final output accuracy for that position increases.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592" y="398116"/>
            <a:ext cx="4880145" cy="3465287"/>
          </a:xfrm>
          <a:prstGeom prst="rect">
            <a:avLst/>
          </a:prstGeom>
        </p:spPr>
      </p:pic>
      <p:sp>
        <p:nvSpPr>
          <p:cNvPr id="12" name="TextBox 11"/>
          <p:cNvSpPr txBox="1"/>
          <p:nvPr/>
        </p:nvSpPr>
        <p:spPr>
          <a:xfrm>
            <a:off x="311337" y="6553602"/>
            <a:ext cx="6707253" cy="6028832"/>
          </a:xfrm>
          <a:prstGeom prst="rect">
            <a:avLst/>
          </a:prstGeom>
          <a:noFill/>
        </p:spPr>
        <p:txBody>
          <a:bodyPr wrap="square" lIns="84076" tIns="42038" rIns="84076" bIns="42038" rtlCol="0" anchor="t">
            <a:spAutoFit/>
          </a:bodyPr>
          <a:lstStyle/>
          <a:p>
            <a:pPr marL="420395" indent="-420395">
              <a:buFont typeface="Arial"/>
              <a:buChar char="•"/>
            </a:pPr>
            <a:r>
              <a:rPr lang="en-US" sz="2575">
                <a:latin typeface="Arial"/>
                <a:cs typeface="Arial"/>
              </a:rPr>
              <a:t>Large Language Models (LLMs) face challenges in using information from long contexts due to positional biases. Our study investigates how well LLMs encode and use positional information from various positions in long inputs. Although the models internally capture relevant information, they often fail to apply it effectively when generating responses, demonstrating a </a:t>
            </a:r>
            <a:r>
              <a:rPr lang="en-US" sz="2575" b="1">
                <a:latin typeface="Arial"/>
                <a:cs typeface="Arial"/>
              </a:rPr>
              <a:t>"know but don’t tell"</a:t>
            </a:r>
            <a:r>
              <a:rPr lang="en-US" sz="2575">
                <a:latin typeface="Arial"/>
                <a:cs typeface="Arial"/>
              </a:rPr>
              <a:t> behavior. Our work probes the model’s hidden layers to assess the encoding of crucial information, uncovering gaps between what the models know and what they can express.</a:t>
            </a:r>
            <a:endParaRPr lang="en-US" sz="2575">
              <a:latin typeface="Arial" charset="0"/>
              <a:cs typeface="Arial" charset="0"/>
            </a:endParaRPr>
          </a:p>
        </p:txBody>
      </p:sp>
      <p:sp>
        <p:nvSpPr>
          <p:cNvPr id="17" name="Text Placeholder 9">
            <a:extLst>
              <a:ext uri="{FF2B5EF4-FFF2-40B4-BE49-F238E27FC236}">
                <a16:creationId xmlns:a16="http://schemas.microsoft.com/office/drawing/2014/main" id="{52B32B7C-F7C6-B6C4-1574-EDE21701F26D}"/>
              </a:ext>
            </a:extLst>
          </p:cNvPr>
          <p:cNvSpPr>
            <a:spLocks noGrp="1"/>
          </p:cNvSpPr>
          <p:nvPr/>
        </p:nvSpPr>
        <p:spPr>
          <a:xfrm>
            <a:off x="440376" y="18676029"/>
            <a:ext cx="11709467" cy="1820226"/>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b="1">
                <a:latin typeface="Arial"/>
                <a:ea typeface="Arial" charset="0"/>
                <a:cs typeface="Arial"/>
              </a:rPr>
              <a:t>Model Selection</a:t>
            </a:r>
            <a:r>
              <a:rPr lang="en-US" sz="2575">
                <a:latin typeface="Arial"/>
                <a:ea typeface="Arial" charset="0"/>
                <a:cs typeface="Arial"/>
              </a:rPr>
              <a:t>:</a:t>
            </a:r>
          </a:p>
          <a:p>
            <a:r>
              <a:rPr lang="en-US" sz="2575">
                <a:latin typeface="Arial"/>
                <a:ea typeface="Arial" charset="0"/>
                <a:cs typeface="Arial"/>
              </a:rPr>
              <a:t>Experiments were conducted on state-of-the-art models like LLaMa3-8B-Instruct and Mistral-7B-Instruct-v0.3. Embeddings were collected from different layers, and accuracy was measured using probing classifiers.</a:t>
            </a:r>
          </a:p>
        </p:txBody>
      </p:sp>
      <p:sp>
        <p:nvSpPr>
          <p:cNvPr id="24" name="Text Placeholder 9">
            <a:extLst>
              <a:ext uri="{FF2B5EF4-FFF2-40B4-BE49-F238E27FC236}">
                <a16:creationId xmlns:a16="http://schemas.microsoft.com/office/drawing/2014/main" id="{1CDA4F8F-69D9-935A-1054-C5F3B2500BD2}"/>
              </a:ext>
            </a:extLst>
          </p:cNvPr>
          <p:cNvSpPr>
            <a:spLocks noGrp="1"/>
          </p:cNvSpPr>
          <p:nvPr/>
        </p:nvSpPr>
        <p:spPr>
          <a:xfrm>
            <a:off x="603592" y="40735034"/>
            <a:ext cx="11709467" cy="1830613"/>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marL="780651" lvl="1" indent="0">
              <a:buNone/>
            </a:pPr>
            <a:endParaRPr lang="en-US" sz="2575">
              <a:latin typeface="Arial"/>
              <a:cs typeface="Arial"/>
            </a:endParaRPr>
          </a:p>
          <a:p>
            <a:endParaRPr lang="en-US" sz="2161">
              <a:latin typeface="Arial" charset="0"/>
              <a:ea typeface="Arial" charset="0"/>
              <a:cs typeface="Arial" charset="0"/>
            </a:endParaRPr>
          </a:p>
          <a:p>
            <a:endParaRPr lang="en-US" sz="2575">
              <a:latin typeface="Arial"/>
              <a:cs typeface="Arial"/>
            </a:endParaRPr>
          </a:p>
          <a:p>
            <a:endParaRPr lang="en-US" sz="2187">
              <a:latin typeface="Arial" charset="0"/>
              <a:ea typeface="Arial" charset="0"/>
              <a:cs typeface="Arial" charset="0"/>
            </a:endParaRPr>
          </a:p>
        </p:txBody>
      </p:sp>
      <p:sp>
        <p:nvSpPr>
          <p:cNvPr id="26" name="Text Placeholder 9">
            <a:extLst>
              <a:ext uri="{FF2B5EF4-FFF2-40B4-BE49-F238E27FC236}">
                <a16:creationId xmlns:a16="http://schemas.microsoft.com/office/drawing/2014/main" id="{69B5AC0B-641F-9044-CB75-D0F62D1A9F8F}"/>
              </a:ext>
            </a:extLst>
          </p:cNvPr>
          <p:cNvSpPr>
            <a:spLocks noGrp="1"/>
          </p:cNvSpPr>
          <p:nvPr/>
        </p:nvSpPr>
        <p:spPr>
          <a:xfrm>
            <a:off x="735263" y="39369945"/>
            <a:ext cx="11927363" cy="3574167"/>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b="1">
                <a:latin typeface="Arial"/>
                <a:cs typeface="Arial"/>
              </a:rPr>
              <a:t>Probing:</a:t>
            </a:r>
          </a:p>
          <a:p>
            <a:r>
              <a:rPr lang="en-US" sz="2575">
                <a:latin typeface="Arial"/>
                <a:cs typeface="Arial"/>
              </a:rPr>
              <a:t>A linear regression model to assess the "quality" of each layer's representation to capture the context of long inputs</a:t>
            </a:r>
          </a:p>
          <a:p>
            <a:pPr marL="420395" indent="-262747">
              <a:buFont typeface="Arial,Sans-Serif" pitchFamily="34" charset="0"/>
              <a:buChar char="•"/>
            </a:pPr>
            <a:r>
              <a:rPr lang="en-US" sz="2575">
                <a:latin typeface="Arial"/>
                <a:cs typeface="Arial"/>
              </a:rPr>
              <a:t>For each layer, we train a linear regression with the embedding above as input features and index k as label. </a:t>
            </a:r>
          </a:p>
          <a:p>
            <a:pPr marL="420395" indent="-262747">
              <a:buFont typeface="Arial,Sans-Serif" pitchFamily="34" charset="0"/>
              <a:buChar char="•"/>
            </a:pPr>
            <a:r>
              <a:rPr lang="en-US" sz="2575">
                <a:latin typeface="Arial"/>
                <a:cs typeface="Arial"/>
              </a:rPr>
              <a:t>We then check each layer's accuracy evaluate its performance at each index.</a:t>
            </a:r>
            <a:endParaRPr lang="en-US" sz="1287"/>
          </a:p>
          <a:p>
            <a:endParaRPr lang="en-US" sz="2161">
              <a:latin typeface="Arial" charset="0"/>
              <a:ea typeface="Arial" charset="0"/>
              <a:cs typeface="Arial" charset="0"/>
            </a:endParaRPr>
          </a:p>
          <a:p>
            <a:endParaRPr lang="en-US" sz="2187">
              <a:latin typeface="Arial" charset="0"/>
              <a:ea typeface="Arial" charset="0"/>
              <a:cs typeface="Arial" charset="0"/>
            </a:endParaRPr>
          </a:p>
        </p:txBody>
      </p:sp>
      <p:sp>
        <p:nvSpPr>
          <p:cNvPr id="63" name="TextBox 62">
            <a:extLst>
              <a:ext uri="{FF2B5EF4-FFF2-40B4-BE49-F238E27FC236}">
                <a16:creationId xmlns:a16="http://schemas.microsoft.com/office/drawing/2014/main" id="{AC0FE2C6-F3C1-02A6-09B3-F56D099B62B6}"/>
              </a:ext>
            </a:extLst>
          </p:cNvPr>
          <p:cNvSpPr txBox="1"/>
          <p:nvPr/>
        </p:nvSpPr>
        <p:spPr>
          <a:xfrm>
            <a:off x="278130" y="14258454"/>
            <a:ext cx="11558657" cy="2858733"/>
          </a:xfrm>
          <a:prstGeom prst="rect">
            <a:avLst/>
          </a:prstGeom>
          <a:noFill/>
        </p:spPr>
        <p:txBody>
          <a:bodyPr rot="0" spcFirstLastPara="0" vertOverflow="overflow" horzOverflow="overflow" vert="horz" wrap="square" lIns="84076" tIns="42038" rIns="84076" bIns="42038" numCol="1" spcCol="0" rtlCol="0" fromWordArt="0" anchor="t" anchorCtr="0" forceAA="0" compatLnSpc="1">
            <a:prstTxWarp prst="textNoShape">
              <a:avLst/>
            </a:prstTxWarp>
            <a:spAutoFit/>
          </a:bodyPr>
          <a:lstStyle/>
          <a:p>
            <a:pPr marL="420395" indent="-420395">
              <a:buFont typeface="Arial" panose="020B0604020202020204" pitchFamily="34" charset="0"/>
              <a:buChar char="•"/>
            </a:pPr>
            <a:r>
              <a:rPr lang="en-US" sz="2575">
                <a:latin typeface="Arial"/>
                <a:cs typeface="Arial"/>
              </a:rPr>
              <a:t>Positional bias affects model performance, such as a drop in accuracy for information presented in the middle of long texts.</a:t>
            </a:r>
          </a:p>
          <a:p>
            <a:pPr marL="420395" indent="-420395">
              <a:buFont typeface="Arial" panose="020B0604020202020204" pitchFamily="34" charset="0"/>
              <a:buChar char="•"/>
            </a:pPr>
            <a:r>
              <a:rPr lang="en-US" sz="2575">
                <a:latin typeface="Arial"/>
                <a:cs typeface="Arial"/>
              </a:rPr>
              <a:t>Despite various efforts to address these biases, the underlying mechanisms remain unclear, necessitating a deeper investigation into the internal workings of LLMs.</a:t>
            </a:r>
          </a:p>
          <a:p>
            <a:pPr marL="420395" indent="-420395">
              <a:buFont typeface="Arial" panose="020B0604020202020204" pitchFamily="34" charset="0"/>
              <a:buChar char="•"/>
            </a:pPr>
            <a:r>
              <a:rPr lang="en-US" sz="2575">
                <a:latin typeface="Arial"/>
                <a:cs typeface="Arial"/>
              </a:rPr>
              <a:t>We aim to use probing classifiers to measure how well positional information is encoded and determine why the model struggles to utilize it.</a:t>
            </a:r>
          </a:p>
        </p:txBody>
      </p:sp>
      <p:pic>
        <p:nvPicPr>
          <p:cNvPr id="30" name="Picture 29">
            <a:extLst>
              <a:ext uri="{FF2B5EF4-FFF2-40B4-BE49-F238E27FC236}">
                <a16:creationId xmlns:a16="http://schemas.microsoft.com/office/drawing/2014/main" id="{0BBF043C-2CB3-C049-50C7-F6F10FAAA5A6}"/>
              </a:ext>
            </a:extLst>
          </p:cNvPr>
          <p:cNvPicPr>
            <a:picLocks noChangeAspect="1"/>
          </p:cNvPicPr>
          <p:nvPr/>
        </p:nvPicPr>
        <p:blipFill>
          <a:blip r:embed="rId6"/>
          <a:stretch>
            <a:fillRect/>
          </a:stretch>
        </p:blipFill>
        <p:spPr>
          <a:xfrm>
            <a:off x="7018590" y="6685568"/>
            <a:ext cx="5142455" cy="5934553"/>
          </a:xfrm>
          <a:prstGeom prst="rect">
            <a:avLst/>
          </a:prstGeom>
        </p:spPr>
      </p:pic>
      <p:pic>
        <p:nvPicPr>
          <p:cNvPr id="64" name="Picture 63">
            <a:extLst>
              <a:ext uri="{FF2B5EF4-FFF2-40B4-BE49-F238E27FC236}">
                <a16:creationId xmlns:a16="http://schemas.microsoft.com/office/drawing/2014/main" id="{0BFE9F1C-5B64-A565-CA3B-9E5EEA8B055B}"/>
              </a:ext>
            </a:extLst>
          </p:cNvPr>
          <p:cNvPicPr>
            <a:picLocks noChangeAspect="1"/>
          </p:cNvPicPr>
          <p:nvPr/>
        </p:nvPicPr>
        <p:blipFill>
          <a:blip r:embed="rId7"/>
          <a:stretch>
            <a:fillRect/>
          </a:stretch>
        </p:blipFill>
        <p:spPr>
          <a:xfrm>
            <a:off x="939798" y="30447262"/>
            <a:ext cx="10066425" cy="4336637"/>
          </a:xfrm>
          <a:prstGeom prst="rect">
            <a:avLst/>
          </a:prstGeom>
        </p:spPr>
      </p:pic>
      <p:pic>
        <p:nvPicPr>
          <p:cNvPr id="65" name="Picture 64">
            <a:extLst>
              <a:ext uri="{FF2B5EF4-FFF2-40B4-BE49-F238E27FC236}">
                <a16:creationId xmlns:a16="http://schemas.microsoft.com/office/drawing/2014/main" id="{89465FA3-F429-14C3-ED14-CAA9D920BF8A}"/>
              </a:ext>
            </a:extLst>
          </p:cNvPr>
          <p:cNvPicPr>
            <a:picLocks noChangeAspect="1"/>
          </p:cNvPicPr>
          <p:nvPr/>
        </p:nvPicPr>
        <p:blipFill>
          <a:blip r:embed="rId8"/>
          <a:stretch>
            <a:fillRect/>
          </a:stretch>
        </p:blipFill>
        <p:spPr>
          <a:xfrm>
            <a:off x="980673" y="36449847"/>
            <a:ext cx="10092452" cy="3035024"/>
          </a:xfrm>
          <a:prstGeom prst="rect">
            <a:avLst/>
          </a:prstGeom>
        </p:spPr>
      </p:pic>
      <p:pic>
        <p:nvPicPr>
          <p:cNvPr id="82" name="Picture 81">
            <a:extLst>
              <a:ext uri="{FF2B5EF4-FFF2-40B4-BE49-F238E27FC236}">
                <a16:creationId xmlns:a16="http://schemas.microsoft.com/office/drawing/2014/main" id="{9055F03F-9F4C-6AD6-6B3B-BBAEEF7937FE}"/>
              </a:ext>
            </a:extLst>
          </p:cNvPr>
          <p:cNvPicPr>
            <a:picLocks noChangeAspect="1"/>
          </p:cNvPicPr>
          <p:nvPr/>
        </p:nvPicPr>
        <p:blipFill>
          <a:blip r:embed="rId9"/>
          <a:stretch>
            <a:fillRect/>
          </a:stretch>
        </p:blipFill>
        <p:spPr>
          <a:xfrm>
            <a:off x="14091489" y="19307558"/>
            <a:ext cx="14968179" cy="5003024"/>
          </a:xfrm>
          <a:prstGeom prst="rect">
            <a:avLst/>
          </a:prstGeom>
        </p:spPr>
      </p:pic>
      <p:pic>
        <p:nvPicPr>
          <p:cNvPr id="84" name="Picture 83">
            <a:extLst>
              <a:ext uri="{FF2B5EF4-FFF2-40B4-BE49-F238E27FC236}">
                <a16:creationId xmlns:a16="http://schemas.microsoft.com/office/drawing/2014/main" id="{96361BE4-93A6-1F8E-78ED-EECA3BCE2066}"/>
              </a:ext>
            </a:extLst>
          </p:cNvPr>
          <p:cNvPicPr>
            <a:picLocks noChangeAspect="1"/>
          </p:cNvPicPr>
          <p:nvPr/>
        </p:nvPicPr>
        <p:blipFill>
          <a:blip r:embed="rId10"/>
          <a:stretch>
            <a:fillRect/>
          </a:stretch>
        </p:blipFill>
        <p:spPr>
          <a:xfrm>
            <a:off x="14148673" y="24289124"/>
            <a:ext cx="14968179" cy="5003024"/>
          </a:xfrm>
          <a:prstGeom prst="rect">
            <a:avLst/>
          </a:prstGeom>
        </p:spPr>
      </p:pic>
      <p:pic>
        <p:nvPicPr>
          <p:cNvPr id="86" name="Picture 85">
            <a:extLst>
              <a:ext uri="{FF2B5EF4-FFF2-40B4-BE49-F238E27FC236}">
                <a16:creationId xmlns:a16="http://schemas.microsoft.com/office/drawing/2014/main" id="{AAA524FA-CD28-6A66-373C-9DE4EB1FC7D1}"/>
              </a:ext>
            </a:extLst>
          </p:cNvPr>
          <p:cNvPicPr>
            <a:picLocks noChangeAspect="1"/>
          </p:cNvPicPr>
          <p:nvPr/>
        </p:nvPicPr>
        <p:blipFill>
          <a:blip r:embed="rId11"/>
          <a:stretch>
            <a:fillRect/>
          </a:stretch>
        </p:blipFill>
        <p:spPr>
          <a:xfrm>
            <a:off x="22031059" y="32798665"/>
            <a:ext cx="7326280" cy="4395768"/>
          </a:xfrm>
          <a:prstGeom prst="rect">
            <a:avLst/>
          </a:prstGeom>
        </p:spPr>
      </p:pic>
      <p:pic>
        <p:nvPicPr>
          <p:cNvPr id="72" name="Picture 71">
            <a:extLst>
              <a:ext uri="{FF2B5EF4-FFF2-40B4-BE49-F238E27FC236}">
                <a16:creationId xmlns:a16="http://schemas.microsoft.com/office/drawing/2014/main" id="{99114767-E952-6500-4A48-3AFB187049B5}"/>
              </a:ext>
            </a:extLst>
          </p:cNvPr>
          <p:cNvPicPr>
            <a:picLocks noChangeAspect="1"/>
          </p:cNvPicPr>
          <p:nvPr/>
        </p:nvPicPr>
        <p:blipFill>
          <a:blip r:embed="rId12"/>
          <a:stretch>
            <a:fillRect/>
          </a:stretch>
        </p:blipFill>
        <p:spPr>
          <a:xfrm>
            <a:off x="13930709" y="11323111"/>
            <a:ext cx="15200673" cy="5066890"/>
          </a:xfrm>
          <a:prstGeom prst="rect">
            <a:avLst/>
          </a:prstGeom>
        </p:spPr>
      </p:pic>
      <p:sp>
        <p:nvSpPr>
          <p:cNvPr id="91" name="Text Placeholder 9">
            <a:extLst>
              <a:ext uri="{FF2B5EF4-FFF2-40B4-BE49-F238E27FC236}">
                <a16:creationId xmlns:a16="http://schemas.microsoft.com/office/drawing/2014/main" id="{0E94EE2E-8371-B3DE-9B83-14229AC74AC5}"/>
              </a:ext>
            </a:extLst>
          </p:cNvPr>
          <p:cNvSpPr>
            <a:spLocks noGrp="1"/>
          </p:cNvSpPr>
          <p:nvPr/>
        </p:nvSpPr>
        <p:spPr>
          <a:xfrm>
            <a:off x="509068" y="26803785"/>
            <a:ext cx="11709467" cy="1899478"/>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b="1">
                <a:latin typeface="Arial"/>
                <a:cs typeface="Arial"/>
              </a:rPr>
              <a:t>Tasks: </a:t>
            </a:r>
          </a:p>
          <a:p>
            <a:pPr marL="457200" indent="-457200">
              <a:buFont typeface="Arial" panose="020B0604020202020204" pitchFamily="34" charset="0"/>
              <a:buChar char="•"/>
            </a:pPr>
            <a:r>
              <a:rPr lang="en-US" sz="2575">
                <a:latin typeface="Arial"/>
                <a:cs typeface="Arial"/>
              </a:rPr>
              <a:t>Key-Value Pair Retrieval: Identifying values given specific keys from a list.</a:t>
            </a:r>
          </a:p>
          <a:p>
            <a:pPr marL="457200" indent="-457200">
              <a:buFont typeface="Arial" panose="020B0604020202020204" pitchFamily="34" charset="0"/>
              <a:buChar char="•"/>
            </a:pPr>
            <a:r>
              <a:rPr lang="en-US" sz="2575">
                <a:latin typeface="Arial"/>
                <a:cs typeface="Arial"/>
              </a:rPr>
              <a:t>Multi-Document Question Answering: Finding the correct document containing the answer to a question among multiple distractors.</a:t>
            </a:r>
          </a:p>
        </p:txBody>
      </p:sp>
      <p:sp>
        <p:nvSpPr>
          <p:cNvPr id="92" name="Text Placeholder 9">
            <a:extLst>
              <a:ext uri="{FF2B5EF4-FFF2-40B4-BE49-F238E27FC236}">
                <a16:creationId xmlns:a16="http://schemas.microsoft.com/office/drawing/2014/main" id="{EA7E637C-861B-DF32-A269-F5E387D2CA11}"/>
              </a:ext>
            </a:extLst>
          </p:cNvPr>
          <p:cNvSpPr>
            <a:spLocks noGrp="1"/>
          </p:cNvSpPr>
          <p:nvPr/>
        </p:nvSpPr>
        <p:spPr>
          <a:xfrm>
            <a:off x="509068" y="28595232"/>
            <a:ext cx="8885611" cy="552186"/>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b="1">
                <a:latin typeface="Arial"/>
                <a:cs typeface="Arial"/>
              </a:rPr>
              <a:t>Prompts:</a:t>
            </a:r>
            <a:endParaRPr lang="en-US" sz="2575">
              <a:latin typeface="Arial"/>
              <a:cs typeface="Arial"/>
            </a:endParaRPr>
          </a:p>
        </p:txBody>
      </p:sp>
      <p:sp>
        <p:nvSpPr>
          <p:cNvPr id="93" name="Text Placeholder 9">
            <a:extLst>
              <a:ext uri="{FF2B5EF4-FFF2-40B4-BE49-F238E27FC236}">
                <a16:creationId xmlns:a16="http://schemas.microsoft.com/office/drawing/2014/main" id="{50CE6A5A-896F-A74E-1057-93572A29EE32}"/>
              </a:ext>
            </a:extLst>
          </p:cNvPr>
          <p:cNvSpPr>
            <a:spLocks noGrp="1"/>
          </p:cNvSpPr>
          <p:nvPr/>
        </p:nvSpPr>
        <p:spPr>
          <a:xfrm>
            <a:off x="16037302" y="16499370"/>
            <a:ext cx="12040122" cy="948449"/>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a:latin typeface="Arial"/>
                <a:ea typeface="Arial" charset="0"/>
                <a:cs typeface="Arial"/>
              </a:rPr>
              <a:t>Figure 2: Accuracy of LLMs in directly generating answers (blue line) compared to the maximum probing accuracy across layers by our probing classifiers (red line)</a:t>
            </a:r>
          </a:p>
        </p:txBody>
      </p:sp>
      <p:sp>
        <p:nvSpPr>
          <p:cNvPr id="95" name="Text Placeholder 9">
            <a:extLst>
              <a:ext uri="{FF2B5EF4-FFF2-40B4-BE49-F238E27FC236}">
                <a16:creationId xmlns:a16="http://schemas.microsoft.com/office/drawing/2014/main" id="{8B6933A9-90C7-0664-1065-C0CCD2EA1B12}"/>
              </a:ext>
            </a:extLst>
          </p:cNvPr>
          <p:cNvSpPr>
            <a:spLocks noGrp="1"/>
          </p:cNvSpPr>
          <p:nvPr/>
        </p:nvSpPr>
        <p:spPr>
          <a:xfrm>
            <a:off x="16837743" y="29356921"/>
            <a:ext cx="10984980" cy="948449"/>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a:latin typeface="Arial"/>
                <a:ea typeface="Arial" charset="0"/>
                <a:cs typeface="Arial"/>
              </a:rPr>
              <a:t>Figure 3. The probing accuracy for each layer in the two tasks: </a:t>
            </a:r>
            <a:r>
              <a:rPr lang="en-US" sz="2575" err="1">
                <a:latin typeface="Arial"/>
                <a:ea typeface="Arial" charset="0"/>
                <a:cs typeface="Arial"/>
              </a:rPr>
              <a:t>kv</a:t>
            </a:r>
            <a:r>
              <a:rPr lang="en-US" sz="2575">
                <a:latin typeface="Arial"/>
                <a:ea typeface="Arial" charset="0"/>
                <a:cs typeface="Arial"/>
              </a:rPr>
              <a:t>-pairs (left) and MDQA (right)</a:t>
            </a:r>
          </a:p>
        </p:txBody>
      </p:sp>
      <p:sp>
        <p:nvSpPr>
          <p:cNvPr id="96" name="Text Placeholder 9">
            <a:extLst>
              <a:ext uri="{FF2B5EF4-FFF2-40B4-BE49-F238E27FC236}">
                <a16:creationId xmlns:a16="http://schemas.microsoft.com/office/drawing/2014/main" id="{59E50B71-1117-B2EE-9A4D-8FACCFF4BF06}"/>
              </a:ext>
            </a:extLst>
          </p:cNvPr>
          <p:cNvSpPr>
            <a:spLocks noGrp="1"/>
          </p:cNvSpPr>
          <p:nvPr/>
        </p:nvSpPr>
        <p:spPr>
          <a:xfrm>
            <a:off x="14328121" y="17425415"/>
            <a:ext cx="14966632" cy="1503216"/>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b="1">
                <a:latin typeface="Arial"/>
                <a:ea typeface="Arial" charset="0"/>
                <a:cs typeface="Arial"/>
              </a:rPr>
              <a:t>Peak Probing Accuracy: </a:t>
            </a:r>
          </a:p>
          <a:p>
            <a:pPr marL="457200" indent="-457200">
              <a:buFont typeface="Arial" panose="020B0604020202020204" pitchFamily="34" charset="0"/>
              <a:buChar char="•"/>
            </a:pPr>
            <a:r>
              <a:rPr lang="en-US" sz="2575">
                <a:latin typeface="Arial"/>
                <a:ea typeface="Arial" charset="0"/>
                <a:cs typeface="Arial"/>
              </a:rPr>
              <a:t>Probing classifiers achieved higher accuracy than the models' direct generation. </a:t>
            </a:r>
          </a:p>
          <a:p>
            <a:pPr marL="457200" indent="-457200">
              <a:buFont typeface="Arial" panose="020B0604020202020204" pitchFamily="34" charset="0"/>
              <a:buChar char="•"/>
            </a:pPr>
            <a:r>
              <a:rPr lang="en-US" sz="2575">
                <a:latin typeface="Arial"/>
                <a:ea typeface="Arial" charset="0"/>
                <a:cs typeface="Arial"/>
              </a:rPr>
              <a:t>Indicates LLMs know where the critical information is located but fail to use it effectively.</a:t>
            </a:r>
          </a:p>
        </p:txBody>
      </p:sp>
      <p:sp>
        <p:nvSpPr>
          <p:cNvPr id="98" name="Text Placeholder 9">
            <a:extLst>
              <a:ext uri="{FF2B5EF4-FFF2-40B4-BE49-F238E27FC236}">
                <a16:creationId xmlns:a16="http://schemas.microsoft.com/office/drawing/2014/main" id="{53D9BA98-FF33-6B34-EDF9-6B4EA2434D92}"/>
              </a:ext>
            </a:extLst>
          </p:cNvPr>
          <p:cNvSpPr>
            <a:spLocks noGrp="1"/>
          </p:cNvSpPr>
          <p:nvPr/>
        </p:nvSpPr>
        <p:spPr>
          <a:xfrm>
            <a:off x="13858995" y="30357013"/>
            <a:ext cx="14966632" cy="2295741"/>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b="1">
                <a:latin typeface="Arial"/>
                <a:ea typeface="Arial" charset="0"/>
                <a:cs typeface="Arial"/>
              </a:rPr>
              <a:t>Layer Analysis:</a:t>
            </a:r>
          </a:p>
          <a:p>
            <a:pPr marL="457200" indent="-457200">
              <a:buFont typeface="Arial" panose="020B0604020202020204" pitchFamily="34" charset="0"/>
              <a:buChar char="•"/>
            </a:pPr>
            <a:r>
              <a:rPr lang="en-US" sz="2575">
                <a:latin typeface="Arial"/>
                <a:ea typeface="Arial" charset="0"/>
                <a:cs typeface="Arial"/>
              </a:rPr>
              <a:t>Information retrieval accuracy improved through deeper layers, especially for details located in the middle of inputs. </a:t>
            </a:r>
          </a:p>
          <a:p>
            <a:pPr marL="457200" indent="-457200">
              <a:buFont typeface="Arial" panose="020B0604020202020204" pitchFamily="34" charset="0"/>
              <a:buChar char="•"/>
            </a:pPr>
            <a:r>
              <a:rPr lang="en-US" sz="2575">
                <a:latin typeface="Arial"/>
                <a:ea typeface="Arial" charset="0"/>
                <a:cs typeface="Arial"/>
              </a:rPr>
              <a:t>However, this accuracy often decreased after peaking, indicating inefficiencies in information utilization for mid-context information.</a:t>
            </a:r>
          </a:p>
        </p:txBody>
      </p:sp>
      <p:sp>
        <p:nvSpPr>
          <p:cNvPr id="99" name="Text Placeholder 9">
            <a:extLst>
              <a:ext uri="{FF2B5EF4-FFF2-40B4-BE49-F238E27FC236}">
                <a16:creationId xmlns:a16="http://schemas.microsoft.com/office/drawing/2014/main" id="{FF8A93AD-B4ED-7773-5506-9A7BC6630FFC}"/>
              </a:ext>
            </a:extLst>
          </p:cNvPr>
          <p:cNvSpPr>
            <a:spLocks noGrp="1"/>
          </p:cNvSpPr>
          <p:nvPr/>
        </p:nvSpPr>
        <p:spPr>
          <a:xfrm>
            <a:off x="13841579" y="33102634"/>
            <a:ext cx="7689466" cy="3484527"/>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b="1">
                <a:latin typeface="Arial"/>
                <a:ea typeface="Arial" charset="0"/>
                <a:cs typeface="Arial"/>
              </a:rPr>
              <a:t>Impact of Positioning</a:t>
            </a:r>
            <a:r>
              <a:rPr lang="en-US" sz="2575">
                <a:latin typeface="Arial"/>
                <a:ea typeface="Arial" charset="0"/>
                <a:cs typeface="Arial"/>
              </a:rPr>
              <a:t>: </a:t>
            </a:r>
          </a:p>
          <a:p>
            <a:pPr marL="457200" indent="-457200">
              <a:buFont typeface="Arial" panose="020B0604020202020204" pitchFamily="34" charset="0"/>
              <a:buChar char="•"/>
            </a:pPr>
            <a:r>
              <a:rPr lang="en-US" sz="2575">
                <a:latin typeface="Arial"/>
                <a:ea typeface="Arial" charset="0"/>
                <a:cs typeface="Arial"/>
              </a:rPr>
              <a:t>The relationship between the peak probing accuracy layer and the accuracy of LLMs in generating the correct answer shows a negative correlation.</a:t>
            </a:r>
          </a:p>
          <a:p>
            <a:pPr marL="457200" indent="-457200">
              <a:buFont typeface="Arial" panose="020B0604020202020204" pitchFamily="34" charset="0"/>
              <a:buChar char="•"/>
            </a:pPr>
            <a:r>
              <a:rPr lang="en-US" sz="2575">
                <a:latin typeface="Arial"/>
                <a:ea typeface="Arial" charset="0"/>
                <a:cs typeface="Arial"/>
              </a:rPr>
              <a:t>The findings show that earlier retrieval of key information correlates with better generation accuracy.</a:t>
            </a:r>
          </a:p>
        </p:txBody>
      </p:sp>
      <p:pic>
        <p:nvPicPr>
          <p:cNvPr id="102" name="Picture 101">
            <a:extLst>
              <a:ext uri="{FF2B5EF4-FFF2-40B4-BE49-F238E27FC236}">
                <a16:creationId xmlns:a16="http://schemas.microsoft.com/office/drawing/2014/main" id="{D0DC7035-3A1A-1A25-A5A3-1F267299D48C}"/>
              </a:ext>
            </a:extLst>
          </p:cNvPr>
          <p:cNvPicPr>
            <a:picLocks noChangeAspect="1"/>
          </p:cNvPicPr>
          <p:nvPr/>
        </p:nvPicPr>
        <p:blipFill>
          <a:blip r:embed="rId13"/>
          <a:stretch>
            <a:fillRect/>
          </a:stretch>
        </p:blipFill>
        <p:spPr>
          <a:xfrm>
            <a:off x="766608" y="23502126"/>
            <a:ext cx="10296789" cy="1008171"/>
          </a:xfrm>
          <a:prstGeom prst="rect">
            <a:avLst/>
          </a:prstGeom>
        </p:spPr>
      </p:pic>
      <p:pic>
        <p:nvPicPr>
          <p:cNvPr id="103" name="Picture 102">
            <a:extLst>
              <a:ext uri="{FF2B5EF4-FFF2-40B4-BE49-F238E27FC236}">
                <a16:creationId xmlns:a16="http://schemas.microsoft.com/office/drawing/2014/main" id="{482BEC9B-5615-D3D9-E8EE-5B085B6F97D6}"/>
              </a:ext>
            </a:extLst>
          </p:cNvPr>
          <p:cNvPicPr>
            <a:picLocks noChangeAspect="1"/>
          </p:cNvPicPr>
          <p:nvPr/>
        </p:nvPicPr>
        <p:blipFill>
          <a:blip r:embed="rId14"/>
          <a:stretch>
            <a:fillRect/>
          </a:stretch>
        </p:blipFill>
        <p:spPr>
          <a:xfrm>
            <a:off x="766608" y="24753740"/>
            <a:ext cx="10296789" cy="1964519"/>
          </a:xfrm>
          <a:prstGeom prst="rect">
            <a:avLst/>
          </a:prstGeom>
        </p:spPr>
      </p:pic>
      <p:sp>
        <p:nvSpPr>
          <p:cNvPr id="5" name="Text Placeholder 9">
            <a:extLst>
              <a:ext uri="{FF2B5EF4-FFF2-40B4-BE49-F238E27FC236}">
                <a16:creationId xmlns:a16="http://schemas.microsoft.com/office/drawing/2014/main" id="{D802C8C1-AC66-29CA-B3CC-A96B79AD6F9F}"/>
              </a:ext>
            </a:extLst>
          </p:cNvPr>
          <p:cNvSpPr>
            <a:spLocks noGrp="1"/>
          </p:cNvSpPr>
          <p:nvPr/>
        </p:nvSpPr>
        <p:spPr>
          <a:xfrm>
            <a:off x="19912726" y="10852567"/>
            <a:ext cx="11709467" cy="552186"/>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a:latin typeface="Arial"/>
                <a:ea typeface="Arial" charset="0"/>
                <a:cs typeface="Arial"/>
              </a:rPr>
              <a:t>(a) LLaMa3-8B-Instruct</a:t>
            </a:r>
          </a:p>
        </p:txBody>
      </p:sp>
      <p:sp>
        <p:nvSpPr>
          <p:cNvPr id="7" name="Text Placeholder 9">
            <a:extLst>
              <a:ext uri="{FF2B5EF4-FFF2-40B4-BE49-F238E27FC236}">
                <a16:creationId xmlns:a16="http://schemas.microsoft.com/office/drawing/2014/main" id="{E4399F45-6AC1-A42F-8AD6-96713CB6641C}"/>
              </a:ext>
            </a:extLst>
          </p:cNvPr>
          <p:cNvSpPr>
            <a:spLocks noGrp="1"/>
          </p:cNvSpPr>
          <p:nvPr/>
        </p:nvSpPr>
        <p:spPr>
          <a:xfrm>
            <a:off x="19687324" y="16002887"/>
            <a:ext cx="11709467" cy="552186"/>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a:latin typeface="Arial"/>
                <a:ea typeface="Arial" charset="0"/>
                <a:cs typeface="Arial"/>
              </a:rPr>
              <a:t>(b) Mistral-7B-Instruct-v0.3</a:t>
            </a:r>
          </a:p>
        </p:txBody>
      </p:sp>
      <p:sp>
        <p:nvSpPr>
          <p:cNvPr id="13" name="Text Placeholder 9">
            <a:extLst>
              <a:ext uri="{FF2B5EF4-FFF2-40B4-BE49-F238E27FC236}">
                <a16:creationId xmlns:a16="http://schemas.microsoft.com/office/drawing/2014/main" id="{02A63406-F5B8-9A30-B358-C7FD0764E93B}"/>
              </a:ext>
            </a:extLst>
          </p:cNvPr>
          <p:cNvSpPr>
            <a:spLocks noGrp="1"/>
          </p:cNvSpPr>
          <p:nvPr/>
        </p:nvSpPr>
        <p:spPr>
          <a:xfrm>
            <a:off x="20172877" y="23905707"/>
            <a:ext cx="11709467" cy="552186"/>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a:latin typeface="Arial"/>
                <a:ea typeface="Arial" charset="0"/>
                <a:cs typeface="Arial"/>
              </a:rPr>
              <a:t>(a) LLaMa3-8B-Instruct</a:t>
            </a:r>
          </a:p>
        </p:txBody>
      </p:sp>
      <p:sp>
        <p:nvSpPr>
          <p:cNvPr id="14" name="Text Placeholder 9">
            <a:extLst>
              <a:ext uri="{FF2B5EF4-FFF2-40B4-BE49-F238E27FC236}">
                <a16:creationId xmlns:a16="http://schemas.microsoft.com/office/drawing/2014/main" id="{D1CEDEC1-8FCB-2CAD-B5D1-1FD8CD24D918}"/>
              </a:ext>
            </a:extLst>
          </p:cNvPr>
          <p:cNvSpPr>
            <a:spLocks noGrp="1"/>
          </p:cNvSpPr>
          <p:nvPr/>
        </p:nvSpPr>
        <p:spPr>
          <a:xfrm>
            <a:off x="20172876" y="28890955"/>
            <a:ext cx="11709467" cy="552186"/>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a:latin typeface="Arial"/>
                <a:ea typeface="Arial" charset="0"/>
                <a:cs typeface="Arial"/>
              </a:rPr>
              <a:t>(b) Mistral-7B-Instruct-v0.3</a:t>
            </a:r>
          </a:p>
        </p:txBody>
      </p:sp>
      <p:sp>
        <p:nvSpPr>
          <p:cNvPr id="18" name="Text Placeholder 9">
            <a:extLst>
              <a:ext uri="{FF2B5EF4-FFF2-40B4-BE49-F238E27FC236}">
                <a16:creationId xmlns:a16="http://schemas.microsoft.com/office/drawing/2014/main" id="{D5526169-0B9D-FA12-7CF3-76E5D0478000}"/>
              </a:ext>
            </a:extLst>
          </p:cNvPr>
          <p:cNvSpPr>
            <a:spLocks noGrp="1"/>
          </p:cNvSpPr>
          <p:nvPr/>
        </p:nvSpPr>
        <p:spPr>
          <a:xfrm>
            <a:off x="939798" y="29097273"/>
            <a:ext cx="10784114" cy="1820226"/>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a:latin typeface="Arial"/>
                <a:cs typeface="Arial"/>
              </a:rPr>
              <a:t>The n </a:t>
            </a:r>
            <a:r>
              <a:rPr lang="en-US" sz="2575" err="1">
                <a:latin typeface="Arial"/>
                <a:cs typeface="Arial"/>
              </a:rPr>
              <a:t>kv</a:t>
            </a:r>
            <a:r>
              <a:rPr lang="en-US" sz="2575">
                <a:latin typeface="Arial"/>
                <a:cs typeface="Arial"/>
              </a:rPr>
              <a:t>-pairs are composed into one single JSON object. To test at ID k, we choose one pair as gold, insert it at ID k, and then construct as a prompt in the format:</a:t>
            </a:r>
          </a:p>
          <a:p>
            <a:endParaRPr lang="en-US" sz="2575">
              <a:latin typeface="Arial"/>
              <a:cs typeface="Arial"/>
            </a:endParaRPr>
          </a:p>
        </p:txBody>
      </p:sp>
      <p:sp>
        <p:nvSpPr>
          <p:cNvPr id="21" name="Text Placeholder 9">
            <a:extLst>
              <a:ext uri="{FF2B5EF4-FFF2-40B4-BE49-F238E27FC236}">
                <a16:creationId xmlns:a16="http://schemas.microsoft.com/office/drawing/2014/main" id="{0DAE13EF-E625-4B3E-3577-441B47BB85E7}"/>
              </a:ext>
            </a:extLst>
          </p:cNvPr>
          <p:cNvSpPr>
            <a:spLocks noGrp="1"/>
          </p:cNvSpPr>
          <p:nvPr/>
        </p:nvSpPr>
        <p:spPr>
          <a:xfrm>
            <a:off x="971744" y="34844897"/>
            <a:ext cx="10784114" cy="1740973"/>
          </a:xfrm>
          <a:prstGeom prst="rect">
            <a:avLst/>
          </a:prstGeom>
        </p:spPr>
        <p:txBody>
          <a:bodyPr wrap="square" lIns="77208" tIns="77208" rIns="77208" bIns="77208" anchor="t">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2575">
                <a:latin typeface="Arial"/>
                <a:cs typeface="Arial"/>
              </a:rPr>
              <a:t>For MDQA, we sample n − 1 distractors, relevant documents that do not contain the answer. To test at ID k, we randomly shuffle the distractors and then insert the gold document at ID k. Example prompt with gold document at ID k is like:</a:t>
            </a:r>
          </a:p>
        </p:txBody>
      </p:sp>
      <p:pic>
        <p:nvPicPr>
          <p:cNvPr id="3" name="Picture 2">
            <a:extLst>
              <a:ext uri="{FF2B5EF4-FFF2-40B4-BE49-F238E27FC236}">
                <a16:creationId xmlns:a16="http://schemas.microsoft.com/office/drawing/2014/main" id="{0C8611C4-3EDA-4017-FB96-5D0BA750BD95}"/>
              </a:ext>
            </a:extLst>
          </p:cNvPr>
          <p:cNvPicPr>
            <a:picLocks noChangeAspect="1"/>
          </p:cNvPicPr>
          <p:nvPr/>
        </p:nvPicPr>
        <p:blipFill>
          <a:blip r:embed="rId15"/>
          <a:stretch>
            <a:fillRect/>
          </a:stretch>
        </p:blipFill>
        <p:spPr>
          <a:xfrm>
            <a:off x="26018882" y="49592"/>
            <a:ext cx="4190499" cy="4197736"/>
          </a:xfrm>
          <a:prstGeom prst="rect">
            <a:avLst/>
          </a:prstGeom>
        </p:spPr>
      </p:pic>
    </p:spTree>
    <p:extLst>
      <p:ext uri="{BB962C8B-B14F-4D97-AF65-F5344CB8AC3E}">
        <p14:creationId xmlns:p14="http://schemas.microsoft.com/office/powerpoint/2010/main" val="1296535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8CE61AF9-F091-CE4B-BAE0-77C46F92C98F}" vid="{F96601E1-8709-F848-825D-2FD9D06E58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TotalTime>
  <Words>741</Words>
  <Application>Microsoft Macintosh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Arial,Sans-Serif</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Kuai Yu</dc:creator>
  <cp:lastModifiedBy>Daniel Khashabi</cp:lastModifiedBy>
  <cp:revision>16</cp:revision>
  <dcterms:created xsi:type="dcterms:W3CDTF">2024-05-08T00:53:46Z</dcterms:created>
  <dcterms:modified xsi:type="dcterms:W3CDTF">2024-11-12T14:32:49Z</dcterms:modified>
</cp:coreProperties>
</file>