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2" r:id="rId5"/>
    <p:sldId id="259" r:id="rId6"/>
    <p:sldId id="260" r:id="rId7"/>
    <p:sldId id="283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6" r:id="rId16"/>
    <p:sldId id="268" r:id="rId17"/>
    <p:sldId id="269" r:id="rId18"/>
    <p:sldId id="272" r:id="rId19"/>
    <p:sldId id="276" r:id="rId20"/>
    <p:sldId id="277" r:id="rId21"/>
    <p:sldId id="278" r:id="rId22"/>
    <p:sldId id="279" r:id="rId23"/>
    <p:sldId id="284" r:id="rId24"/>
    <p:sldId id="287" r:id="rId25"/>
    <p:sldId id="270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2D2E"/>
    <a:srgbClr val="008000"/>
    <a:srgbClr val="FF0000"/>
    <a:srgbClr val="046C09"/>
    <a:srgbClr val="009900"/>
    <a:srgbClr val="5EC41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D435D31-99CB-46A2-AD90-F5F025D8F3A5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53ECE19-558A-444E-B13F-C658E33AB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435D31-99CB-46A2-AD90-F5F025D8F3A5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ECE19-558A-444E-B13F-C658E33AB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435D31-99CB-46A2-AD90-F5F025D8F3A5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ECE19-558A-444E-B13F-C658E33AB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435D31-99CB-46A2-AD90-F5F025D8F3A5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ECE19-558A-444E-B13F-C658E33AB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D435D31-99CB-46A2-AD90-F5F025D8F3A5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53ECE19-558A-444E-B13F-C658E33AB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435D31-99CB-46A2-AD90-F5F025D8F3A5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ECE19-558A-444E-B13F-C658E33AB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D435D31-99CB-46A2-AD90-F5F025D8F3A5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53ECE19-558A-444E-B13F-C658E33AB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435D31-99CB-46A2-AD90-F5F025D8F3A5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3ECE19-558A-444E-B13F-C658E33AB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D435D31-99CB-46A2-AD90-F5F025D8F3A5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53ECE19-558A-444E-B13F-C658E33AB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D435D31-99CB-46A2-AD90-F5F025D8F3A5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53ECE19-558A-444E-B13F-C658E33AB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CD435D31-99CB-46A2-AD90-F5F025D8F3A5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fld id="{053ECE19-558A-444E-B13F-C658E33AB3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Arial" pitchFamily="34" charset="0"/>
              </a:defRPr>
            </a:lvl1pPr>
            <a:extLst/>
          </a:lstStyle>
          <a:p>
            <a:fld id="{CD435D31-99CB-46A2-AD90-F5F025D8F3A5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pitchFamily="34" charset="0"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Arial" pitchFamily="34" charset="0"/>
              </a:defRPr>
            </a:lvl1pPr>
            <a:extLst/>
          </a:lstStyle>
          <a:p>
            <a:fld id="{053ECE19-558A-444E-B13F-C658E33AB3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Aria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0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41.png"/><Relationship Id="rId9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file:///E:\Projects&amp;Researchs\2010_controlProject\our_en\Simulink\behboodwithgui\Results\Sine2\CaptureWiz007.wmv" TargetMode="Externa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Khashabi-09125501905\Desktop\ballAndPlate3.avi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Projects&amp;Researchs\2010_controlProject\our_en\Presentation\MarsPathFinder.jpg"/>
          <p:cNvPicPr>
            <a:picLocks noChangeAspect="1" noChangeArrowheads="1"/>
          </p:cNvPicPr>
          <p:nvPr/>
        </p:nvPicPr>
        <p:blipFill>
          <a:blip r:embed="rId4">
            <a:lum bright="53000" contrast="9000"/>
          </a:blip>
          <a:srcRect/>
          <a:stretch>
            <a:fillRect/>
          </a:stretch>
        </p:blipFill>
        <p:spPr bwMode="auto">
          <a:xfrm>
            <a:off x="990600" y="0"/>
            <a:ext cx="81534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</p:pic>
      <p:sp>
        <p:nvSpPr>
          <p:cNvPr id="9" name="Subtitle 2"/>
          <p:cNvSpPr txBox="1">
            <a:spLocks/>
          </p:cNvSpPr>
          <p:nvPr/>
        </p:nvSpPr>
        <p:spPr bwMode="auto">
          <a:xfrm>
            <a:off x="1280160" y="5410200"/>
            <a:ext cx="740664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7432" marR="0" lvl="0" indent="0" algn="ct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fa-I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cs typeface="B Nazanin" pitchFamily="2" charset="-78"/>
              </a:rPr>
              <a:t>دانشکده</a:t>
            </a:r>
            <a:r>
              <a:rPr kumimoji="0" lang="fa-IR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30000"/>
                    <a:satMod val="150000"/>
                  </a:schemeClr>
                </a:solidFill>
                <a:effectLst/>
                <a:uLnTx/>
                <a:uFillTx/>
                <a:cs typeface="B Nazanin" pitchFamily="2" charset="-78"/>
              </a:rPr>
              <a:t> ی مهندسی برق؛ دانشگاه صنعتی امیرکبیر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 bwMode="auto">
          <a:xfrm>
            <a:off x="1127760" y="5105400"/>
            <a:ext cx="740664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7432" marR="0" lvl="0" indent="0" algn="ct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fa-IR" sz="2400" b="1" dirty="0" smtClean="0">
                <a:solidFill>
                  <a:schemeClr val="tx2">
                    <a:shade val="30000"/>
                    <a:satMod val="150000"/>
                  </a:schemeClr>
                </a:solidFill>
                <a:cs typeface="B Nazanin" pitchFamily="2" charset="-78"/>
              </a:rPr>
              <a:t>بهمن 1389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cs typeface="B Nazanin" pitchFamily="2" charset="-78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1127760" y="3810000"/>
            <a:ext cx="740664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7432" marR="0" lvl="0" indent="0" algn="ct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lang="fa-IR" sz="2800" b="1" dirty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2">
                      <a:lumMod val="40000"/>
                      <a:lumOff val="60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B Nazanin" pitchFamily="2" charset="-78"/>
              </a:rPr>
              <a:t>استاد راهنما: دکتر طالبی</a:t>
            </a:r>
            <a:endParaRPr kumimoji="0" lang="en-US" sz="2800" b="1" i="0" u="none" strike="noStrike" kern="1200" normalizeH="0" baseline="0" noProof="0" dirty="0">
              <a:ln w="28575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2">
                    <a:lumMod val="40000"/>
                    <a:lumOff val="60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cs typeface="B Nazanin" pitchFamily="2" charset="-78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219200" y="3200400"/>
            <a:ext cx="74066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7432" marR="0" lvl="0" indent="0" algn="ct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fa-IR" sz="2800" b="1" i="0" u="none" strike="noStrike" kern="1200" normalizeH="0" baseline="0" noProof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cs typeface="B Nazanin" pitchFamily="2" charset="-78"/>
              </a:rPr>
              <a:t>دانیال</a:t>
            </a:r>
            <a:r>
              <a:rPr lang="fa-IR" sz="2800" b="1" dirty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B Nazanin" pitchFamily="2" charset="-78"/>
              </a:rPr>
              <a:t> </a:t>
            </a:r>
            <a:r>
              <a:rPr lang="fa-IR" sz="2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B Nazanin" pitchFamily="2" charset="-78"/>
              </a:rPr>
              <a:t>خشابی و محمد نخبه زعیم</a:t>
            </a:r>
            <a:endParaRPr kumimoji="0" lang="en-US" sz="2800" b="1" i="0" u="none" strike="noStrike" kern="1200" normalizeH="0" baseline="0" noProof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uLnTx/>
              <a:uFillTx/>
              <a:cs typeface="B Nazanin" pitchFamily="2" charset="-78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 bwMode="auto">
          <a:xfrm>
            <a:off x="1295400" y="1981200"/>
            <a:ext cx="740664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27432" marR="0" lvl="0" indent="0" algn="ct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fa-IR" sz="4000" b="1" i="0" u="none" strike="noStrike" kern="1200" normalizeH="0" baseline="0" noProof="0" dirty="0" smtClean="0">
                <a:ln/>
                <a:solidFill>
                  <a:schemeClr val="accent3"/>
                </a:solidFill>
                <a:effectLst>
                  <a:reflection blurRad="6350" stA="60000" endA="900" endPos="60000" dist="29997" dir="5400000" sy="-100000" algn="bl" rotWithShape="0"/>
                </a:effectLst>
                <a:uLnTx/>
                <a:uFillTx/>
                <a:latin typeface="+mn-lt"/>
                <a:ea typeface="+mn-ea"/>
                <a:cs typeface="B Titr" pitchFamily="2" charset="-78"/>
              </a:rPr>
              <a:t>مدل سازی و کنترل سیستم گوی و صفحه</a:t>
            </a:r>
            <a:endParaRPr kumimoji="0" lang="en-US" sz="4000" b="1" i="0" u="none" strike="noStrike" kern="1200" normalizeH="0" baseline="0" noProof="0" dirty="0">
              <a:ln/>
              <a:solidFill>
                <a:schemeClr val="accent3"/>
              </a:solidFill>
              <a:effectLst>
                <a:reflection blurRad="6350" stA="60000" endA="900" endPos="60000" dist="29997" dir="5400000" sy="-100000" algn="bl" rotWithShape="0"/>
              </a:effectLst>
              <a:uLnTx/>
              <a:uFillTx/>
              <a:latin typeface="+mn-lt"/>
              <a:ea typeface="+mn-ea"/>
              <a:cs typeface="B Titr" pitchFamily="2" charset="-78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600200" y="0"/>
            <a:ext cx="7406640" cy="1167384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بنام خالق سیستم های دینامیکی؛</a:t>
            </a:r>
            <a:b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آنکه جبران ساز دنیایش پایدار است.</a:t>
            </a:r>
            <a:b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a-I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                     اما وعده ی ناپایداری داده است!‌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10668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نقطه تعادل: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سرعت و مشتقات آن صفر هستند.</a:t>
            </a:r>
            <a:r>
              <a:rPr lang="fa-IR" sz="2200" b="1" dirty="0" smtClean="0">
                <a:cs typeface="B Nazanin" pitchFamily="2" charset="-78"/>
              </a:rPr>
              <a:t> 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نقطه تعادل سیستم به صورت زیر بدست می آید: </a:t>
            </a: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با در نظر گرفتن اینکه موتور در مرکز صفحه قرار دارد و هدف حرکت توپ در همسایگی مرکز است: </a:t>
            </a: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/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sz="2000" b="1" dirty="0">
              <a:cs typeface="B Nazanin" pitchFamily="2" charset="-78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مدل سازی سیستم: خطی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سازی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70000" y="2336800"/>
          <a:ext cx="1257300" cy="1371600"/>
        </p:xfrm>
        <a:graphic>
          <a:graphicData uri="http://schemas.openxmlformats.org/presentationml/2006/ole">
            <p:oleObj spid="_x0000_s3074" name="Equation" r:id="rId3" imgW="838080" imgH="914400" progId="Equation.DSMT4">
              <p:embed/>
            </p:oleObj>
          </a:graphicData>
        </a:graphic>
      </p:graphicFrame>
      <p:sp>
        <p:nvSpPr>
          <p:cNvPr id="5" name="Notched Right Arrow 4"/>
          <p:cNvSpPr/>
          <p:nvPr/>
        </p:nvSpPr>
        <p:spPr>
          <a:xfrm>
            <a:off x="2730500" y="2794000"/>
            <a:ext cx="762000" cy="381000"/>
          </a:xfrm>
          <a:prstGeom prst="notchedRightArrow">
            <a:avLst/>
          </a:prstGeom>
          <a:solidFill>
            <a:srgbClr val="5EC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43000" y="2197100"/>
            <a:ext cx="1447800" cy="1600200"/>
          </a:xfrm>
          <a:prstGeom prst="roundRect">
            <a:avLst/>
          </a:prstGeom>
          <a:solidFill>
            <a:srgbClr val="5EC412">
              <a:alpha val="34000"/>
            </a:srgbClr>
          </a:solidFill>
          <a:ln>
            <a:solidFill>
              <a:srgbClr val="046C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667000"/>
            <a:ext cx="4572000" cy="548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urved Left Arrow 9"/>
          <p:cNvSpPr/>
          <p:nvPr/>
        </p:nvSpPr>
        <p:spPr>
          <a:xfrm>
            <a:off x="8318500" y="2857500"/>
            <a:ext cx="609600" cy="876300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972050" y="3429000"/>
          <a:ext cx="1428750" cy="381000"/>
        </p:xfrm>
        <a:graphic>
          <a:graphicData uri="http://schemas.openxmlformats.org/presentationml/2006/ole">
            <p:oleObj spid="_x0000_s3077" name="Equation" r:id="rId5" imgW="761760" imgH="203040" progId="Equation.DSMT4">
              <p:embed/>
            </p:oleObj>
          </a:graphicData>
        </a:graphic>
      </p:graphicFrame>
      <p:sp>
        <p:nvSpPr>
          <p:cNvPr id="12" name="Rounded Rectangle 11"/>
          <p:cNvSpPr/>
          <p:nvPr/>
        </p:nvSpPr>
        <p:spPr>
          <a:xfrm>
            <a:off x="4965700" y="3403600"/>
            <a:ext cx="1447800" cy="457200"/>
          </a:xfrm>
          <a:prstGeom prst="roundRect">
            <a:avLst/>
          </a:prstGeom>
          <a:solidFill>
            <a:srgbClr val="FF0000">
              <a:alpha val="3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4972050"/>
            <a:ext cx="53625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Bent-Up Arrow 15"/>
          <p:cNvSpPr/>
          <p:nvPr/>
        </p:nvSpPr>
        <p:spPr>
          <a:xfrm rot="5400000">
            <a:off x="1752600" y="5562600"/>
            <a:ext cx="762000" cy="76200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2654300" y="5938837"/>
          <a:ext cx="685800" cy="385763"/>
        </p:xfrm>
        <a:graphic>
          <a:graphicData uri="http://schemas.openxmlformats.org/presentationml/2006/ole">
            <p:oleObj spid="_x0000_s3079" name="Equation" r:id="rId7" imgW="406080" imgH="228600" progId="Equation.DSMT4">
              <p:embed/>
            </p:oleObj>
          </a:graphicData>
        </a:graphic>
      </p:graphicFrame>
      <p:sp>
        <p:nvSpPr>
          <p:cNvPr id="18" name="Notched Right Arrow 17"/>
          <p:cNvSpPr/>
          <p:nvPr/>
        </p:nvSpPr>
        <p:spPr>
          <a:xfrm>
            <a:off x="3581400" y="5930900"/>
            <a:ext cx="762000" cy="381000"/>
          </a:xfrm>
          <a:prstGeom prst="notchedRightArrow">
            <a:avLst/>
          </a:prstGeom>
          <a:solidFill>
            <a:srgbClr val="5EC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648200" y="5867400"/>
            <a:ext cx="1447800" cy="457200"/>
          </a:xfrm>
          <a:prstGeom prst="roundRect">
            <a:avLst/>
          </a:prstGeom>
          <a:solidFill>
            <a:srgbClr val="FF0000">
              <a:alpha val="3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707467" y="5905500"/>
          <a:ext cx="1375833" cy="381000"/>
        </p:xfrm>
        <a:graphic>
          <a:graphicData uri="http://schemas.openxmlformats.org/presentationml/2006/ole">
            <p:oleObj spid="_x0000_s3081" name="Equation" r:id="rId8" imgW="825480" imgH="228600" progId="Equation.DSMT4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2" grpId="0" animBg="1"/>
      <p:bldP spid="16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9906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با در نظر گرفتن متغیر های حالت:</a:t>
            </a: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و نوشتن معادلات سیستم به صورت                          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با استفاده از بسط تیلور : </a:t>
            </a: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معادلات خطی محاسبه می شوند:</a:t>
            </a: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sz="2000" b="1" dirty="0">
              <a:cs typeface="B Nazanin" pitchFamily="2" charset="-78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مدل سازی سیستم: خطی سازی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282700"/>
            <a:ext cx="5384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5955" y="1689100"/>
            <a:ext cx="128154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2590800" y="2590800"/>
          <a:ext cx="4645025" cy="706438"/>
        </p:xfrm>
        <a:graphic>
          <a:graphicData uri="http://schemas.openxmlformats.org/presentationml/2006/ole">
            <p:oleObj spid="_x0000_s4100" name="Equation" r:id="rId5" imgW="2920680" imgH="444240" progId="Equation.DSMT4">
              <p:embed/>
            </p:oleObj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3200400" y="4648200"/>
          <a:ext cx="2049462" cy="730250"/>
        </p:xfrm>
        <a:graphic>
          <a:graphicData uri="http://schemas.openxmlformats.org/presentationml/2006/ole">
            <p:oleObj spid="_x0000_s4102" name="Equation" r:id="rId6" imgW="1104840" imgH="393480" progId="Equation.DSMT4">
              <p:embed/>
            </p:oleObj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219200" y="3657600"/>
          <a:ext cx="1346200" cy="457200"/>
        </p:xfrm>
        <a:graphic>
          <a:graphicData uri="http://schemas.openxmlformats.org/presentationml/2006/ole">
            <p:oleObj spid="_x0000_s4103" name="Equation" r:id="rId7" imgW="672840" imgH="228600" progId="Equation.DSMT4">
              <p:embed/>
            </p:oleObj>
          </a:graphicData>
        </a:graphic>
      </p:graphicFrame>
      <p:sp>
        <p:nvSpPr>
          <p:cNvPr id="10" name="Bent-Up Arrow 9"/>
          <p:cNvSpPr/>
          <p:nvPr/>
        </p:nvSpPr>
        <p:spPr>
          <a:xfrm rot="5400000">
            <a:off x="1676400" y="4038600"/>
            <a:ext cx="1143000" cy="1295400"/>
          </a:xfrm>
          <a:prstGeom prst="bent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048000" y="4572000"/>
            <a:ext cx="2362200" cy="914400"/>
          </a:xfrm>
          <a:prstGeom prst="roundRect">
            <a:avLst/>
          </a:prstGeom>
          <a:solidFill>
            <a:srgbClr val="FF0000">
              <a:alpha val="3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04800" y="914400"/>
            <a:ext cx="1773855" cy="2427073"/>
            <a:chOff x="615311" y="1732821"/>
            <a:chExt cx="3169288" cy="4539148"/>
          </a:xfrm>
        </p:grpSpPr>
        <p:pic>
          <p:nvPicPr>
            <p:cNvPr id="13" name="Picture 12" descr="Brook taylor.jpe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5311" y="1732821"/>
              <a:ext cx="3169288" cy="385517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43001" y="5638800"/>
              <a:ext cx="2285384" cy="6331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Brook Taylor</a:t>
              </a:r>
              <a:endParaRPr lang="en-US" sz="16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705600" y="4191000"/>
            <a:ext cx="1749197" cy="2427999"/>
            <a:chOff x="5483256" y="2034097"/>
            <a:chExt cx="3279744" cy="4100229"/>
          </a:xfrm>
        </p:grpSpPr>
        <p:pic>
          <p:nvPicPr>
            <p:cNvPr id="16" name="Picture 15" descr="carl gustuv jacobi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627332" y="2034097"/>
              <a:ext cx="2992793" cy="353149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5483256" y="5562601"/>
              <a:ext cx="3279744" cy="5717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Carl Gustav Jacobi</a:t>
              </a:r>
              <a:endParaRPr lang="en-US" sz="1600" dirty="0"/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90600"/>
            <a:ext cx="777240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استفاده از ابزار </a:t>
            </a:r>
            <a:r>
              <a:rPr lang="en-US" sz="2000" b="1" dirty="0" err="1" smtClean="0">
                <a:cs typeface="B Nazanin" pitchFamily="2" charset="-78"/>
              </a:rPr>
              <a:t>Simulink</a:t>
            </a:r>
            <a:r>
              <a:rPr lang="en-US" sz="2000" b="1" dirty="0" smtClean="0"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 برای خطی سازی و بدست آوردن تابع تبدیل: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دستور </a:t>
            </a:r>
            <a:r>
              <a:rPr lang="en-US" sz="2000" b="1" dirty="0" err="1" smtClean="0">
                <a:cs typeface="B Nazanin" pitchFamily="2" charset="-78"/>
              </a:rPr>
              <a:t>linmod</a:t>
            </a:r>
            <a:r>
              <a:rPr lang="fa-IR" sz="2000" b="1" dirty="0" smtClean="0">
                <a:cs typeface="B Nazanin" pitchFamily="2" charset="-78"/>
              </a:rPr>
              <a:t> ماتریس های فضای حالت یک مدل </a:t>
            </a:r>
            <a:r>
              <a:rPr lang="en-US" sz="2000" b="1" dirty="0" err="1" smtClean="0">
                <a:cs typeface="B Nazanin" pitchFamily="2" charset="-78"/>
              </a:rPr>
              <a:t>Simulink</a:t>
            </a:r>
            <a:r>
              <a:rPr lang="fa-IR" sz="2000" b="1" dirty="0" smtClean="0">
                <a:cs typeface="B Nazanin" pitchFamily="2" charset="-78"/>
              </a:rPr>
              <a:t> را در اختیار می گذارد.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مدل </a:t>
            </a:r>
            <a:r>
              <a:rPr lang="en-US" sz="2000" b="1" dirty="0" err="1" smtClean="0">
                <a:cs typeface="B Nazanin" pitchFamily="2" charset="-78"/>
              </a:rPr>
              <a:t>Simulink</a:t>
            </a:r>
            <a:r>
              <a:rPr lang="fa-IR" sz="2000" b="1" dirty="0" smtClean="0">
                <a:cs typeface="B Nazanin" pitchFamily="2" charset="-78"/>
              </a:rPr>
              <a:t> و نقطه تعادل به عنوان ورودی تابع</a:t>
            </a:r>
          </a:p>
          <a:p>
            <a:pPr algn="r" rtl="1"/>
            <a:r>
              <a:rPr lang="fa-IR" sz="2000" b="1" dirty="0" smtClean="0">
                <a:cs typeface="B Nazanin" pitchFamily="2" charset="-78"/>
              </a:rPr>
              <a:t>  </a:t>
            </a:r>
          </a:p>
          <a:p>
            <a:pPr algn="r" rtl="1">
              <a:buFont typeface="Arial" pitchFamily="34" charset="0"/>
              <a:buChar char="•"/>
            </a:pPr>
            <a:endParaRPr lang="en-US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/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sz="2000" b="1" dirty="0">
              <a:cs typeface="B Nazanin" pitchFamily="2" charset="-78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مدل سازی سیستم: خطی سازی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280160" y="4267200"/>
            <a:ext cx="740664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marL="27432" marR="0" lvl="0" indent="0" algn="r" defTabSz="914400" rtl="1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B Nazanin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0" y="2518336"/>
            <a:ext cx="7696200" cy="19774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050" dirty="0" smtClean="0"/>
          </a:p>
          <a:p>
            <a:r>
              <a:rPr lang="en-US" sz="1600" dirty="0" smtClean="0"/>
              <a:t>      &gt;&gt;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linmod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(...)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??? Input argument "model" is undefined.</a:t>
            </a:r>
          </a:p>
          <a:p>
            <a:endParaRPr lang="en-US" sz="12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 Error in ==&gt; </a:t>
            </a:r>
            <a:r>
              <a:rPr 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linmod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at 60</a:t>
            </a:r>
          </a:p>
          <a:p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     [</a:t>
            </a:r>
            <a:r>
              <a:rPr 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varargout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{1:max(1,nargout)}] = </a:t>
            </a:r>
            <a:r>
              <a:rPr 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dlinmod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(model, Ts, </a:t>
            </a:r>
            <a:r>
              <a:rPr 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varargin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{:}, </a:t>
            </a:r>
            <a:r>
              <a:rPr lang="en-US" sz="1200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); </a:t>
            </a:r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066800" y="2438400"/>
            <a:ext cx="7696200" cy="191590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050" dirty="0" smtClean="0"/>
          </a:p>
          <a:p>
            <a:r>
              <a:rPr lang="en-US" sz="1600" dirty="0" smtClean="0"/>
              <a:t>   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&gt;&gt;</a:t>
            </a:r>
            <a:r>
              <a:rPr lang="en-US" sz="1200" dirty="0" smtClean="0">
                <a:solidFill>
                  <a:srgbClr val="046C09"/>
                </a:solidFill>
                <a:latin typeface="Courier New" pitchFamily="49" charset="0"/>
                <a:cs typeface="Courier New" pitchFamily="49" charset="0"/>
              </a:rPr>
              <a:t> % [A,B,C,D] = </a:t>
            </a:r>
            <a:r>
              <a:rPr lang="en-US" sz="1200" dirty="0" err="1" smtClean="0">
                <a:solidFill>
                  <a:srgbClr val="046C09"/>
                </a:solidFill>
                <a:latin typeface="Courier New" pitchFamily="49" charset="0"/>
                <a:cs typeface="Courier New" pitchFamily="49" charset="0"/>
              </a:rPr>
              <a:t>linmod</a:t>
            </a:r>
            <a:r>
              <a:rPr lang="en-US" sz="1200" dirty="0" smtClean="0">
                <a:solidFill>
                  <a:srgbClr val="046C09"/>
                </a:solidFill>
                <a:latin typeface="Courier New" pitchFamily="49" charset="0"/>
                <a:cs typeface="Courier New" pitchFamily="49" charset="0"/>
              </a:rPr>
              <a:t>(‘</a:t>
            </a:r>
            <a:r>
              <a:rPr lang="en-US" sz="1200" dirty="0" err="1" smtClean="0">
                <a:solidFill>
                  <a:srgbClr val="046C09"/>
                </a:solidFill>
                <a:latin typeface="Courier New" pitchFamily="49" charset="0"/>
                <a:cs typeface="Courier New" pitchFamily="49" charset="0"/>
              </a:rPr>
              <a:t>simulinkFile’,x,u</a:t>
            </a:r>
            <a:r>
              <a:rPr lang="en-US" sz="1200" dirty="0" smtClean="0">
                <a:solidFill>
                  <a:srgbClr val="046C09"/>
                </a:solidFill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solidFill>
                  <a:srgbClr val="046C09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&gt;&gt;</a:t>
            </a:r>
            <a:r>
              <a:rPr lang="en-US" sz="1200" dirty="0" smtClean="0">
                <a:solidFill>
                  <a:srgbClr val="046C09"/>
                </a:solidFill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12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decel="100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 animBg="1"/>
      <p:bldP spid="8" grpId="1" build="allAtOnce" animBg="1"/>
      <p:bldP spid="9" grpId="0" build="allAtOnce" animBg="1"/>
      <p:bldP spid="9" grpI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9144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مدل غیر خطی سیستم را در </a:t>
            </a:r>
            <a:r>
              <a:rPr lang="en-US" sz="2000" b="1" dirty="0" err="1" smtClean="0">
                <a:cs typeface="B Nazanin" pitchFamily="2" charset="-78"/>
              </a:rPr>
              <a:t>Simulink</a:t>
            </a:r>
            <a:r>
              <a:rPr lang="fa-IR" sz="2000" b="1" dirty="0" smtClean="0">
                <a:cs typeface="B Nazanin" pitchFamily="2" charset="-78"/>
              </a:rPr>
              <a:t> پیاده سازی کرده ایم:</a:t>
            </a: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/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sz="2000" b="1" dirty="0">
              <a:cs typeface="B Nazanin" pitchFamily="2" charset="-78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مدل سازی سیستم: خطی سازی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ystem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295400"/>
            <a:ext cx="5638800" cy="3086100"/>
          </a:xfrm>
          <a:prstGeom prst="rect">
            <a:avLst/>
          </a:prstGeom>
        </p:spPr>
      </p:pic>
      <p:pic>
        <p:nvPicPr>
          <p:cNvPr id="6" name="Picture 5" descr="Pla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038600"/>
            <a:ext cx="8002187" cy="2670168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E:\Projects&amp;Researchs\2010_controlProject\our_en\Presentation\Motor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494748"/>
            <a:ext cx="6983759" cy="482985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90600" y="1981200"/>
            <a:ext cx="7696200" cy="414728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105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&gt;&gt; clear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clc</a:t>
            </a:r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2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% Initialize constants</a:t>
            </a:r>
          </a:p>
          <a:p>
            <a:r>
              <a:rPr lang="it-IT" sz="1200" dirty="0" smtClean="0">
                <a:latin typeface="Courier New" pitchFamily="49" charset="0"/>
                <a:cs typeface="Courier New" pitchFamily="49" charset="0"/>
              </a:rPr>
              <a:t>       Km=6.876e-4; La=12e-6; Ra=3.9; Kb=1.9099e-7; g=9.8; m=.11;</a:t>
            </a:r>
          </a:p>
          <a:p>
            <a:r>
              <a:rPr lang="pt-BR" sz="1200" dirty="0" smtClean="0">
                <a:latin typeface="Courier New" pitchFamily="49" charset="0"/>
                <a:cs typeface="Courier New" pitchFamily="49" charset="0"/>
              </a:rPr>
              <a:t>       R=.02; J=1.76e-5; Jp=.5; B=m/(m+J/R^2);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[A,B,C,D]=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linmod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200" dirty="0" smtClean="0">
                <a:solidFill>
                  <a:srgbClr val="7030A0"/>
                </a:solidFill>
                <a:latin typeface="Courier New" pitchFamily="49" charset="0"/>
                <a:cs typeface="Courier New" pitchFamily="49" charset="0"/>
              </a:rPr>
              <a:t>'PM'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200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% Find transfer functions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sys = 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ss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(A,B,C,D);</a:t>
            </a:r>
          </a:p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      sys2=</a:t>
            </a:r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tf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(sys)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1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	         -802.2 s - 1.459e-009</a:t>
            </a:r>
          </a:p>
          <a:p>
            <a:r>
              <a:rPr lang="en-US" sz="1100" dirty="0" smtClean="0">
                <a:latin typeface="Courier New" pitchFamily="49" charset="0"/>
                <a:cs typeface="Courier New" pitchFamily="49" charset="0"/>
              </a:rPr>
              <a:t>       --------------------------------------------------------------------------------</a:t>
            </a:r>
          </a:p>
          <a:p>
            <a:r>
              <a:rPr lang="pt-BR" sz="1100" dirty="0" smtClean="0">
                <a:latin typeface="Courier New" pitchFamily="49" charset="0"/>
                <a:cs typeface="Courier New" pitchFamily="49" charset="0"/>
              </a:rPr>
              <a:t>         s^6 + 3.25e005 s^5 + 2.189e-005 s^4 + 2.561e-009 s^3 - 15.09 s^2 - 4.905e006 s     </a:t>
            </a:r>
            <a:r>
              <a:rPr lang="pt-BR" sz="1200" dirty="0" smtClean="0">
                <a:latin typeface="Courier New" pitchFamily="49" charset="0"/>
                <a:cs typeface="Courier New" pitchFamily="49" charset="0"/>
              </a:rPr>
              <a:t> </a:t>
            </a: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2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1447800" y="1981200"/>
            <a:ext cx="6934200" cy="2286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طراحی کنترل کننده</a:t>
            </a:r>
            <a:endParaRPr lang="en-US" sz="6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9906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توابع تبدیل به صورت زیر بدست می آید: </a:t>
            </a: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نمودار صفر و قطب و مکان ریشه های حلقه بسته:</a:t>
            </a: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sz="2000" b="1" dirty="0">
              <a:cs typeface="B Nazanin" pitchFamily="2" charset="-78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طراحی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کنترلر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371600"/>
            <a:ext cx="495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 descr="E:\Projects&amp;Researchs\2010_controlProject\our_en\2010_Ball_on_plate\rlocus.png"/>
          <p:cNvPicPr>
            <a:picLocks noChangeAspect="1" noChangeArrowheads="1"/>
          </p:cNvPicPr>
          <p:nvPr/>
        </p:nvPicPr>
        <p:blipFill>
          <a:blip r:embed="rId3"/>
          <a:srcRect l="3704" t="4938" r="7407"/>
          <a:stretch>
            <a:fillRect/>
          </a:stretch>
        </p:blipFill>
        <p:spPr bwMode="auto">
          <a:xfrm>
            <a:off x="1295400" y="3200400"/>
            <a:ext cx="3657600" cy="2933700"/>
          </a:xfrm>
          <a:prstGeom prst="rect">
            <a:avLst/>
          </a:prstGeom>
          <a:noFill/>
        </p:spPr>
      </p:pic>
      <p:pic>
        <p:nvPicPr>
          <p:cNvPr id="6148" name="Picture 4" descr="E:\Projects&amp;Researchs\2010_controlProject\our_en\2010_Ball_on_plate\rlocus2.png"/>
          <p:cNvPicPr>
            <a:picLocks noChangeAspect="1" noChangeArrowheads="1"/>
          </p:cNvPicPr>
          <p:nvPr/>
        </p:nvPicPr>
        <p:blipFill>
          <a:blip r:embed="rId4"/>
          <a:srcRect l="5556" t="4938" r="5556"/>
          <a:stretch>
            <a:fillRect/>
          </a:stretch>
        </p:blipFill>
        <p:spPr bwMode="auto">
          <a:xfrm>
            <a:off x="5029200" y="3200400"/>
            <a:ext cx="3657600" cy="29337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914400"/>
            <a:ext cx="7406640" cy="5257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اولین شرط پایداری سیستم است. 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یعنی باید کنترل کننده بتواند سیستم را در محدوده ی خطی پایدار کند.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1600" b="1" dirty="0" smtClean="0">
                <a:cs typeface="B Nazanin" pitchFamily="2" charset="-78"/>
              </a:rPr>
              <a:t>در طراحی باید به جنبه های عملی طراحی نیز توجه شود.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1600" b="1" dirty="0" smtClean="0">
                <a:cs typeface="B Nazanin" pitchFamily="2" charset="-78"/>
              </a:rPr>
              <a:t>عدم رعایت هرکدام از موارد زیر می تواند ساخت یک جبران ساز را غیر ممکن سازد: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میزان بهره ی خیلی زیاد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بیشتر بودن درجه ی صورت از مخرج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زیاد بودن تعداد قطب های یک کنترل کننده، ساخت آن را دشوار می کنند.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داشتن </a:t>
            </a:r>
            <a:r>
              <a:rPr lang="en-US" sz="1800" b="1" dirty="0" smtClean="0">
                <a:cs typeface="B Nazanin" pitchFamily="2" charset="-78"/>
              </a:rPr>
              <a:t>overshoot</a:t>
            </a:r>
            <a:r>
              <a:rPr lang="fa-IR" sz="1800" b="1" dirty="0" smtClean="0">
                <a:cs typeface="B Nazanin" pitchFamily="2" charset="-78"/>
              </a:rPr>
              <a:t> یا </a:t>
            </a:r>
            <a:r>
              <a:rPr lang="en-US" sz="1800" b="1" dirty="0" smtClean="0">
                <a:cs typeface="B Nazanin" pitchFamily="2" charset="-78"/>
              </a:rPr>
              <a:t>undershoot</a:t>
            </a:r>
            <a:r>
              <a:rPr lang="fa-IR" sz="1800" b="1" dirty="0" smtClean="0">
                <a:cs typeface="B Nazanin" pitchFamily="2" charset="-78"/>
              </a:rPr>
              <a:t> فراتر از تحمل سیستم.</a:t>
            </a:r>
          </a:p>
          <a:p>
            <a:pPr lvl="1" algn="r" rtl="1">
              <a:buFont typeface="Arial" pitchFamily="34" charset="0"/>
              <a:buChar char="•"/>
            </a:pP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1600" b="1" dirty="0" smtClean="0">
                <a:cs typeface="B Nazanin" pitchFamily="2" charset="-78"/>
              </a:rPr>
              <a:t>لازم است </a:t>
            </a:r>
            <a:r>
              <a:rPr lang="fa-IR" sz="1600" b="1" dirty="0" smtClean="0">
                <a:cs typeface="B Nazanin" pitchFamily="2" charset="-78"/>
              </a:rPr>
              <a:t>کنترلر</a:t>
            </a:r>
            <a:r>
              <a:rPr lang="fa-IR" sz="1600" b="1" dirty="0" smtClean="0">
                <a:cs typeface="B Nazanin" pitchFamily="2" charset="-78"/>
              </a:rPr>
              <a:t> </a:t>
            </a:r>
            <a:r>
              <a:rPr lang="fa-IR" sz="1600" b="1" dirty="0" smtClean="0">
                <a:cs typeface="B Nazanin" pitchFamily="2" charset="-78"/>
              </a:rPr>
              <a:t>ویژگی های زیر را نیز در بر داشته باشد:</a:t>
            </a:r>
          </a:p>
          <a:p>
            <a:pPr lvl="1" algn="r" rtl="1">
              <a:buFont typeface="Arial" pitchFamily="34" charset="0"/>
              <a:buChar char="•"/>
            </a:pPr>
            <a:r>
              <a:rPr lang="en-US" sz="1800" b="1" dirty="0" smtClean="0">
                <a:cs typeface="B Nazanin" pitchFamily="2" charset="-78"/>
              </a:rPr>
              <a:t>Overshoot</a:t>
            </a:r>
            <a:r>
              <a:rPr lang="fa-IR" sz="1800" b="1" dirty="0" smtClean="0">
                <a:cs typeface="B Nazanin" pitchFamily="2" charset="-78"/>
              </a:rPr>
              <a:t> پایین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خطای حالت دایم صفر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حساسیت پایین به نویز و اغتشاش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 زمان نشست حداقل</a:t>
            </a:r>
          </a:p>
          <a:p>
            <a:pPr lvl="1" algn="r" rtl="1">
              <a:buFont typeface="Arial" pitchFamily="34" charset="0"/>
              <a:buChar char="•"/>
            </a:pPr>
            <a:endParaRPr lang="fa-IR" sz="1800" b="1" dirty="0" smtClean="0">
              <a:cs typeface="B Nazanin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fa-IR" sz="1800" b="1" dirty="0" smtClean="0">
              <a:cs typeface="B Nazanin" pitchFamily="2" charset="-78"/>
            </a:endParaRPr>
          </a:p>
          <a:p>
            <a:pPr algn="r" rtl="1"/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sz="2000" b="1" dirty="0">
              <a:cs typeface="B Nazanin" pitchFamily="2" charset="-78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طراحی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کنترل کننده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بحثی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بر معیار های طراحی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9906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برای طراحی جبران ساز از ابزار </a:t>
            </a:r>
            <a:r>
              <a:rPr lang="en-US" sz="2000" b="1" dirty="0" err="1" smtClean="0">
                <a:cs typeface="B Nazanin" pitchFamily="2" charset="-78"/>
              </a:rPr>
              <a:t>SISOTool</a:t>
            </a:r>
            <a:r>
              <a:rPr lang="fa-IR" sz="2000" b="1" dirty="0" smtClean="0">
                <a:cs typeface="B Nazanin" pitchFamily="2" charset="-78"/>
              </a:rPr>
              <a:t> استفاده کردیم.</a:t>
            </a: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چالش بزرگ در طراحی کنترلر: گین مناسب.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جبران ساز های پایه منجرو به بدست آوردن کنترل کننده ها و گین های بسیار بالا و غیر واقعی شدند!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1600" b="1" dirty="0" smtClean="0">
                <a:cs typeface="B Nazanin" pitchFamily="2" charset="-78"/>
              </a:rPr>
              <a:t>روش های طراحی کنترل کننده  </a:t>
            </a:r>
            <a:r>
              <a:rPr lang="en-US" sz="1600" b="1" dirty="0" smtClean="0">
                <a:cs typeface="B Nazanin" pitchFamily="2" charset="-78"/>
              </a:rPr>
              <a:t>PID</a:t>
            </a:r>
            <a:r>
              <a:rPr lang="fa-IR" sz="1600" b="1" dirty="0" smtClean="0">
                <a:cs typeface="B Nazanin" pitchFamily="2" charset="-78"/>
              </a:rPr>
              <a:t> با ضرایب بهینه، جوابی به دست ندادند.</a:t>
            </a:r>
          </a:p>
          <a:p>
            <a:pPr algn="r" rtl="1">
              <a:buFont typeface="Arial" pitchFamily="34" charset="0"/>
              <a:buChar char="•"/>
            </a:pPr>
            <a:endParaRPr lang="fa-IR" sz="1600" b="1" dirty="0" smtClean="0">
              <a:cs typeface="B Nazanin" pitchFamily="2" charset="-78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طراحی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کنترلر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9575" y="1355725"/>
            <a:ext cx="39338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Lightning Bolt 7"/>
          <p:cNvSpPr/>
          <p:nvPr/>
        </p:nvSpPr>
        <p:spPr>
          <a:xfrm flipH="1">
            <a:off x="4216400" y="1574800"/>
            <a:ext cx="685800" cy="7620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ghtning Bolt 8"/>
          <p:cNvSpPr/>
          <p:nvPr/>
        </p:nvSpPr>
        <p:spPr>
          <a:xfrm flipH="1">
            <a:off x="3276600" y="1574800"/>
            <a:ext cx="685800" cy="762000"/>
          </a:xfrm>
          <a:prstGeom prst="lightningBol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9906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مسیری که ما برای طراحی کنترل کننده پیمودیم: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انتقال مکان صفر و قطب ها به چپ، با اضافه کردن صفر و قطب ها</a:t>
            </a:r>
          </a:p>
          <a:p>
            <a:pPr lvl="2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بطوریکه درجه ی صورت کنترل کننده بیشتر از مخرج نشود! 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استفاده از ابزار بهینه سازی </a:t>
            </a:r>
            <a:r>
              <a:rPr lang="en-US" sz="1800" b="1" dirty="0" err="1" smtClean="0">
                <a:cs typeface="B Nazanin" pitchFamily="2" charset="-78"/>
              </a:rPr>
              <a:t>SISOtool</a:t>
            </a:r>
            <a:r>
              <a:rPr lang="fa-IR" sz="1800" b="1" dirty="0" smtClean="0">
                <a:cs typeface="B Nazanin" pitchFamily="2" charset="-78"/>
              </a:rPr>
              <a:t> برای بهینه کردن پاسخ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کاهش میزان </a:t>
            </a:r>
            <a:r>
              <a:rPr lang="en-US" sz="1800" b="1" dirty="0" smtClean="0">
                <a:cs typeface="B Nazanin" pitchFamily="2" charset="-78"/>
              </a:rPr>
              <a:t>P.O.</a:t>
            </a:r>
            <a:r>
              <a:rPr lang="fa-IR" sz="1800" b="1" dirty="0" smtClean="0">
                <a:cs typeface="B Nazanin" pitchFamily="2" charset="-78"/>
              </a:rPr>
              <a:t> با قراردادن </a:t>
            </a:r>
            <a:r>
              <a:rPr lang="en-US" sz="1800" b="1" dirty="0" err="1" smtClean="0">
                <a:cs typeface="B Nazanin" pitchFamily="2" charset="-78"/>
              </a:rPr>
              <a:t>Prefilter</a:t>
            </a:r>
            <a:endParaRPr lang="fa-IR" sz="1800" b="1" dirty="0" smtClean="0">
              <a:cs typeface="B Nazanin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fa-IR" sz="22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sz="2000" b="1" dirty="0">
              <a:cs typeface="B Nazanin" pitchFamily="2" charset="-78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طراحی کنترلر: استفاده از سایر ابزار برای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طراحی کنترل کننده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924390"/>
            <a:ext cx="5486400" cy="344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3124200" y="4114800"/>
            <a:ext cx="36576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Plus 7"/>
          <p:cNvSpPr/>
          <p:nvPr/>
        </p:nvSpPr>
        <p:spPr>
          <a:xfrm rot="2709117">
            <a:off x="3809918" y="3701131"/>
            <a:ext cx="2085659" cy="1941702"/>
          </a:xfrm>
          <a:prstGeom prst="mathPlus">
            <a:avLst>
              <a:gd name="adj1" fmla="val 979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9906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برای بدست آوردن پاسخی با مشخصه های بهتر، ساختار را پیچیده تر کردیم:</a:t>
            </a: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/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sz="2000" b="1" dirty="0">
              <a:cs typeface="B Nazanin" pitchFamily="2" charset="-78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طراحی کنترلر: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438043"/>
            <a:ext cx="5343525" cy="160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25" y="2847975"/>
            <a:ext cx="58959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nip Diagonal Corner Rectangle 6"/>
          <p:cNvSpPr/>
          <p:nvPr/>
        </p:nvSpPr>
        <p:spPr>
          <a:xfrm>
            <a:off x="1600200" y="2514600"/>
            <a:ext cx="6781800" cy="2286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ارزیابی صحت طراحی و نتایج در محیط واقعی</a:t>
            </a:r>
            <a:endParaRPr lang="en-US" sz="5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9906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لازم است کنترلر طراحی شده با شبیه سازی با معادلات غیر خطی آزمایش و صحت عملکرد آن نشان داده شود.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ساختار شبیه سازی غیر خطی به صورت زیر است: </a:t>
            </a:r>
          </a:p>
          <a:p>
            <a:pPr algn="r" rtl="1">
              <a:buFont typeface="Arial" pitchFamily="34" charset="0"/>
              <a:buChar char="•"/>
            </a:pPr>
            <a:endParaRPr lang="fa-IR" sz="1800" b="1" dirty="0" smtClean="0">
              <a:cs typeface="B Nazanin" pitchFamily="2" charset="-78"/>
            </a:endParaRPr>
          </a:p>
          <a:p>
            <a:pPr algn="r" rtl="1"/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sz="1800" b="1" dirty="0">
              <a:cs typeface="B Nazanin" pitchFamily="2" charset="-78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ارزیابی با مدل غیر خطی: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4224818"/>
            <a:ext cx="6248400" cy="2404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0100" y="1898241"/>
            <a:ext cx="6276975" cy="228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1143000"/>
            <a:ext cx="6644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مدل سازی سیستم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dirty="0" smtClean="0">
                <a:solidFill>
                  <a:schemeClr val="tx1"/>
                </a:solidFill>
                <a:cs typeface="B Nazanin" pitchFamily="2" charset="-78"/>
              </a:rPr>
              <a:t>سیستم گوی و میله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dirty="0" smtClean="0">
                <a:solidFill>
                  <a:schemeClr val="tx1"/>
                </a:solidFill>
                <a:cs typeface="B Nazanin" pitchFamily="2" charset="-78"/>
              </a:rPr>
              <a:t>لاگرانژ و مختصات تعمیم یافته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dirty="0" smtClean="0">
                <a:solidFill>
                  <a:schemeClr val="tx1"/>
                </a:solidFill>
                <a:cs typeface="B Nazanin" pitchFamily="2" charset="-78"/>
              </a:rPr>
              <a:t>استخراج معادلات سیستم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dirty="0" smtClean="0">
                <a:cs typeface="B Nazanin" pitchFamily="2" charset="-78"/>
              </a:rPr>
              <a:t>معادلات موتور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dirty="0" smtClean="0">
                <a:cs typeface="B Nazanin" pitchFamily="2" charset="-78"/>
              </a:rPr>
              <a:t>خطی سازی معالات</a:t>
            </a:r>
          </a:p>
          <a:p>
            <a:pPr lvl="2" algn="r" rtl="1">
              <a:buFont typeface="Arial" pitchFamily="34" charset="0"/>
              <a:buChar char="•"/>
            </a:pPr>
            <a:r>
              <a:rPr lang="fa-IR" sz="1600" dirty="0" smtClean="0">
                <a:solidFill>
                  <a:schemeClr val="tx1"/>
                </a:solidFill>
                <a:cs typeface="B Nazanin" pitchFamily="2" charset="-78"/>
              </a:rPr>
              <a:t>بحثی روی خطی سازی</a:t>
            </a:r>
          </a:p>
          <a:p>
            <a:pPr lvl="2" algn="r" rtl="1">
              <a:buFont typeface="Arial" pitchFamily="34" charset="0"/>
              <a:buChar char="•"/>
            </a:pPr>
            <a:r>
              <a:rPr lang="fa-IR" sz="1600" dirty="0" smtClean="0">
                <a:solidFill>
                  <a:schemeClr val="tx1"/>
                </a:solidFill>
                <a:cs typeface="B Nazanin" pitchFamily="2" charset="-78"/>
              </a:rPr>
              <a:t>ارائه مدل های خطی شده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طراحی کنترلر</a:t>
            </a:r>
            <a:endParaRPr lang="fa-IR" sz="1800" b="1" dirty="0" smtClean="0">
              <a:solidFill>
                <a:schemeClr val="tx1"/>
              </a:solidFill>
              <a:cs typeface="B Nazanin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r>
              <a:rPr lang="fa-IR" sz="1800" dirty="0" smtClean="0">
                <a:cs typeface="B Nazanin" pitchFamily="2" charset="-78"/>
              </a:rPr>
              <a:t>معیار های پاسخ مطلوب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dirty="0" smtClean="0">
                <a:solidFill>
                  <a:schemeClr val="tx1"/>
                </a:solidFill>
                <a:cs typeface="B Nazanin" pitchFamily="2" charset="-78"/>
              </a:rPr>
              <a:t>جبران سازی های پایه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dirty="0" smtClean="0">
                <a:cs typeface="B Nazanin" pitchFamily="2" charset="-78"/>
              </a:rPr>
              <a:t>سایر جبران سازها</a:t>
            </a:r>
            <a:endParaRPr lang="fa-IR" sz="18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1600" b="1" dirty="0" smtClean="0">
                <a:solidFill>
                  <a:schemeClr val="tx1"/>
                </a:solidFill>
                <a:cs typeface="B Nazanin" pitchFamily="2" charset="-78"/>
              </a:rPr>
              <a:t>ارزیابی با شبیه سازی غیر خطی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dirty="0" smtClean="0">
                <a:cs typeface="B Nazanin" pitchFamily="2" charset="-78"/>
              </a:rPr>
              <a:t>چگونگی پیاده سازی شبیه سازی غیر خطی</a:t>
            </a:r>
            <a:endParaRPr lang="fa-IR" sz="1800" dirty="0" smtClean="0">
              <a:solidFill>
                <a:schemeClr val="tx1"/>
              </a:solidFill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1600" b="1" dirty="0" smtClean="0">
                <a:cs typeface="B Nazanin" pitchFamily="2" charset="-78"/>
              </a:rPr>
              <a:t>نتیجه گیری</a:t>
            </a:r>
            <a:endParaRPr lang="en-US" sz="1600" b="1" dirty="0">
              <a:cs typeface="B Nazanin" pitchFamily="2" charset="-7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343400" y="533400"/>
            <a:ext cx="4343400" cy="536682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r" rtl="1"/>
            <a:r>
              <a:rPr lang="fa-IR" sz="2800" dirty="0" smtClean="0"/>
              <a:t>مطالبی که در این ارائه خواهیم دید: </a:t>
            </a:r>
            <a:endParaRPr lang="en-US" sz="2800" dirty="0"/>
          </a:p>
        </p:txBody>
      </p:sp>
      <p:pic>
        <p:nvPicPr>
          <p:cNvPr id="10243" name="Picture 3" descr="E:\Projects&amp;Researchs\2010_controlProject\our_en\Presentation\Racquet-&amp;-Ball-Paper-Dinner-Plat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0" y="76200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914400"/>
            <a:ext cx="822960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en-US" sz="2000" b="1" dirty="0" smtClean="0">
                <a:cs typeface="B Nazanin" pitchFamily="2" charset="-78"/>
              </a:rPr>
              <a:t>Solver </a:t>
            </a:r>
            <a:r>
              <a:rPr lang="fa-IR" sz="2000" b="1" dirty="0" smtClean="0">
                <a:cs typeface="B Nazanin" pitchFamily="2" charset="-78"/>
              </a:rPr>
              <a:t> مناسب برای حل عددی </a:t>
            </a:r>
            <a:r>
              <a:rPr lang="en-US" sz="2000" b="1" dirty="0" err="1" smtClean="0">
                <a:cs typeface="B Nazanin" pitchFamily="2" charset="-78"/>
              </a:rPr>
              <a:t>Simulink</a:t>
            </a:r>
            <a:r>
              <a:rPr lang="fa-IR" sz="2000" b="1" dirty="0" smtClean="0">
                <a:cs typeface="B Nazanin" pitchFamily="2" charset="-78"/>
              </a:rPr>
              <a:t>: </a:t>
            </a:r>
          </a:p>
          <a:p>
            <a:pPr lvl="2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گاهی واگرایی جواب ها می تواند به علت عدم انتخاب مناسب </a:t>
            </a:r>
            <a:r>
              <a:rPr lang="en-US" sz="1800" b="1" dirty="0" smtClean="0">
                <a:cs typeface="B Nazanin" pitchFamily="2" charset="-78"/>
              </a:rPr>
              <a:t>solver</a:t>
            </a:r>
            <a:r>
              <a:rPr lang="fa-IR" sz="1800" b="1" dirty="0" smtClean="0">
                <a:cs typeface="B Nazanin" pitchFamily="2" charset="-78"/>
              </a:rPr>
              <a:t> باشد.</a:t>
            </a:r>
          </a:p>
          <a:p>
            <a:pPr lvl="3" algn="r" rtl="1">
              <a:buFont typeface="Arial" pitchFamily="34" charset="0"/>
              <a:buChar char="•"/>
            </a:pPr>
            <a:r>
              <a:rPr lang="fa-IR" sz="1600" b="1" dirty="0" smtClean="0">
                <a:cs typeface="B Nazanin" pitchFamily="2" charset="-78"/>
              </a:rPr>
              <a:t>برای اطمینان از دقت شبیه سازی باید از </a:t>
            </a:r>
            <a:r>
              <a:rPr lang="en-US" sz="1600" b="1" dirty="0" smtClean="0">
                <a:cs typeface="B Nazanin" pitchFamily="2" charset="-78"/>
              </a:rPr>
              <a:t>solver </a:t>
            </a:r>
            <a:r>
              <a:rPr lang="fa-IR" sz="1600" b="1" dirty="0" smtClean="0">
                <a:cs typeface="B Nazanin" pitchFamily="2" charset="-78"/>
              </a:rPr>
              <a:t> های با دقت بالا،‌ شروع کرد و در صورت نیاز به سرعت بیشتر، از </a:t>
            </a:r>
            <a:r>
              <a:rPr lang="en-US" sz="1600" b="1" dirty="0" smtClean="0">
                <a:cs typeface="B Nazanin" pitchFamily="2" charset="-78"/>
              </a:rPr>
              <a:t>solver</a:t>
            </a:r>
            <a:r>
              <a:rPr lang="fa-IR" sz="1600" b="1" dirty="0" smtClean="0">
                <a:cs typeface="B Nazanin" pitchFamily="2" charset="-78"/>
              </a:rPr>
              <a:t> ها با سرعت بالاتر استفاده کرد. </a:t>
            </a:r>
          </a:p>
          <a:p>
            <a:pPr lvl="2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مساله ی </a:t>
            </a:r>
            <a:r>
              <a:rPr lang="en-US" sz="1800" b="1" dirty="0" smtClean="0">
                <a:cs typeface="B Nazanin" pitchFamily="2" charset="-78"/>
              </a:rPr>
              <a:t>Shattering</a:t>
            </a:r>
            <a:r>
              <a:rPr lang="fa-IR" sz="1800" b="1" dirty="0" smtClean="0">
                <a:cs typeface="B Nazanin" pitchFamily="2" charset="-78"/>
              </a:rPr>
              <a:t> در </a:t>
            </a:r>
            <a:r>
              <a:rPr lang="en-US" sz="1800" b="1" dirty="0" err="1" smtClean="0">
                <a:cs typeface="B Nazanin" pitchFamily="2" charset="-78"/>
              </a:rPr>
              <a:t>Simulink</a:t>
            </a:r>
            <a:endParaRPr lang="fa-IR" sz="1800" b="1" dirty="0" smtClean="0">
              <a:cs typeface="B Nazanin" pitchFamily="2" charset="-78"/>
            </a:endParaRPr>
          </a:p>
          <a:p>
            <a:pPr lvl="3" algn="r" rtl="1">
              <a:buFont typeface="Arial" pitchFamily="34" charset="0"/>
              <a:buChar char="•"/>
            </a:pPr>
            <a:r>
              <a:rPr lang="fa-IR" sz="1600" b="1" dirty="0" smtClean="0">
                <a:cs typeface="B Nazanin" pitchFamily="2" charset="-78"/>
              </a:rPr>
              <a:t>به ازای جواب های ناپایدار  یا تغییرات زیاد در جواب(مثل نوسان یا شروع حرکت) باعث کند شدن </a:t>
            </a:r>
            <a:r>
              <a:rPr lang="en-US" sz="1600" b="1" dirty="0" err="1" smtClean="0">
                <a:cs typeface="B Nazanin" pitchFamily="2" charset="-78"/>
              </a:rPr>
              <a:t>Simulink</a:t>
            </a:r>
            <a:r>
              <a:rPr lang="fa-IR" sz="1600" b="1" dirty="0" smtClean="0">
                <a:cs typeface="B Nazanin" pitchFamily="2" charset="-78"/>
              </a:rPr>
              <a:t> می شوند.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در شبیه سازی غیر خطی باید در نظر داشت عملکرد سیستم از ناحیه ی خطی خارج نشود: 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عموما برای پله های با دامنه ی کمتر از </a:t>
            </a:r>
            <a:r>
              <a:rPr lang="en-US" sz="1800" b="1" dirty="0" smtClean="0">
                <a:cs typeface="B Nazanin" pitchFamily="2" charset="-78"/>
              </a:rPr>
              <a:t>0.75</a:t>
            </a:r>
            <a:r>
              <a:rPr lang="fa-IR" sz="1800" b="1" dirty="0" smtClean="0">
                <a:cs typeface="B Nazanin" pitchFamily="2" charset="-78"/>
              </a:rPr>
              <a:t> عملکرد حفظ می شود. (نتیجه ی تجربی)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عموما برای سرعت های زیر </a:t>
            </a:r>
            <a:r>
              <a:rPr lang="en-US" sz="1800" b="1" dirty="0" smtClean="0">
                <a:cs typeface="B Nazanin" pitchFamily="2" charset="-78"/>
              </a:rPr>
              <a:t> 0.1 (</a:t>
            </a:r>
            <a:r>
              <a:rPr lang="en-US" sz="1800" b="1" dirty="0" err="1" smtClean="0">
                <a:cs typeface="B Nazanin" pitchFamily="2" charset="-78"/>
              </a:rPr>
              <a:t>rad</a:t>
            </a:r>
            <a:r>
              <a:rPr lang="en-US" sz="1800" b="1" dirty="0" smtClean="0">
                <a:cs typeface="B Nazanin" pitchFamily="2" charset="-78"/>
              </a:rPr>
              <a:t>/s)</a:t>
            </a:r>
            <a:r>
              <a:rPr lang="fa-IR" sz="1800" b="1" dirty="0" smtClean="0">
                <a:cs typeface="B Nazanin" pitchFamily="2" charset="-78"/>
              </a:rPr>
              <a:t> عملکرد حفظ می شود. (نتیجه ی تجربی)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از میان کنترل کننده های طراحی شده،‌ موردی انتخاب شد که با ویژگی های تقریبا یکسان، ولتاژ خروجی(سیگنال ورودی موتور) کمتری (در محدوده ی متداول یک موتور </a:t>
            </a:r>
            <a:r>
              <a:rPr lang="en-US" sz="1800" b="1" dirty="0" smtClean="0">
                <a:cs typeface="B Nazanin" pitchFamily="2" charset="-78"/>
              </a:rPr>
              <a:t>DC</a:t>
            </a:r>
            <a:r>
              <a:rPr lang="fa-IR" sz="1800" b="1" dirty="0" smtClean="0">
                <a:cs typeface="B Nazanin" pitchFamily="2" charset="-78"/>
              </a:rPr>
              <a:t>) داشته باشد.</a:t>
            </a:r>
          </a:p>
          <a:p>
            <a:pPr algn="r" rtl="1">
              <a:buFont typeface="Arial" pitchFamily="34" charset="0"/>
              <a:buChar char="•"/>
            </a:pPr>
            <a:endParaRPr lang="fa-IR" sz="16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1600" b="1" dirty="0" smtClean="0">
              <a:cs typeface="B Nazanin" pitchFamily="2" charset="-78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ارزیابی با مدل غیر خطی: چند نکته در مورد شبیه سازی غیر خطی</a:t>
            </a:r>
            <a:endParaRPr lang="en-US" sz="2800" dirty="0"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9144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نکات مهم در ارتباط با دنبال کردن مسیر: 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200" b="1" dirty="0" smtClean="0">
                <a:cs typeface="B Nazanin" pitchFamily="2" charset="-78"/>
              </a:rPr>
              <a:t>سرعت بیشتر در پیمایش مسیر مطلوب است.</a:t>
            </a:r>
          </a:p>
          <a:p>
            <a:pPr lvl="2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به ازای </a:t>
            </a:r>
            <a:r>
              <a:rPr lang="en-US" sz="1800" b="1" dirty="0" smtClean="0">
                <a:cs typeface="B Nazanin" pitchFamily="2" charset="-78"/>
              </a:rPr>
              <a:t>Ts</a:t>
            </a:r>
            <a:r>
              <a:rPr lang="fa-IR" sz="1800" b="1" dirty="0" smtClean="0">
                <a:cs typeface="B Nazanin" pitchFamily="2" charset="-78"/>
              </a:rPr>
              <a:t> کمتر بدست می آید.</a:t>
            </a:r>
          </a:p>
          <a:p>
            <a:pPr lvl="3" algn="r" rtl="1">
              <a:buFont typeface="Arial" pitchFamily="34" charset="0"/>
              <a:buChar char="•"/>
            </a:pPr>
            <a:r>
              <a:rPr lang="fa-IR" sz="1400" b="1" dirty="0" smtClean="0">
                <a:cs typeface="B Nazanin" pitchFamily="2" charset="-78"/>
              </a:rPr>
              <a:t>به شرطی که باعث خروج سیستم از ناحیه ی عملکرد خطی نشود. </a:t>
            </a:r>
          </a:p>
          <a:p>
            <a:pPr lvl="1" algn="r" rtl="1">
              <a:buFont typeface="Arial" pitchFamily="34" charset="0"/>
              <a:buChar char="•"/>
            </a:pPr>
            <a:endParaRPr lang="fa-IR" sz="2200" b="1" dirty="0" smtClean="0">
              <a:cs typeface="B Nazanin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fa-IR" sz="2200" b="1" dirty="0" smtClean="0">
              <a:cs typeface="B Nazanin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fa-IR" sz="2200" b="1" dirty="0" smtClean="0">
              <a:cs typeface="B Nazanin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r>
              <a:rPr lang="en-US" sz="2200" b="1" dirty="0" smtClean="0">
                <a:cs typeface="B Nazanin" pitchFamily="2" charset="-78"/>
              </a:rPr>
              <a:t>P.O.</a:t>
            </a:r>
            <a:r>
              <a:rPr lang="fa-IR" sz="2200" b="1" dirty="0" smtClean="0">
                <a:cs typeface="B Nazanin" pitchFamily="2" charset="-78"/>
              </a:rPr>
              <a:t> کمتر مطلوب است. </a:t>
            </a:r>
          </a:p>
          <a:p>
            <a:pPr lvl="2"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جلوگیری از منحرف شدن از مسیر،‌ در نواحی که تغییرات ناگهانی وجود دارد.</a:t>
            </a:r>
          </a:p>
          <a:p>
            <a:pPr lvl="1" algn="r" rtl="1">
              <a:buFont typeface="Arial" pitchFamily="34" charset="0"/>
              <a:buChar char="•"/>
            </a:pPr>
            <a:endParaRPr lang="fa-IR" sz="2200" b="1" dirty="0" smtClean="0">
              <a:cs typeface="B Nazanin" pitchFamily="2" charset="-78"/>
            </a:endParaRPr>
          </a:p>
          <a:p>
            <a:pPr algn="r" rtl="1"/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sz="2000" b="1" dirty="0">
              <a:cs typeface="B Nazanin" pitchFamily="2" charset="-78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ارزیابی با مدل غیر خطی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پیمایش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مسیر تعیین شده(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Trajectory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295400" y="2590800"/>
            <a:ext cx="6400800" cy="158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447800" y="2362200"/>
            <a:ext cx="457200" cy="457200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447800" y="2362200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1282700" y="3200400"/>
            <a:ext cx="6400800" cy="158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435100" y="2971800"/>
            <a:ext cx="457200" cy="457200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447800" y="2971800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2590800" y="4724400"/>
            <a:ext cx="5638800" cy="685800"/>
          </a:xfrm>
          <a:prstGeom prst="arc">
            <a:avLst>
              <a:gd name="adj1" fmla="val 16200000"/>
              <a:gd name="adj2" fmla="val 540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lgDash"/>
              </a:ln>
            </a:endParaRPr>
          </a:p>
        </p:txBody>
      </p:sp>
      <p:sp>
        <p:nvSpPr>
          <p:cNvPr id="17" name="Arc 16"/>
          <p:cNvSpPr/>
          <p:nvPr/>
        </p:nvSpPr>
        <p:spPr>
          <a:xfrm>
            <a:off x="-838200" y="4724400"/>
            <a:ext cx="5638800" cy="685800"/>
          </a:xfrm>
          <a:prstGeom prst="arc">
            <a:avLst>
              <a:gd name="adj1" fmla="val 16200000"/>
              <a:gd name="adj2" fmla="val 540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  <a:prstDash val="lgDash"/>
              </a:ln>
            </a:endParaRPr>
          </a:p>
        </p:txBody>
      </p:sp>
      <p:sp>
        <p:nvSpPr>
          <p:cNvPr id="19" name="Oval 18"/>
          <p:cNvSpPr/>
          <p:nvPr/>
        </p:nvSpPr>
        <p:spPr>
          <a:xfrm>
            <a:off x="5181600" y="4495800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76400" y="4495800"/>
            <a:ext cx="457200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181600" y="4514850"/>
            <a:ext cx="457200" cy="457200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76400" y="4495800"/>
            <a:ext cx="457200" cy="457200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65973 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65834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65834 2.22222E-6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65834 3.33333E-6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0278 C 0.15382 0.01667 0.30764 0.03079 0.30729 0.04722 C 0.30694 0.06366 0.15243 0.08241 -0.00208 0.10139 " pathEditMode="relative" rAng="0" ptsTypes="a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4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C 0.05156 0.00162 0.1033 0.00324 0.14167 0.00555 C 0.18004 0.00787 0.20417 0.00972 0.23021 0.01389 C 0.25625 0.01805 0.28403 0.02454 0.29792 0.03055 C 0.31181 0.03657 0.31285 0.03796 0.31354 0.05 C 0.31424 0.06204 0.31042 0.08842 0.30209 0.10278 C 0.29375 0.11713 0.28004 0.1287 0.26354 0.13611 C 0.24705 0.14352 0.22431 0.14768 0.20313 0.14722 C 0.18195 0.14676 0.15886 0.14028 0.13646 0.13333 C 0.11406 0.12639 0.0908 0.11088 0.06875 0.10555 C 0.0467 0.10023 0.02535 0.10069 0.00417 0.10139 " pathEditMode="relative" ptsTypes="aaaaaaaaaaA">
                                      <p:cBhvr>
                                        <p:cTn id="1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C 0.15382 0.01389 0.30764 0.02801 0.30729 0.04445 C 0.30694 0.06088 0.15243 0.07963 -0.00208 0.09861 " pathEditMode="relative" rAng="0" ptsTypes="a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4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4.44444E-6 C 0.0684 0.00186 0.14514 0.00394 0.19583 0.00973 C 0.24653 0.01551 0.27569 0.02778 0.29583 0.03473 C 0.31597 0.04167 0.31146 0.04445 0.31667 0.05139 C 0.32188 0.05834 0.32431 0.06412 0.32708 0.07639 C 0.32986 0.08866 0.33333 0.10695 0.33333 0.125 C 0.33333 0.14306 0.33229 0.16181 0.32708 0.18473 C 0.32188 0.20764 0.31146 0.23797 0.30208 0.2625 C 0.29271 0.28704 0.27899 0.31598 0.27083 0.33195 C 0.26267 0.34792 0.25781 0.35301 0.25313 0.35834 " pathEditMode="relative" rAng="0" ptsTypes="aaaaaaaaaA">
                                      <p:cBhvr>
                                        <p:cTn id="24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" y="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9144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نمونه ی اول :  </a:t>
            </a:r>
          </a:p>
          <a:p>
            <a:pPr lvl="1" algn="r" rtl="1">
              <a:buFont typeface="Arial" pitchFamily="34" charset="0"/>
              <a:buChar char="•"/>
            </a:pPr>
            <a:endParaRPr lang="fa-IR" sz="22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ارزیابی با مدل غیر خطی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lang="fa-IR" sz="28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پیمایش مسیر تعیین شده(</a:t>
            </a:r>
            <a:r>
              <a:rPr lang="en-US" sz="28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Trajectory</a:t>
            </a:r>
            <a:r>
              <a:rPr lang="fa-IR" sz="28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524000" y="984442"/>
          <a:ext cx="2001253" cy="768158"/>
        </p:xfrm>
        <a:graphic>
          <a:graphicData uri="http://schemas.openxmlformats.org/presentationml/2006/ole">
            <p:oleObj spid="_x0000_s14338" name="Equation" r:id="rId4" imgW="1257120" imgH="482400" progId="Equation.DSMT4">
              <p:embed/>
            </p:oleObj>
          </a:graphicData>
        </a:graphic>
      </p:graphicFrame>
      <p:pic>
        <p:nvPicPr>
          <p:cNvPr id="7" name="CaptureWiz007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1981200" y="1828800"/>
            <a:ext cx="5486400" cy="4724400"/>
          </a:xfrm>
          <a:prstGeom prst="rect">
            <a:avLst/>
          </a:prstGeom>
        </p:spPr>
      </p:pic>
      <p:pic>
        <p:nvPicPr>
          <p:cNvPr id="8" name="Picture 3" descr="E:\Projects&amp;Researchs\2010_controlProject\our_en\Simulink\behboodwithgui\Results\Sine2\trajectory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133600"/>
            <a:ext cx="508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0" dur="1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9144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نمونه های دیگر:  </a:t>
            </a: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/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sz="2000" b="1" dirty="0">
              <a:cs typeface="B Nazanin" pitchFamily="2" charset="-78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ارزیابی با مدل غیر خطی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lang="fa-IR" sz="28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پیمایش مسیر تعیین شده(</a:t>
            </a:r>
            <a:r>
              <a:rPr lang="en-US" sz="28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Trajectory</a:t>
            </a:r>
            <a:r>
              <a:rPr lang="fa-IR" sz="28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6" name="Picture 2" descr="E:\Projects&amp;Researchs\2010_controlProject\our_en\Simulink\behboodwithgui\Results\Circle\trj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371600"/>
            <a:ext cx="5029200" cy="4182619"/>
          </a:xfrm>
          <a:prstGeom prst="rect">
            <a:avLst/>
          </a:prstGeom>
          <a:noFill/>
        </p:spPr>
      </p:pic>
      <p:pic>
        <p:nvPicPr>
          <p:cNvPr id="16387" name="Picture 3" descr="E:\Projects&amp;Researchs\2010_controlProject\our_en\Simulink\behboodwithgui\Results\Star\trj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057400" y="1511433"/>
            <a:ext cx="6019800" cy="4514849"/>
          </a:xfrm>
          <a:prstGeom prst="rect">
            <a:avLst/>
          </a:prstGeom>
          <a:noFill/>
        </p:spPr>
      </p:pic>
      <p:pic>
        <p:nvPicPr>
          <p:cNvPr id="16388" name="Picture 4" descr="E:\Projects&amp;Researchs\2010_controlProject\our_en\Simulink\behboodwithgui\Results\Sine1\trejactory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1524000"/>
            <a:ext cx="5334000" cy="4267200"/>
          </a:xfrm>
          <a:prstGeom prst="rect">
            <a:avLst/>
          </a:prstGeom>
          <a:noFill/>
        </p:spPr>
      </p:pic>
      <p:pic>
        <p:nvPicPr>
          <p:cNvPr id="45058" name="Picture 2" descr="E:\Projects&amp;Researchs\2010_controlProject\our_en\19jan_130am\triangle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676400"/>
            <a:ext cx="5334000" cy="40005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9144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/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sz="2000" b="1" dirty="0">
              <a:cs typeface="B Nazanin" pitchFamily="2" charset="-78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28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ارزیابی با مدل غیر خطی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lang="fa-IR" sz="2800" dirty="0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شبیه سازی با </a:t>
            </a:r>
            <a:r>
              <a:rPr lang="en-US" sz="2800" dirty="0" err="1" smtClean="0"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Webots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ballAndPlate3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13716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2400" b="1" dirty="0" smtClean="0">
                <a:cs typeface="B Nazanin" pitchFamily="2" charset="-78"/>
              </a:rPr>
              <a:t>آنچه گفته شد.... 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مدل سازی دقیق سیستم گوی و صفحه به همراه موتورها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خطی سازی سیستم کلی(گوی و میله+موتور)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طراحی کنترلر سیستم خطی شده 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استفاده از مدل طراحی شده و برای دنبال کردن مسیر های مختلف</a:t>
            </a: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18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آنچه می خواستیم بگوییم ولی نشد!‌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استفاده از یادگیری تقویتی برای کنترل سیستم گوی-صفحه</a:t>
            </a:r>
          </a:p>
          <a:p>
            <a:pPr lvl="1"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خلاصه و نتیجه گیری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6"/>
          <p:cNvSpPr txBox="1">
            <a:spLocks/>
          </p:cNvSpPr>
          <p:nvPr/>
        </p:nvSpPr>
        <p:spPr>
          <a:xfrm>
            <a:off x="2819400" y="1828800"/>
            <a:ext cx="3657600" cy="1524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97500"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2  Kamran Outline" pitchFamily="2" charset="-78"/>
              </a:rPr>
              <a:t>با تشکر</a:t>
            </a:r>
            <a:r>
              <a:rPr kumimoji="0" lang="fa-IR" sz="3400" b="1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2  Kamran Outline" pitchFamily="2" charset="-78"/>
              </a:rPr>
              <a:t> از توجه شما!‌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2  Kamran Outline" pitchFamily="2" charset="-78"/>
            </a:endParaRPr>
          </a:p>
        </p:txBody>
      </p:sp>
      <p:pic>
        <p:nvPicPr>
          <p:cNvPr id="5" name="Picture 4" descr="soccer_ball_plate_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34290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10668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2400" b="1" dirty="0" smtClean="0">
                <a:solidFill>
                  <a:srgbClr val="046C09"/>
                </a:solidFill>
                <a:cs typeface="B Nazanin" pitchFamily="2" charset="-78"/>
              </a:rPr>
              <a:t>سیستم گوی و صفحه: 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گوی روی صفحه ای با قابلیت تغییر شیب در رو دو راستای عمود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2400" b="1" dirty="0" smtClean="0">
                <a:solidFill>
                  <a:srgbClr val="046C09"/>
                </a:solidFill>
                <a:cs typeface="B Nazanin" pitchFamily="2" charset="-78"/>
              </a:rPr>
              <a:t>هدف مساله: 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انتقال توپ به مکان مطلوب یا حرکت آن روی مسیری دلخواه</a:t>
            </a:r>
          </a:p>
          <a:p>
            <a:pPr lvl="1" algn="r" rtl="1">
              <a:buFont typeface="Arial" pitchFamily="34" charset="0"/>
              <a:buChar char="•"/>
            </a:pPr>
            <a:endParaRPr lang="fa-IR" sz="2200" b="1" dirty="0" smtClean="0">
              <a:cs typeface="B Nazanin" pitchFamily="2" charset="-78"/>
            </a:endParaRP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سیستم</a:t>
            </a:r>
            <a:r>
              <a:rPr kumimoji="0" lang="fa-IR" sz="2800" b="0" i="0" u="none" strike="noStrike" kern="1200" cap="none" spc="0" normalizeH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گوی و صفحه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E:\Projects&amp;Researchs\2010_controlProject\our_en\Presentation\ball_plate_contr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657600"/>
            <a:ext cx="3632200" cy="2781300"/>
          </a:xfrm>
          <a:prstGeom prst="rect">
            <a:avLst/>
          </a:prstGeom>
          <a:noFill/>
        </p:spPr>
      </p:pic>
      <p:pic>
        <p:nvPicPr>
          <p:cNvPr id="11267" name="Picture 3" descr="E:\Projects&amp;Researchs\2010_controlProject\our_en\Presentation\BallPlat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0700" y="3581400"/>
            <a:ext cx="2857500" cy="2857500"/>
          </a:xfrm>
          <a:prstGeom prst="rect">
            <a:avLst/>
          </a:prstGeom>
          <a:noFill/>
        </p:spPr>
      </p:pic>
      <p:sp>
        <p:nvSpPr>
          <p:cNvPr id="10" name="Snip Diagonal Corner Rectangle 9"/>
          <p:cNvSpPr/>
          <p:nvPr/>
        </p:nvSpPr>
        <p:spPr>
          <a:xfrm>
            <a:off x="2743200" y="1981200"/>
            <a:ext cx="4114800" cy="2286000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B Nazanin" pitchFamily="2" charset="-78"/>
              </a:rPr>
              <a:t>مدل سازی</a:t>
            </a:r>
            <a:endParaRPr lang="en-US" sz="6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B Nazanin" pitchFamily="2" charset="-7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13716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endParaRPr lang="fa-IR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b="1" dirty="0" smtClean="0">
                <a:solidFill>
                  <a:srgbClr val="046C09"/>
                </a:solidFill>
                <a:cs typeface="B Nazanin" pitchFamily="2" charset="-78"/>
              </a:rPr>
              <a:t>معادله ی لاگرانژ-اویلر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2000" dirty="0" smtClean="0">
                <a:cs typeface="B Nazanin" pitchFamily="2" charset="-78"/>
              </a:rPr>
              <a:t>مختصات تعمیم یافته به عنوان ابزاری قوی برای بدست آوردن معالات سیستم</a:t>
            </a:r>
          </a:p>
          <a:p>
            <a:pPr lvl="1" algn="r" rtl="1">
              <a:buFont typeface="Arial" pitchFamily="34" charset="0"/>
              <a:buChar char="•"/>
            </a:pPr>
            <a:endParaRPr lang="fa-IR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3"/>
                </a:solidFill>
                <a:cs typeface="B Nazanin" pitchFamily="2" charset="-78"/>
              </a:rPr>
              <a:t>T</a:t>
            </a:r>
            <a:r>
              <a:rPr lang="fa-IR" sz="2000" b="1" dirty="0" smtClean="0">
                <a:solidFill>
                  <a:schemeClr val="accent3"/>
                </a:solidFill>
                <a:cs typeface="B Nazanin" pitchFamily="2" charset="-78"/>
              </a:rPr>
              <a:t> : انرژی جنبشی</a:t>
            </a:r>
          </a:p>
          <a:p>
            <a:pPr algn="r" rt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3"/>
                </a:solidFill>
                <a:cs typeface="B Nazanin" pitchFamily="2" charset="-78"/>
              </a:rPr>
              <a:t>P</a:t>
            </a:r>
            <a:r>
              <a:rPr lang="fa-IR" sz="2000" b="1" dirty="0" smtClean="0">
                <a:solidFill>
                  <a:schemeClr val="accent3"/>
                </a:solidFill>
                <a:cs typeface="B Nazanin" pitchFamily="2" charset="-78"/>
              </a:rPr>
              <a:t> : انرژی پتانسیل</a:t>
            </a:r>
          </a:p>
          <a:p>
            <a:pPr algn="r" rtl="1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3"/>
                </a:solidFill>
                <a:cs typeface="B Nazanin" pitchFamily="2" charset="-78"/>
              </a:rPr>
              <a:t>Q</a:t>
            </a:r>
            <a:r>
              <a:rPr lang="fa-IR" sz="2000" b="1" dirty="0" smtClean="0">
                <a:solidFill>
                  <a:schemeClr val="accent3"/>
                </a:solidFill>
                <a:cs typeface="B Nazanin" pitchFamily="2" charset="-78"/>
              </a:rPr>
              <a:t>: نیرو/گشتاور خارجی اعمالی به سیستم در راستای</a:t>
            </a:r>
            <a:endParaRPr lang="fa-IR" b="1" dirty="0" smtClean="0">
              <a:solidFill>
                <a:schemeClr val="accent3"/>
              </a:solidFill>
              <a:cs typeface="B Nazanin" pitchFamily="2" charset="-78"/>
            </a:endParaRPr>
          </a:p>
          <a:p>
            <a:pPr lvl="1" algn="r" rtl="1">
              <a:buFont typeface="Arial" pitchFamily="34" charset="0"/>
              <a:buChar char="•"/>
            </a:pPr>
            <a:endParaRPr lang="fa-IR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sz="2400" b="1" dirty="0">
              <a:cs typeface="B Nazani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895600"/>
            <a:ext cx="3057525" cy="791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مدل سازی سیستم: معادلات غیر خطی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545348" y="4876800"/>
          <a:ext cx="442452" cy="457200"/>
        </p:xfrm>
        <a:graphic>
          <a:graphicData uri="http://schemas.openxmlformats.org/presentationml/2006/ole">
            <p:oleObj spid="_x0000_s12291" name="Equation" r:id="rId4" imgW="152280" imgH="228600" progId="Equation.DSMT4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954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استخراج معادلات سیستم:</a:t>
            </a: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گشتاور خارجی وارده شده به صفحه:               و</a:t>
            </a: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sz="2000" b="1" dirty="0">
              <a:cs typeface="B Nazanin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352800"/>
            <a:ext cx="334802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219200"/>
            <a:ext cx="2514600" cy="1990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1981200"/>
            <a:ext cx="3657600" cy="561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887783"/>
            <a:ext cx="3733800" cy="37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91000" y="4737100"/>
            <a:ext cx="3333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38700" y="4711700"/>
            <a:ext cx="266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val 10"/>
          <p:cNvSpPr/>
          <p:nvPr/>
        </p:nvSpPr>
        <p:spPr>
          <a:xfrm>
            <a:off x="2057400" y="1473200"/>
            <a:ext cx="1143000" cy="1143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ircular Arrow 13"/>
          <p:cNvSpPr/>
          <p:nvPr/>
        </p:nvSpPr>
        <p:spPr>
          <a:xfrm rot="286409" flipH="1">
            <a:off x="1657041" y="991242"/>
            <a:ext cx="1919771" cy="1751318"/>
          </a:xfrm>
          <a:prstGeom prst="circularArrow">
            <a:avLst>
              <a:gd name="adj1" fmla="val 12500"/>
              <a:gd name="adj2" fmla="val 1024591"/>
              <a:gd name="adj3" fmla="val 20457681"/>
              <a:gd name="adj4" fmla="val 13144778"/>
              <a:gd name="adj5" fmla="val 12500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4145562">
            <a:off x="1341932" y="2005297"/>
            <a:ext cx="387617" cy="9144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60800" y="2676934"/>
            <a:ext cx="4924425" cy="498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 rot="20873191">
            <a:off x="1259263" y="4174272"/>
            <a:ext cx="2723723" cy="55410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276600" y="3495675"/>
            <a:ext cx="457200" cy="4572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/>
          <a:srcRect b="14894"/>
          <a:stretch>
            <a:fillRect/>
          </a:stretch>
        </p:blipFill>
        <p:spPr bwMode="auto">
          <a:xfrm>
            <a:off x="5562600" y="3429000"/>
            <a:ext cx="1438275" cy="24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مدل سازی سیستم: معادلات غیر خطی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0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1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2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53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666 0.13473 L -3.33333E-6 -3.33333E-6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8" grpId="0" animBg="1"/>
      <p:bldP spid="19" grpId="0" animBg="1"/>
      <p:bldP spid="1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13716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پارامتر ها را در معادله ی لاگرانژ-اویلر قرار می دهیم:</a:t>
            </a:r>
            <a:endParaRPr lang="en-US" sz="1800" b="1" dirty="0">
              <a:cs typeface="B Nazanin" pitchFamily="2" charset="-7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76400" y="381000"/>
            <a:ext cx="7086600" cy="381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r" rtl="1"/>
            <a:r>
              <a:rPr lang="fa-IR" sz="2800" dirty="0" smtClean="0"/>
              <a:t>مدل سازی سیستم: معادلات غیر خطی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143000"/>
            <a:ext cx="2438400" cy="63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946088"/>
            <a:ext cx="1752600" cy="3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369108"/>
            <a:ext cx="6477000" cy="67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4486275"/>
            <a:ext cx="48577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>
            <a:lum contrast="40000"/>
          </a:blip>
          <a:srcRect/>
          <a:stretch>
            <a:fillRect/>
          </a:stretch>
        </p:blipFill>
        <p:spPr bwMode="auto">
          <a:xfrm>
            <a:off x="1295401" y="3086100"/>
            <a:ext cx="7391399" cy="848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95400" y="5148979"/>
            <a:ext cx="7696200" cy="566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ound Diagonal Corner Rectangle 24"/>
          <p:cNvSpPr/>
          <p:nvPr/>
        </p:nvSpPr>
        <p:spPr>
          <a:xfrm>
            <a:off x="1130300" y="1066800"/>
            <a:ext cx="2667000" cy="762000"/>
          </a:xfrm>
          <a:prstGeom prst="round2DiagRect">
            <a:avLst/>
          </a:prstGeom>
          <a:solidFill>
            <a:srgbClr val="C32D2E">
              <a:alpha val="30196"/>
            </a:srgb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1295400" y="1892300"/>
            <a:ext cx="1905000" cy="457200"/>
          </a:xfrm>
          <a:prstGeom prst="roundRect">
            <a:avLst/>
          </a:prstGeom>
          <a:solidFill>
            <a:schemeClr val="accent4">
              <a:alpha val="10000"/>
            </a:schemeClr>
          </a:solidFill>
          <a:ln w="158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Notched Right Arrow 26"/>
          <p:cNvSpPr/>
          <p:nvPr/>
        </p:nvSpPr>
        <p:spPr>
          <a:xfrm>
            <a:off x="381000" y="2527300"/>
            <a:ext cx="762000" cy="381000"/>
          </a:xfrm>
          <a:prstGeom prst="notchedRightArrow">
            <a:avLst/>
          </a:prstGeom>
          <a:solidFill>
            <a:srgbClr val="5EC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Notched Right Arrow 28"/>
          <p:cNvSpPr/>
          <p:nvPr/>
        </p:nvSpPr>
        <p:spPr>
          <a:xfrm>
            <a:off x="381000" y="3124200"/>
            <a:ext cx="762000" cy="381000"/>
          </a:xfrm>
          <a:prstGeom prst="notchedRightArrow">
            <a:avLst/>
          </a:prstGeom>
          <a:solidFill>
            <a:srgbClr val="5EC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 Diagonal Corner Rectangle 29"/>
          <p:cNvSpPr/>
          <p:nvPr/>
        </p:nvSpPr>
        <p:spPr>
          <a:xfrm>
            <a:off x="2794000" y="3124200"/>
            <a:ext cx="5867400" cy="838200"/>
          </a:xfrm>
          <a:prstGeom prst="round2DiagRect">
            <a:avLst/>
          </a:prstGeom>
          <a:solidFill>
            <a:schemeClr val="accent2">
              <a:alpha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 Diagonal Corner Rectangle 30"/>
          <p:cNvSpPr/>
          <p:nvPr/>
        </p:nvSpPr>
        <p:spPr>
          <a:xfrm>
            <a:off x="3086100" y="5029200"/>
            <a:ext cx="5867400" cy="762000"/>
          </a:xfrm>
          <a:prstGeom prst="round2DiagRect">
            <a:avLst/>
          </a:prstGeom>
          <a:solidFill>
            <a:schemeClr val="accent2">
              <a:alpha val="2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Notched Right Arrow 31"/>
          <p:cNvSpPr/>
          <p:nvPr/>
        </p:nvSpPr>
        <p:spPr>
          <a:xfrm>
            <a:off x="381000" y="4495800"/>
            <a:ext cx="762000" cy="381000"/>
          </a:xfrm>
          <a:prstGeom prst="notchedRightArrow">
            <a:avLst/>
          </a:prstGeom>
          <a:solidFill>
            <a:srgbClr val="5EC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Notched Right Arrow 33"/>
          <p:cNvSpPr/>
          <p:nvPr/>
        </p:nvSpPr>
        <p:spPr>
          <a:xfrm>
            <a:off x="381000" y="5181600"/>
            <a:ext cx="762000" cy="381000"/>
          </a:xfrm>
          <a:prstGeom prst="notchedRightArrow">
            <a:avLst/>
          </a:prstGeom>
          <a:solidFill>
            <a:srgbClr val="5EC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20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7" grpId="0" animBg="1"/>
      <p:bldP spid="27" grpId="1" animBg="1"/>
      <p:bldP spid="29" grpId="0" animBg="1"/>
      <p:bldP spid="29" grpId="1" animBg="1"/>
      <p:bldP spid="29" grpId="2" animBg="1"/>
      <p:bldP spid="30" grpId="0" animBg="1"/>
      <p:bldP spid="31" grpId="0" animBg="1"/>
      <p:bldP spid="32" grpId="0" animBg="1"/>
      <p:bldP spid="32" grpId="1" animBg="1"/>
      <p:bldP spid="32" grpId="2" animBg="1"/>
      <p:bldP spid="32" grpId="3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13716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با کمی ساده سازی معادلات توصیف کننده ی سیستم به صورت زیر بدست می آیند:</a:t>
            </a:r>
            <a:endParaRPr lang="en-US" sz="1800" b="1" dirty="0">
              <a:cs typeface="B Nazanin" pitchFamily="2" charset="-78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676400" y="381000"/>
            <a:ext cx="7086600" cy="381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r" rtl="1"/>
            <a:r>
              <a:rPr lang="fa-IR" sz="2800" dirty="0" smtClean="0"/>
              <a:t>مدل سازی سیستم: معادلات غیر خطی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783840"/>
            <a:ext cx="4953000" cy="263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3276600"/>
            <a:ext cx="2357420" cy="144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31900" y="1905000"/>
            <a:ext cx="18294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ounded Rectangle 11"/>
          <p:cNvSpPr/>
          <p:nvPr/>
        </p:nvSpPr>
        <p:spPr>
          <a:xfrm>
            <a:off x="3810000" y="1739900"/>
            <a:ext cx="4876800" cy="1371600"/>
          </a:xfrm>
          <a:prstGeom prst="roundRect">
            <a:avLst/>
          </a:prstGeom>
          <a:solidFill>
            <a:srgbClr val="FF0000">
              <a:alpha val="1215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797300" y="3149600"/>
            <a:ext cx="4876800" cy="1295400"/>
          </a:xfrm>
          <a:prstGeom prst="roundRect">
            <a:avLst/>
          </a:prstGeom>
          <a:solidFill>
            <a:srgbClr val="FF0000">
              <a:alpha val="1215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otched Right Arrow 13"/>
          <p:cNvSpPr/>
          <p:nvPr/>
        </p:nvSpPr>
        <p:spPr>
          <a:xfrm rot="10800000">
            <a:off x="3175001" y="2260600"/>
            <a:ext cx="762000" cy="381000"/>
          </a:xfrm>
          <a:prstGeom prst="notchedRightArrow">
            <a:avLst/>
          </a:prstGeom>
          <a:solidFill>
            <a:srgbClr val="5EC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otched Right Arrow 14"/>
          <p:cNvSpPr/>
          <p:nvPr/>
        </p:nvSpPr>
        <p:spPr>
          <a:xfrm rot="10800000">
            <a:off x="3200400" y="3644900"/>
            <a:ext cx="762000" cy="381000"/>
          </a:xfrm>
          <a:prstGeom prst="notchedRightArrow">
            <a:avLst/>
          </a:prstGeom>
          <a:solidFill>
            <a:srgbClr val="5EC4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2438400"/>
            <a:ext cx="723133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 l="3692" b="55645"/>
          <a:stretch>
            <a:fillRect/>
          </a:stretch>
        </p:blipFill>
        <p:spPr bwMode="auto">
          <a:xfrm>
            <a:off x="1733550" y="4943262"/>
            <a:ext cx="6038850" cy="7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52600" y="5715000"/>
            <a:ext cx="6086475" cy="693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9906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موتور </a:t>
            </a:r>
            <a:r>
              <a:rPr lang="en-US" sz="1800" b="1" dirty="0" smtClean="0">
                <a:cs typeface="B Nazanin" pitchFamily="2" charset="-78"/>
              </a:rPr>
              <a:t>DC</a:t>
            </a:r>
            <a:r>
              <a:rPr lang="fa-IR" sz="1800" b="1" dirty="0" smtClean="0">
                <a:cs typeface="B Nazanin" pitchFamily="2" charset="-78"/>
              </a:rPr>
              <a:t> با جریان میدان ثابت(</a:t>
            </a:r>
            <a:r>
              <a:rPr lang="en-US" sz="1800" b="1" dirty="0" smtClean="0">
                <a:cs typeface="B Nazanin" pitchFamily="2" charset="-78"/>
              </a:rPr>
              <a:t>Armature Controlled DC Motor</a:t>
            </a:r>
            <a:r>
              <a:rPr lang="fa-IR" sz="1800" b="1" dirty="0" smtClean="0">
                <a:cs typeface="B Nazanin" pitchFamily="2" charset="-78"/>
              </a:rPr>
              <a:t>)</a:t>
            </a:r>
          </a:p>
          <a:p>
            <a:pPr algn="r" rtl="1">
              <a:buFont typeface="Arial" pitchFamily="34" charset="0"/>
              <a:buChar char="•"/>
            </a:pPr>
            <a:r>
              <a:rPr lang="fa-IR" sz="1800" b="1" dirty="0" smtClean="0">
                <a:cs typeface="B Nazanin" pitchFamily="2" charset="-78"/>
              </a:rPr>
              <a:t>استفاده از معادلات غیر خطی </a:t>
            </a:r>
            <a:r>
              <a:rPr lang="fa-IR" sz="1800" b="1" dirty="0" smtClean="0">
                <a:cs typeface="B Nazanin" pitchFamily="2" charset="-78"/>
              </a:rPr>
              <a:t>گشتاور-سرعت </a:t>
            </a:r>
            <a:r>
              <a:rPr lang="fa-IR" sz="1800" b="1" dirty="0" smtClean="0">
                <a:cs typeface="B Nazanin" pitchFamily="2" charset="-78"/>
              </a:rPr>
              <a:t>بار</a:t>
            </a:r>
          </a:p>
          <a:p>
            <a:pPr lvl="1" algn="r" rtl="1">
              <a:buFont typeface="Arial" pitchFamily="34" charset="0"/>
              <a:buChar char="•"/>
            </a:pPr>
            <a:r>
              <a:rPr lang="fa-IR" sz="1600" b="1" dirty="0" smtClean="0">
                <a:cs typeface="B Nazanin" pitchFamily="2" charset="-78"/>
              </a:rPr>
              <a:t>در نظر گرفتن استکاک و لختی روتور به عنوان جزئی از میز یا توپ</a:t>
            </a:r>
          </a:p>
          <a:p>
            <a:pPr algn="r" rtl="1">
              <a:buFont typeface="Arial" pitchFamily="34" charset="0"/>
              <a:buChar char="•"/>
            </a:pPr>
            <a:endParaRPr lang="en-US" sz="1600" b="1" dirty="0">
              <a:cs typeface="B Nazanin" pitchFamily="2" charset="-7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6922"/>
          <a:stretch>
            <a:fillRect/>
          </a:stretch>
        </p:blipFill>
        <p:spPr bwMode="auto">
          <a:xfrm>
            <a:off x="1600200" y="1981200"/>
            <a:ext cx="6781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مدل سازی سیستم: معادلات موتور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2527300"/>
            <a:ext cx="990600" cy="381000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295775"/>
            <a:ext cx="45148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352800"/>
            <a:ext cx="8029575" cy="21717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5791200"/>
            <a:ext cx="67532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0160" y="1371600"/>
            <a:ext cx="7406640" cy="4876800"/>
          </a:xfrm>
        </p:spPr>
        <p:txBody>
          <a:bodyPr/>
          <a:lstStyle/>
          <a:p>
            <a:pPr algn="r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پیاده سازی مدل موتور به این صورت است:</a:t>
            </a:r>
          </a:p>
          <a:p>
            <a:pPr algn="r" rtl="1"/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fa-IR" sz="2000" b="1" dirty="0" smtClean="0">
              <a:cs typeface="B Nazanin" pitchFamily="2" charset="-78"/>
            </a:endParaRPr>
          </a:p>
          <a:p>
            <a:pPr algn="r" rtl="1">
              <a:buFont typeface="Arial" pitchFamily="34" charset="0"/>
              <a:buChar char="•"/>
            </a:pPr>
            <a:endParaRPr lang="en-US" sz="2000" b="1" dirty="0">
              <a:cs typeface="B Nazanin" pitchFamily="2" charset="-78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1676400" y="381000"/>
            <a:ext cx="7086600" cy="381000"/>
          </a:xfrm>
          <a:prstGeom prst="rect">
            <a:avLst/>
          </a:prstGeom>
          <a:solidFill>
            <a:schemeClr val="accent2"/>
          </a:solidFill>
        </p:spPr>
        <p:txBody>
          <a:bodyPr anchor="b">
            <a:normAutofit fontScale="82500" lnSpcReduction="20000"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72314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مدل سازی سیستم: معادلات موتور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572314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6781800" cy="46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olstice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1241</Words>
  <Application>Microsoft Office PowerPoint</Application>
  <PresentationFormat>On-screen Show (4:3)</PresentationFormat>
  <Paragraphs>232</Paragraphs>
  <Slides>26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Solstice</vt:lpstr>
      <vt:lpstr>Equation</vt:lpstr>
      <vt:lpstr>Slide 1</vt:lpstr>
      <vt:lpstr>مطالبی که در این ارائه خواهیم دید: </vt:lpstr>
      <vt:lpstr>Slide 3</vt:lpstr>
      <vt:lpstr>Slide 4</vt:lpstr>
      <vt:lpstr>Slide 5</vt:lpstr>
      <vt:lpstr>مدل سازی سیستم: معادلات غیر خطی</vt:lpstr>
      <vt:lpstr>مدل سازی سیستم: معادلات غیر خطی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بنام خالق سیستم های دینامیکی؛     آنکه جبران ساز دنیایش پایدار است.                         اما وعده ی ناپایداری داده است!‌</dc:title>
  <dc:creator>Khashabi-09125501905</dc:creator>
  <cp:lastModifiedBy>Khashabi-09125501905</cp:lastModifiedBy>
  <cp:revision>21</cp:revision>
  <dcterms:created xsi:type="dcterms:W3CDTF">2011-01-18T00:27:38Z</dcterms:created>
  <dcterms:modified xsi:type="dcterms:W3CDTF">2011-01-19T05:47:19Z</dcterms:modified>
</cp:coreProperties>
</file>