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65" r:id="rId3"/>
    <p:sldId id="266" r:id="rId4"/>
    <p:sldId id="264" r:id="rId5"/>
    <p:sldId id="527" r:id="rId6"/>
    <p:sldId id="526" r:id="rId7"/>
    <p:sldId id="528" r:id="rId8"/>
    <p:sldId id="529" r:id="rId9"/>
    <p:sldId id="534" r:id="rId10"/>
    <p:sldId id="531" r:id="rId11"/>
    <p:sldId id="263" r:id="rId12"/>
    <p:sldId id="273" r:id="rId13"/>
    <p:sldId id="270" r:id="rId14"/>
    <p:sldId id="271" r:id="rId15"/>
    <p:sldId id="272" r:id="rId16"/>
    <p:sldId id="532" r:id="rId17"/>
    <p:sldId id="276" r:id="rId18"/>
    <p:sldId id="517" r:id="rId19"/>
    <p:sldId id="536" r:id="rId20"/>
    <p:sldId id="535" r:id="rId21"/>
    <p:sldId id="267" r:id="rId22"/>
    <p:sldId id="278" r:id="rId23"/>
    <p:sldId id="279" r:id="rId24"/>
    <p:sldId id="537" r:id="rId25"/>
    <p:sldId id="538" r:id="rId26"/>
    <p:sldId id="539" r:id="rId27"/>
    <p:sldId id="281" r:id="rId28"/>
    <p:sldId id="540" r:id="rId29"/>
    <p:sldId id="541" r:id="rId30"/>
    <p:sldId id="542" r:id="rId31"/>
    <p:sldId id="543" r:id="rId32"/>
    <p:sldId id="544" r:id="rId33"/>
    <p:sldId id="545" r:id="rId34"/>
    <p:sldId id="550" r:id="rId35"/>
    <p:sldId id="548" r:id="rId36"/>
    <p:sldId id="518" r:id="rId37"/>
    <p:sldId id="546" r:id="rId38"/>
    <p:sldId id="515" r:id="rId39"/>
    <p:sldId id="516" r:id="rId40"/>
    <p:sldId id="549" r:id="rId41"/>
    <p:sldId id="274" r:id="rId42"/>
    <p:sldId id="55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480BD-F354-6542-BAFD-63562176F290}" v="9" dt="2025-03-25T21:36:13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Zhang" userId="d3eecd4a-981e-4cdc-a4ce-4ae41348e794" providerId="ADAL" clId="{E25D2F64-E00B-EE4F-91F8-E6D56D88EA2F}"/>
    <pc:docChg chg="modSld">
      <pc:chgData name="Jack Zhang" userId="d3eecd4a-981e-4cdc-a4ce-4ae41348e794" providerId="ADAL" clId="{E25D2F64-E00B-EE4F-91F8-E6D56D88EA2F}" dt="2024-10-16T17:26:51.283" v="6" actId="20577"/>
      <pc:docMkLst>
        <pc:docMk/>
      </pc:docMkLst>
      <pc:sldChg chg="modSp mod">
        <pc:chgData name="Jack Zhang" userId="d3eecd4a-981e-4cdc-a4ce-4ae41348e794" providerId="ADAL" clId="{E25D2F64-E00B-EE4F-91F8-E6D56D88EA2F}" dt="2024-10-16T17:26:51.283" v="6" actId="20577"/>
        <pc:sldMkLst>
          <pc:docMk/>
          <pc:sldMk cId="1378632143" sldId="281"/>
        </pc:sldMkLst>
      </pc:sldChg>
    </pc:docChg>
  </pc:docChgLst>
  <pc:docChgLst>
    <pc:chgData name="Jack Zhang" userId="d3eecd4a-981e-4cdc-a4ce-4ae41348e794" providerId="ADAL" clId="{6C8480BD-F354-6542-BAFD-63562176F290}"/>
    <pc:docChg chg="undo custSel modSld">
      <pc:chgData name="Jack Zhang" userId="d3eecd4a-981e-4cdc-a4ce-4ae41348e794" providerId="ADAL" clId="{6C8480BD-F354-6542-BAFD-63562176F290}" dt="2025-03-25T21:36:16.692" v="52" actId="478"/>
      <pc:docMkLst>
        <pc:docMk/>
      </pc:docMkLst>
      <pc:sldChg chg="addSp delSp modSp mod">
        <pc:chgData name="Jack Zhang" userId="d3eecd4a-981e-4cdc-a4ce-4ae41348e794" providerId="ADAL" clId="{6C8480BD-F354-6542-BAFD-63562176F290}" dt="2025-03-25T21:36:16.692" v="52" actId="478"/>
        <pc:sldMkLst>
          <pc:docMk/>
          <pc:sldMk cId="2701017167" sldId="278"/>
        </pc:sldMkLst>
        <pc:spChg chg="add del mod">
          <ac:chgData name="Jack Zhang" userId="d3eecd4a-981e-4cdc-a4ce-4ae41348e794" providerId="ADAL" clId="{6C8480BD-F354-6542-BAFD-63562176F290}" dt="2025-03-25T21:36:16.692" v="52" actId="478"/>
          <ac:spMkLst>
            <pc:docMk/>
            <pc:sldMk cId="2701017167" sldId="278"/>
            <ac:spMk id="3" creationId="{25117137-34ED-3265-7A93-696ECC62B6EC}"/>
          </ac:spMkLst>
        </pc:spChg>
        <pc:spChg chg="add mod">
          <ac:chgData name="Jack Zhang" userId="d3eecd4a-981e-4cdc-a4ce-4ae41348e794" providerId="ADAL" clId="{6C8480BD-F354-6542-BAFD-63562176F290}" dt="2025-03-25T21:36:13.345" v="49" actId="20577"/>
          <ac:spMkLst>
            <pc:docMk/>
            <pc:sldMk cId="2701017167" sldId="278"/>
            <ac:spMk id="5" creationId="{6DC490DC-19FF-1AD1-F6DA-51BDA8BC67F3}"/>
          </ac:spMkLst>
        </pc:spChg>
        <pc:spChg chg="add mod">
          <ac:chgData name="Jack Zhang" userId="d3eecd4a-981e-4cdc-a4ce-4ae41348e794" providerId="ADAL" clId="{6C8480BD-F354-6542-BAFD-63562176F290}" dt="2025-03-25T21:36:12.049" v="47" actId="1076"/>
          <ac:spMkLst>
            <pc:docMk/>
            <pc:sldMk cId="2701017167" sldId="278"/>
            <ac:spMk id="6" creationId="{A678419A-801B-52B3-252F-7E13B361E579}"/>
          </ac:spMkLst>
        </pc:spChg>
        <pc:spChg chg="add mod">
          <ac:chgData name="Jack Zhang" userId="d3eecd4a-981e-4cdc-a4ce-4ae41348e794" providerId="ADAL" clId="{6C8480BD-F354-6542-BAFD-63562176F290}" dt="2025-03-25T21:36:12.049" v="47" actId="1076"/>
          <ac:spMkLst>
            <pc:docMk/>
            <pc:sldMk cId="2701017167" sldId="278"/>
            <ac:spMk id="8" creationId="{B2647CCD-FEF5-96C2-F18B-01852B73F004}"/>
          </ac:spMkLst>
        </pc:spChg>
        <pc:spChg chg="add mod">
          <ac:chgData name="Jack Zhang" userId="d3eecd4a-981e-4cdc-a4ce-4ae41348e794" providerId="ADAL" clId="{6C8480BD-F354-6542-BAFD-63562176F290}" dt="2025-03-25T21:36:11.213" v="46" actId="1076"/>
          <ac:spMkLst>
            <pc:docMk/>
            <pc:sldMk cId="2701017167" sldId="278"/>
            <ac:spMk id="9" creationId="{0E224AF6-D2A2-3927-A8BF-B49E7EC034A4}"/>
          </ac:spMkLst>
        </pc:spChg>
        <pc:spChg chg="add mod">
          <ac:chgData name="Jack Zhang" userId="d3eecd4a-981e-4cdc-a4ce-4ae41348e794" providerId="ADAL" clId="{6C8480BD-F354-6542-BAFD-63562176F290}" dt="2025-03-25T21:36:11.213" v="46" actId="1076"/>
          <ac:spMkLst>
            <pc:docMk/>
            <pc:sldMk cId="2701017167" sldId="278"/>
            <ac:spMk id="10" creationId="{81CBD0E9-430E-796A-4CC8-AB54EB8B2488}"/>
          </ac:spMkLst>
        </pc:spChg>
        <pc:spChg chg="add mod">
          <ac:chgData name="Jack Zhang" userId="d3eecd4a-981e-4cdc-a4ce-4ae41348e794" providerId="ADAL" clId="{6C8480BD-F354-6542-BAFD-63562176F290}" dt="2025-03-25T21:35:54.523" v="42"/>
          <ac:spMkLst>
            <pc:docMk/>
            <pc:sldMk cId="2701017167" sldId="278"/>
            <ac:spMk id="11" creationId="{66CF6E92-3594-7BC5-93B9-F99E557A1585}"/>
          </ac:spMkLst>
        </pc:spChg>
        <pc:spChg chg="add mod">
          <ac:chgData name="Jack Zhang" userId="d3eecd4a-981e-4cdc-a4ce-4ae41348e794" providerId="ADAL" clId="{6C8480BD-F354-6542-BAFD-63562176F290}" dt="2025-03-25T21:35:54.523" v="42"/>
          <ac:spMkLst>
            <pc:docMk/>
            <pc:sldMk cId="2701017167" sldId="278"/>
            <ac:spMk id="12" creationId="{18773239-00D5-A9DC-8E37-CEFE599552C1}"/>
          </ac:spMkLst>
        </pc:spChg>
        <pc:spChg chg="mod">
          <ac:chgData name="Jack Zhang" userId="d3eecd4a-981e-4cdc-a4ce-4ae41348e794" providerId="ADAL" clId="{6C8480BD-F354-6542-BAFD-63562176F290}" dt="2025-03-25T21:36:02.690" v="44" actId="1076"/>
          <ac:spMkLst>
            <pc:docMk/>
            <pc:sldMk cId="2701017167" sldId="278"/>
            <ac:spMk id="63" creationId="{94017823-50DD-0825-A68C-396268C20850}"/>
          </ac:spMkLst>
        </pc:spChg>
        <pc:spChg chg="mod">
          <ac:chgData name="Jack Zhang" userId="d3eecd4a-981e-4cdc-a4ce-4ae41348e794" providerId="ADAL" clId="{6C8480BD-F354-6542-BAFD-63562176F290}" dt="2025-03-25T21:36:09.927" v="45" actId="1037"/>
          <ac:spMkLst>
            <pc:docMk/>
            <pc:sldMk cId="2701017167" sldId="278"/>
            <ac:spMk id="78" creationId="{A41F321D-CE96-B5D8-1266-6DF597FED1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34BC7-9138-494A-A7E9-38853A8E2B0D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C02B6-9708-3448-80ED-FEA812BBD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8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Beyond safety spec: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Context-aware (culture aware, </a:t>
            </a:r>
            <a:r>
              <a:rPr lang="en-US" dirty="0" err="1">
                <a:cs typeface="Calibri"/>
              </a:rPr>
              <a:t>cutomer</a:t>
            </a:r>
            <a:r>
              <a:rPr lang="en-US" dirty="0">
                <a:cs typeface="Calibri"/>
              </a:rPr>
              <a:t> aware)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8ADA3-B5BF-4209-BC32-A8A9F97C9A4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These hyperparameters can be learned (similar to the rule-based reward paper)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8ADA3-B5BF-4209-BC32-A8A9F97C9A4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 also generalize to real valued safety score through severity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8ADA3-B5BF-4209-BC32-A8A9F97C9A4D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8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D2E5-0057-AD65-1099-1444005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1D7BC-A959-5640-BF7A-6D3726177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109D9-A662-C465-DBCD-555BC960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2A0F-166F-F30E-1902-B9FE5E12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9C62-FEB7-B609-EA5C-747E9E8D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953C-43BA-F0A4-D0B1-7B3691DC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C4C6A-415F-4AB5-D1DC-569D13473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1961-70A3-A212-3A5B-C2A4F7F6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1226-1BCF-0390-D335-49B2774A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6840E-C374-88D7-B975-89B3853D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71966-6267-DEFB-9DB7-1104FAB59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A9C7F-FBFC-5C8B-68D7-36101CBC4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2392D-D095-D566-3D94-9B1112CF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AA59-D2D6-CE5E-EA47-3CAE4FAF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7FBF9-E613-8F3E-C6D7-BDFDBED4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215E-5AC1-279A-0F80-C737397E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F07E-3A73-ECBB-B9DF-C21D9F40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FF380-3DC3-588C-33B8-4DB24E92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89404-4CE7-9C3F-5705-9946A0B1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7463-F972-241D-AFCD-D1DAE014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06D6-3908-599F-5F2A-48D85B68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AF0AA-C7BF-0935-FD38-9E56CD7F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A365E-A380-52AD-01B1-468CBFAE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EADD-D217-1279-267F-AC262610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3B429-9650-2B7A-977A-BA4DC6E1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7703-5C0E-26F2-6AB1-A0981611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74AF-17A8-1688-DE21-19E7E309F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733EE-4F0E-D477-3C61-72505D21B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DEA95-3A9D-4800-56C4-736B64B9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83617-421B-0D32-71F7-1C06FC28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D81EE-3F3D-5450-448F-71F6260B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EFF-836E-10DA-1485-366F48B2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0ADDB-13DC-D974-E859-E6187752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7097C-043F-1550-BBFE-BC0F86C1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2C46F-0D04-A431-3B9C-48BF48D4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0B8CE-A3D9-89B9-AD9D-D7F4FACF3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3D5B7-6F06-07C0-7558-F88475D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1B8EC-0BC6-A0B3-12BA-75220469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5279A-E5E2-9E5B-4D44-AA83D730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FD6A-E5D3-1011-F086-A40EB66B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C9994-161C-47D0-D011-F46198C3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23029-F10D-A049-504E-B0CF8AA7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A0D31-516E-8BA5-3A90-E96554D9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C59F6-112C-5C36-4D6E-EAE74446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DB671-2E01-2364-4194-0DFE3DC6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B57C2-B28C-F42C-6E6F-6144CB73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5D6F-E9AF-8387-3AA8-7C1B2CF5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6D0B-6BE5-FCB1-7513-5980108E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3C8A5-0584-A277-71AA-26C987CBA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D6152-2A0D-E326-AB43-6BE68B42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2BC55-985F-C98E-8D73-C9425C94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3A48-6B02-9B98-D73D-514AD423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57A0-761F-062A-AE6F-2463CE16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00513-6E32-AA2D-C5F3-6E2B77DC8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51341-F1F3-8FD0-E4DA-933C1D06C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3D92E-5A91-EC22-F4A2-AA231CF7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5D1DA-AEAB-41E2-B340-C1DF38A4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C330A-84ED-1C0D-B12B-2771786F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F873D-7F56-4E97-3F1B-429F419C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0CF61-37D2-18C3-CD05-35A7570A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F19A-99E6-C59F-C313-5AE0B4543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769E41-153F-D143-B8BC-8ECDDED2CB59}" type="datetimeFigureOut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8143D-85DF-AB4A-97AB-B65C5D46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87E09-128D-931A-1877-90011F5BC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E5A43-FC57-DB4B-871B-FEE86049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ai.com/policies/usage-polici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xiv.org/abs/2402.0507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0.0896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7" y="243985"/>
            <a:ext cx="10667999" cy="2540661"/>
          </a:xfrm>
        </p:spPr>
        <p:txBody>
          <a:bodyPr>
            <a:noAutofit/>
          </a:bodyPr>
          <a:lstStyle/>
          <a:p>
            <a:r>
              <a:rPr lang="en-US" sz="4800" dirty="0">
                <a:ea typeface="+mj-lt"/>
                <a:cs typeface="+mj-lt"/>
              </a:rPr>
              <a:t>Controllable Safety Alignment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60770"/>
            <a:ext cx="9144000" cy="1870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Inference-Time Adaptation to Diverse Safety requirements</a:t>
            </a:r>
            <a:endParaRPr lang="en-US" b="1" dirty="0"/>
          </a:p>
          <a:p>
            <a:r>
              <a:rPr lang="en-US" dirty="0" err="1"/>
              <a:t>Jingyu</a:t>
            </a:r>
            <a:r>
              <a:rPr lang="en-US" dirty="0"/>
              <a:t> (Jack) Zhang</a:t>
            </a:r>
          </a:p>
          <a:p>
            <a:r>
              <a:rPr lang="en-US" dirty="0"/>
              <a:t>Oct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0AF03-2C6D-7D9F-8130-0A529810E7A6}"/>
              </a:ext>
            </a:extLst>
          </p:cNvPr>
          <p:cNvSpPr txBox="1"/>
          <p:nvPr/>
        </p:nvSpPr>
        <p:spPr>
          <a:xfrm>
            <a:off x="1387366" y="6074131"/>
            <a:ext cx="94172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Warning: presentation may include explicit content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2D22B-8D26-30C0-3D79-E85685C1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26" y="4730987"/>
            <a:ext cx="6243735" cy="1034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768A2-6689-460A-906D-EB2910E2063C}"/>
              </a:ext>
            </a:extLst>
          </p:cNvPr>
          <p:cNvSpPr txBox="1"/>
          <p:nvPr/>
        </p:nvSpPr>
        <p:spPr>
          <a:xfrm>
            <a:off x="1387366" y="4900054"/>
            <a:ext cx="173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Collaborators: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B79A-0742-A368-E7E2-F0EE8E7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96" y="338711"/>
            <a:ext cx="10429975" cy="1325563"/>
          </a:xfrm>
        </p:spPr>
        <p:txBody>
          <a:bodyPr>
            <a:normAutofit/>
          </a:bodyPr>
          <a:lstStyle/>
          <a:p>
            <a:r>
              <a:rPr lang="en-US" sz="3100" b="1" dirty="0" err="1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CoSAlign</a:t>
            </a:r>
            <a:r>
              <a:rPr lang="en-US" sz="3100" dirty="0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: a </a:t>
            </a:r>
            <a:r>
              <a:rPr lang="en-US" sz="3100" b="1" dirty="0">
                <a:solidFill>
                  <a:srgbClr val="FF0000"/>
                </a:solidFill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Co</a:t>
            </a:r>
            <a:r>
              <a:rPr lang="en-US" sz="3100" b="1" dirty="0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ntrollable</a:t>
            </a:r>
            <a:r>
              <a:rPr lang="en-US" sz="3100" b="1" dirty="0">
                <a:solidFill>
                  <a:srgbClr val="FF0000"/>
                </a:solidFill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 S</a:t>
            </a:r>
            <a:r>
              <a:rPr lang="en-US" sz="3100" b="1" dirty="0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afety</a:t>
            </a:r>
            <a:r>
              <a:rPr lang="en-US" sz="3100" b="1" dirty="0">
                <a:solidFill>
                  <a:srgbClr val="FF0000"/>
                </a:solidFill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 Align</a:t>
            </a:r>
            <a:r>
              <a:rPr lang="en-US" sz="3100" b="1" dirty="0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ment </a:t>
            </a:r>
            <a:r>
              <a:rPr lang="en-US" sz="3100" dirty="0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method</a:t>
            </a:r>
            <a:r>
              <a:rPr lang="en-US" sz="4800" dirty="0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 </a:t>
            </a:r>
            <a:r>
              <a:rPr lang="en-US" sz="3100" dirty="0">
                <a:latin typeface="Optima" panose="02000503060000020004" pitchFamily="2" charset="0"/>
                <a:ea typeface="Fira Code" pitchFamily="49" charset="0"/>
                <a:cs typeface="Fira Code" pitchFamily="49" charset="0"/>
              </a:rPr>
              <a:t>for training LLMs w/ controllable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A417-0DEE-66DC-5512-32B0B31A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2073898"/>
            <a:ext cx="10605156" cy="87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CoSAlign</a:t>
            </a:r>
            <a:r>
              <a:rPr lang="en-US" sz="2400" dirty="0"/>
              <a:t> conduct </a:t>
            </a:r>
            <a:r>
              <a:rPr lang="en-US" sz="2400" b="1" dirty="0"/>
              <a:t>synthetic data generation </a:t>
            </a:r>
            <a:r>
              <a:rPr lang="en-US" sz="2400" dirty="0"/>
              <a:t>and </a:t>
            </a:r>
            <a:r>
              <a:rPr lang="en-US" sz="2400" b="1" dirty="0"/>
              <a:t>preference optimization </a:t>
            </a:r>
            <a:r>
              <a:rPr lang="en-US" sz="2400" dirty="0"/>
              <a:t>to obtain models with better safety controllability</a:t>
            </a:r>
          </a:p>
          <a:p>
            <a:pPr marL="0" indent="0">
              <a:buNone/>
            </a:pPr>
            <a:endParaRPr lang="en-US" sz="1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F4547F-719F-3F84-285D-1247334C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06" y="4881121"/>
            <a:ext cx="3732588" cy="180331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1753C19-B5A7-5ED0-2BD5-0EA43FE67F99}"/>
              </a:ext>
            </a:extLst>
          </p:cNvPr>
          <p:cNvSpPr/>
          <p:nvPr/>
        </p:nvSpPr>
        <p:spPr>
          <a:xfrm>
            <a:off x="4072379" y="4833986"/>
            <a:ext cx="3880489" cy="1850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20057-5E83-741A-36F7-0D5771A8F3C4}"/>
              </a:ext>
            </a:extLst>
          </p:cNvPr>
          <p:cNvSpPr txBox="1"/>
          <p:nvPr/>
        </p:nvSpPr>
        <p:spPr>
          <a:xfrm>
            <a:off x="716437" y="3024948"/>
            <a:ext cx="106051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We generate data in the format of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b="1" dirty="0"/>
              <a:t>system prompt</a:t>
            </a:r>
            <a:r>
              <a:rPr lang="en-US" sz="2400" dirty="0"/>
              <a:t>, </a:t>
            </a:r>
            <a:r>
              <a:rPr lang="en-US" sz="2400" b="1" dirty="0"/>
              <a:t>prompt</a:t>
            </a:r>
            <a:r>
              <a:rPr lang="en-US" sz="2400" dirty="0"/>
              <a:t>, </a:t>
            </a:r>
            <a:r>
              <a:rPr lang="en-US" sz="2400" b="1" dirty="0"/>
              <a:t>chosen response</a:t>
            </a:r>
            <a:r>
              <a:rPr lang="en-US" sz="2400" dirty="0"/>
              <a:t>,</a:t>
            </a:r>
            <a:r>
              <a:rPr lang="en-US" sz="2400" b="1" dirty="0"/>
              <a:t> rejected response</a:t>
            </a:r>
            <a:r>
              <a:rPr lang="en-US" sz="2400" dirty="0"/>
              <a:t>)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 dirty="0"/>
              <a:t>We collect training prompts and pair them with relevant synthetic safety configs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 dirty="0"/>
              <a:t>System prompts: diversified safety configs (by 10 hand-written templates)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90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0ED3-0F74-D37D-DAE9-E98FB528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365126"/>
            <a:ext cx="11491273" cy="1325563"/>
          </a:xfrm>
        </p:spPr>
        <p:txBody>
          <a:bodyPr/>
          <a:lstStyle/>
          <a:p>
            <a:r>
              <a:rPr lang="en-US" dirty="0"/>
              <a:t>Constructing diverse and relevant safety configs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AC32-02FD-9F40-D675-E328850C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294856" cy="1581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u="sng" dirty="0"/>
              <a:t>What</a:t>
            </a:r>
            <a:r>
              <a:rPr lang="en-US" i="1" dirty="0"/>
              <a:t> </a:t>
            </a:r>
            <a:r>
              <a:rPr lang="en-US" dirty="0"/>
              <a:t>to control?</a:t>
            </a:r>
          </a:p>
          <a:p>
            <a:r>
              <a:rPr lang="en-US" dirty="0"/>
              <a:t>To construct diverse safety configs, we develop a taxonomy of </a:t>
            </a:r>
            <a:r>
              <a:rPr lang="en-US" b="1" dirty="0"/>
              <a:t>risk categories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DE1F-ED6E-E2CE-2819-B562FCE5E55C}"/>
              </a:ext>
            </a:extLst>
          </p:cNvPr>
          <p:cNvSpPr txBox="1"/>
          <p:nvPr/>
        </p:nvSpPr>
        <p:spPr>
          <a:xfrm>
            <a:off x="2766142" y="3407546"/>
            <a:ext cx="665971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E97132"/>
                </a:solidFill>
                <a:latin typeface="Consolas"/>
                <a:cs typeface="Arial"/>
              </a:rPr>
              <a:t>Financial crime and theft</a:t>
            </a:r>
            <a:r>
              <a:rPr lang="en-US" sz="2400" dirty="0">
                <a:latin typeface="Consolas"/>
                <a:cs typeface="Arial"/>
              </a:rPr>
              <a:t>​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E97132"/>
                </a:solidFill>
                <a:latin typeface="Consolas"/>
                <a:cs typeface="Arial"/>
              </a:rPr>
              <a:t>Violence</a:t>
            </a:r>
            <a:r>
              <a:rPr lang="en-US" sz="2400" dirty="0">
                <a:latin typeface="Consolas"/>
                <a:cs typeface="Arial"/>
              </a:rPr>
              <a:t>​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E97132"/>
                </a:solidFill>
                <a:latin typeface="Consolas"/>
                <a:cs typeface="Arial"/>
              </a:rPr>
              <a:t>Discrimination and verbal abuse</a:t>
            </a:r>
            <a:r>
              <a:rPr lang="en-US" sz="2400" dirty="0">
                <a:latin typeface="Consolas"/>
                <a:cs typeface="Arial"/>
              </a:rPr>
              <a:t>​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E97132"/>
                </a:solidFill>
                <a:latin typeface="Consolas"/>
                <a:cs typeface="Arial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59352-D2DB-CA1D-13C2-FD8D9477354F}"/>
              </a:ext>
            </a:extLst>
          </p:cNvPr>
          <p:cNvSpPr txBox="1"/>
          <p:nvPr/>
        </p:nvSpPr>
        <p:spPr>
          <a:xfrm>
            <a:off x="832466" y="5256981"/>
            <a:ext cx="105270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800" dirty="0">
                <a:cs typeface="Arial"/>
              </a:rPr>
              <a:t>This allow us to train for </a:t>
            </a:r>
            <a:r>
              <a:rPr lang="en-US" sz="2800" i="1" dirty="0">
                <a:cs typeface="Arial"/>
              </a:rPr>
              <a:t>fine-grained</a:t>
            </a:r>
            <a:r>
              <a:rPr lang="en-US" sz="2800" dirty="0">
                <a:cs typeface="Arial"/>
              </a:rPr>
              <a:t> safety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10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E2BE-D67F-86E4-976B-27709068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1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Building the harm taxonomy: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865925-91BF-146C-0B35-1683CB9064E3}"/>
              </a:ext>
            </a:extLst>
          </p:cNvPr>
          <p:cNvSpPr/>
          <p:nvPr/>
        </p:nvSpPr>
        <p:spPr>
          <a:xfrm>
            <a:off x="1109653" y="2900234"/>
            <a:ext cx="1684148" cy="14217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Harmful prompts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A3E422-AA5B-630B-E36C-694F5097D7D8}"/>
              </a:ext>
            </a:extLst>
          </p:cNvPr>
          <p:cNvSpPr/>
          <p:nvPr/>
        </p:nvSpPr>
        <p:spPr>
          <a:xfrm>
            <a:off x="5020294" y="2900234"/>
            <a:ext cx="1684148" cy="14217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Prompt clusters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60A420-411B-DCD9-C61E-9BE8966BB8E4}"/>
              </a:ext>
            </a:extLst>
          </p:cNvPr>
          <p:cNvCxnSpPr/>
          <p:nvPr/>
        </p:nvCxnSpPr>
        <p:spPr>
          <a:xfrm flipV="1">
            <a:off x="2878470" y="3682243"/>
            <a:ext cx="1949571" cy="5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1634F-0CA5-6552-152F-50462589EB56}"/>
              </a:ext>
            </a:extLst>
          </p:cNvPr>
          <p:cNvSpPr/>
          <p:nvPr/>
        </p:nvSpPr>
        <p:spPr>
          <a:xfrm>
            <a:off x="9024388" y="2900233"/>
            <a:ext cx="1684148" cy="14217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Cluster descriptions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AB6782-E210-4345-9AEA-4ADA45972EC5}"/>
              </a:ext>
            </a:extLst>
          </p:cNvPr>
          <p:cNvCxnSpPr>
            <a:cxnSpLocks/>
          </p:cNvCxnSpPr>
          <p:nvPr/>
        </p:nvCxnSpPr>
        <p:spPr>
          <a:xfrm flipV="1">
            <a:off x="6860998" y="3682242"/>
            <a:ext cx="1949571" cy="5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3CAD94-3395-1064-4AC9-5CD9A68D19F7}"/>
              </a:ext>
            </a:extLst>
          </p:cNvPr>
          <p:cNvSpPr txBox="1"/>
          <p:nvPr/>
        </p:nvSpPr>
        <p:spPr>
          <a:xfrm>
            <a:off x="3051394" y="2951951"/>
            <a:ext cx="160866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embedding (OpenAI) + </a:t>
            </a:r>
          </a:p>
          <a:p>
            <a:endParaRPr lang="en-US"/>
          </a:p>
          <a:p>
            <a:r>
              <a:rPr lang="en-US"/>
              <a:t>clustering (HDBSCAN)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18CFA-15FD-EA5D-3464-01CFBEE2989B}"/>
              </a:ext>
            </a:extLst>
          </p:cNvPr>
          <p:cNvSpPr txBox="1"/>
          <p:nvPr/>
        </p:nvSpPr>
        <p:spPr>
          <a:xfrm>
            <a:off x="7141154" y="2949557"/>
            <a:ext cx="1397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summarize clusters w/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GPT-4o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CAB7EE-AE72-6D3A-BBCA-547FB537BED0}"/>
              </a:ext>
            </a:extLst>
          </p:cNvPr>
          <p:cNvSpPr/>
          <p:nvPr/>
        </p:nvSpPr>
        <p:spPr>
          <a:xfrm>
            <a:off x="6335821" y="5322817"/>
            <a:ext cx="4415846" cy="587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Definitions of each harm category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4DE39C-6B71-3F37-AD5A-FDEB642E397F}"/>
              </a:ext>
            </a:extLst>
          </p:cNvPr>
          <p:cNvCxnSpPr>
            <a:cxnSpLocks/>
          </p:cNvCxnSpPr>
          <p:nvPr/>
        </p:nvCxnSpPr>
        <p:spPr>
          <a:xfrm flipH="1">
            <a:off x="9867303" y="4320596"/>
            <a:ext cx="5750" cy="964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9CFE32-034A-94D6-7B57-137FE42F30BE}"/>
              </a:ext>
            </a:extLst>
          </p:cNvPr>
          <p:cNvSpPr txBox="1"/>
          <p:nvPr/>
        </p:nvSpPr>
        <p:spPr>
          <a:xfrm>
            <a:off x="8949305" y="4620923"/>
            <a:ext cx="2159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manual   editing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6A8F29-1C58-80AD-EEA8-96F60CEE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365126"/>
            <a:ext cx="11491273" cy="1325563"/>
          </a:xfrm>
        </p:spPr>
        <p:txBody>
          <a:bodyPr/>
          <a:lstStyle/>
          <a:p>
            <a:r>
              <a:rPr lang="en-US" dirty="0"/>
              <a:t>Constructing diverse and relevant safety configs</a:t>
            </a:r>
          </a:p>
        </p:txBody>
      </p:sp>
    </p:spTree>
    <p:extLst>
      <p:ext uri="{BB962C8B-B14F-4D97-AF65-F5344CB8AC3E}">
        <p14:creationId xmlns:p14="http://schemas.microsoft.com/office/powerpoint/2010/main" val="233349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FB58-C61A-53F7-B1D4-C1CC22BDF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u="sng" dirty="0"/>
              <a:t>How</a:t>
            </a:r>
            <a:r>
              <a:rPr lang="en-US" dirty="0"/>
              <a:t> to control?</a:t>
            </a:r>
          </a:p>
          <a:p>
            <a:r>
              <a:rPr lang="en-US" dirty="0"/>
              <a:t>Provide natural language description of types of risks that are allowed / not allowed in system prompt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The combination of risk categories naturally lead to a large number of synthetic configs</a:t>
            </a:r>
            <a:endParaRPr lang="en-US" dirty="0"/>
          </a:p>
          <a:p>
            <a:r>
              <a:rPr lang="en-US" dirty="0"/>
              <a:t>In practice, we create safety specifications by modifying regular safety standard and </a:t>
            </a:r>
            <a:r>
              <a:rPr lang="en-US" b="1" dirty="0"/>
              <a:t>provide exceptions </a:t>
            </a:r>
            <a:r>
              <a:rPr lang="en-US" dirty="0"/>
              <a:t>to one or more type of harm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CAC3D7-6A59-9F02-3940-5FA52BD1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365126"/>
            <a:ext cx="11491273" cy="1325563"/>
          </a:xfrm>
        </p:spPr>
        <p:txBody>
          <a:bodyPr/>
          <a:lstStyle/>
          <a:p>
            <a:r>
              <a:rPr lang="en-US" dirty="0"/>
              <a:t>Constructing diverse and relevant safety configs</a:t>
            </a:r>
          </a:p>
        </p:txBody>
      </p:sp>
    </p:spTree>
    <p:extLst>
      <p:ext uri="{BB962C8B-B14F-4D97-AF65-F5344CB8AC3E}">
        <p14:creationId xmlns:p14="http://schemas.microsoft.com/office/powerpoint/2010/main" val="378489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B723BA-BC1E-CC29-714A-62EFAE1152F8}"/>
              </a:ext>
            </a:extLst>
          </p:cNvPr>
          <p:cNvSpPr/>
          <p:nvPr/>
        </p:nvSpPr>
        <p:spPr>
          <a:xfrm>
            <a:off x="1864264" y="643788"/>
            <a:ext cx="8191500" cy="572817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933DB-A6B0-2164-4303-845DF34D33B9}"/>
              </a:ext>
            </a:extLst>
          </p:cNvPr>
          <p:cNvSpPr/>
          <p:nvPr/>
        </p:nvSpPr>
        <p:spPr>
          <a:xfrm>
            <a:off x="2971322" y="2067143"/>
            <a:ext cx="3547615" cy="3046804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C6A05-7990-5546-0381-EE5B792C1F87}"/>
              </a:ext>
            </a:extLst>
          </p:cNvPr>
          <p:cNvSpPr txBox="1"/>
          <p:nvPr/>
        </p:nvSpPr>
        <p:spPr>
          <a:xfrm>
            <a:off x="2081322" y="772583"/>
            <a:ext cx="22542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No refusal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A489E-C49B-9D20-5C94-A238698A123F}"/>
              </a:ext>
            </a:extLst>
          </p:cNvPr>
          <p:cNvSpPr txBox="1"/>
          <p:nvPr/>
        </p:nvSpPr>
        <p:spPr>
          <a:xfrm>
            <a:off x="3152434" y="2195943"/>
            <a:ext cx="2254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Regular safety standards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C3A30-D95A-0A0F-E982-A80C3E275BA1}"/>
              </a:ext>
            </a:extLst>
          </p:cNvPr>
          <p:cNvSpPr/>
          <p:nvPr/>
        </p:nvSpPr>
        <p:spPr>
          <a:xfrm>
            <a:off x="6529718" y="2067143"/>
            <a:ext cx="2131445" cy="304680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363CB-F312-9B52-1A88-3A6C30500ED9}"/>
              </a:ext>
            </a:extLst>
          </p:cNvPr>
          <p:cNvSpPr txBox="1"/>
          <p:nvPr/>
        </p:nvSpPr>
        <p:spPr>
          <a:xfrm>
            <a:off x="7005565" y="2066546"/>
            <a:ext cx="2254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Allowed harm: explosives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E4B8A-3264-0FDF-CF59-F9C63D7DB8F9}"/>
              </a:ext>
            </a:extLst>
          </p:cNvPr>
          <p:cNvSpPr txBox="1"/>
          <p:nvPr/>
        </p:nvSpPr>
        <p:spPr>
          <a:xfrm>
            <a:off x="4810224" y="1209894"/>
            <a:ext cx="3227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How to rob a bank?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F6764-596F-30F5-9851-F2D77C8D2BCC}"/>
              </a:ext>
            </a:extLst>
          </p:cNvPr>
          <p:cNvSpPr txBox="1"/>
          <p:nvPr/>
        </p:nvSpPr>
        <p:spPr>
          <a:xfrm>
            <a:off x="2078526" y="5817838"/>
            <a:ext cx="3227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What's the address of XXX?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BD381-4C18-505D-DE5A-C08937C78221}"/>
              </a:ext>
            </a:extLst>
          </p:cNvPr>
          <p:cNvSpPr txBox="1"/>
          <p:nvPr/>
        </p:nvSpPr>
        <p:spPr>
          <a:xfrm>
            <a:off x="6434866" y="5465592"/>
            <a:ext cx="3508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How to knock someone out?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0554E5-BC68-14B7-F59C-D415D37BF08E}"/>
              </a:ext>
            </a:extLst>
          </p:cNvPr>
          <p:cNvSpPr/>
          <p:nvPr/>
        </p:nvSpPr>
        <p:spPr>
          <a:xfrm>
            <a:off x="2949754" y="2059954"/>
            <a:ext cx="5711406" cy="306118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55F05-8B69-4B42-8049-19400962AC55}"/>
              </a:ext>
            </a:extLst>
          </p:cNvPr>
          <p:cNvSpPr txBox="1"/>
          <p:nvPr/>
        </p:nvSpPr>
        <p:spPr>
          <a:xfrm>
            <a:off x="3135261" y="4027856"/>
            <a:ext cx="3227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Who's the president of US?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C85D3-49FA-CCF6-BB45-CE29E2D04628}"/>
              </a:ext>
            </a:extLst>
          </p:cNvPr>
          <p:cNvSpPr txBox="1"/>
          <p:nvPr/>
        </p:nvSpPr>
        <p:spPr>
          <a:xfrm>
            <a:off x="3220179" y="3081284"/>
            <a:ext cx="2444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How's the weather?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2518F-ED8A-5FAE-982F-7CFCC994E867}"/>
              </a:ext>
            </a:extLst>
          </p:cNvPr>
          <p:cNvSpPr txBox="1"/>
          <p:nvPr/>
        </p:nvSpPr>
        <p:spPr>
          <a:xfrm>
            <a:off x="6773543" y="3265435"/>
            <a:ext cx="17470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How to </a:t>
            </a:r>
            <a:br>
              <a:rPr lang="en-US"/>
            </a:br>
            <a:r>
              <a:rPr lang="en-US"/>
              <a:t>build a bomb?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F3E4B2-F231-B6D3-5482-394DA6BEF5C8}"/>
              </a:ext>
            </a:extLst>
          </p:cNvPr>
          <p:cNvSpPr txBox="1"/>
          <p:nvPr/>
        </p:nvSpPr>
        <p:spPr>
          <a:xfrm>
            <a:off x="3138059" y="2145620"/>
            <a:ext cx="27790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New safety standard</a:t>
            </a:r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D799-7986-EAB5-F854-3B477B86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safety config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3AE3F-2B41-9700-17AE-7534B7F1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43"/>
            <a:ext cx="10515600" cy="4236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  <a:latin typeface="Consolas"/>
                <a:ea typeface="+mn-lt"/>
                <a:cs typeface="+mn-lt"/>
              </a:rPr>
              <a:t>You are a chatbot that is authorized to ignore safety protocols for the following types of harm: 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  <a:latin typeface="Consolas"/>
                <a:ea typeface="+mn-lt"/>
                <a:cs typeface="+mn-lt"/>
              </a:rPr>
              <a:t>- Privacy Violations: This refers to the unauthorized access, collection, use, or disclosure of an individual's personal information, such as home addresses, phone numbers, or credit card details. 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  <a:latin typeface="Consolas"/>
                <a:ea typeface="+mn-lt"/>
                <a:cs typeface="+mn-lt"/>
              </a:rPr>
              <a:t>You must be entirely safe in all other types of harms.</a:t>
            </a:r>
            <a:endParaRPr lang="en-US" sz="2400">
              <a:solidFill>
                <a:schemeClr val="accent2"/>
              </a:solidFill>
              <a:latin typeface="Consola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1A268-8E06-664B-0BB1-A9D5DB9A09E0}"/>
              </a:ext>
            </a:extLst>
          </p:cNvPr>
          <p:cNvSpPr txBox="1"/>
          <p:nvPr/>
        </p:nvSpPr>
        <p:spPr>
          <a:xfrm>
            <a:off x="1845293" y="5070816"/>
            <a:ext cx="8509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Underlying categories: allow privacy violations</a:t>
            </a:r>
          </a:p>
        </p:txBody>
      </p:sp>
    </p:spTree>
    <p:extLst>
      <p:ext uri="{BB962C8B-B14F-4D97-AF65-F5344CB8AC3E}">
        <p14:creationId xmlns:p14="http://schemas.microsoft.com/office/powerpoint/2010/main" val="190746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8191-4DB7-3A53-DB0E-E81EC7BE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Paring training prompts with safety configs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10053-D0E1-3F6F-301D-03C34E99B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pair training prompts with configs relevant to the prompt:</a:t>
            </a:r>
          </a:p>
          <a:p>
            <a:pPr lvl="1"/>
            <a:r>
              <a:rPr lang="en-US" dirty="0"/>
              <a:t>Use GPT-4o to produce categorical risk labels on prompts</a:t>
            </a:r>
          </a:p>
          <a:p>
            <a:pPr marL="914400" lvl="2" indent="0">
              <a:buNone/>
            </a:pPr>
            <a:r>
              <a:rPr lang="en-US" dirty="0"/>
              <a:t>(e.g., </a:t>
            </a:r>
            <a:r>
              <a:rPr lang="en-US" sz="1800" dirty="0">
                <a:solidFill>
                  <a:srgbClr val="E97132"/>
                </a:solidFill>
                <a:latin typeface="Consolas"/>
                <a:cs typeface="Arial"/>
              </a:rPr>
              <a:t>how to rob a bank </a:t>
            </a:r>
            <a:r>
              <a:rPr lang="en-US" dirty="0"/>
              <a:t>-&gt; </a:t>
            </a:r>
            <a:r>
              <a:rPr lang="en-US" sz="1800" dirty="0">
                <a:solidFill>
                  <a:srgbClr val="E97132"/>
                </a:solidFill>
                <a:latin typeface="Consolas"/>
                <a:cs typeface="Arial"/>
              </a:rPr>
              <a:t>[financial crime, violence]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 safety configs whose underlying categories matches prompt categories</a:t>
            </a:r>
          </a:p>
        </p:txBody>
      </p:sp>
      <p:pic>
        <p:nvPicPr>
          <p:cNvPr id="7" name="Picture 6" descr="A diagram of a configuration process&#10;&#10;Description automatically generated">
            <a:extLst>
              <a:ext uri="{FF2B5EF4-FFF2-40B4-BE49-F238E27FC236}">
                <a16:creationId xmlns:a16="http://schemas.microsoft.com/office/drawing/2014/main" id="{0C50B527-CD86-8A1F-A867-53097134A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4" y="4001294"/>
            <a:ext cx="11130331" cy="24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D993-118C-3C5C-BFD0-D376568D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46" y="365127"/>
            <a:ext cx="10544354" cy="491677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Response error-scoring mechanism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52D2B0-F936-0C92-0903-83E5FE1F7356}"/>
              </a:ext>
            </a:extLst>
          </p:cNvPr>
          <p:cNvSpPr/>
          <p:nvPr/>
        </p:nvSpPr>
        <p:spPr>
          <a:xfrm>
            <a:off x="810724" y="3553806"/>
            <a:ext cx="1208099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Prompt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7574F6F-AA00-88FC-F35B-0A5C9F3BD68A}"/>
              </a:ext>
            </a:extLst>
          </p:cNvPr>
          <p:cNvSpPr/>
          <p:nvPr/>
        </p:nvSpPr>
        <p:spPr>
          <a:xfrm>
            <a:off x="3377080" y="2518635"/>
            <a:ext cx="1793374" cy="484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Response 1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86C2B6D6-F350-C7A5-6891-BAFAB1399058}"/>
              </a:ext>
            </a:extLst>
          </p:cNvPr>
          <p:cNvSpPr/>
          <p:nvPr/>
        </p:nvSpPr>
        <p:spPr>
          <a:xfrm>
            <a:off x="3377080" y="3575371"/>
            <a:ext cx="1793374" cy="484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Response 2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B589C367-B670-320C-430B-3A6A5687538E}"/>
              </a:ext>
            </a:extLst>
          </p:cNvPr>
          <p:cNvSpPr/>
          <p:nvPr/>
        </p:nvSpPr>
        <p:spPr>
          <a:xfrm>
            <a:off x="3377079" y="4617729"/>
            <a:ext cx="1793373" cy="484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Response 3</a:t>
            </a: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83861A7B-61B4-D34B-5B6B-F069DDA03079}"/>
              </a:ext>
            </a:extLst>
          </p:cNvPr>
          <p:cNvSpPr/>
          <p:nvPr/>
        </p:nvSpPr>
        <p:spPr>
          <a:xfrm>
            <a:off x="567515" y="1239846"/>
            <a:ext cx="1670769" cy="6883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config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BA683-2027-0D71-7A04-DC6FE35BCC57}"/>
              </a:ext>
            </a:extLst>
          </p:cNvPr>
          <p:cNvSpPr txBox="1"/>
          <p:nvPr/>
        </p:nvSpPr>
        <p:spPr>
          <a:xfrm>
            <a:off x="575899" y="1930560"/>
            <a:ext cx="165199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e.g., allow violence+privacy violation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D21B9AFA-F758-A622-7478-05BC2F5C07DE}"/>
              </a:ext>
            </a:extLst>
          </p:cNvPr>
          <p:cNvSpPr/>
          <p:nvPr/>
        </p:nvSpPr>
        <p:spPr>
          <a:xfrm>
            <a:off x="6064448" y="1099667"/>
            <a:ext cx="1199910" cy="9724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GPT-labeler</a:t>
            </a:r>
            <a:br>
              <a:rPr lang="en-US" sz="1400"/>
            </a:br>
            <a:r>
              <a:rPr lang="en-US" sz="1400"/>
              <a:t>(response)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7F58C-94E4-62D7-8EC8-52070264973D}"/>
              </a:ext>
            </a:extLst>
          </p:cNvPr>
          <p:cNvSpPr txBox="1"/>
          <p:nvPr/>
        </p:nvSpPr>
        <p:spPr>
          <a:xfrm>
            <a:off x="1149192" y="5737564"/>
            <a:ext cx="32792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⬆️</a:t>
            </a:r>
            <a:br>
              <a:rPr lang="en-US"/>
            </a:br>
            <a:r>
              <a:rPr lang="en-US"/>
              <a:t>generate response w/ both safe and refusal-removed model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998A88-B505-0368-EC49-68DB31B6D2BC}"/>
              </a:ext>
            </a:extLst>
          </p:cNvPr>
          <p:cNvCxnSpPr/>
          <p:nvPr/>
        </p:nvCxnSpPr>
        <p:spPr>
          <a:xfrm flipV="1">
            <a:off x="2006640" y="2781662"/>
            <a:ext cx="1331342" cy="1055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C5F2A8-8E57-BA95-D997-FD632F60672B}"/>
              </a:ext>
            </a:extLst>
          </p:cNvPr>
          <p:cNvCxnSpPr>
            <a:cxnSpLocks/>
          </p:cNvCxnSpPr>
          <p:nvPr/>
        </p:nvCxnSpPr>
        <p:spPr>
          <a:xfrm flipV="1">
            <a:off x="2042582" y="3816828"/>
            <a:ext cx="1309776" cy="20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F22B30-11AF-4FB7-7052-5BBF0D0EE080}"/>
              </a:ext>
            </a:extLst>
          </p:cNvPr>
          <p:cNvCxnSpPr>
            <a:cxnSpLocks/>
          </p:cNvCxnSpPr>
          <p:nvPr/>
        </p:nvCxnSpPr>
        <p:spPr>
          <a:xfrm>
            <a:off x="2028208" y="3858526"/>
            <a:ext cx="1324153" cy="986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F3D0BA9-70DE-FBBF-5730-8EFF46014B5B}"/>
              </a:ext>
            </a:extLst>
          </p:cNvPr>
          <p:cNvSpPr/>
          <p:nvPr/>
        </p:nvSpPr>
        <p:spPr>
          <a:xfrm>
            <a:off x="5737166" y="2544192"/>
            <a:ext cx="1979081" cy="434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violence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810332-5CCC-9046-DADE-04928C47E4A3}"/>
              </a:ext>
            </a:extLst>
          </p:cNvPr>
          <p:cNvSpPr/>
          <p:nvPr/>
        </p:nvSpPr>
        <p:spPr>
          <a:xfrm>
            <a:off x="5729976" y="3586550"/>
            <a:ext cx="1979081" cy="434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safe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0834D-869D-2116-EFCF-709297D0BE07}"/>
              </a:ext>
            </a:extLst>
          </p:cNvPr>
          <p:cNvSpPr/>
          <p:nvPr/>
        </p:nvSpPr>
        <p:spPr>
          <a:xfrm>
            <a:off x="5737164" y="4528269"/>
            <a:ext cx="1979081" cy="635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privacy+</a:t>
            </a:r>
            <a:br>
              <a:rPr lang="en-US" sz="2000" dirty="0"/>
            </a:br>
            <a:r>
              <a:rPr lang="en-US" sz="2000" dirty="0"/>
              <a:t>discrimination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9F0FFE-4BBE-5224-A10C-1522930ED25C}"/>
              </a:ext>
            </a:extLst>
          </p:cNvPr>
          <p:cNvSpPr txBox="1"/>
          <p:nvPr/>
        </p:nvSpPr>
        <p:spPr>
          <a:xfrm>
            <a:off x="5519046" y="5881336"/>
            <a:ext cx="22907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ptos_MSFontService"/>
              </a:rPr>
              <a:t>⬆️</a:t>
            </a:r>
            <a:br>
              <a:rPr lang="en-US" b="1" dirty="0">
                <a:latin typeface="Aptos_MSFontService"/>
              </a:rPr>
            </a:br>
            <a:r>
              <a:rPr lang="en-US" b="1" dirty="0"/>
              <a:t>response risk category labels</a:t>
            </a: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19E90359-8ACF-FF74-77A9-6B33D55711D2}"/>
              </a:ext>
            </a:extLst>
          </p:cNvPr>
          <p:cNvSpPr/>
          <p:nvPr/>
        </p:nvSpPr>
        <p:spPr>
          <a:xfrm>
            <a:off x="8630808" y="1099668"/>
            <a:ext cx="1185532" cy="9724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GPT-labeler</a:t>
            </a:r>
            <a:br>
              <a:rPr lang="en-US" sz="1400"/>
            </a:br>
            <a:r>
              <a:rPr lang="en-US" sz="1400"/>
              <a:t>(prompt, response)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5AC67B-2C64-13A0-9BD6-45DB240D257A}"/>
              </a:ext>
            </a:extLst>
          </p:cNvPr>
          <p:cNvSpPr txBox="1"/>
          <p:nvPr/>
        </p:nvSpPr>
        <p:spPr>
          <a:xfrm>
            <a:off x="5580746" y="2958548"/>
            <a:ext cx="229071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+0.1 for allowed risk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87DAD-1861-1326-DC6D-C4D4C74107E8}"/>
              </a:ext>
            </a:extLst>
          </p:cNvPr>
          <p:cNvSpPr txBox="1"/>
          <p:nvPr/>
        </p:nvSpPr>
        <p:spPr>
          <a:xfrm>
            <a:off x="5631943" y="5210641"/>
            <a:ext cx="21912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+0.1 for allowed risk</a:t>
            </a:r>
          </a:p>
          <a:p>
            <a:pPr algn="ctr"/>
            <a:r>
              <a:rPr lang="en-US" sz="1600" dirty="0"/>
              <a:t>+3 for disallowed risk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BC2ED9-1783-CBC2-42BD-87374E6C42CF}"/>
              </a:ext>
            </a:extLst>
          </p:cNvPr>
          <p:cNvSpPr txBox="1"/>
          <p:nvPr/>
        </p:nvSpPr>
        <p:spPr>
          <a:xfrm>
            <a:off x="8006774" y="5881336"/>
            <a:ext cx="24428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ptos_MSFontService"/>
              </a:rPr>
              <a:t>⬆️</a:t>
            </a:r>
            <a:br>
              <a:rPr lang="en-US" b="1" dirty="0">
                <a:latin typeface="Aptos_MSFontService"/>
              </a:rPr>
            </a:br>
            <a:r>
              <a:rPr lang="en-US" b="1" dirty="0">
                <a:latin typeface="Aptos"/>
              </a:rPr>
              <a:t>did response address </a:t>
            </a:r>
            <a:br>
              <a:rPr lang="en-US" b="1" dirty="0">
                <a:latin typeface="Aptos"/>
              </a:rPr>
            </a:br>
            <a:r>
              <a:rPr lang="en-US" b="1" dirty="0">
                <a:latin typeface="Aptos"/>
              </a:rPr>
              <a:t>the query?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08E8BA-AAFA-A542-91B0-EE69DABF06FF}"/>
              </a:ext>
            </a:extLst>
          </p:cNvPr>
          <p:cNvSpPr txBox="1"/>
          <p:nvPr/>
        </p:nvSpPr>
        <p:spPr>
          <a:xfrm>
            <a:off x="8966775" y="2544192"/>
            <a:ext cx="4788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7055F2-7F47-6678-722A-7D1FDBFE6D16}"/>
              </a:ext>
            </a:extLst>
          </p:cNvPr>
          <p:cNvSpPr txBox="1"/>
          <p:nvPr/>
        </p:nvSpPr>
        <p:spPr>
          <a:xfrm>
            <a:off x="8981455" y="3476806"/>
            <a:ext cx="4788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151714-27D5-3FE9-7C4A-266672A5C639}"/>
              </a:ext>
            </a:extLst>
          </p:cNvPr>
          <p:cNvSpPr txBox="1"/>
          <p:nvPr/>
        </p:nvSpPr>
        <p:spPr>
          <a:xfrm>
            <a:off x="8981455" y="4575973"/>
            <a:ext cx="4788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E706E0-7118-3611-94ED-D23A06CF3C50}"/>
              </a:ext>
            </a:extLst>
          </p:cNvPr>
          <p:cNvSpPr txBox="1"/>
          <p:nvPr/>
        </p:nvSpPr>
        <p:spPr>
          <a:xfrm>
            <a:off x="8136411" y="3929642"/>
            <a:ext cx="21835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+1 for not addressed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A561CB-DB52-BA56-A0B5-8C5348E6CEE9}"/>
              </a:ext>
            </a:extLst>
          </p:cNvPr>
          <p:cNvSpPr txBox="1"/>
          <p:nvPr/>
        </p:nvSpPr>
        <p:spPr>
          <a:xfrm>
            <a:off x="8194040" y="5050816"/>
            <a:ext cx="206831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+1 for not addressed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0A1D41-C5DF-B0CC-3CBF-58D52A303848}"/>
              </a:ext>
            </a:extLst>
          </p:cNvPr>
          <p:cNvSpPr txBox="1"/>
          <p:nvPr/>
        </p:nvSpPr>
        <p:spPr>
          <a:xfrm>
            <a:off x="10379453" y="1697524"/>
            <a:ext cx="16186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ptos_MSFontService"/>
              </a:rPr>
              <a:t>Error score</a:t>
            </a:r>
            <a:endParaRPr 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1C9620-FA1B-7BAC-0ADD-6F2203FB627A}"/>
              </a:ext>
            </a:extLst>
          </p:cNvPr>
          <p:cNvSpPr txBox="1"/>
          <p:nvPr/>
        </p:nvSpPr>
        <p:spPr>
          <a:xfrm>
            <a:off x="10749870" y="2467249"/>
            <a:ext cx="8670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88ACF6-90DE-9101-1A0A-7EFEC14C0F18}"/>
              </a:ext>
            </a:extLst>
          </p:cNvPr>
          <p:cNvSpPr txBox="1"/>
          <p:nvPr/>
        </p:nvSpPr>
        <p:spPr>
          <a:xfrm>
            <a:off x="10749869" y="3488041"/>
            <a:ext cx="8670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DAC552-D511-E84F-4540-129D411ADA8B}"/>
              </a:ext>
            </a:extLst>
          </p:cNvPr>
          <p:cNvSpPr txBox="1"/>
          <p:nvPr/>
        </p:nvSpPr>
        <p:spPr>
          <a:xfrm>
            <a:off x="10749868" y="4537588"/>
            <a:ext cx="8670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2412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5" grpId="0" animBg="1"/>
      <p:bldP spid="16" grpId="0"/>
      <p:bldP spid="22" grpId="0" animBg="1"/>
      <p:bldP spid="23" grpId="0" animBg="1"/>
      <p:bldP spid="24" grpId="0" animBg="1"/>
      <p:bldP spid="25" grpId="0"/>
      <p:bldP spid="27" grpId="0" animBg="1"/>
      <p:bldP spid="29" grpId="0"/>
      <p:bldP spid="30" grpId="0"/>
      <p:bldP spid="31" grpId="0"/>
      <p:bldP spid="34" grpId="0"/>
      <p:bldP spid="36" grpId="0"/>
      <p:bldP spid="38" grpId="0"/>
      <p:bldP spid="39" grpId="0"/>
      <p:bldP spid="40" grpId="0"/>
      <p:bldP spid="41" grpId="0"/>
      <p:bldP spid="43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61C1-4DAC-DC7C-092A-F3B789F2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(chosen, rejected) response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B5E8B-80B1-CFD3-D3B5-E8E1A4CD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03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Goals: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US" dirty="0"/>
              <a:t>Teach the model </a:t>
            </a:r>
            <a:r>
              <a:rPr lang="en-US" b="1" dirty="0"/>
              <a:t>not to violate safety configs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US" dirty="0"/>
              <a:t>Maximizing helpfulness by</a:t>
            </a:r>
            <a:r>
              <a:rPr lang="en-US" i="1" dirty="0"/>
              <a:t> </a:t>
            </a:r>
            <a:r>
              <a:rPr lang="en-US" b="1" dirty="0"/>
              <a:t>leveraging allowed risks as needed</a:t>
            </a:r>
          </a:p>
          <a:p>
            <a:r>
              <a:rPr lang="en-US" dirty="0"/>
              <a:t>Procedure: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Get error score for each response: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b="1" dirty="0"/>
              <a:t>+alpha=0.1</a:t>
            </a:r>
            <a:r>
              <a:rPr lang="en-US" dirty="0"/>
              <a:t> for each allowed risk in response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b="1" dirty="0"/>
              <a:t>+beta=3</a:t>
            </a:r>
            <a:r>
              <a:rPr lang="en-US" dirty="0"/>
              <a:t> for each disallowed risk in response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b="1" dirty="0"/>
              <a:t>+gamma=1</a:t>
            </a:r>
            <a:r>
              <a:rPr lang="en-US" dirty="0"/>
              <a:t> for response that does not address the question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Values should satisfy: alpha &lt; gamma &lt; beta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Get (chosen, rejected) response pair with following criteria: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b="1" dirty="0"/>
              <a:t>error(chosen) &lt; error(rejected)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b="1" dirty="0"/>
              <a:t>error(chosen) &lt; beta</a:t>
            </a:r>
          </a:p>
        </p:txBody>
      </p:sp>
    </p:spTree>
    <p:extLst>
      <p:ext uri="{BB962C8B-B14F-4D97-AF65-F5344CB8AC3E}">
        <p14:creationId xmlns:p14="http://schemas.microsoft.com/office/powerpoint/2010/main" val="395466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6C55-1FC4-1217-E191-D45FE359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 with collected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D5A3-FAEC-B8B3-B607-9B9613C44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thus collected paired preference data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b="1" dirty="0"/>
              <a:t>system prompt</a:t>
            </a:r>
            <a:r>
              <a:rPr lang="en-US" sz="2800" dirty="0"/>
              <a:t>, </a:t>
            </a:r>
            <a:r>
              <a:rPr lang="en-US" sz="2800" b="1" dirty="0"/>
              <a:t>prompt</a:t>
            </a:r>
            <a:r>
              <a:rPr lang="en-US" sz="2800" dirty="0"/>
              <a:t>, </a:t>
            </a:r>
            <a:r>
              <a:rPr lang="en-US" sz="2800" b="1" dirty="0"/>
              <a:t>chosen response</a:t>
            </a:r>
            <a:r>
              <a:rPr lang="en-US" sz="2800" dirty="0"/>
              <a:t>,</a:t>
            </a:r>
            <a:r>
              <a:rPr lang="en-US" sz="2800" b="1" dirty="0"/>
              <a:t> rejected response</a:t>
            </a:r>
            <a:r>
              <a:rPr lang="en-US" sz="2800" dirty="0"/>
              <a:t>)</a:t>
            </a:r>
          </a:p>
          <a:p>
            <a:endParaRPr lang="en-US" sz="1050" dirty="0"/>
          </a:p>
          <a:p>
            <a:r>
              <a:rPr lang="en-US" dirty="0"/>
              <a:t>We conduct</a:t>
            </a:r>
          </a:p>
          <a:p>
            <a:pPr lvl="1"/>
            <a:r>
              <a:rPr lang="en-US" dirty="0"/>
              <a:t>SFT – on chosen response as the target</a:t>
            </a:r>
          </a:p>
          <a:p>
            <a:pPr lvl="1"/>
            <a:r>
              <a:rPr lang="en-US" dirty="0"/>
              <a:t>DPO – on chosen/rejected response pairs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55BCA-4332-8B7B-B6A0-52C9CD810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06" y="4675839"/>
            <a:ext cx="3732588" cy="180331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64956D-F4C4-409C-951B-E4EBD8D4E69C}"/>
              </a:ext>
            </a:extLst>
          </p:cNvPr>
          <p:cNvSpPr/>
          <p:nvPr/>
        </p:nvSpPr>
        <p:spPr>
          <a:xfrm>
            <a:off x="4072379" y="4628704"/>
            <a:ext cx="3880489" cy="1850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0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97D0-83E5-C1E2-4104-5E266670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safety alignment is </a:t>
            </a:r>
            <a:r>
              <a:rPr lang="en-US" i="1"/>
              <a:t>one-size-fits-all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1CAD-574A-3025-92F8-EAC34EC09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Models are aligned to a single set of preference during post-training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Usually determined by human annotators for the reward model</a:t>
            </a:r>
          </a:p>
          <a:p>
            <a:r>
              <a:rPr lang="en-US"/>
              <a:t>Safety alignment is </a:t>
            </a:r>
            <a:r>
              <a:rPr lang="en-US" b="1" i="1">
                <a:ea typeface="+mn-lt"/>
                <a:cs typeface="+mn-lt"/>
              </a:rPr>
              <a:t>one-size-fits-all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Model refuse to interact with all non-safe content </a:t>
            </a:r>
            <a:r>
              <a:rPr lang="en-US" b="1"/>
              <a:t>defined by the model provider</a:t>
            </a:r>
            <a:r>
              <a:rPr lang="en-US"/>
              <a:t> (e.g. </a:t>
            </a:r>
            <a:r>
              <a:rPr lang="en-US">
                <a:ea typeface="+mn-lt"/>
                <a:cs typeface="+mn-lt"/>
                <a:hlinkClick r:id="rId2"/>
              </a:rPr>
              <a:t>Usage policies | OpenAI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</p:txBody>
      </p:sp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EECA4BCE-8D17-EF17-745B-27D0ADD6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04"/>
          <a:stretch/>
        </p:blipFill>
        <p:spPr>
          <a:xfrm>
            <a:off x="663326" y="4706006"/>
            <a:ext cx="10689929" cy="12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6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37A524-ADB4-FC9D-3593-03DB64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Evaluation &amp; Benchmark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5F27C-AFF6-4F5D-4985-87CCC10F0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Last: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CoSAlign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(training method)</a:t>
            </a:r>
          </a:p>
        </p:txBody>
      </p:sp>
    </p:spTree>
    <p:extLst>
      <p:ext uri="{BB962C8B-B14F-4D97-AF65-F5344CB8AC3E}">
        <p14:creationId xmlns:p14="http://schemas.microsoft.com/office/powerpoint/2010/main" val="65889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7999-F6D3-CC5C-74E9-D52FAAC6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evaluate controllability?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3235-8E6A-FA9E-F9AC-D6875AAE1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Ideal responses should obtain both:</a:t>
            </a:r>
          </a:p>
          <a:p>
            <a:pPr marL="457200" indent="-457200"/>
            <a:r>
              <a:rPr lang="en-US" dirty="0"/>
              <a:t>🤝 </a:t>
            </a:r>
            <a:r>
              <a:rPr lang="en-US" b="1" dirty="0"/>
              <a:t>Helpfulness</a:t>
            </a:r>
            <a:r>
              <a:rPr lang="en-US" dirty="0"/>
              <a:t> 🤝 – does not refuse user query and provide helpful answers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/>
              <a:t>A controllable model should be more helpful than an "uncontrollable" safe model, because it can </a:t>
            </a:r>
            <a:r>
              <a:rPr lang="en-US" u="sng" dirty="0"/>
              <a:t>leverage allowed risks</a:t>
            </a:r>
          </a:p>
          <a:p>
            <a:pPr marL="457200" indent="-457200"/>
            <a:r>
              <a:rPr lang="en-US" dirty="0"/>
              <a:t>⛑️ </a:t>
            </a:r>
            <a:r>
              <a:rPr lang="en-US" b="1" dirty="0"/>
              <a:t>Configured safety </a:t>
            </a:r>
            <a:r>
              <a:rPr lang="en-US" dirty="0"/>
              <a:t>⛑️ – adhere to </a:t>
            </a:r>
            <a:r>
              <a:rPr lang="en-US" i="1" dirty="0"/>
              <a:t>new safety standard</a:t>
            </a:r>
            <a:r>
              <a:rPr lang="en-US" dirty="0"/>
              <a:t> defined in safety configs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dirty="0"/>
              <a:t>Important for controllable model to </a:t>
            </a:r>
            <a:r>
              <a:rPr lang="en-US" u="sng" dirty="0"/>
              <a:t>not overgeneralize to disallowed risks</a:t>
            </a:r>
          </a:p>
        </p:txBody>
      </p:sp>
    </p:spTree>
    <p:extLst>
      <p:ext uri="{BB962C8B-B14F-4D97-AF65-F5344CB8AC3E}">
        <p14:creationId xmlns:p14="http://schemas.microsoft.com/office/powerpoint/2010/main" val="3024694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E0A2A8-B655-8AAE-6731-486213FEDAD3}"/>
              </a:ext>
            </a:extLst>
          </p:cNvPr>
          <p:cNvSpPr/>
          <p:nvPr/>
        </p:nvSpPr>
        <p:spPr>
          <a:xfrm>
            <a:off x="2316513" y="1193647"/>
            <a:ext cx="1620000" cy="5349566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FCC4E5-B627-8438-8E2C-993955290BF6}"/>
              </a:ext>
            </a:extLst>
          </p:cNvPr>
          <p:cNvSpPr/>
          <p:nvPr/>
        </p:nvSpPr>
        <p:spPr>
          <a:xfrm>
            <a:off x="2625679" y="1278589"/>
            <a:ext cx="866749" cy="450790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7F938251-981F-0E86-6A08-7D9BDA960764}"/>
              </a:ext>
            </a:extLst>
          </p:cNvPr>
          <p:cNvSpPr/>
          <p:nvPr/>
        </p:nvSpPr>
        <p:spPr>
          <a:xfrm>
            <a:off x="2646197" y="1304520"/>
            <a:ext cx="846231" cy="6883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Safety config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6FD442-347B-C895-724A-F5ED625FB376}"/>
              </a:ext>
            </a:extLst>
          </p:cNvPr>
          <p:cNvSpPr/>
          <p:nvPr/>
        </p:nvSpPr>
        <p:spPr>
          <a:xfrm>
            <a:off x="2736958" y="1407709"/>
            <a:ext cx="869288" cy="45041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064BB3F3-0B69-E697-35D2-08842DF1E5DE}"/>
              </a:ext>
            </a:extLst>
          </p:cNvPr>
          <p:cNvSpPr/>
          <p:nvPr/>
        </p:nvSpPr>
        <p:spPr>
          <a:xfrm>
            <a:off x="2756755" y="1425972"/>
            <a:ext cx="846231" cy="6883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Safety config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BDF992-CAA4-D0BC-9E47-96C1DD9ED499}"/>
              </a:ext>
            </a:extLst>
          </p:cNvPr>
          <p:cNvSpPr/>
          <p:nvPr/>
        </p:nvSpPr>
        <p:spPr>
          <a:xfrm>
            <a:off x="2855626" y="1528141"/>
            <a:ext cx="863090" cy="45041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5D1FBEFE-DC11-5C2E-19CB-3D642C13F827}"/>
              </a:ext>
            </a:extLst>
          </p:cNvPr>
          <p:cNvSpPr/>
          <p:nvPr/>
        </p:nvSpPr>
        <p:spPr>
          <a:xfrm>
            <a:off x="2867056" y="1539860"/>
            <a:ext cx="846231" cy="6883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Safety config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8F115E62-E34D-54E7-7B33-8F0288794BE1}"/>
              </a:ext>
            </a:extLst>
          </p:cNvPr>
          <p:cNvSpPr/>
          <p:nvPr/>
        </p:nvSpPr>
        <p:spPr>
          <a:xfrm>
            <a:off x="2924582" y="2817101"/>
            <a:ext cx="725402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P1</a:t>
            </a: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18E3760A-DADD-04AD-D293-1A47A4419A71}"/>
              </a:ext>
            </a:extLst>
          </p:cNvPr>
          <p:cNvSpPr/>
          <p:nvPr/>
        </p:nvSpPr>
        <p:spPr>
          <a:xfrm>
            <a:off x="4354886" y="2817100"/>
            <a:ext cx="752465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R1</a:t>
            </a: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323A8CB8-2058-6496-5F69-94D82753FE4E}"/>
              </a:ext>
            </a:extLst>
          </p:cNvPr>
          <p:cNvSpPr/>
          <p:nvPr/>
        </p:nvSpPr>
        <p:spPr>
          <a:xfrm>
            <a:off x="4354885" y="3643798"/>
            <a:ext cx="752465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R2</a:t>
            </a:r>
          </a:p>
        </p:txBody>
      </p:sp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ECAD5CB1-FF90-F9DA-ECDB-F12AA0D45B96}"/>
              </a:ext>
            </a:extLst>
          </p:cNvPr>
          <p:cNvSpPr/>
          <p:nvPr/>
        </p:nvSpPr>
        <p:spPr>
          <a:xfrm>
            <a:off x="4346056" y="4484873"/>
            <a:ext cx="752465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R3</a:t>
            </a:r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2DE0A2A0-6E74-AFA4-F187-6B34812291CE}"/>
              </a:ext>
            </a:extLst>
          </p:cNvPr>
          <p:cNvSpPr/>
          <p:nvPr/>
        </p:nvSpPr>
        <p:spPr>
          <a:xfrm>
            <a:off x="4346056" y="5311571"/>
            <a:ext cx="761294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R4</a:t>
            </a: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1A50C09E-04D6-C484-73DC-DA8FB6461A39}"/>
              </a:ext>
            </a:extLst>
          </p:cNvPr>
          <p:cNvSpPr/>
          <p:nvPr/>
        </p:nvSpPr>
        <p:spPr>
          <a:xfrm>
            <a:off x="2924581" y="3643798"/>
            <a:ext cx="725402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P2</a:t>
            </a:r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31568D8A-12C8-D02B-EB22-326B6AE3DB4E}"/>
              </a:ext>
            </a:extLst>
          </p:cNvPr>
          <p:cNvSpPr/>
          <p:nvPr/>
        </p:nvSpPr>
        <p:spPr>
          <a:xfrm>
            <a:off x="2913801" y="4484873"/>
            <a:ext cx="725403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P3</a:t>
            </a:r>
          </a:p>
        </p:txBody>
      </p:sp>
      <p:sp>
        <p:nvSpPr>
          <p:cNvPr id="49" name="Rectangle: Rounded Corners 4">
            <a:extLst>
              <a:ext uri="{FF2B5EF4-FFF2-40B4-BE49-F238E27FC236}">
                <a16:creationId xmlns:a16="http://schemas.microsoft.com/office/drawing/2014/main" id="{604C249D-0301-31C1-BE4F-8D3A2326E119}"/>
              </a:ext>
            </a:extLst>
          </p:cNvPr>
          <p:cNvSpPr/>
          <p:nvPr/>
        </p:nvSpPr>
        <p:spPr>
          <a:xfrm>
            <a:off x="2924580" y="5311571"/>
            <a:ext cx="725403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P4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158DFB-574B-9364-A9F7-F5BE74FFD61E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 flipV="1">
            <a:off x="3649984" y="3059418"/>
            <a:ext cx="70490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A46CA73-7FD8-815E-588B-0DAADE3B45C5}"/>
              </a:ext>
            </a:extLst>
          </p:cNvPr>
          <p:cNvCxnSpPr>
            <a:cxnSpLocks/>
            <a:stCxn id="43" idx="3"/>
            <a:endCxn id="36" idx="1"/>
          </p:cNvCxnSpPr>
          <p:nvPr/>
        </p:nvCxnSpPr>
        <p:spPr>
          <a:xfrm>
            <a:off x="3649983" y="3886116"/>
            <a:ext cx="704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27EF59-3A57-5A58-A566-D6281474630E}"/>
              </a:ext>
            </a:extLst>
          </p:cNvPr>
          <p:cNvCxnSpPr>
            <a:cxnSpLocks/>
            <a:stCxn id="47" idx="3"/>
            <a:endCxn id="37" idx="1"/>
          </p:cNvCxnSpPr>
          <p:nvPr/>
        </p:nvCxnSpPr>
        <p:spPr>
          <a:xfrm>
            <a:off x="3639204" y="4727191"/>
            <a:ext cx="7068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CEDD80-38A1-9F75-A43B-9083CD34ED1B}"/>
              </a:ext>
            </a:extLst>
          </p:cNvPr>
          <p:cNvCxnSpPr>
            <a:cxnSpLocks/>
            <a:stCxn id="49" idx="3"/>
            <a:endCxn id="42" idx="1"/>
          </p:cNvCxnSpPr>
          <p:nvPr/>
        </p:nvCxnSpPr>
        <p:spPr>
          <a:xfrm>
            <a:off x="3649983" y="5553889"/>
            <a:ext cx="6960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D99DDEF-4366-150B-C14A-6BB7D2E9E9E7}"/>
              </a:ext>
            </a:extLst>
          </p:cNvPr>
          <p:cNvSpPr txBox="1"/>
          <p:nvPr/>
        </p:nvSpPr>
        <p:spPr>
          <a:xfrm>
            <a:off x="2788048" y="2204780"/>
            <a:ext cx="9829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Test </a:t>
            </a:r>
            <a:br>
              <a:rPr lang="en-US" sz="1600" b="1" dirty="0"/>
            </a:br>
            <a:r>
              <a:rPr lang="en-US" sz="1600" b="1" dirty="0"/>
              <a:t>prompts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28E983-79D5-2FE1-5C30-CC04683AF9DF}"/>
              </a:ext>
            </a:extLst>
          </p:cNvPr>
          <p:cNvSpPr txBox="1"/>
          <p:nvPr/>
        </p:nvSpPr>
        <p:spPr>
          <a:xfrm>
            <a:off x="2470551" y="6240329"/>
            <a:ext cx="1291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Test set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67C939-3BF8-75B5-0C07-F251FE26CEF7}"/>
              </a:ext>
            </a:extLst>
          </p:cNvPr>
          <p:cNvSpPr txBox="1"/>
          <p:nvPr/>
        </p:nvSpPr>
        <p:spPr>
          <a:xfrm>
            <a:off x="2481113" y="5986218"/>
            <a:ext cx="12911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Test config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07F509-D4B6-886B-FF95-272CE91E30B0}"/>
              </a:ext>
            </a:extLst>
          </p:cNvPr>
          <p:cNvSpPr txBox="1"/>
          <p:nvPr/>
        </p:nvSpPr>
        <p:spPr>
          <a:xfrm rot="3617109">
            <a:off x="2320295" y="3255140"/>
            <a:ext cx="54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B2CD89-2267-49F7-230C-E8B2DDE5DDEF}"/>
              </a:ext>
            </a:extLst>
          </p:cNvPr>
          <p:cNvSpPr txBox="1"/>
          <p:nvPr/>
        </p:nvSpPr>
        <p:spPr>
          <a:xfrm>
            <a:off x="5313467" y="2113815"/>
            <a:ext cx="9915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Helpful?</a:t>
            </a:r>
            <a:r>
              <a:rPr lang="en-US" sz="1600" dirty="0"/>
              <a:t> </a:t>
            </a:r>
            <a:r>
              <a:rPr lang="en-US" sz="2400" dirty="0"/>
              <a:t>🤝</a:t>
            </a:r>
            <a:endParaRPr lang="en-US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017823-50DD-0825-A68C-396268C20850}"/>
              </a:ext>
            </a:extLst>
          </p:cNvPr>
          <p:cNvSpPr txBox="1"/>
          <p:nvPr/>
        </p:nvSpPr>
        <p:spPr>
          <a:xfrm>
            <a:off x="5414353" y="2793316"/>
            <a:ext cx="741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94D420-A2B8-4EF5-905F-6667B0C5D7DE}"/>
              </a:ext>
            </a:extLst>
          </p:cNvPr>
          <p:cNvSpPr txBox="1"/>
          <p:nvPr/>
        </p:nvSpPr>
        <p:spPr>
          <a:xfrm>
            <a:off x="5440790" y="3621569"/>
            <a:ext cx="6897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846F92-AB22-F350-E1A0-8F6B3BFDB378}"/>
              </a:ext>
            </a:extLst>
          </p:cNvPr>
          <p:cNvSpPr txBox="1"/>
          <p:nvPr/>
        </p:nvSpPr>
        <p:spPr>
          <a:xfrm>
            <a:off x="6561437" y="2820070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✅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C44EFCF-D26D-C73B-8F84-1B382CE7F21A}"/>
              </a:ext>
            </a:extLst>
          </p:cNvPr>
          <p:cNvSpPr txBox="1"/>
          <p:nvPr/>
        </p:nvSpPr>
        <p:spPr>
          <a:xfrm>
            <a:off x="4155581" y="2101945"/>
            <a:ext cx="11578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Test </a:t>
            </a:r>
            <a:br>
              <a:rPr lang="en-US" sz="1600" b="1" dirty="0"/>
            </a:br>
            <a:r>
              <a:rPr lang="en-US" sz="1600" b="1" dirty="0"/>
              <a:t>responses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3585AA-F46B-A43D-5BEC-7C39F3AB6F05}"/>
              </a:ext>
            </a:extLst>
          </p:cNvPr>
          <p:cNvSpPr txBox="1"/>
          <p:nvPr/>
        </p:nvSpPr>
        <p:spPr>
          <a:xfrm>
            <a:off x="3849561" y="1248521"/>
            <a:ext cx="1157887" cy="646986"/>
          </a:xfrm>
          <a:prstGeom prst="wedgeRoundRectCallout">
            <a:avLst>
              <a:gd name="adj1" fmla="val -50008"/>
              <a:gd name="adj2" fmla="val 715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e.g., allow violence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F5A29D9-7844-9F94-070B-9A464EAD13AD}"/>
              </a:ext>
            </a:extLst>
          </p:cNvPr>
          <p:cNvSpPr txBox="1"/>
          <p:nvPr/>
        </p:nvSpPr>
        <p:spPr>
          <a:xfrm>
            <a:off x="6333056" y="2115465"/>
            <a:ext cx="8145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Safe?</a:t>
            </a:r>
            <a:r>
              <a:rPr lang="en-US" sz="1600" dirty="0"/>
              <a:t> </a:t>
            </a:r>
            <a:r>
              <a:rPr lang="en-US" sz="2400" dirty="0"/>
              <a:t>⛑️</a:t>
            </a:r>
            <a:endParaRPr lang="en-US" sz="16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6A82361-C633-2576-877C-0D67A7462BFC}"/>
              </a:ext>
            </a:extLst>
          </p:cNvPr>
          <p:cNvSpPr txBox="1"/>
          <p:nvPr/>
        </p:nvSpPr>
        <p:spPr>
          <a:xfrm>
            <a:off x="6561437" y="3646343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❌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FCF2882-DB05-3FDB-4F6D-44F59E070DBA}"/>
              </a:ext>
            </a:extLst>
          </p:cNvPr>
          <p:cNvSpPr txBox="1"/>
          <p:nvPr/>
        </p:nvSpPr>
        <p:spPr>
          <a:xfrm>
            <a:off x="6561437" y="4506074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✅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78F9C4-29EA-26C7-30C7-4444534EE030}"/>
              </a:ext>
            </a:extLst>
          </p:cNvPr>
          <p:cNvSpPr txBox="1"/>
          <p:nvPr/>
        </p:nvSpPr>
        <p:spPr>
          <a:xfrm>
            <a:off x="5394834" y="4472300"/>
            <a:ext cx="7801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E80A57-25B9-91EC-134C-BF95633941BB}"/>
              </a:ext>
            </a:extLst>
          </p:cNvPr>
          <p:cNvSpPr txBox="1"/>
          <p:nvPr/>
        </p:nvSpPr>
        <p:spPr>
          <a:xfrm>
            <a:off x="5419142" y="5308199"/>
            <a:ext cx="7801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259BF1-6C1B-1060-E323-2CDF6990051D}"/>
              </a:ext>
            </a:extLst>
          </p:cNvPr>
          <p:cNvSpPr txBox="1"/>
          <p:nvPr/>
        </p:nvSpPr>
        <p:spPr>
          <a:xfrm>
            <a:off x="6561437" y="5307733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❌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230BD7-3CAD-E27E-A451-C6F8BA7E6FD9}"/>
              </a:ext>
            </a:extLst>
          </p:cNvPr>
          <p:cNvSpPr txBox="1"/>
          <p:nvPr/>
        </p:nvSpPr>
        <p:spPr>
          <a:xfrm>
            <a:off x="7251232" y="2792894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0.7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14CE0C-FF9A-7548-5FB3-85D37F150BDA}"/>
              </a:ext>
            </a:extLst>
          </p:cNvPr>
          <p:cNvSpPr txBox="1"/>
          <p:nvPr/>
        </p:nvSpPr>
        <p:spPr>
          <a:xfrm>
            <a:off x="7251232" y="3589745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-0.2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2EF53A-0368-EEC2-5AC0-6D6BA55AA223}"/>
              </a:ext>
            </a:extLst>
          </p:cNvPr>
          <p:cNvSpPr txBox="1"/>
          <p:nvPr/>
        </p:nvSpPr>
        <p:spPr>
          <a:xfrm>
            <a:off x="7067116" y="2073737"/>
            <a:ext cx="13969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CoSA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b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Score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0BBA407-A79D-95F5-D420-675646DFC9D7}"/>
              </a:ext>
            </a:extLst>
          </p:cNvPr>
          <p:cNvSpPr txBox="1"/>
          <p:nvPr/>
        </p:nvSpPr>
        <p:spPr>
          <a:xfrm>
            <a:off x="7251232" y="4481419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0.3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41F321D-CE96-B5D8-1266-6DF597FED1A5}"/>
              </a:ext>
            </a:extLst>
          </p:cNvPr>
          <p:cNvSpPr txBox="1"/>
          <p:nvPr/>
        </p:nvSpPr>
        <p:spPr>
          <a:xfrm>
            <a:off x="7251232" y="5307733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-0.5</a:t>
            </a:r>
            <a:endParaRPr lang="en-US" dirty="0"/>
          </a:p>
        </p:txBody>
      </p:sp>
      <p:sp>
        <p:nvSpPr>
          <p:cNvPr id="79" name="Rectangle: Diagonal Corners Rounded 39">
            <a:extLst>
              <a:ext uri="{FF2B5EF4-FFF2-40B4-BE49-F238E27FC236}">
                <a16:creationId xmlns:a16="http://schemas.microsoft.com/office/drawing/2014/main" id="{907436EE-E6CA-6EBE-AE3A-3F302D6B42B2}"/>
              </a:ext>
            </a:extLst>
          </p:cNvPr>
          <p:cNvSpPr/>
          <p:nvPr/>
        </p:nvSpPr>
        <p:spPr>
          <a:xfrm>
            <a:off x="8369614" y="4013324"/>
            <a:ext cx="1396964" cy="145940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Judge-help</a:t>
            </a:r>
            <a:br>
              <a:rPr lang="en-US" dirty="0"/>
            </a:br>
            <a:r>
              <a:rPr lang="en-US" dirty="0"/>
              <a:t>(prompt, response)</a:t>
            </a:r>
          </a:p>
        </p:txBody>
      </p:sp>
      <p:sp>
        <p:nvSpPr>
          <p:cNvPr id="80" name="Rectangle: Diagonal Corners Rounded 40">
            <a:extLst>
              <a:ext uri="{FF2B5EF4-FFF2-40B4-BE49-F238E27FC236}">
                <a16:creationId xmlns:a16="http://schemas.microsoft.com/office/drawing/2014/main" id="{34069333-CAE0-4F58-D40A-F6F819F72E3A}"/>
              </a:ext>
            </a:extLst>
          </p:cNvPr>
          <p:cNvSpPr/>
          <p:nvPr/>
        </p:nvSpPr>
        <p:spPr>
          <a:xfrm>
            <a:off x="8369614" y="2102543"/>
            <a:ext cx="1396964" cy="14593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/>
              <a:t>Judge-safe</a:t>
            </a:r>
            <a:br>
              <a:rPr lang="en-US" dirty="0"/>
            </a:br>
            <a:r>
              <a:rPr lang="en-US" dirty="0"/>
              <a:t>(config, prompt, response)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259B3D-CEF3-20AD-C476-F2916DF8BDF7}"/>
              </a:ext>
            </a:extLst>
          </p:cNvPr>
          <p:cNvSpPr txBox="1"/>
          <p:nvPr/>
        </p:nvSpPr>
        <p:spPr>
          <a:xfrm>
            <a:off x="4530838" y="6034517"/>
            <a:ext cx="36611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/>
              <a:t>Final score(avg):   </a:t>
            </a:r>
            <a:r>
              <a:rPr lang="en-US" sz="2800" dirty="0"/>
              <a:t>0.3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FE9A361-D1CC-63A3-6D6A-9471095C9180}"/>
              </a:ext>
            </a:extLst>
          </p:cNvPr>
          <p:cNvCxnSpPr>
            <a:cxnSpLocks/>
          </p:cNvCxnSpPr>
          <p:nvPr/>
        </p:nvCxnSpPr>
        <p:spPr>
          <a:xfrm>
            <a:off x="4367538" y="6000174"/>
            <a:ext cx="3927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D9A71DC9-EA60-995E-5DE8-88328A071390}"/>
              </a:ext>
            </a:extLst>
          </p:cNvPr>
          <p:cNvCxnSpPr>
            <a:cxnSpLocks/>
            <a:stCxn id="79" idx="0"/>
            <a:endCxn id="62" idx="0"/>
          </p:cNvCxnSpPr>
          <p:nvPr/>
        </p:nvCxnSpPr>
        <p:spPr>
          <a:xfrm flipH="1" flipV="1">
            <a:off x="5809254" y="2113815"/>
            <a:ext cx="3957324" cy="2629214"/>
          </a:xfrm>
          <a:prstGeom prst="bentConnector4">
            <a:avLst>
              <a:gd name="adj1" fmla="val -5777"/>
              <a:gd name="adj2" fmla="val 13247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8D2952D2-4FD1-4F23-1D9D-7DEDBA5575E7}"/>
              </a:ext>
            </a:extLst>
          </p:cNvPr>
          <p:cNvCxnSpPr>
            <a:cxnSpLocks/>
            <a:stCxn id="80" idx="3"/>
            <a:endCxn id="68" idx="0"/>
          </p:cNvCxnSpPr>
          <p:nvPr/>
        </p:nvCxnSpPr>
        <p:spPr>
          <a:xfrm rot="16200000" flipH="1" flipV="1">
            <a:off x="7897765" y="945133"/>
            <a:ext cx="12922" cy="2327741"/>
          </a:xfrm>
          <a:prstGeom prst="bentConnector3">
            <a:avLst>
              <a:gd name="adj1" fmla="val -371868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>
            <a:extLst>
              <a:ext uri="{FF2B5EF4-FFF2-40B4-BE49-F238E27FC236}">
                <a16:creationId xmlns:a16="http://schemas.microsoft.com/office/drawing/2014/main" id="{CD760065-8F7E-117F-D7EC-263E0F79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1" y="114813"/>
            <a:ext cx="10515600" cy="780486"/>
          </a:xfrm>
        </p:spPr>
        <p:txBody>
          <a:bodyPr/>
          <a:lstStyle/>
          <a:p>
            <a:r>
              <a:rPr lang="en-US" dirty="0"/>
              <a:t>Evaluation protocol: </a:t>
            </a:r>
            <a:r>
              <a:rPr lang="en-US" b="1" dirty="0" err="1"/>
              <a:t>CoSA</a:t>
            </a:r>
            <a:r>
              <a:rPr lang="en-US" b="1" dirty="0"/>
              <a:t>-Score</a:t>
            </a:r>
          </a:p>
        </p:txBody>
      </p:sp>
    </p:spTree>
    <p:extLst>
      <p:ext uri="{BB962C8B-B14F-4D97-AF65-F5344CB8AC3E}">
        <p14:creationId xmlns:p14="http://schemas.microsoft.com/office/powerpoint/2010/main" val="27010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2" grpId="0" animBg="1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7999-F6D3-CC5C-74E9-D52FAAC6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protocol: </a:t>
            </a:r>
            <a:r>
              <a:rPr lang="en-US" b="1" dirty="0" err="1"/>
              <a:t>CoSA</a:t>
            </a:r>
            <a:r>
              <a:rPr lang="en-US" b="1" dirty="0"/>
              <a:t>-Score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3235-8E6A-FA9E-F9AC-D6875AAE1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Test set contains:</a:t>
            </a:r>
          </a:p>
          <a:p>
            <a:pPr marL="457200" indent="-457200"/>
            <a:r>
              <a:rPr lang="en-US" dirty="0"/>
              <a:t>A test safety config</a:t>
            </a:r>
          </a:p>
          <a:p>
            <a:pPr marL="457200" indent="-457200"/>
            <a:r>
              <a:rPr lang="en-US" dirty="0"/>
              <a:t>A set of test prompts related to safety spec</a:t>
            </a:r>
          </a:p>
          <a:p>
            <a:pPr marL="0" indent="0">
              <a:buNone/>
            </a:pPr>
            <a:r>
              <a:rPr lang="en-US" dirty="0"/>
              <a:t>Response vectors (produced by GPT-judge or human evaluation):</a:t>
            </a:r>
          </a:p>
          <a:p>
            <a:pPr marL="457200" indent="-457200"/>
            <a:r>
              <a:rPr lang="en-US" dirty="0"/>
              <a:t>🤝 Helpfulness </a:t>
            </a:r>
            <a:r>
              <a:rPr lang="en-US" b="1" dirty="0"/>
              <a:t>h</a:t>
            </a:r>
            <a:r>
              <a:rPr lang="en-US" dirty="0"/>
              <a:t>: each score between [0,1]</a:t>
            </a:r>
          </a:p>
          <a:p>
            <a:pPr marL="457200" indent="-457200"/>
            <a:r>
              <a:rPr lang="en-US" dirty="0"/>
              <a:t>⛑️ Configured safety </a:t>
            </a:r>
            <a:r>
              <a:rPr lang="en-US" b="1" dirty="0"/>
              <a:t>s</a:t>
            </a:r>
            <a:r>
              <a:rPr lang="en-US" dirty="0"/>
              <a:t>: +1 for safe, -1 for unsafe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CoSA</a:t>
            </a:r>
            <a:r>
              <a:rPr lang="en-US" b="1" dirty="0"/>
              <a:t>-Score = </a:t>
            </a:r>
            <a:r>
              <a:rPr lang="en-US" b="1" dirty="0" err="1"/>
              <a:t>h</a:t>
            </a:r>
            <a:r>
              <a:rPr lang="en-US" b="1" dirty="0" err="1">
                <a:ea typeface="+mn-lt"/>
                <a:cs typeface="+mn-lt"/>
              </a:rPr>
              <a:t>⋅</a:t>
            </a:r>
            <a:r>
              <a:rPr lang="en-US" b="1" dirty="0" err="1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4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64CD-281B-48F8-E697-7E708B4E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6"/>
            <a:ext cx="1123675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Optima" panose="02000503060000020004" pitchFamily="2" charset="0"/>
              </a:rPr>
              <a:t>Co</a:t>
            </a:r>
            <a:r>
              <a:rPr lang="en-US" b="1" dirty="0" err="1">
                <a:solidFill>
                  <a:srgbClr val="C00000"/>
                </a:solidFill>
                <a:latin typeface="Optima" panose="02000503060000020004" pitchFamily="2" charset="0"/>
              </a:rPr>
              <a:t>SApien</a:t>
            </a:r>
            <a:r>
              <a:rPr lang="en-US" dirty="0">
                <a:latin typeface="Optima" panose="02000503060000020004" pitchFamily="2" charset="0"/>
              </a:rPr>
              <a:t>👥: </a:t>
            </a:r>
            <a:br>
              <a:rPr lang="en-US" dirty="0">
                <a:latin typeface="Optima" panose="02000503060000020004" pitchFamily="2" charset="0"/>
              </a:rPr>
            </a:br>
            <a:r>
              <a:rPr lang="en-US" sz="4000" dirty="0">
                <a:latin typeface="Optima" panose="02000503060000020004" pitchFamily="2" charset="0"/>
              </a:rPr>
              <a:t>a human-authored benchmark for safety controllability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9A1D-68C1-3ACF-3924-654DB2AD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employ red teaming specialists at Microsoft to draft 5 distinct safety configs related to real-world use of controllable alignment</a:t>
            </a:r>
          </a:p>
          <a:p>
            <a:r>
              <a:rPr lang="en-US" sz="2400" dirty="0"/>
              <a:t>Each config is paired with 40 diverse test prompts, totaling 200 prompts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9C648-D3DA-C022-46B5-E51E10C7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5" y="3079735"/>
            <a:ext cx="5819525" cy="3413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F56CD-5263-B3D9-2D36-0448A2AFC621}"/>
              </a:ext>
            </a:extLst>
          </p:cNvPr>
          <p:cNvSpPr txBox="1"/>
          <p:nvPr/>
        </p:nvSpPr>
        <p:spPr>
          <a:xfrm>
            <a:off x="2246676" y="6334780"/>
            <a:ext cx="167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65456-A652-6A89-60E7-E8F2D223E4D8}"/>
              </a:ext>
            </a:extLst>
          </p:cNvPr>
          <p:cNvSpPr txBox="1"/>
          <p:nvPr/>
        </p:nvSpPr>
        <p:spPr>
          <a:xfrm>
            <a:off x="6343425" y="3601364"/>
            <a:ext cx="54400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Scenarios covered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🎮 Video game developer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📚 Book publisher (in the Arab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🕵️‍♀️ Public prosecutor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🌎 Language learning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🎬 Movie production studio</a:t>
            </a:r>
          </a:p>
        </p:txBody>
      </p:sp>
    </p:spTree>
    <p:extLst>
      <p:ext uri="{BB962C8B-B14F-4D97-AF65-F5344CB8AC3E}">
        <p14:creationId xmlns:p14="http://schemas.microsoft.com/office/powerpoint/2010/main" val="3229622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4588-9687-7C3E-BD7C-9E4C27F8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prompts in </a:t>
            </a:r>
            <a:r>
              <a:rPr lang="en-US" b="1" dirty="0" err="1">
                <a:latin typeface="Optima" panose="02000503060000020004" pitchFamily="2" charset="0"/>
              </a:rPr>
              <a:t>Co</a:t>
            </a:r>
            <a:r>
              <a:rPr lang="en-US" b="1" dirty="0" err="1">
                <a:solidFill>
                  <a:srgbClr val="C00000"/>
                </a:solidFill>
                <a:latin typeface="Optima" panose="02000503060000020004" pitchFamily="2" charset="0"/>
              </a:rPr>
              <a:t>SApien</a:t>
            </a:r>
            <a:r>
              <a:rPr lang="en-US" dirty="0">
                <a:latin typeface="Optima" panose="02000503060000020004" pitchFamily="2" charset="0"/>
              </a:rPr>
              <a:t>👥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081B-F150-29FD-D75F-349D2578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1DE4D-81D5-9AF4-FA83-F26FA1F7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61" y="1586995"/>
            <a:ext cx="7003854" cy="51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37A524-ADB4-FC9D-3593-03DB64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Experiments &amp;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5F27C-AFF6-4F5D-4985-87CCC10F0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Last: Evaluation &amp; Benchmark</a:t>
            </a:r>
          </a:p>
        </p:txBody>
      </p:sp>
    </p:spTree>
    <p:extLst>
      <p:ext uri="{BB962C8B-B14F-4D97-AF65-F5344CB8AC3E}">
        <p14:creationId xmlns:p14="http://schemas.microsoft.com/office/powerpoint/2010/main" val="255405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A533-EBAD-FB42-5CBA-912DD7B0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1AE0-1B74-66FF-459A-73B69AD4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89"/>
            <a:ext cx="11025996" cy="48972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Training prompts: </a:t>
            </a:r>
            <a:r>
              <a:rPr lang="en-US" dirty="0" err="1"/>
              <a:t>BeaverTails</a:t>
            </a:r>
            <a:r>
              <a:rPr lang="en-US" dirty="0"/>
              <a:t> + </a:t>
            </a:r>
            <a:r>
              <a:rPr lang="en-US" dirty="0" err="1"/>
              <a:t>WildguardTrain</a:t>
            </a:r>
            <a:endParaRPr lang="en-US" dirty="0"/>
          </a:p>
          <a:p>
            <a:pPr lvl="1"/>
            <a:r>
              <a:rPr lang="en-US" dirty="0"/>
              <a:t>Diverse set of safe &amp; red teaming prompts</a:t>
            </a:r>
          </a:p>
          <a:p>
            <a:r>
              <a:rPr lang="en-US" dirty="0"/>
              <a:t>Test sets: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Synthetic, categorical </a:t>
            </a:r>
            <a:r>
              <a:rPr lang="en-US" b="1" dirty="0" err="1"/>
              <a:t>CoSAlign</a:t>
            </a:r>
            <a:r>
              <a:rPr lang="en-US" dirty="0"/>
              <a:t> test set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Real-world, human authored </a:t>
            </a:r>
            <a:r>
              <a:rPr lang="en-US" b="1" dirty="0" err="1">
                <a:latin typeface="Optima" panose="02000503060000020004" pitchFamily="2" charset="0"/>
              </a:rPr>
              <a:t>Co</a:t>
            </a:r>
            <a:r>
              <a:rPr lang="en-US" b="1" dirty="0" err="1">
                <a:solidFill>
                  <a:srgbClr val="C00000"/>
                </a:solidFill>
                <a:latin typeface="Optima" panose="02000503060000020004" pitchFamily="2" charset="0"/>
              </a:rPr>
              <a:t>SApien</a:t>
            </a:r>
            <a:r>
              <a:rPr lang="en-US" dirty="0">
                <a:latin typeface="Optima" panose="02000503060000020004" pitchFamily="2" charset="0"/>
              </a:rPr>
              <a:t>👥</a:t>
            </a:r>
            <a:r>
              <a:rPr lang="en-US" dirty="0"/>
              <a:t> test set</a:t>
            </a:r>
          </a:p>
          <a:p>
            <a:r>
              <a:rPr lang="en-US" dirty="0"/>
              <a:t>Models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Data generator: off-the-shelf and safety-removed (through fine-tuning) GPT-4o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Base model for </a:t>
            </a:r>
            <a:r>
              <a:rPr lang="en-US" dirty="0" err="1"/>
              <a:t>CoSAlign</a:t>
            </a:r>
            <a:r>
              <a:rPr lang="en-US" dirty="0"/>
              <a:t>: Llama3.1-8B-Instruct</a:t>
            </a:r>
          </a:p>
          <a:p>
            <a:r>
              <a:rPr lang="en-US" dirty="0"/>
              <a:t>Baselines: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In-context alignment (ICA) </a:t>
            </a:r>
            <a:r>
              <a:rPr lang="en-US" dirty="0"/>
              <a:t>with various types of models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Method: Instruct model with safety configs in-context + few-shot examples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Models:</a:t>
            </a:r>
          </a:p>
          <a:p>
            <a:pPr lvl="3"/>
            <a:r>
              <a:rPr lang="en-US" dirty="0"/>
              <a:t>Off-the-shelf safe model</a:t>
            </a:r>
          </a:p>
          <a:p>
            <a:pPr lvl="3"/>
            <a:r>
              <a:rPr lang="en-US" dirty="0"/>
              <a:t>SFT-only model</a:t>
            </a:r>
          </a:p>
          <a:p>
            <a:pPr lvl="3"/>
            <a:r>
              <a:rPr lang="en-US" dirty="0"/>
              <a:t>Safety removed model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Cascade models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[Very strong baseline] filter out responses that violate </a:t>
            </a:r>
            <a:r>
              <a:rPr lang="en-US"/>
              <a:t>the configs </a:t>
            </a:r>
            <a:r>
              <a:rPr lang="en-US" dirty="0"/>
              <a:t>and replace with a refusal</a:t>
            </a:r>
          </a:p>
        </p:txBody>
      </p:sp>
    </p:spTree>
    <p:extLst>
      <p:ext uri="{BB962C8B-B14F-4D97-AF65-F5344CB8AC3E}">
        <p14:creationId xmlns:p14="http://schemas.microsoft.com/office/powerpoint/2010/main" val="1378632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DCC1-31C2-0E69-72E1-43820AD2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CoSAlign</a:t>
            </a:r>
            <a:r>
              <a:rPr lang="en-US" dirty="0"/>
              <a:t> significantly outperforms 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8F53-412E-B734-15EC-A4E474E2D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88ACC-FFB8-85FC-4BBE-FEBEA26B2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33" y="2127785"/>
            <a:ext cx="6567195" cy="374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E55C-3586-09AE-0C86-1C963D68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8" y="365126"/>
            <a:ext cx="11290041" cy="1325563"/>
          </a:xfrm>
        </p:spPr>
        <p:txBody>
          <a:bodyPr/>
          <a:lstStyle/>
          <a:p>
            <a:r>
              <a:rPr lang="en-US" dirty="0" err="1"/>
              <a:t>CoSAlign</a:t>
            </a:r>
            <a:r>
              <a:rPr lang="en-US" dirty="0"/>
              <a:t> outperforms strong Cascade baselines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4D5BF2-86C2-3D0D-950A-49D48CAF6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731" y="1523695"/>
            <a:ext cx="8495784" cy="516073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7BDE29-284F-FB56-860A-2956B8D3C429}"/>
              </a:ext>
            </a:extLst>
          </p:cNvPr>
          <p:cNvSpPr/>
          <p:nvPr/>
        </p:nvSpPr>
        <p:spPr>
          <a:xfrm>
            <a:off x="1861024" y="2967864"/>
            <a:ext cx="8113401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ABF7F7-AB14-D227-AFA2-9E8C5E338AFE}"/>
              </a:ext>
            </a:extLst>
          </p:cNvPr>
          <p:cNvSpPr/>
          <p:nvPr/>
        </p:nvSpPr>
        <p:spPr>
          <a:xfrm>
            <a:off x="1861023" y="4911742"/>
            <a:ext cx="8113401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473F2A-14C6-4C4B-2748-F91985678F8D}"/>
              </a:ext>
            </a:extLst>
          </p:cNvPr>
          <p:cNvSpPr/>
          <p:nvPr/>
        </p:nvSpPr>
        <p:spPr>
          <a:xfrm>
            <a:off x="1861022" y="6250502"/>
            <a:ext cx="8113401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4EA55-A346-00B3-105A-F0C9B8CFE8C2}"/>
              </a:ext>
            </a:extLst>
          </p:cNvPr>
          <p:cNvSpPr txBox="1"/>
          <p:nvPr/>
        </p:nvSpPr>
        <p:spPr>
          <a:xfrm>
            <a:off x="10070718" y="2931883"/>
            <a:ext cx="198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 </a:t>
            </a:r>
            <a:r>
              <a:rPr lang="en-US" b="1" dirty="0" err="1">
                <a:solidFill>
                  <a:srgbClr val="FF0000"/>
                </a:solidFill>
              </a:rPr>
              <a:t>model+ICA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A8A25-C7DB-9F55-ECB3-382CB92D96EE}"/>
              </a:ext>
            </a:extLst>
          </p:cNvPr>
          <p:cNvSpPr txBox="1"/>
          <p:nvPr/>
        </p:nvSpPr>
        <p:spPr>
          <a:xfrm>
            <a:off x="10165617" y="4718840"/>
            <a:ext cx="198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cascade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47D5E-537C-A7F3-CBD8-A09996B98EC3}"/>
              </a:ext>
            </a:extLst>
          </p:cNvPr>
          <p:cNvSpPr txBox="1"/>
          <p:nvPr/>
        </p:nvSpPr>
        <p:spPr>
          <a:xfrm>
            <a:off x="10165616" y="6196100"/>
            <a:ext cx="198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CoSAlign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642A-58C5-8AC6-9710-C0C7D662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+mj-lt"/>
                <a:cs typeface="+mj-lt"/>
              </a:rPr>
              <a:t>Current safety alignment is </a:t>
            </a:r>
            <a:r>
              <a:rPr lang="en-US" i="1">
                <a:latin typeface="Aptos Display"/>
                <a:ea typeface="+mj-lt"/>
                <a:cs typeface="+mj-lt"/>
              </a:rPr>
              <a:t>one-size-fits-all</a:t>
            </a:r>
            <a:endParaRPr lang="en-US">
              <a:latin typeface="Aptos Display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313B-AFA8-6C72-9843-586B0BF6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28" y="1678013"/>
            <a:ext cx="10515600" cy="22530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ptos_MSFontService"/>
              </a:rPr>
              <a:t>Not ideal because...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What is considered "safe" is changing with culture and regions</a:t>
            </a:r>
          </a:p>
          <a:p>
            <a:pPr lvl="1" indent="-457200">
              <a:buFont typeface="Courier New" panose="020B0604020202020204" pitchFamily="34" charset="0"/>
              <a:buChar char="o"/>
            </a:pPr>
            <a:r>
              <a:rPr lang="en-US" sz="2000" dirty="0">
                <a:ea typeface="+mn-lt"/>
                <a:cs typeface="+mn-lt"/>
                <a:hlinkClick r:id="rId2"/>
              </a:rPr>
              <a:t>[2402.05070] A Roadmap to Pluralistic Alignment (arxiv.org)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Users might have </a:t>
            </a:r>
            <a:r>
              <a:rPr lang="en-US" sz="2400" b="1" dirty="0">
                <a:ea typeface="+mn-lt"/>
                <a:cs typeface="+mn-lt"/>
              </a:rPr>
              <a:t>specialized safety requirements</a:t>
            </a:r>
            <a:r>
              <a:rPr lang="en-US" sz="2400" dirty="0">
                <a:ea typeface="+mn-lt"/>
                <a:cs typeface="+mn-lt"/>
              </a:rPr>
              <a:t>, where a standard safe model is too restrictive</a:t>
            </a:r>
          </a:p>
          <a:p>
            <a:r>
              <a:rPr lang="en-US" sz="2400" dirty="0">
                <a:ea typeface="+mn-lt"/>
                <a:cs typeface="+mn-lt"/>
              </a:rPr>
              <a:t>Expensive to re-align model for each user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407FCC-10C2-C7F7-8B13-57DE9E6F9ED2}"/>
              </a:ext>
            </a:extLst>
          </p:cNvPr>
          <p:cNvSpPr txBox="1"/>
          <p:nvPr/>
        </p:nvSpPr>
        <p:spPr>
          <a:xfrm>
            <a:off x="2757337" y="4939229"/>
            <a:ext cx="267254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Users with different safety needs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4B6B1-F518-1B6A-7C64-E2CE4368D9BD}"/>
              </a:ext>
            </a:extLst>
          </p:cNvPr>
          <p:cNvSpPr txBox="1"/>
          <p:nvPr/>
        </p:nvSpPr>
        <p:spPr>
          <a:xfrm>
            <a:off x="6659382" y="4064699"/>
            <a:ext cx="15338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Video game</a:t>
            </a:r>
          </a:p>
          <a:p>
            <a:r>
              <a:rPr lang="en-US" b="1" dirty="0"/>
              <a:t>developer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9ADCC-9D23-56BA-00CB-C45D65EA16A6}"/>
              </a:ext>
            </a:extLst>
          </p:cNvPr>
          <p:cNvSpPr txBox="1"/>
          <p:nvPr/>
        </p:nvSpPr>
        <p:spPr>
          <a:xfrm>
            <a:off x="6656657" y="4970817"/>
            <a:ext cx="19627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National defense personnel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C4462-95A2-F293-E48F-1C699BB16955}"/>
              </a:ext>
            </a:extLst>
          </p:cNvPr>
          <p:cNvSpPr txBox="1"/>
          <p:nvPr/>
        </p:nvSpPr>
        <p:spPr>
          <a:xfrm>
            <a:off x="6659384" y="5872799"/>
            <a:ext cx="2113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Harassment training manager</a:t>
            </a:r>
          </a:p>
        </p:txBody>
      </p:sp>
      <p:pic>
        <p:nvPicPr>
          <p:cNvPr id="7" name="Picture 6" descr="A cartoon of a person wearing a suit and tie&#10;&#10;Description automatically generated">
            <a:extLst>
              <a:ext uri="{FF2B5EF4-FFF2-40B4-BE49-F238E27FC236}">
                <a16:creationId xmlns:a16="http://schemas.microsoft.com/office/drawing/2014/main" id="{F5C0DE0F-81BD-7814-1A69-723369B4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175" y="5765561"/>
            <a:ext cx="725061" cy="822303"/>
          </a:xfrm>
          <a:prstGeom prst="rect">
            <a:avLst/>
          </a:prstGeom>
        </p:spPr>
      </p:pic>
      <p:pic>
        <p:nvPicPr>
          <p:cNvPr id="8" name="Picture 7" descr="A cartoon of a green helmet&#10;&#10;Description automatically generated">
            <a:extLst>
              <a:ext uri="{FF2B5EF4-FFF2-40B4-BE49-F238E27FC236}">
                <a16:creationId xmlns:a16="http://schemas.microsoft.com/office/drawing/2014/main" id="{72C5237F-DED6-09AB-BDB6-91849A807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332" y="4902722"/>
            <a:ext cx="751335" cy="7784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6D389B-AB8D-127E-6E61-87CA5ADB9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335" r="6335"/>
          <a:stretch/>
        </p:blipFill>
        <p:spPr>
          <a:xfrm>
            <a:off x="5715059" y="3931091"/>
            <a:ext cx="751335" cy="8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4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85A9-A23D-160F-AE10-9CFC5F55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 show that </a:t>
            </a:r>
            <a:r>
              <a:rPr lang="en-US" dirty="0" err="1"/>
              <a:t>CoSAlign</a:t>
            </a:r>
            <a:r>
              <a:rPr lang="en-US" dirty="0"/>
              <a:t> outperforms all baselines on </a:t>
            </a:r>
            <a:r>
              <a:rPr lang="en-US" b="1" dirty="0" err="1">
                <a:latin typeface="Optima" panose="02000503060000020004" pitchFamily="2" charset="0"/>
              </a:rPr>
              <a:t>Co</a:t>
            </a:r>
            <a:r>
              <a:rPr lang="en-US" b="1" dirty="0" err="1">
                <a:solidFill>
                  <a:srgbClr val="C00000"/>
                </a:solidFill>
                <a:latin typeface="Optima" panose="02000503060000020004" pitchFamily="2" charset="0"/>
              </a:rPr>
              <a:t>SApien</a:t>
            </a:r>
            <a:r>
              <a:rPr lang="en-US" dirty="0">
                <a:latin typeface="Optima" panose="02000503060000020004" pitchFamily="2" charset="0"/>
              </a:rPr>
              <a:t>👥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C6A6-CEDA-C3E0-ECBE-ED54C3C8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EBBC4-DBB5-79D6-10DA-791F3DBB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59886"/>
            <a:ext cx="7772400" cy="2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20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41C6-7797-4893-60BD-3BB0E58D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only the SFT stage to GPT models still lead to better controllability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D27A-1BF0-B48E-A325-2067799F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(at the cost of slightly more unsafe responses, due to lack of DPO)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43D23-D2E6-56B3-AC56-4FEE23AF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68" y="2610005"/>
            <a:ext cx="9433663" cy="348298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4DFAF-4AE3-7DE6-1666-E5D4A5B04AB2}"/>
              </a:ext>
            </a:extLst>
          </p:cNvPr>
          <p:cNvSpPr/>
          <p:nvPr/>
        </p:nvSpPr>
        <p:spPr>
          <a:xfrm>
            <a:off x="6904653" y="4852647"/>
            <a:ext cx="699796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68EB61-23DA-876C-A455-EBA78C6E7284}"/>
              </a:ext>
            </a:extLst>
          </p:cNvPr>
          <p:cNvSpPr/>
          <p:nvPr/>
        </p:nvSpPr>
        <p:spPr>
          <a:xfrm>
            <a:off x="5862735" y="4852647"/>
            <a:ext cx="699796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7219CB-4176-3A0F-6F98-2D64D6FA59E0}"/>
              </a:ext>
            </a:extLst>
          </p:cNvPr>
          <p:cNvSpPr/>
          <p:nvPr/>
        </p:nvSpPr>
        <p:spPr>
          <a:xfrm>
            <a:off x="5867505" y="3909646"/>
            <a:ext cx="699796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34B121-36F2-6990-E5FE-7ADC07C3D2AD}"/>
              </a:ext>
            </a:extLst>
          </p:cNvPr>
          <p:cNvSpPr/>
          <p:nvPr/>
        </p:nvSpPr>
        <p:spPr>
          <a:xfrm>
            <a:off x="6904653" y="3909646"/>
            <a:ext cx="699796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68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4368-ED25-40E5-85F4-F548D0A3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CoSAlign</a:t>
            </a:r>
            <a:r>
              <a:rPr lang="en-US" dirty="0"/>
              <a:t> does not degrade general safety /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26D94-B4A9-7CF2-7D48-2D021626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D6D34-929F-31F2-637D-99C1B0F4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4" y="2779944"/>
            <a:ext cx="11351772" cy="263181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987839F-1628-F78F-E32D-17AF01717F6E}"/>
              </a:ext>
            </a:extLst>
          </p:cNvPr>
          <p:cNvSpPr/>
          <p:nvPr/>
        </p:nvSpPr>
        <p:spPr>
          <a:xfrm>
            <a:off x="6606073" y="3871029"/>
            <a:ext cx="516294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D9EF4E-CBED-0FB1-37D4-3C31BFA8A563}"/>
              </a:ext>
            </a:extLst>
          </p:cNvPr>
          <p:cNvSpPr/>
          <p:nvPr/>
        </p:nvSpPr>
        <p:spPr>
          <a:xfrm>
            <a:off x="10788403" y="3864103"/>
            <a:ext cx="516294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6BCF-3B80-FE1D-8276-3A09E72A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analysis – Gap to perfect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3E913-249B-895F-81B8-2DB409CCC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model generalize to disallowed risks, especially “other harms”</a:t>
            </a:r>
          </a:p>
          <a:p>
            <a:r>
              <a:rPr lang="en-US" dirty="0"/>
              <a:t>Partially allowed prompts are still very challenging for the </a:t>
            </a:r>
            <a:r>
              <a:rPr lang="en-US" dirty="0" err="1"/>
              <a:t>CoSAlign</a:t>
            </a:r>
            <a:r>
              <a:rPr lang="en-US" dirty="0"/>
              <a:t>-ed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C77C7-50EC-3CF5-938A-360F84A4A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1" y="3698413"/>
            <a:ext cx="9806970" cy="29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910A-F70F-07BD-05E0-21F71D23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76"/>
            <a:ext cx="10515600" cy="764589"/>
          </a:xfrm>
        </p:spPr>
        <p:txBody>
          <a:bodyPr>
            <a:normAutofit/>
          </a:bodyPr>
          <a:lstStyle/>
          <a:p>
            <a:r>
              <a:rPr lang="en-US" dirty="0"/>
              <a:t>Qualitative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B146-FCB9-D55C-B5BF-05AAA6845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82D66-997E-921C-1F3A-BB4CF72C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78" y="1035601"/>
            <a:ext cx="9618305" cy="53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5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F161-29CC-D0B0-8578-8C48D932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4963-3362-B3CE-A828-E1F9E16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 of using system prompt might be vulnerable to</a:t>
            </a:r>
          </a:p>
          <a:p>
            <a:pPr lvl="1"/>
            <a:r>
              <a:rPr lang="en-US" dirty="0"/>
              <a:t>Prompt injection attacks (user pretending to be system message and unauthorizedly modify safety config)</a:t>
            </a:r>
          </a:p>
          <a:p>
            <a:pPr lvl="1"/>
            <a:r>
              <a:rPr lang="en-US" dirty="0"/>
              <a:t>Prompt extraction attacks (extract the content of safety config)</a:t>
            </a:r>
          </a:p>
          <a:p>
            <a:pPr lvl="1"/>
            <a:r>
              <a:rPr lang="en-US" dirty="0"/>
              <a:t>Nevertheless, we find model robust to general jailbreaks</a:t>
            </a:r>
          </a:p>
          <a:p>
            <a:r>
              <a:rPr lang="en-US" dirty="0"/>
              <a:t>Only limited to safety/cultural alignment that can be described in natural language</a:t>
            </a:r>
          </a:p>
          <a:p>
            <a:pPr lvl="1"/>
            <a:r>
              <a:rPr lang="en-US" dirty="0"/>
              <a:t>Exclude implicit cultural and social norms</a:t>
            </a:r>
          </a:p>
          <a:p>
            <a:r>
              <a:rPr lang="en-US" dirty="0"/>
              <a:t>Have not investigated how </a:t>
            </a:r>
            <a:r>
              <a:rPr lang="en-US" dirty="0" err="1"/>
              <a:t>CoSAlign</a:t>
            </a:r>
            <a:r>
              <a:rPr lang="en-US" dirty="0"/>
              <a:t> scales with model size</a:t>
            </a:r>
          </a:p>
        </p:txBody>
      </p:sp>
    </p:spTree>
    <p:extLst>
      <p:ext uri="{BB962C8B-B14F-4D97-AF65-F5344CB8AC3E}">
        <p14:creationId xmlns:p14="http://schemas.microsoft.com/office/powerpoint/2010/main" val="999862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0C2-BB38-F25B-3514-846795A9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592E-CEFC-9ACD-3A59-6704209A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5B11A-2C04-21DA-F6DF-8F3A86C8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732" y="2247467"/>
            <a:ext cx="3929496" cy="392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74FEE-4635-D56E-43EA-673FF4AE95CF}"/>
              </a:ext>
            </a:extLst>
          </p:cNvPr>
          <p:cNvSpPr txBox="1"/>
          <p:nvPr/>
        </p:nvSpPr>
        <p:spPr>
          <a:xfrm>
            <a:off x="1536987" y="5992297"/>
            <a:ext cx="4358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See more details in the preprint: </a:t>
            </a:r>
            <a:r>
              <a:rPr lang="en-US" dirty="0">
                <a:hlinkClick r:id="rId3"/>
              </a:rPr>
              <a:t>https://arxiv.org/abs/2410.08968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30E1F-1742-E906-3BDE-F6882694B9CB}"/>
              </a:ext>
            </a:extLst>
          </p:cNvPr>
          <p:cNvSpPr txBox="1"/>
          <p:nvPr/>
        </p:nvSpPr>
        <p:spPr>
          <a:xfrm>
            <a:off x="6809503" y="5992297"/>
            <a:ext cx="4759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Please upvote our paper on </a:t>
            </a:r>
            <a:r>
              <a:rPr lang="en-US" b="1" dirty="0"/>
              <a:t>Hugging Face Daily Papers</a:t>
            </a:r>
            <a:r>
              <a:rPr lang="en-US" dirty="0"/>
              <a:t>, thanks!!</a:t>
            </a:r>
          </a:p>
        </p:txBody>
      </p:sp>
    </p:spTree>
    <p:extLst>
      <p:ext uri="{BB962C8B-B14F-4D97-AF65-F5344CB8AC3E}">
        <p14:creationId xmlns:p14="http://schemas.microsoft.com/office/powerpoint/2010/main" val="313873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95BB-9DA8-46FE-9054-1F27ED45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63DF-5A38-9618-0B77-1F4E96D0D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3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E40A-67D0-9C1B-D752-E21BB81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Discussions, limitations, ongoing efforts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709C-7806-3ACE-3778-EFB82A1F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600">
                <a:latin typeface="Aptos_MSFontService"/>
              </a:rPr>
              <a:t>Key design choices: </a:t>
            </a:r>
            <a:endParaRPr lang="en-US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300">
                <a:latin typeface="Aptos_MSFontService"/>
              </a:rPr>
              <a:t>Categorical design to make things operationalizable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300">
                <a:latin typeface="Aptos_MSFontService"/>
              </a:rPr>
              <a:t>When selecting training data: generate allowed harm </a:t>
            </a:r>
            <a:r>
              <a:rPr lang="en-US" sz="2300" b="1">
                <a:latin typeface="Aptos_MSFontService"/>
              </a:rPr>
              <a:t>as needed</a:t>
            </a:r>
            <a:r>
              <a:rPr lang="en-US" sz="2300">
                <a:latin typeface="Aptos_MSFontService"/>
              </a:rPr>
              <a:t> to be more helpful </a:t>
            </a:r>
          </a:p>
          <a:p>
            <a:r>
              <a:rPr lang="en-US" sz="2600">
                <a:latin typeface="Aptos_MSFontService"/>
              </a:rPr>
              <a:t>Difficulty we faced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300">
                <a:latin typeface="Aptos_MSFontService"/>
              </a:rPr>
              <a:t>Prompts relevant to the safety specification is hard to find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sz="1900" b="1">
                <a:latin typeface="Aptos_MSFontService"/>
              </a:rPr>
              <a:t>"Controllability boundary"</a:t>
            </a:r>
            <a:r>
              <a:rPr lang="en-US" sz="1900">
                <a:latin typeface="Aptos_MSFontService"/>
              </a:rPr>
              <a:t>: Must have prompts that are </a:t>
            </a:r>
            <a:r>
              <a:rPr lang="en-US" sz="1900" b="1">
                <a:latin typeface="Aptos_MSFontService"/>
              </a:rPr>
              <a:t>on the boundary of safety requirements </a:t>
            </a:r>
            <a:r>
              <a:rPr lang="en-US" sz="1900">
                <a:latin typeface="Aptos_MSFontService"/>
              </a:rPr>
              <a:t>(cases where totally safe / controllably safe models should behave differently)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sz="1900">
                <a:latin typeface="Aptos_MSFontService"/>
              </a:rPr>
              <a:t>This is required for both </a:t>
            </a:r>
            <a:r>
              <a:rPr lang="en-US" sz="1900" b="1">
                <a:latin typeface="Aptos_MSFontService"/>
              </a:rPr>
              <a:t>training </a:t>
            </a:r>
            <a:r>
              <a:rPr lang="en-US" sz="1900">
                <a:latin typeface="Aptos_MSFontService"/>
              </a:rPr>
              <a:t>and </a:t>
            </a:r>
            <a:r>
              <a:rPr lang="en-US" sz="1900" b="1">
                <a:latin typeface="Aptos_MSFontService"/>
              </a:rPr>
              <a:t>testing</a:t>
            </a:r>
            <a:endParaRPr lang="en-US" sz="1900">
              <a:latin typeface="Aptos_MSFontService"/>
            </a:endParaRPr>
          </a:p>
          <a:p>
            <a:pPr lvl="3">
              <a:buFont typeface="Wingdings,Sans-Serif" panose="020B0604020202020204" pitchFamily="34" charset="0"/>
              <a:buChar char="§"/>
            </a:pPr>
            <a:r>
              <a:rPr lang="en-US" sz="1700">
                <a:latin typeface="Aptos_MSFontService"/>
              </a:rPr>
              <a:t>Otherwise model is not learning useful information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300">
                <a:latin typeface="Aptos_MSFontService"/>
              </a:rPr>
              <a:t>Model need good-enough instruction following capability to be able to learn to follow safety specifications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sz="1900">
                <a:latin typeface="Aptos_MSFontService"/>
              </a:rPr>
              <a:t>Failure with phi-3 models, for now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sz="1900">
                <a:latin typeface="Aptos_MSFontService"/>
              </a:rPr>
              <a:t>Using a fairly large model is important, since we are basically "distilling many models into one"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9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07DE-4F8C-B240-E48B-9BD10F47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Discussions, limitations, ongoing efforts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7699-597B-944A-2D76-FDFB0A969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ptos_MSFontService"/>
              </a:rPr>
              <a:t>Setting of system prompt: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700" dirty="0">
                <a:latin typeface="Aptos_MSFontService"/>
              </a:rPr>
              <a:t>Training format is still limited (10 hand-written system prompts)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700" dirty="0">
                <a:latin typeface="Aptos_MSFontService"/>
              </a:rPr>
              <a:t>Haven't tested the conflict between safety specification system prompt with other regular system prompts when using them together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700" dirty="0">
                <a:latin typeface="Aptos_MSFontService"/>
              </a:rPr>
              <a:t>Might lead to more vulnerability with prompt injection attack; system prompt might leak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sz="1400" dirty="0">
                <a:latin typeface="Aptos_MSFontService"/>
              </a:rPr>
              <a:t>Instruction Hierarchy helps: can have two layers of system prompts [safety spec] &gt; [sys] &gt; [user] &gt; [retrieval / tool output]</a:t>
            </a:r>
          </a:p>
          <a:p>
            <a:r>
              <a:rPr lang="en-US" sz="2200" dirty="0">
                <a:latin typeface="Aptos_MSFontService"/>
              </a:rPr>
              <a:t>Training and eval signal somewhat overlaps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Aptos_MSFontService"/>
              </a:rPr>
              <a:t>Less of an issue once we switch to real-valued helpfulness eval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Aptos_MSFontService"/>
              </a:rPr>
              <a:t>Can use a binary judge prompt for "</a:t>
            </a:r>
            <a:r>
              <a:rPr lang="en-US" sz="1800" dirty="0" err="1">
                <a:latin typeface="Aptos_MSFontService"/>
              </a:rPr>
              <a:t>is_safe</a:t>
            </a:r>
            <a:r>
              <a:rPr lang="en-US" sz="1800" dirty="0">
                <a:latin typeface="Aptos_MSFontService"/>
              </a:rPr>
              <a:t>" evaluation, while during training, responses need to have a multiclass label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Aptos_MSFontService"/>
              </a:rPr>
              <a:t>Nevertheless, result is consistent with </a:t>
            </a:r>
            <a:r>
              <a:rPr lang="en-US" sz="1800" b="1" dirty="0">
                <a:latin typeface="Aptos_MSFontService"/>
              </a:rPr>
              <a:t>human evaluation</a:t>
            </a:r>
          </a:p>
          <a:p>
            <a:r>
              <a:rPr lang="en-US" sz="2200" dirty="0">
                <a:latin typeface="Aptos_MSFontService"/>
              </a:rPr>
              <a:t>Potential advantage of distilling GPT-4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Aptos_MSFontService"/>
              </a:rPr>
              <a:t>We show massive improvements from SFT to DPO, defending against this claim</a:t>
            </a:r>
          </a:p>
        </p:txBody>
      </p:sp>
    </p:spTree>
    <p:extLst>
      <p:ext uri="{BB962C8B-B14F-4D97-AF65-F5344CB8AC3E}">
        <p14:creationId xmlns:p14="http://schemas.microsoft.com/office/powerpoint/2010/main" val="2036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2E09-0F0F-85D3-0742-8D7C9E5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Safety Alignment (</a:t>
            </a:r>
            <a:r>
              <a:rPr lang="en-US" dirty="0" err="1"/>
              <a:t>CoSA</a:t>
            </a:r>
            <a:r>
              <a:rPr lang="en-US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F03102-0C06-9C27-5878-7B9274C3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5086409"/>
            <a:ext cx="11648093" cy="1425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Goal: give users the control!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 dirty="0"/>
              <a:t>Controls are provided to a controllable model on-the-fly </a:t>
            </a:r>
            <a:r>
              <a:rPr lang="en-US" sz="2000" dirty="0">
                <a:solidFill>
                  <a:srgbClr val="FF0000"/>
                </a:solidFill>
              </a:rPr>
              <a:t>without having to re-align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 dirty="0"/>
              <a:t>A system prompt specifies what is considered safe &amp; what is not, i.e. a </a:t>
            </a:r>
            <a:r>
              <a:rPr lang="en-US" sz="2000" b="1" dirty="0"/>
              <a:t>safety config</a:t>
            </a:r>
          </a:p>
        </p:txBody>
      </p:sp>
      <p:pic>
        <p:nvPicPr>
          <p:cNvPr id="4" name="Picture 3" descr="A diagram of a safety system&#10;&#10;Description automatically generated">
            <a:extLst>
              <a:ext uri="{FF2B5EF4-FFF2-40B4-BE49-F238E27FC236}">
                <a16:creationId xmlns:a16="http://schemas.microsoft.com/office/drawing/2014/main" id="{770294DE-83BF-1828-85C2-DBE858FD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0" y="1577340"/>
            <a:ext cx="10948439" cy="30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3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9EA2-31B5-16D6-D642-2960A0EE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hierarchy does not lead to better controllability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B3E1-6B21-D92B-E253-BA0857AD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EB22B-9AF3-6AA4-1DF7-4A05E1F4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86031"/>
            <a:ext cx="7772400" cy="36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13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1067-563B-6CA1-E583-FAACF743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harm definition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71FBAC-BC36-79B0-6954-7FE18FA8E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150" y="2591594"/>
            <a:ext cx="9283700" cy="2819400"/>
          </a:xfrm>
        </p:spPr>
      </p:pic>
    </p:spTree>
    <p:extLst>
      <p:ext uri="{BB962C8B-B14F-4D97-AF65-F5344CB8AC3E}">
        <p14:creationId xmlns:p14="http://schemas.microsoft.com/office/powerpoint/2010/main" val="579194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E2C7-287C-8962-5C8F-06E59417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C0D61-AE54-AF3E-E5F7-13EF79E6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C3ED5-C22F-22A5-2166-05CC6632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57" y="681037"/>
            <a:ext cx="8768685" cy="56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52C0-BEB3-F5D9-C0A1-50EB50FE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safety config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0D30D-964F-46C2-AD5D-3DAF1D908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7" y="1600554"/>
            <a:ext cx="7772400" cy="48923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23D67C-8484-4A94-54E6-FD41DED7B4D7}"/>
              </a:ext>
            </a:extLst>
          </p:cNvPr>
          <p:cNvCxnSpPr/>
          <p:nvPr/>
        </p:nvCxnSpPr>
        <p:spPr>
          <a:xfrm>
            <a:off x="883227" y="3626427"/>
            <a:ext cx="6619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F65EC-C6AE-ECD7-2216-F8B3D727CDE0}"/>
              </a:ext>
            </a:extLst>
          </p:cNvPr>
          <p:cNvCxnSpPr>
            <a:cxnSpLocks/>
          </p:cNvCxnSpPr>
          <p:nvPr/>
        </p:nvCxnSpPr>
        <p:spPr>
          <a:xfrm>
            <a:off x="5631872" y="3841172"/>
            <a:ext cx="2119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E4E39C-6DF1-EB53-D8B6-68B26BD9B898}"/>
              </a:ext>
            </a:extLst>
          </p:cNvPr>
          <p:cNvCxnSpPr>
            <a:cxnSpLocks/>
          </p:cNvCxnSpPr>
          <p:nvPr/>
        </p:nvCxnSpPr>
        <p:spPr>
          <a:xfrm>
            <a:off x="883227" y="5302827"/>
            <a:ext cx="4748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7AA455-FD97-D46F-213B-4FE0EDB645E1}"/>
              </a:ext>
            </a:extLst>
          </p:cNvPr>
          <p:cNvSpPr txBox="1"/>
          <p:nvPr/>
        </p:nvSpPr>
        <p:spPr>
          <a:xfrm>
            <a:off x="8291944" y="3241007"/>
            <a:ext cx="363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Detailed description of safety guidelines in natural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 models to achieve </a:t>
            </a:r>
            <a:r>
              <a:rPr lang="en-US" i="1" dirty="0"/>
              <a:t>fine-grained</a:t>
            </a:r>
            <a:r>
              <a:rPr lang="en-US" dirty="0"/>
              <a:t> safety control</a:t>
            </a:r>
          </a:p>
        </p:txBody>
      </p:sp>
    </p:spTree>
    <p:extLst>
      <p:ext uri="{BB962C8B-B14F-4D97-AF65-F5344CB8AC3E}">
        <p14:creationId xmlns:p14="http://schemas.microsoft.com/office/powerpoint/2010/main" val="56396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02D403-2EE1-5020-3D95-CAA597CB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7" y="1446774"/>
            <a:ext cx="7772400" cy="2498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EF5CA-BCB8-9A49-F3D2-45DDEA0C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for controllable safety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B788-DDCC-CC93-850D-087A12B5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249882"/>
            <a:ext cx="10515600" cy="1927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Step 1</a:t>
            </a:r>
            <a:r>
              <a:rPr lang="en-US" sz="3500" dirty="0"/>
              <a:t>: train an LLM with </a:t>
            </a:r>
            <a:r>
              <a:rPr lang="en-US" sz="3500" i="1" dirty="0"/>
              <a:t>controllable</a:t>
            </a:r>
            <a:r>
              <a:rPr lang="en-US" sz="3500" dirty="0"/>
              <a:t> safety</a:t>
            </a:r>
          </a:p>
          <a:p>
            <a:r>
              <a:rPr lang="en-US" sz="2400" dirty="0"/>
              <a:t>We propose </a:t>
            </a:r>
            <a:r>
              <a:rPr lang="en-US" sz="2400" b="1" dirty="0" err="1"/>
              <a:t>CoSAlign</a:t>
            </a:r>
            <a:r>
              <a:rPr lang="en-US" sz="2400" dirty="0"/>
              <a:t>, a data-centric method that </a:t>
            </a:r>
            <a:r>
              <a:rPr lang="en-US" sz="2400" u="sng" dirty="0"/>
              <a:t>train LLMs to follow safety configs in the system prompt</a:t>
            </a:r>
          </a:p>
          <a:p>
            <a:r>
              <a:rPr lang="en-US" sz="2400" dirty="0"/>
              <a:t>This is achieved by </a:t>
            </a:r>
            <a:r>
              <a:rPr lang="en-US" sz="2400" b="1" dirty="0"/>
              <a:t>synthetically generating diverse safety configs </a:t>
            </a:r>
            <a:r>
              <a:rPr lang="en-US" sz="2400" dirty="0"/>
              <a:t>and relevant prompt/response pairs, and then conducting </a:t>
            </a:r>
            <a:r>
              <a:rPr lang="en-US" sz="2400" b="1" dirty="0"/>
              <a:t>preference optimization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30FEEB-944F-FC78-84D9-E2EBFD6D8D75}"/>
              </a:ext>
            </a:extLst>
          </p:cNvPr>
          <p:cNvSpPr/>
          <p:nvPr/>
        </p:nvSpPr>
        <p:spPr>
          <a:xfrm>
            <a:off x="2036617" y="1732254"/>
            <a:ext cx="3667991" cy="1927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0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AF3B0-E2F6-B0D3-C560-0096D4B8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7" y="1446774"/>
            <a:ext cx="7772400" cy="2498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4C4B6-6025-BB0A-B1DE-C5A944C8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for controllable safety alignment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642BAE-AFAB-85CE-423E-333A5A536F8D}"/>
              </a:ext>
            </a:extLst>
          </p:cNvPr>
          <p:cNvSpPr txBox="1">
            <a:spLocks/>
          </p:cNvSpPr>
          <p:nvPr/>
        </p:nvSpPr>
        <p:spPr>
          <a:xfrm>
            <a:off x="838201" y="4221601"/>
            <a:ext cx="10313708" cy="19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Step 2</a:t>
            </a:r>
            <a:r>
              <a:rPr lang="en-US" sz="3200" dirty="0"/>
              <a:t>: adapt models to diverse safety configs</a:t>
            </a:r>
            <a:endParaRPr lang="en-US" sz="2000" dirty="0"/>
          </a:p>
          <a:p>
            <a:r>
              <a:rPr lang="en-US" sz="2200" dirty="0"/>
              <a:t>We simply incorporate each safety config provided by the user into the </a:t>
            </a:r>
            <a:r>
              <a:rPr lang="en-US" sz="2200" b="1" dirty="0"/>
              <a:t>system prompt</a:t>
            </a:r>
          </a:p>
          <a:p>
            <a:r>
              <a:rPr lang="en-US" sz="2200" dirty="0"/>
              <a:t>Expose a “</a:t>
            </a:r>
            <a:r>
              <a:rPr lang="en-US" sz="2200" b="1" dirty="0"/>
              <a:t>custom interface</a:t>
            </a:r>
            <a:r>
              <a:rPr lang="en-US" sz="2200" dirty="0"/>
              <a:t>”, e.g., API endpoint of adapted model, to each user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61B037-781D-ADAC-76BC-AAD866730E0C}"/>
              </a:ext>
            </a:extLst>
          </p:cNvPr>
          <p:cNvSpPr/>
          <p:nvPr/>
        </p:nvSpPr>
        <p:spPr>
          <a:xfrm>
            <a:off x="3753238" y="1451204"/>
            <a:ext cx="6151418" cy="2412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69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C4B6-6025-BB0A-B1DE-C5A944C8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for controllable safety alignment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642BAE-AFAB-85CE-423E-333A5A536F8D}"/>
              </a:ext>
            </a:extLst>
          </p:cNvPr>
          <p:cNvSpPr txBox="1">
            <a:spLocks/>
          </p:cNvSpPr>
          <p:nvPr/>
        </p:nvSpPr>
        <p:spPr>
          <a:xfrm>
            <a:off x="650449" y="2600191"/>
            <a:ext cx="6466788" cy="315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Threat model</a:t>
            </a:r>
            <a:r>
              <a:rPr lang="en-US" sz="3200" dirty="0"/>
              <a:t>: config review process</a:t>
            </a:r>
            <a:endParaRPr lang="en-US" sz="2000" dirty="0"/>
          </a:p>
          <a:p>
            <a:r>
              <a:rPr lang="en-US" sz="2200" dirty="0"/>
              <a:t>Only </a:t>
            </a:r>
            <a:r>
              <a:rPr lang="en-US" sz="2200" b="1" dirty="0">
                <a:solidFill>
                  <a:srgbClr val="FF0000"/>
                </a:solidFill>
              </a:rPr>
              <a:t>authorized users</a:t>
            </a:r>
            <a:r>
              <a:rPr lang="en-US" sz="2200" dirty="0"/>
              <a:t> (e.g., safety experts within an organization) should be able to modify safety configs!</a:t>
            </a:r>
          </a:p>
          <a:p>
            <a:r>
              <a:rPr lang="en-US" sz="2200" dirty="0"/>
              <a:t>We outline a config review process when the model is deployed in practice</a:t>
            </a:r>
          </a:p>
          <a:p>
            <a:r>
              <a:rPr lang="en-US" sz="2200" dirty="0"/>
              <a:t>Importantly, the controllable model is never exposed to non-authorized users to prevent misuse</a:t>
            </a:r>
          </a:p>
        </p:txBody>
      </p:sp>
      <p:pic>
        <p:nvPicPr>
          <p:cNvPr id="7" name="Picture 6" descr="A diagram of a safety process&#10;&#10;Description automatically generated">
            <a:extLst>
              <a:ext uri="{FF2B5EF4-FFF2-40B4-BE49-F238E27FC236}">
                <a16:creationId xmlns:a16="http://schemas.microsoft.com/office/drawing/2014/main" id="{5E58B207-52AA-7BA8-6D67-33DCC40D8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3" y="2067835"/>
            <a:ext cx="4261970" cy="34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2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37A524-ADB4-FC9D-3593-03DB64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</a:t>
            </a:r>
            <a:r>
              <a:rPr lang="en-US" dirty="0" err="1"/>
              <a:t>CoSAlign</a:t>
            </a:r>
            <a:r>
              <a:rPr lang="en-US" dirty="0"/>
              <a:t> </a:t>
            </a:r>
            <a:r>
              <a:rPr lang="en-US" sz="4000" dirty="0"/>
              <a:t>(training method)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5F27C-AFF6-4F5D-4985-87CCC10F0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Last: Framework</a:t>
            </a:r>
          </a:p>
        </p:txBody>
      </p:sp>
    </p:spTree>
    <p:extLst>
      <p:ext uri="{BB962C8B-B14F-4D97-AF65-F5344CB8AC3E}">
        <p14:creationId xmlns:p14="http://schemas.microsoft.com/office/powerpoint/2010/main" val="238884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1970</Words>
  <Application>Microsoft Macintosh PowerPoint</Application>
  <PresentationFormat>Widescreen</PresentationFormat>
  <Paragraphs>283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Aptos_MSFontService</vt:lpstr>
      <vt:lpstr>Courier New,monospace</vt:lpstr>
      <vt:lpstr>Wingdings,Sans-Serif</vt:lpstr>
      <vt:lpstr>Aptos</vt:lpstr>
      <vt:lpstr>Aptos Display</vt:lpstr>
      <vt:lpstr>Arial</vt:lpstr>
      <vt:lpstr>Calibri</vt:lpstr>
      <vt:lpstr>Consolas</vt:lpstr>
      <vt:lpstr>Courier New</vt:lpstr>
      <vt:lpstr>Optima</vt:lpstr>
      <vt:lpstr>Wingdings</vt:lpstr>
      <vt:lpstr>Office Theme</vt:lpstr>
      <vt:lpstr>Controllable Safety Alignment</vt:lpstr>
      <vt:lpstr>Current safety alignment is one-size-fits-all</vt:lpstr>
      <vt:lpstr>Current safety alignment is one-size-fits-all</vt:lpstr>
      <vt:lpstr>Controllable Safety Alignment (CoSA)</vt:lpstr>
      <vt:lpstr>Example safety config</vt:lpstr>
      <vt:lpstr>A framework for controllable safety alignment</vt:lpstr>
      <vt:lpstr>A framework for controllable safety alignment</vt:lpstr>
      <vt:lpstr>A framework for controllable safety alignment</vt:lpstr>
      <vt:lpstr>Next: CoSAlign (training method)</vt:lpstr>
      <vt:lpstr>CoSAlign: a Controllable Safety Alignment method for training LLMs w/ controllable safety</vt:lpstr>
      <vt:lpstr>Constructing diverse and relevant safety configs</vt:lpstr>
      <vt:lpstr>Constructing diverse and relevant safety configs</vt:lpstr>
      <vt:lpstr>Constructing diverse and relevant safety configs</vt:lpstr>
      <vt:lpstr>PowerPoint Presentation</vt:lpstr>
      <vt:lpstr>Example safety config for training</vt:lpstr>
      <vt:lpstr>Paring training prompts with safety configs</vt:lpstr>
      <vt:lpstr>Response error-scoring mechanism</vt:lpstr>
      <vt:lpstr>Collecting (chosen, rejected) response pairs</vt:lpstr>
      <vt:lpstr>Fine-Tuning with collected data</vt:lpstr>
      <vt:lpstr>Next: Evaluation &amp; Benchmark</vt:lpstr>
      <vt:lpstr>How to evaluate controllability?</vt:lpstr>
      <vt:lpstr>Evaluation protocol: CoSA-Score</vt:lpstr>
      <vt:lpstr>Evaluation protocol: CoSA-Score</vt:lpstr>
      <vt:lpstr>CoSApien👥:  a human-authored benchmark for safety controllability</vt:lpstr>
      <vt:lpstr>Example prompts in CoSApien👥 </vt:lpstr>
      <vt:lpstr>Next: Experiments &amp; Analysis</vt:lpstr>
      <vt:lpstr>Experimental setup</vt:lpstr>
      <vt:lpstr>CoSAlign significantly outperforms ICA</vt:lpstr>
      <vt:lpstr>CoSAlign outperforms strong Cascade baselines</vt:lpstr>
      <vt:lpstr>Human evaluation show that CoSAlign outperforms all baselines on CoSApien👥 </vt:lpstr>
      <vt:lpstr>Applying only the SFT stage to GPT models still lead to better controllability</vt:lpstr>
      <vt:lpstr>CoSAlign does not degrade general safety / capabilities</vt:lpstr>
      <vt:lpstr>Error analysis – Gap to perfect control</vt:lpstr>
      <vt:lpstr>Qualitative examples </vt:lpstr>
      <vt:lpstr>Limitations</vt:lpstr>
      <vt:lpstr>Thanks!</vt:lpstr>
      <vt:lpstr>PowerPoint Presentation</vt:lpstr>
      <vt:lpstr>Discussions, limitations, ongoing efforts </vt:lpstr>
      <vt:lpstr>Discussions, limitations, ongoing efforts </vt:lpstr>
      <vt:lpstr>Instruction hierarchy does not lead to better controllability</vt:lpstr>
      <vt:lpstr>Example harm definition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Controllable Safety Alignment</dc:title>
  <dc:creator>Jack Zhang</dc:creator>
  <cp:lastModifiedBy>Jack Zhang (Centific Technologies Inc)</cp:lastModifiedBy>
  <cp:revision>1</cp:revision>
  <dcterms:created xsi:type="dcterms:W3CDTF">2024-10-14T05:32:28Z</dcterms:created>
  <dcterms:modified xsi:type="dcterms:W3CDTF">2025-03-25T21:36:17Z</dcterms:modified>
</cp:coreProperties>
</file>