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sldIdLst>
    <p:sldId id="278" r:id="rId2"/>
    <p:sldId id="1463" r:id="rId3"/>
    <p:sldId id="762" r:id="rId4"/>
    <p:sldId id="763" r:id="rId5"/>
    <p:sldId id="1410" r:id="rId6"/>
    <p:sldId id="1411" r:id="rId7"/>
    <p:sldId id="761" r:id="rId8"/>
    <p:sldId id="749" r:id="rId9"/>
    <p:sldId id="477" r:id="rId10"/>
    <p:sldId id="767" r:id="rId11"/>
    <p:sldId id="1438" r:id="rId12"/>
    <p:sldId id="736" r:id="rId13"/>
    <p:sldId id="734" r:id="rId14"/>
    <p:sldId id="611" r:id="rId15"/>
    <p:sldId id="739" r:id="rId16"/>
    <p:sldId id="281" r:id="rId17"/>
    <p:sldId id="282" r:id="rId18"/>
    <p:sldId id="616" r:id="rId19"/>
    <p:sldId id="753" r:id="rId20"/>
    <p:sldId id="752" r:id="rId21"/>
    <p:sldId id="730" r:id="rId22"/>
    <p:sldId id="290" r:id="rId23"/>
    <p:sldId id="733" r:id="rId24"/>
    <p:sldId id="755" r:id="rId25"/>
    <p:sldId id="759" r:id="rId26"/>
    <p:sldId id="286" r:id="rId27"/>
    <p:sldId id="768" r:id="rId28"/>
    <p:sldId id="1453" r:id="rId29"/>
    <p:sldId id="1454" r:id="rId30"/>
    <p:sldId id="1420" r:id="rId31"/>
    <p:sldId id="1445" r:id="rId32"/>
    <p:sldId id="258" r:id="rId33"/>
    <p:sldId id="1434" r:id="rId34"/>
    <p:sldId id="1464" r:id="rId35"/>
    <p:sldId id="276" r:id="rId36"/>
    <p:sldId id="1447" r:id="rId37"/>
    <p:sldId id="1448" r:id="rId38"/>
    <p:sldId id="1451" r:id="rId39"/>
    <p:sldId id="1452" r:id="rId40"/>
    <p:sldId id="1465" r:id="rId41"/>
    <p:sldId id="1421" r:id="rId42"/>
    <p:sldId id="1432" r:id="rId43"/>
    <p:sldId id="1435" r:id="rId44"/>
    <p:sldId id="1436" r:id="rId45"/>
    <p:sldId id="1437" r:id="rId46"/>
    <p:sldId id="1458" r:id="rId47"/>
    <p:sldId id="1462" r:id="rId48"/>
    <p:sldId id="772" r:id="rId49"/>
    <p:sldId id="1461" r:id="rId50"/>
    <p:sldId id="1459" r:id="rId51"/>
    <p:sldId id="1456" r:id="rId52"/>
    <p:sldId id="1442" r:id="rId53"/>
    <p:sldId id="770" r:id="rId54"/>
    <p:sldId id="1455" r:id="rId55"/>
    <p:sldId id="1418" r:id="rId56"/>
    <p:sldId id="1417" r:id="rId57"/>
    <p:sldId id="274" r:id="rId58"/>
    <p:sldId id="735" r:id="rId59"/>
    <p:sldId id="737" r:id="rId60"/>
    <p:sldId id="738" r:id="rId61"/>
    <p:sldId id="618" r:id="rId62"/>
    <p:sldId id="613" r:id="rId63"/>
    <p:sldId id="294" r:id="rId64"/>
    <p:sldId id="731" r:id="rId65"/>
    <p:sldId id="1439" r:id="rId66"/>
    <p:sldId id="756" r:id="rId67"/>
    <p:sldId id="288" r:id="rId68"/>
    <p:sldId id="289" r:id="rId69"/>
    <p:sldId id="1429" r:id="rId70"/>
    <p:sldId id="295" r:id="rId71"/>
    <p:sldId id="1426" r:id="rId72"/>
    <p:sldId id="1443" r:id="rId73"/>
    <p:sldId id="1423" r:id="rId74"/>
    <p:sldId id="259" r:id="rId75"/>
    <p:sldId id="275" r:id="rId76"/>
    <p:sldId id="277" r:id="rId77"/>
    <p:sldId id="1413" r:id="rId78"/>
    <p:sldId id="1414" r:id="rId79"/>
    <p:sldId id="1415" r:id="rId80"/>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2286000" algn="l" defTabSz="914400" rtl="0" eaLnBrk="1" latinLnBrk="0" hangingPunct="1">
      <a:defRPr kern="1200">
        <a:solidFill>
          <a:schemeClr val="tx1"/>
        </a:solidFill>
        <a:latin typeface="Corbel" panose="020B0503020204020204" pitchFamily="34" charset="0"/>
        <a:ea typeface="+mn-ea"/>
        <a:cs typeface="+mn-cs"/>
      </a:defRPr>
    </a:lvl6pPr>
    <a:lvl7pPr marL="2743200" algn="l" defTabSz="914400" rtl="0" eaLnBrk="1" latinLnBrk="0" hangingPunct="1">
      <a:defRPr kern="1200">
        <a:solidFill>
          <a:schemeClr val="tx1"/>
        </a:solidFill>
        <a:latin typeface="Corbel" panose="020B0503020204020204" pitchFamily="34" charset="0"/>
        <a:ea typeface="+mn-ea"/>
        <a:cs typeface="+mn-cs"/>
      </a:defRPr>
    </a:lvl7pPr>
    <a:lvl8pPr marL="3200400" algn="l" defTabSz="914400" rtl="0" eaLnBrk="1" latinLnBrk="0" hangingPunct="1">
      <a:defRPr kern="1200">
        <a:solidFill>
          <a:schemeClr val="tx1"/>
        </a:solidFill>
        <a:latin typeface="Corbel" panose="020B0503020204020204" pitchFamily="34" charset="0"/>
        <a:ea typeface="+mn-ea"/>
        <a:cs typeface="+mn-cs"/>
      </a:defRPr>
    </a:lvl8pPr>
    <a:lvl9pPr marL="3657600" algn="l" defTabSz="914400" rtl="0" eaLnBrk="1" latinLnBrk="0" hangingPunct="1">
      <a:defRPr kern="1200">
        <a:solidFill>
          <a:schemeClr val="tx1"/>
        </a:solidFill>
        <a:latin typeface="Corbel" panose="020B0503020204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545"/>
    <a:srgbClr val="57595C"/>
    <a:srgbClr val="2871FF"/>
    <a:srgbClr val="FF0000"/>
    <a:srgbClr val="1700FF"/>
    <a:srgbClr val="FF00E7"/>
    <a:srgbClr val="0051CA"/>
    <a:srgbClr val="BAF9A6"/>
    <a:srgbClr val="B9F9A5"/>
    <a:srgbClr val="E8A6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37"/>
    <p:restoredTop sz="71973"/>
  </p:normalViewPr>
  <p:slideViewPr>
    <p:cSldViewPr snapToGrid="0" snapToObjects="1">
      <p:cViewPr varScale="1">
        <p:scale>
          <a:sx n="86" d="100"/>
          <a:sy n="86" d="100"/>
        </p:scale>
        <p:origin x="984" y="184"/>
      </p:cViewPr>
      <p:guideLst/>
    </p:cSldViewPr>
  </p:slideViewPr>
  <p:outlineViewPr>
    <p:cViewPr>
      <p:scale>
        <a:sx n="33" d="100"/>
        <a:sy n="33" d="100"/>
      </p:scale>
      <p:origin x="0" y="-9384"/>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danielk/Desktop/unifiedqa_presentation/tables_slid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danielk/Desktop/unifiedqa_presentation/tables_slid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32310741757745E-2"/>
          <c:y val="9.6078216809001596E-2"/>
          <c:w val="0.92783158456232229"/>
          <c:h val="0.61926398173038033"/>
        </c:manualLayout>
      </c:layout>
      <c:barChart>
        <c:barDir val="col"/>
        <c:grouping val="clustered"/>
        <c:varyColors val="0"/>
        <c:ser>
          <c:idx val="0"/>
          <c:order val="0"/>
          <c:tx>
            <c:strRef>
              <c:f>Sheet1!$B$9</c:f>
              <c:strCache>
                <c:ptCount val="1"/>
                <c:pt idx="0">
                  <c:v>Dedicated Models</c:v>
                </c:pt>
              </c:strCache>
            </c:strRef>
          </c:tx>
          <c:spPr>
            <a:solidFill>
              <a:srgbClr val="5D9544"/>
            </a:solidFill>
            <a:ln>
              <a:noFill/>
            </a:ln>
            <a:effectLst/>
          </c:spPr>
          <c:invertIfNegative val="0"/>
          <c:dPt>
            <c:idx val="0"/>
            <c:invertIfNegative val="0"/>
            <c:bubble3D val="0"/>
            <c:spPr>
              <a:solidFill>
                <a:srgbClr val="5D9544"/>
              </a:solidFill>
              <a:ln>
                <a:noFill/>
              </a:ln>
              <a:effectLst/>
            </c:spPr>
            <c:extLst>
              <c:ext xmlns:c16="http://schemas.microsoft.com/office/drawing/2014/chart" uri="{C3380CC4-5D6E-409C-BE32-E72D297353CC}">
                <c16:uniqueId val="{00000001-771B-B54D-8A59-73BA8F1E5895}"/>
              </c:ext>
            </c:extLst>
          </c:dPt>
          <c:dPt>
            <c:idx val="1"/>
            <c:invertIfNegative val="0"/>
            <c:bubble3D val="0"/>
            <c:spPr>
              <a:solidFill>
                <a:srgbClr val="5D9544"/>
              </a:solidFill>
              <a:ln>
                <a:noFill/>
              </a:ln>
              <a:effectLst/>
            </c:spPr>
            <c:extLst>
              <c:ext xmlns:c16="http://schemas.microsoft.com/office/drawing/2014/chart" uri="{C3380CC4-5D6E-409C-BE32-E72D297353CC}">
                <c16:uniqueId val="{00000003-771B-B54D-8A59-73BA8F1E5895}"/>
              </c:ext>
            </c:extLst>
          </c:dPt>
          <c:dPt>
            <c:idx val="2"/>
            <c:invertIfNegative val="0"/>
            <c:bubble3D val="0"/>
            <c:spPr>
              <a:solidFill>
                <a:srgbClr val="5D9544"/>
              </a:solidFill>
              <a:ln>
                <a:noFill/>
              </a:ln>
              <a:effectLst/>
            </c:spPr>
            <c:extLst>
              <c:ext xmlns:c16="http://schemas.microsoft.com/office/drawing/2014/chart" uri="{C3380CC4-5D6E-409C-BE32-E72D297353CC}">
                <c16:uniqueId val="{00000005-771B-B54D-8A59-73BA8F1E5895}"/>
              </c:ext>
            </c:extLst>
          </c:dPt>
          <c:dPt>
            <c:idx val="3"/>
            <c:invertIfNegative val="0"/>
            <c:bubble3D val="0"/>
            <c:spPr>
              <a:solidFill>
                <a:srgbClr val="5D9544"/>
              </a:solidFill>
              <a:ln>
                <a:noFill/>
              </a:ln>
              <a:effectLst/>
            </c:spPr>
            <c:extLst>
              <c:ext xmlns:c16="http://schemas.microsoft.com/office/drawing/2014/chart" uri="{C3380CC4-5D6E-409C-BE32-E72D297353CC}">
                <c16:uniqueId val="{00000007-771B-B54D-8A59-73BA8F1E5895}"/>
              </c:ext>
            </c:extLst>
          </c:dPt>
          <c:dPt>
            <c:idx val="4"/>
            <c:invertIfNegative val="0"/>
            <c:bubble3D val="0"/>
            <c:spPr>
              <a:solidFill>
                <a:srgbClr val="5D9544"/>
              </a:solidFill>
              <a:ln>
                <a:noFill/>
              </a:ln>
              <a:effectLst/>
            </c:spPr>
            <c:extLst>
              <c:ext xmlns:c16="http://schemas.microsoft.com/office/drawing/2014/chart" uri="{C3380CC4-5D6E-409C-BE32-E72D297353CC}">
                <c16:uniqueId val="{00000009-771B-B54D-8A59-73BA8F1E5895}"/>
              </c:ext>
            </c:extLst>
          </c:dPt>
          <c:dPt>
            <c:idx val="5"/>
            <c:invertIfNegative val="0"/>
            <c:bubble3D val="0"/>
            <c:spPr>
              <a:solidFill>
                <a:srgbClr val="5D9544"/>
              </a:solidFill>
              <a:ln>
                <a:noFill/>
              </a:ln>
              <a:effectLst/>
            </c:spPr>
            <c:extLst>
              <c:ext xmlns:c16="http://schemas.microsoft.com/office/drawing/2014/chart" uri="{C3380CC4-5D6E-409C-BE32-E72D297353CC}">
                <c16:uniqueId val="{0000000B-771B-B54D-8A59-73BA8F1E5895}"/>
              </c:ext>
            </c:extLst>
          </c:dPt>
          <c:dPt>
            <c:idx val="6"/>
            <c:invertIfNegative val="0"/>
            <c:bubble3D val="0"/>
            <c:spPr>
              <a:solidFill>
                <a:srgbClr val="5D9544"/>
              </a:solidFill>
              <a:ln>
                <a:noFill/>
              </a:ln>
              <a:effectLst/>
            </c:spPr>
            <c:extLst>
              <c:ext xmlns:c16="http://schemas.microsoft.com/office/drawing/2014/chart" uri="{C3380CC4-5D6E-409C-BE32-E72D297353CC}">
                <c16:uniqueId val="{0000000D-771B-B54D-8A59-73BA8F1E5895}"/>
              </c:ext>
            </c:extLst>
          </c:dPt>
          <c:dPt>
            <c:idx val="7"/>
            <c:invertIfNegative val="0"/>
            <c:bubble3D val="0"/>
            <c:spPr>
              <a:solidFill>
                <a:srgbClr val="5D9544"/>
              </a:solidFill>
              <a:ln>
                <a:noFill/>
              </a:ln>
              <a:effectLst/>
            </c:spPr>
            <c:extLst>
              <c:ext xmlns:c16="http://schemas.microsoft.com/office/drawing/2014/chart" uri="{C3380CC4-5D6E-409C-BE32-E72D297353CC}">
                <c16:uniqueId val="{0000000F-771B-B54D-8A59-73BA8F1E5895}"/>
              </c:ext>
            </c:extLst>
          </c:dPt>
          <c:dPt>
            <c:idx val="8"/>
            <c:invertIfNegative val="0"/>
            <c:bubble3D val="0"/>
            <c:spPr>
              <a:solidFill>
                <a:srgbClr val="5D9544"/>
              </a:solidFill>
              <a:ln>
                <a:noFill/>
              </a:ln>
              <a:effectLst/>
            </c:spPr>
            <c:extLst>
              <c:ext xmlns:c16="http://schemas.microsoft.com/office/drawing/2014/chart" uri="{C3380CC4-5D6E-409C-BE32-E72D297353CC}">
                <c16:uniqueId val="{00000011-771B-B54D-8A59-73BA8F1E5895}"/>
              </c:ext>
            </c:extLst>
          </c:dPt>
          <c:cat>
            <c:strRef>
              <c:f>Sheet1!$C$8:$L$8</c:f>
              <c:strCache>
                <c:ptCount val="10"/>
                <c:pt idx="0">
                  <c:v>SQuAD1.1</c:v>
                </c:pt>
                <c:pt idx="1">
                  <c:v>SQuAD2</c:v>
                </c:pt>
                <c:pt idx="2">
                  <c:v>RACE</c:v>
                </c:pt>
                <c:pt idx="3">
                  <c:v>OBQA</c:v>
                </c:pt>
                <c:pt idx="4">
                  <c:v>ARC-Easy</c:v>
                </c:pt>
                <c:pt idx="5">
                  <c:v>ARC-Chal</c:v>
                </c:pt>
                <c:pt idx="6">
                  <c:v>MCTest</c:v>
                </c:pt>
                <c:pt idx="7">
                  <c:v>BoolQ</c:v>
                </c:pt>
                <c:pt idx="8">
                  <c:v>NarQA</c:v>
                </c:pt>
                <c:pt idx="9">
                  <c:v>Avg. </c:v>
                </c:pt>
              </c:strCache>
            </c:strRef>
          </c:cat>
          <c:val>
            <c:numRef>
              <c:f>Sheet1!$C$9:$L$9</c:f>
              <c:numCache>
                <c:formatCode>General</c:formatCode>
                <c:ptCount val="10"/>
                <c:pt idx="0">
                  <c:v>95.2</c:v>
                </c:pt>
                <c:pt idx="1">
                  <c:v>91.3</c:v>
                </c:pt>
                <c:pt idx="2">
                  <c:v>86.6</c:v>
                </c:pt>
                <c:pt idx="3">
                  <c:v>85</c:v>
                </c:pt>
                <c:pt idx="4">
                  <c:v>83.5</c:v>
                </c:pt>
                <c:pt idx="5">
                  <c:v>66.5</c:v>
                </c:pt>
                <c:pt idx="6">
                  <c:v>77.8</c:v>
                </c:pt>
                <c:pt idx="7">
                  <c:v>90.5</c:v>
                </c:pt>
                <c:pt idx="8">
                  <c:v>65.2</c:v>
                </c:pt>
                <c:pt idx="9">
                  <c:v>82.4</c:v>
                </c:pt>
              </c:numCache>
            </c:numRef>
          </c:val>
          <c:extLst>
            <c:ext xmlns:c16="http://schemas.microsoft.com/office/drawing/2014/chart" uri="{C3380CC4-5D6E-409C-BE32-E72D297353CC}">
              <c16:uniqueId val="{00000012-771B-B54D-8A59-73BA8F1E5895}"/>
            </c:ext>
          </c:extLst>
        </c:ser>
        <c:ser>
          <c:idx val="1"/>
          <c:order val="1"/>
          <c:tx>
            <c:strRef>
              <c:f>Sheet1!$B$10</c:f>
              <c:strCache>
                <c:ptCount val="1"/>
                <c:pt idx="0">
                  <c:v>UnifiedQA</c:v>
                </c:pt>
              </c:strCache>
            </c:strRef>
          </c:tx>
          <c:spPr>
            <a:solidFill>
              <a:srgbClr val="1C63AA"/>
            </a:solidFill>
            <a:ln w="9525">
              <a:solidFill>
                <a:schemeClr val="accent1"/>
              </a:solidFill>
            </a:ln>
            <a:effectLst/>
          </c:spPr>
          <c:invertIfNegative val="0"/>
          <c:cat>
            <c:strRef>
              <c:f>Sheet1!$C$8:$L$8</c:f>
              <c:strCache>
                <c:ptCount val="10"/>
                <c:pt idx="0">
                  <c:v>SQuAD1.1</c:v>
                </c:pt>
                <c:pt idx="1">
                  <c:v>SQuAD2</c:v>
                </c:pt>
                <c:pt idx="2">
                  <c:v>RACE</c:v>
                </c:pt>
                <c:pt idx="3">
                  <c:v>OBQA</c:v>
                </c:pt>
                <c:pt idx="4">
                  <c:v>ARC-Easy</c:v>
                </c:pt>
                <c:pt idx="5">
                  <c:v>ARC-Chal</c:v>
                </c:pt>
                <c:pt idx="6">
                  <c:v>MCTest</c:v>
                </c:pt>
                <c:pt idx="7">
                  <c:v>BoolQ</c:v>
                </c:pt>
                <c:pt idx="8">
                  <c:v>NarQA</c:v>
                </c:pt>
                <c:pt idx="9">
                  <c:v>Avg. </c:v>
                </c:pt>
              </c:strCache>
            </c:strRef>
          </c:cat>
          <c:val>
            <c:numRef>
              <c:f>Sheet1!$C$10:$L$10</c:f>
              <c:numCache>
                <c:formatCode>General</c:formatCode>
                <c:ptCount val="10"/>
                <c:pt idx="0">
                  <c:v>93.4</c:v>
                </c:pt>
                <c:pt idx="1">
                  <c:v>89.6</c:v>
                </c:pt>
                <c:pt idx="2">
                  <c:v>87.3</c:v>
                </c:pt>
                <c:pt idx="3">
                  <c:v>86</c:v>
                </c:pt>
                <c:pt idx="4">
                  <c:v>85.7</c:v>
                </c:pt>
                <c:pt idx="5">
                  <c:v>75.599999999999994</c:v>
                </c:pt>
                <c:pt idx="6">
                  <c:v>95</c:v>
                </c:pt>
                <c:pt idx="7">
                  <c:v>90.2</c:v>
                </c:pt>
                <c:pt idx="8">
                  <c:v>65.2</c:v>
                </c:pt>
                <c:pt idx="9">
                  <c:v>85.333333333333343</c:v>
                </c:pt>
              </c:numCache>
            </c:numRef>
          </c:val>
          <c:extLst>
            <c:ext xmlns:c16="http://schemas.microsoft.com/office/drawing/2014/chart" uri="{C3380CC4-5D6E-409C-BE32-E72D297353CC}">
              <c16:uniqueId val="{00000013-771B-B54D-8A59-73BA8F1E5895}"/>
            </c:ext>
          </c:extLst>
        </c:ser>
        <c:dLbls>
          <c:showLegendKey val="0"/>
          <c:showVal val="0"/>
          <c:showCatName val="0"/>
          <c:showSerName val="0"/>
          <c:showPercent val="0"/>
          <c:showBubbleSize val="0"/>
        </c:dLbls>
        <c:gapWidth val="175"/>
        <c:axId val="127145471"/>
        <c:axId val="127147103"/>
      </c:barChart>
      <c:catAx>
        <c:axId val="127145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127147103"/>
        <c:crosses val="autoZero"/>
        <c:auto val="1"/>
        <c:lblAlgn val="ctr"/>
        <c:lblOffset val="100"/>
        <c:noMultiLvlLbl val="0"/>
      </c:catAx>
      <c:valAx>
        <c:axId val="127147103"/>
        <c:scaling>
          <c:orientation val="minMax"/>
          <c:min val="50"/>
        </c:scaling>
        <c:delete val="0"/>
        <c:axPos val="l"/>
        <c:majorGridlines>
          <c:spPr>
            <a:ln w="6350" cap="flat" cmpd="sng" algn="ctr">
              <a:solidFill>
                <a:schemeClr val="tx1">
                  <a:lumMod val="15000"/>
                  <a:lumOff val="85000"/>
                </a:schemeClr>
              </a:solidFill>
              <a:prstDash val="dash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7145471"/>
        <c:crosses val="autoZero"/>
        <c:crossBetween val="between"/>
        <c:majorUnit val="10"/>
      </c:valAx>
      <c:spPr>
        <a:noFill/>
        <a:ln>
          <a:noFill/>
        </a:ln>
        <a:effectLst/>
      </c:spPr>
    </c:plotArea>
    <c:legend>
      <c:legendPos val="t"/>
      <c:layout>
        <c:manualLayout>
          <c:xMode val="edge"/>
          <c:yMode val="edge"/>
          <c:x val="0"/>
          <c:y val="0"/>
          <c:w val="0.98828087508085227"/>
          <c:h val="0.1426134222063520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rot="-5400000" vert="horz"/>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32310741757745E-2"/>
          <c:y val="9.6078216809001596E-2"/>
          <c:w val="0.92783158456232229"/>
          <c:h val="0.61926398173038033"/>
        </c:manualLayout>
      </c:layout>
      <c:barChart>
        <c:barDir val="col"/>
        <c:grouping val="clustered"/>
        <c:varyColors val="0"/>
        <c:ser>
          <c:idx val="0"/>
          <c:order val="0"/>
          <c:tx>
            <c:strRef>
              <c:f>Sheet1!$B$9</c:f>
              <c:strCache>
                <c:ptCount val="1"/>
                <c:pt idx="0">
                  <c:v>Dedicated Models</c:v>
                </c:pt>
              </c:strCache>
            </c:strRef>
          </c:tx>
          <c:spPr>
            <a:solidFill>
              <a:srgbClr val="5D9544"/>
            </a:solidFill>
            <a:ln>
              <a:noFill/>
            </a:ln>
            <a:effectLst/>
          </c:spPr>
          <c:invertIfNegative val="0"/>
          <c:dPt>
            <c:idx val="0"/>
            <c:invertIfNegative val="0"/>
            <c:bubble3D val="0"/>
            <c:spPr>
              <a:solidFill>
                <a:srgbClr val="5D9544"/>
              </a:solidFill>
              <a:ln>
                <a:noFill/>
              </a:ln>
              <a:effectLst/>
            </c:spPr>
            <c:extLst>
              <c:ext xmlns:c16="http://schemas.microsoft.com/office/drawing/2014/chart" uri="{C3380CC4-5D6E-409C-BE32-E72D297353CC}">
                <c16:uniqueId val="{00000001-771B-B54D-8A59-73BA8F1E5895}"/>
              </c:ext>
            </c:extLst>
          </c:dPt>
          <c:dPt>
            <c:idx val="1"/>
            <c:invertIfNegative val="0"/>
            <c:bubble3D val="0"/>
            <c:spPr>
              <a:solidFill>
                <a:srgbClr val="5D9544"/>
              </a:solidFill>
              <a:ln>
                <a:noFill/>
              </a:ln>
              <a:effectLst/>
            </c:spPr>
            <c:extLst>
              <c:ext xmlns:c16="http://schemas.microsoft.com/office/drawing/2014/chart" uri="{C3380CC4-5D6E-409C-BE32-E72D297353CC}">
                <c16:uniqueId val="{00000003-771B-B54D-8A59-73BA8F1E5895}"/>
              </c:ext>
            </c:extLst>
          </c:dPt>
          <c:dPt>
            <c:idx val="2"/>
            <c:invertIfNegative val="0"/>
            <c:bubble3D val="0"/>
            <c:spPr>
              <a:solidFill>
                <a:srgbClr val="5D9544"/>
              </a:solidFill>
              <a:ln>
                <a:noFill/>
              </a:ln>
              <a:effectLst/>
            </c:spPr>
            <c:extLst>
              <c:ext xmlns:c16="http://schemas.microsoft.com/office/drawing/2014/chart" uri="{C3380CC4-5D6E-409C-BE32-E72D297353CC}">
                <c16:uniqueId val="{00000005-771B-B54D-8A59-73BA8F1E5895}"/>
              </c:ext>
            </c:extLst>
          </c:dPt>
          <c:dPt>
            <c:idx val="3"/>
            <c:invertIfNegative val="0"/>
            <c:bubble3D val="0"/>
            <c:spPr>
              <a:solidFill>
                <a:srgbClr val="5D9544"/>
              </a:solidFill>
              <a:ln>
                <a:noFill/>
              </a:ln>
              <a:effectLst/>
            </c:spPr>
            <c:extLst>
              <c:ext xmlns:c16="http://schemas.microsoft.com/office/drawing/2014/chart" uri="{C3380CC4-5D6E-409C-BE32-E72D297353CC}">
                <c16:uniqueId val="{00000007-771B-B54D-8A59-73BA8F1E5895}"/>
              </c:ext>
            </c:extLst>
          </c:dPt>
          <c:dPt>
            <c:idx val="4"/>
            <c:invertIfNegative val="0"/>
            <c:bubble3D val="0"/>
            <c:spPr>
              <a:solidFill>
                <a:srgbClr val="5D9544"/>
              </a:solidFill>
              <a:ln>
                <a:noFill/>
              </a:ln>
              <a:effectLst/>
            </c:spPr>
            <c:extLst>
              <c:ext xmlns:c16="http://schemas.microsoft.com/office/drawing/2014/chart" uri="{C3380CC4-5D6E-409C-BE32-E72D297353CC}">
                <c16:uniqueId val="{00000009-771B-B54D-8A59-73BA8F1E5895}"/>
              </c:ext>
            </c:extLst>
          </c:dPt>
          <c:dPt>
            <c:idx val="5"/>
            <c:invertIfNegative val="0"/>
            <c:bubble3D val="0"/>
            <c:spPr>
              <a:solidFill>
                <a:srgbClr val="5D9544"/>
              </a:solidFill>
              <a:ln>
                <a:noFill/>
              </a:ln>
              <a:effectLst/>
            </c:spPr>
            <c:extLst>
              <c:ext xmlns:c16="http://schemas.microsoft.com/office/drawing/2014/chart" uri="{C3380CC4-5D6E-409C-BE32-E72D297353CC}">
                <c16:uniqueId val="{0000000B-771B-B54D-8A59-73BA8F1E5895}"/>
              </c:ext>
            </c:extLst>
          </c:dPt>
          <c:dPt>
            <c:idx val="6"/>
            <c:invertIfNegative val="0"/>
            <c:bubble3D val="0"/>
            <c:spPr>
              <a:solidFill>
                <a:srgbClr val="5D9544"/>
              </a:solidFill>
              <a:ln>
                <a:noFill/>
              </a:ln>
              <a:effectLst/>
            </c:spPr>
            <c:extLst>
              <c:ext xmlns:c16="http://schemas.microsoft.com/office/drawing/2014/chart" uri="{C3380CC4-5D6E-409C-BE32-E72D297353CC}">
                <c16:uniqueId val="{0000000D-771B-B54D-8A59-73BA8F1E5895}"/>
              </c:ext>
            </c:extLst>
          </c:dPt>
          <c:dPt>
            <c:idx val="7"/>
            <c:invertIfNegative val="0"/>
            <c:bubble3D val="0"/>
            <c:spPr>
              <a:solidFill>
                <a:srgbClr val="5D9544"/>
              </a:solidFill>
              <a:ln>
                <a:noFill/>
              </a:ln>
              <a:effectLst/>
            </c:spPr>
            <c:extLst>
              <c:ext xmlns:c16="http://schemas.microsoft.com/office/drawing/2014/chart" uri="{C3380CC4-5D6E-409C-BE32-E72D297353CC}">
                <c16:uniqueId val="{0000000F-771B-B54D-8A59-73BA8F1E5895}"/>
              </c:ext>
            </c:extLst>
          </c:dPt>
          <c:dPt>
            <c:idx val="8"/>
            <c:invertIfNegative val="0"/>
            <c:bubble3D val="0"/>
            <c:spPr>
              <a:solidFill>
                <a:srgbClr val="5D9544"/>
              </a:solidFill>
              <a:ln>
                <a:noFill/>
              </a:ln>
              <a:effectLst/>
            </c:spPr>
            <c:extLst>
              <c:ext xmlns:c16="http://schemas.microsoft.com/office/drawing/2014/chart" uri="{C3380CC4-5D6E-409C-BE32-E72D297353CC}">
                <c16:uniqueId val="{00000011-771B-B54D-8A59-73BA8F1E5895}"/>
              </c:ext>
            </c:extLst>
          </c:dPt>
          <c:cat>
            <c:strRef>
              <c:f>Sheet1!$C$8:$L$8</c:f>
              <c:strCache>
                <c:ptCount val="10"/>
                <c:pt idx="0">
                  <c:v>SQuAD1.1</c:v>
                </c:pt>
                <c:pt idx="1">
                  <c:v>SQuAD2</c:v>
                </c:pt>
                <c:pt idx="2">
                  <c:v>RACE</c:v>
                </c:pt>
                <c:pt idx="3">
                  <c:v>OBQA</c:v>
                </c:pt>
                <c:pt idx="4">
                  <c:v>ARC-Easy</c:v>
                </c:pt>
                <c:pt idx="5">
                  <c:v>ARC-Chal</c:v>
                </c:pt>
                <c:pt idx="6">
                  <c:v>MCTest</c:v>
                </c:pt>
                <c:pt idx="7">
                  <c:v>BoolQ</c:v>
                </c:pt>
                <c:pt idx="8">
                  <c:v>NarQA</c:v>
                </c:pt>
                <c:pt idx="9">
                  <c:v>Avg. </c:v>
                </c:pt>
              </c:strCache>
            </c:strRef>
          </c:cat>
          <c:val>
            <c:numRef>
              <c:f>Sheet1!$C$9:$L$9</c:f>
              <c:numCache>
                <c:formatCode>General</c:formatCode>
                <c:ptCount val="10"/>
                <c:pt idx="0">
                  <c:v>95.2</c:v>
                </c:pt>
                <c:pt idx="1">
                  <c:v>91.3</c:v>
                </c:pt>
                <c:pt idx="2">
                  <c:v>86.6</c:v>
                </c:pt>
                <c:pt idx="3">
                  <c:v>85</c:v>
                </c:pt>
                <c:pt idx="4">
                  <c:v>83.5</c:v>
                </c:pt>
                <c:pt idx="5">
                  <c:v>66.5</c:v>
                </c:pt>
                <c:pt idx="6">
                  <c:v>77.8</c:v>
                </c:pt>
                <c:pt idx="7">
                  <c:v>90.5</c:v>
                </c:pt>
                <c:pt idx="8">
                  <c:v>65.2</c:v>
                </c:pt>
                <c:pt idx="9">
                  <c:v>82.4</c:v>
                </c:pt>
              </c:numCache>
            </c:numRef>
          </c:val>
          <c:extLst>
            <c:ext xmlns:c16="http://schemas.microsoft.com/office/drawing/2014/chart" uri="{C3380CC4-5D6E-409C-BE32-E72D297353CC}">
              <c16:uniqueId val="{00000012-771B-B54D-8A59-73BA8F1E5895}"/>
            </c:ext>
          </c:extLst>
        </c:ser>
        <c:ser>
          <c:idx val="1"/>
          <c:order val="1"/>
          <c:tx>
            <c:strRef>
              <c:f>Sheet1!$B$10</c:f>
              <c:strCache>
                <c:ptCount val="1"/>
                <c:pt idx="0">
                  <c:v>UnifiedQA</c:v>
                </c:pt>
              </c:strCache>
            </c:strRef>
          </c:tx>
          <c:spPr>
            <a:solidFill>
              <a:srgbClr val="1C63AA"/>
            </a:solidFill>
            <a:ln w="9525">
              <a:solidFill>
                <a:schemeClr val="accent1"/>
              </a:solidFill>
            </a:ln>
            <a:effectLst/>
          </c:spPr>
          <c:invertIfNegative val="0"/>
          <c:cat>
            <c:strRef>
              <c:f>Sheet1!$C$8:$L$8</c:f>
              <c:strCache>
                <c:ptCount val="10"/>
                <c:pt idx="0">
                  <c:v>SQuAD1.1</c:v>
                </c:pt>
                <c:pt idx="1">
                  <c:v>SQuAD2</c:v>
                </c:pt>
                <c:pt idx="2">
                  <c:v>RACE</c:v>
                </c:pt>
                <c:pt idx="3">
                  <c:v>OBQA</c:v>
                </c:pt>
                <c:pt idx="4">
                  <c:v>ARC-Easy</c:v>
                </c:pt>
                <c:pt idx="5">
                  <c:v>ARC-Chal</c:v>
                </c:pt>
                <c:pt idx="6">
                  <c:v>MCTest</c:v>
                </c:pt>
                <c:pt idx="7">
                  <c:v>BoolQ</c:v>
                </c:pt>
                <c:pt idx="8">
                  <c:v>NarQA</c:v>
                </c:pt>
                <c:pt idx="9">
                  <c:v>Avg. </c:v>
                </c:pt>
              </c:strCache>
            </c:strRef>
          </c:cat>
          <c:val>
            <c:numRef>
              <c:f>Sheet1!$C$10:$L$10</c:f>
              <c:numCache>
                <c:formatCode>General</c:formatCode>
                <c:ptCount val="10"/>
                <c:pt idx="0">
                  <c:v>93.4</c:v>
                </c:pt>
                <c:pt idx="1">
                  <c:v>89.6</c:v>
                </c:pt>
                <c:pt idx="2">
                  <c:v>87.3</c:v>
                </c:pt>
                <c:pt idx="3">
                  <c:v>86</c:v>
                </c:pt>
                <c:pt idx="4">
                  <c:v>85.7</c:v>
                </c:pt>
                <c:pt idx="5">
                  <c:v>75.599999999999994</c:v>
                </c:pt>
                <c:pt idx="6">
                  <c:v>95</c:v>
                </c:pt>
                <c:pt idx="7">
                  <c:v>90.2</c:v>
                </c:pt>
                <c:pt idx="8">
                  <c:v>65.2</c:v>
                </c:pt>
                <c:pt idx="9">
                  <c:v>85.333333333333343</c:v>
                </c:pt>
              </c:numCache>
            </c:numRef>
          </c:val>
          <c:extLst>
            <c:ext xmlns:c16="http://schemas.microsoft.com/office/drawing/2014/chart" uri="{C3380CC4-5D6E-409C-BE32-E72D297353CC}">
              <c16:uniqueId val="{00000013-771B-B54D-8A59-73BA8F1E5895}"/>
            </c:ext>
          </c:extLst>
        </c:ser>
        <c:dLbls>
          <c:showLegendKey val="0"/>
          <c:showVal val="0"/>
          <c:showCatName val="0"/>
          <c:showSerName val="0"/>
          <c:showPercent val="0"/>
          <c:showBubbleSize val="0"/>
        </c:dLbls>
        <c:gapWidth val="175"/>
        <c:axId val="127145471"/>
        <c:axId val="127147103"/>
      </c:barChart>
      <c:catAx>
        <c:axId val="1271454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400" b="0" i="0" u="none" strike="noStrike" kern="1200" baseline="0">
                <a:solidFill>
                  <a:schemeClr val="tx1"/>
                </a:solidFill>
                <a:latin typeface="+mn-lt"/>
                <a:ea typeface="+mn-ea"/>
                <a:cs typeface="+mn-cs"/>
              </a:defRPr>
            </a:pPr>
            <a:endParaRPr lang="en-US"/>
          </a:p>
        </c:txPr>
        <c:crossAx val="127147103"/>
        <c:crosses val="autoZero"/>
        <c:auto val="1"/>
        <c:lblAlgn val="ctr"/>
        <c:lblOffset val="100"/>
        <c:noMultiLvlLbl val="0"/>
      </c:catAx>
      <c:valAx>
        <c:axId val="127147103"/>
        <c:scaling>
          <c:orientation val="minMax"/>
          <c:min val="50"/>
        </c:scaling>
        <c:delete val="0"/>
        <c:axPos val="l"/>
        <c:majorGridlines>
          <c:spPr>
            <a:ln w="6350" cap="flat" cmpd="sng" algn="ctr">
              <a:solidFill>
                <a:schemeClr val="tx1">
                  <a:lumMod val="15000"/>
                  <a:lumOff val="85000"/>
                </a:schemeClr>
              </a:solidFill>
              <a:prstDash val="dashDot"/>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27145471"/>
        <c:crosses val="autoZero"/>
        <c:crossBetween val="between"/>
        <c:majorUnit val="10"/>
      </c:valAx>
      <c:spPr>
        <a:noFill/>
        <a:ln>
          <a:noFill/>
        </a:ln>
        <a:effectLst/>
      </c:spPr>
    </c:plotArea>
    <c:legend>
      <c:legendPos val="t"/>
      <c:layout>
        <c:manualLayout>
          <c:xMode val="edge"/>
          <c:yMode val="edge"/>
          <c:x val="0"/>
          <c:y val="0"/>
          <c:w val="0.98828087508085227"/>
          <c:h val="0.14261342220635201"/>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rot="-5400000" vert="horz"/>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BC4B6E-97D4-384E-8346-04988064FF86}" type="datetimeFigureOut">
              <a:rPr lang="en-US" smtClean="0"/>
              <a:t>4/29/21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3EFFCD-2707-464E-8668-7D1BDDA9873E}" type="slidenum">
              <a:rPr lang="en-US" smtClean="0"/>
              <a:t>‹#›</a:t>
            </a:fld>
            <a:endParaRPr lang="en-US"/>
          </a:p>
        </p:txBody>
      </p:sp>
    </p:spTree>
    <p:extLst>
      <p:ext uri="{BB962C8B-B14F-4D97-AF65-F5344CB8AC3E}">
        <p14:creationId xmlns:p14="http://schemas.microsoft.com/office/powerpoint/2010/main" val="1940575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Glad to be here. If you have any clarification questions, please interrupt me; otherwise, let’s delay all the open-ended questions till after the talk. </a:t>
            </a:r>
          </a:p>
          <a:p>
            <a:endParaRPr lang="en-US" sz="1200" b="0" i="0" u="none" strike="noStrike" kern="1200" baseline="0" dirty="0">
              <a:solidFill>
                <a:schemeClr val="tx1"/>
              </a:solidFill>
              <a:effectLst/>
              <a:latin typeface="+mn-lt"/>
              <a:ea typeface="+mn-ea"/>
              <a:cs typeface="+mn-cs"/>
            </a:endParaRPr>
          </a:p>
          <a:p>
            <a:r>
              <a:rPr lang="en-US" baseline="0" dirty="0"/>
              <a:t> - before I start, let me mention that these are joint work with a bunch of folks that you probably know. </a:t>
            </a:r>
          </a:p>
        </p:txBody>
      </p:sp>
      <p:sp>
        <p:nvSpPr>
          <p:cNvPr id="4" name="Slide Number Placeholder 3"/>
          <p:cNvSpPr>
            <a:spLocks noGrp="1"/>
          </p:cNvSpPr>
          <p:nvPr>
            <p:ph type="sldNum" sz="quarter" idx="5"/>
          </p:nvPr>
        </p:nvSpPr>
        <p:spPr/>
        <p:txBody>
          <a:bodyPr/>
          <a:lstStyle/>
          <a:p>
            <a:fld id="{7E3EFFCD-2707-464E-8668-7D1BDDA9873E}" type="slidenum">
              <a:rPr lang="en-US" smtClean="0"/>
              <a:t>1</a:t>
            </a:fld>
            <a:endParaRPr lang="en-US"/>
          </a:p>
        </p:txBody>
      </p:sp>
    </p:spTree>
    <p:extLst>
      <p:ext uri="{BB962C8B-B14F-4D97-AF65-F5344CB8AC3E}">
        <p14:creationId xmlns:p14="http://schemas.microsoft.com/office/powerpoint/2010/main" val="2126774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recent years, the community has built many QA datasets. </a:t>
            </a:r>
            <a:endParaRPr lang="en-US" sz="11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11</a:t>
            </a:fld>
            <a:endParaRPr lang="en-US"/>
          </a:p>
        </p:txBody>
      </p:sp>
    </p:spTree>
    <p:extLst>
      <p:ext uri="{BB962C8B-B14F-4D97-AF65-F5344CB8AC3E}">
        <p14:creationId xmlns:p14="http://schemas.microsoft.com/office/powerpoint/2010/main" val="1544465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rtl="0" fontAlgn="base"/>
            <a:r>
              <a:rPr lang="en-US" sz="1200" b="0" i="0" u="none" strike="noStrike" kern="1200" dirty="0">
                <a:solidFill>
                  <a:schemeClr val="tx1"/>
                </a:solidFill>
                <a:effectLst/>
                <a:latin typeface="+mn-lt"/>
                <a:ea typeface="+mn-ea"/>
                <a:cs typeface="+mn-cs"/>
              </a:rPr>
              <a:t>For example, the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dataset popularized the extractive format, where each question comes with an accompanying paragraph that is supposed to explicitly contain the answer to the question.</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12</a:t>
            </a:fld>
            <a:endParaRPr lang="en-US"/>
          </a:p>
        </p:txBody>
      </p:sp>
    </p:spTree>
    <p:extLst>
      <p:ext uri="{BB962C8B-B14F-4D97-AF65-F5344CB8AC3E}">
        <p14:creationId xmlns:p14="http://schemas.microsoft.com/office/powerpoint/2010/main" val="1550064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Multiple-choice questions should be a a familiar variant of QA to us;</a:t>
            </a:r>
          </a:p>
          <a:p>
            <a:pPr lvl="1" rtl="0" fontAlgn="base"/>
            <a:r>
              <a:rPr lang="en-US" sz="1200" b="0" i="0" u="none" strike="noStrike" kern="1200" dirty="0">
                <a:solidFill>
                  <a:schemeClr val="tx1"/>
                </a:solidFill>
                <a:effectLst/>
                <a:latin typeface="+mn-lt"/>
                <a:ea typeface="+mn-ea"/>
                <a:cs typeface="+mn-cs"/>
              </a:rPr>
              <a:t>A question is supplemented with a bunch of candidate answers</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13</a:t>
            </a:fld>
            <a:endParaRPr lang="en-US"/>
          </a:p>
        </p:txBody>
      </p:sp>
    </p:spTree>
    <p:extLst>
      <p:ext uri="{BB962C8B-B14F-4D97-AF65-F5344CB8AC3E}">
        <p14:creationId xmlns:p14="http://schemas.microsoft.com/office/powerpoint/2010/main" val="2242597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Essentially, each new dataset offers an alternate (better?) evaluation protocol for a slightly different phenomenon. </a:t>
            </a:r>
          </a:p>
          <a:p>
            <a:pPr lvl="1" rtl="0" fontAlgn="base"/>
            <a:r>
              <a:rPr lang="en-US" sz="1200" b="0" i="0" u="none" strike="noStrike" kern="1200" dirty="0">
                <a:solidFill>
                  <a:schemeClr val="tx1"/>
                </a:solidFill>
                <a:effectLst/>
                <a:latin typeface="+mn-lt"/>
                <a:ea typeface="+mn-ea"/>
                <a:cs typeface="+mn-cs"/>
              </a:rPr>
              <a:t>But inherently, they’re different realization of the same task (namely, QA). </a:t>
            </a:r>
          </a:p>
        </p:txBody>
      </p:sp>
      <p:sp>
        <p:nvSpPr>
          <p:cNvPr id="4" name="Slide Number Placeholder 3"/>
          <p:cNvSpPr>
            <a:spLocks noGrp="1"/>
          </p:cNvSpPr>
          <p:nvPr>
            <p:ph type="sldNum" sz="quarter" idx="5"/>
          </p:nvPr>
        </p:nvSpPr>
        <p:spPr/>
        <p:txBody>
          <a:bodyPr/>
          <a:lstStyle/>
          <a:p>
            <a:fld id="{7E3EFFCD-2707-464E-8668-7D1BDDA9873E}" type="slidenum">
              <a:rPr lang="en-US" smtClean="0"/>
              <a:t>14</a:t>
            </a:fld>
            <a:endParaRPr lang="en-US"/>
          </a:p>
        </p:txBody>
      </p:sp>
    </p:spTree>
    <p:extLst>
      <p:ext uri="{BB962C8B-B14F-4D97-AF65-F5344CB8AC3E}">
        <p14:creationId xmlns:p14="http://schemas.microsoft.com/office/powerpoint/2010/main" val="2603254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Somehow the field has become “dataset” driven:</a:t>
            </a:r>
            <a:endParaRPr lang="en-US" sz="11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And consequently, we (the community) accepted that it is okay to encode dataset-specific assumptions into models.</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For example: people who solve yes/no datasets (read)</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(the community) frequently exploit these assumptions that move our models away from the broad definition of QA.</a:t>
            </a:r>
            <a:endParaRPr lang="en-US" sz="11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And there are consequence to such narrow designs;</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Format-specific assumptions create hard barriers for generalization of systems across formats.</a:t>
            </a:r>
            <a:endParaRPr lang="en-US" sz="1100" b="0" i="0" u="none" strike="noStrike" kern="1200" dirty="0">
              <a:solidFill>
                <a:schemeClr val="tx1"/>
              </a:solidFill>
              <a:effectLst/>
              <a:latin typeface="+mn-lt"/>
              <a:ea typeface="+mn-ea"/>
              <a:cs typeface="+mn-cs"/>
            </a:endParaRP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 system engineered for YN cannot run on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questions. </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Additionally, there is a missed opportunity here; as I will show later; by making QA systems more general we can build stronger models, partly because we can access a larger pool of data for supervision. </a:t>
            </a:r>
            <a:endParaRPr lang="en-US" sz="11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E3EFFCD-2707-464E-8668-7D1BDDA9873E}" type="slidenum">
              <a:rPr lang="en-US" smtClean="0"/>
              <a:t>15</a:t>
            </a:fld>
            <a:endParaRPr lang="en-US"/>
          </a:p>
        </p:txBody>
      </p:sp>
    </p:spTree>
    <p:extLst>
      <p:ext uri="{BB962C8B-B14F-4D97-AF65-F5344CB8AC3E}">
        <p14:creationId xmlns:p14="http://schemas.microsoft.com/office/powerpoint/2010/main" val="3982823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Just to say the same thing with a bit more graphics:</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Within the boundaries defined by each of the QA formats, we have seen lots of activities.</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My argument is that such boundaries, in many cases, are artificial and perhaps unnecessary, given that there is a lot of sharedness among the these tasks.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So we’re </a:t>
            </a:r>
            <a:r>
              <a:rPr lang="en-US" sz="1200" b="0" i="0" u="none" strike="noStrike" kern="1200" dirty="0" err="1">
                <a:solidFill>
                  <a:schemeClr val="tx1"/>
                </a:solidFill>
                <a:effectLst/>
                <a:latin typeface="+mn-lt"/>
                <a:ea typeface="+mn-ea"/>
                <a:cs typeface="+mn-cs"/>
              </a:rPr>
              <a:t>gonna</a:t>
            </a:r>
            <a:r>
              <a:rPr lang="en-US" sz="1200" b="0" i="0" u="none" strike="noStrike" kern="1200" dirty="0">
                <a:solidFill>
                  <a:schemeClr val="tx1"/>
                </a:solidFill>
                <a:effectLst/>
                <a:latin typeface="+mn-lt"/>
                <a:ea typeface="+mn-ea"/>
                <a:cs typeface="+mn-cs"/>
              </a:rPr>
              <a:t> try to tear down these walls.</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E3EFFCD-2707-464E-8668-7D1BDDA9873E}" type="slidenum">
              <a:rPr lang="en-US" smtClean="0"/>
              <a:t>16</a:t>
            </a:fld>
            <a:endParaRPr lang="en-US"/>
          </a:p>
        </p:txBody>
      </p:sp>
    </p:spTree>
    <p:extLst>
      <p:ext uri="{BB962C8B-B14F-4D97-AF65-F5344CB8AC3E}">
        <p14:creationId xmlns:p14="http://schemas.microsoft.com/office/powerpoint/2010/main" val="3275928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Enabled by this intuition, we built a system that performs surprisingly well across </a:t>
            </a:r>
            <a:r>
              <a:rPr lang="en-US" sz="1200" b="1" i="0" u="none" strike="noStrike" kern="1200" dirty="0">
                <a:solidFill>
                  <a:schemeClr val="tx1"/>
                </a:solidFill>
                <a:effectLst/>
                <a:latin typeface="+mn-lt"/>
                <a:ea typeface="+mn-ea"/>
                <a:cs typeface="+mn-cs"/>
              </a:rPr>
              <a:t>four </a:t>
            </a:r>
            <a:r>
              <a:rPr lang="en-US" sz="1200" b="0" i="0" u="none" strike="noStrike" kern="1200" dirty="0">
                <a:solidFill>
                  <a:schemeClr val="tx1"/>
                </a:solidFill>
                <a:effectLst/>
                <a:latin typeface="+mn-lt"/>
                <a:ea typeface="+mn-ea"/>
                <a:cs typeface="+mn-cs"/>
              </a:rPr>
              <a:t>different QA formats.</a:t>
            </a:r>
          </a:p>
        </p:txBody>
      </p:sp>
      <p:sp>
        <p:nvSpPr>
          <p:cNvPr id="4" name="Slide Number Placeholder 3"/>
          <p:cNvSpPr>
            <a:spLocks noGrp="1"/>
          </p:cNvSpPr>
          <p:nvPr>
            <p:ph type="sldNum" sz="quarter" idx="5"/>
          </p:nvPr>
        </p:nvSpPr>
        <p:spPr/>
        <p:txBody>
          <a:bodyPr/>
          <a:lstStyle/>
          <a:p>
            <a:fld id="{7E3EFFCD-2707-464E-8668-7D1BDDA9873E}" type="slidenum">
              <a:rPr lang="en-US" smtClean="0"/>
              <a:t>17</a:t>
            </a:fld>
            <a:endParaRPr lang="en-US"/>
          </a:p>
        </p:txBody>
      </p:sp>
    </p:spTree>
    <p:extLst>
      <p:ext uri="{BB962C8B-B14F-4D97-AF65-F5344CB8AC3E}">
        <p14:creationId xmlns:p14="http://schemas.microsoft.com/office/powerpoint/2010/main" val="1402511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Let’s start with the high-level definition of the system I have in mind.</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It’s a single system that is supposed to work on a variety of QA formats.</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input should be naturally readable; basically humans should be able to answer each format by just reading the input. </a:t>
            </a:r>
            <a:endParaRPr lang="en-US" sz="11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Let's see an example.</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 (read it)</a:t>
            </a:r>
            <a:endParaRPr lang="en-US" sz="11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Humans don't need to be told that this is a multiple-choice question. You just read it and infer it. </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And that's what I expect a system to be able to do, as well. </a:t>
            </a:r>
            <a:endParaRPr lang="en-US" sz="11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18</a:t>
            </a:fld>
            <a:endParaRPr lang="en-US"/>
          </a:p>
        </p:txBody>
      </p:sp>
    </p:spTree>
    <p:extLst>
      <p:ext uri="{BB962C8B-B14F-4D97-AF65-F5344CB8AC3E}">
        <p14:creationId xmlns:p14="http://schemas.microsoft.com/office/powerpoint/2010/main" val="16392532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Here is another example,</a:t>
            </a:r>
          </a:p>
          <a:p>
            <a:pPr rtl="0" fontAlgn="base"/>
            <a:r>
              <a:rPr lang="en-US" sz="1200" b="0" i="0" u="none" strike="noStrike" kern="1200" dirty="0">
                <a:solidFill>
                  <a:schemeClr val="tx1"/>
                </a:solidFill>
                <a:effectLst/>
                <a:latin typeface="+mn-lt"/>
                <a:ea typeface="+mn-ea"/>
                <a:cs typeface="+mn-cs"/>
              </a:rPr>
              <a:t>(read it)</a:t>
            </a:r>
          </a:p>
          <a:p>
            <a:pPr rtl="0" fontAlgn="base"/>
            <a:r>
              <a:rPr lang="en-US" sz="1200" b="0" i="0" u="none" strike="noStrike" kern="1200" dirty="0">
                <a:solidFill>
                  <a:schemeClr val="tx1"/>
                </a:solidFill>
                <a:effectLst/>
                <a:latin typeface="+mn-lt"/>
                <a:ea typeface="+mn-ea"/>
                <a:cs typeface="+mn-cs"/>
              </a:rPr>
              <a:t>Again, humans don't need to be told that it is yes/no question. They can infer it from the input.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19</a:t>
            </a:fld>
            <a:endParaRPr lang="en-US"/>
          </a:p>
        </p:txBody>
      </p:sp>
    </p:spTree>
    <p:extLst>
      <p:ext uri="{BB962C8B-B14F-4D97-AF65-F5344CB8AC3E}">
        <p14:creationId xmlns:p14="http://schemas.microsoft.com/office/powerpoint/2010/main" val="2735637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Here is another one:</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(read)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Again you don't need to know what is the format or the dataset. But one can infer it from what is shown as input.</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Overall, all these examples illustrate our encoding of the instances when we feed them to the models.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(read)</a:t>
            </a: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Let me emphasize that: In this encoding, we never explicitly mention the format of a given instance or what dataset it belongs to. It is something that needs to be inferred.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The key technical requisite that we’re borrowing from the field is text-to-text architectures, such as T5, BART</a:t>
            </a:r>
            <a:br>
              <a:rPr lang="en-US" sz="1200" b="0" i="0" u="none" strike="noStrike" kern="1200" dirty="0">
                <a:solidFill>
                  <a:schemeClr val="tx1"/>
                </a:solidFill>
                <a:effectLst/>
                <a:latin typeface="+mn-lt"/>
                <a:ea typeface="+mn-ea"/>
                <a:cs typeface="+mn-cs"/>
              </a:rPr>
            </a:br>
            <a:br>
              <a:rPr lang="en-US" dirty="0"/>
            </a:b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20</a:t>
            </a:fld>
            <a:endParaRPr lang="en-US"/>
          </a:p>
        </p:txBody>
      </p:sp>
    </p:spTree>
    <p:extLst>
      <p:ext uri="{BB962C8B-B14F-4D97-AF65-F5344CB8AC3E}">
        <p14:creationId xmlns:p14="http://schemas.microsoft.com/office/powerpoint/2010/main" val="1272434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Let me start with  a little bit of anecdote here: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During this pandemic, I got the habit of playing online chess;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And not just the standard chess, but different variants that I was not aware of; various boards; Various number of players, etc. </a:t>
            </a:r>
          </a:p>
          <a:p>
            <a:pPr marL="171450" lvl="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Interestingly, all these variants, have the same basic principles. So, if you know the standard chess, it is relatively easy to switch between various variants. </a:t>
            </a:r>
          </a:p>
          <a:p>
            <a:pPr marL="628650" lvl="1"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Now if you think about state of AI in chess: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Chess is usually considered a ”solved” problem for AI.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Yet, there is no system that can learn about basic principles of chess and seamlessly generalize to an unseen chess variant.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Which goes to show how “narrow” our tasks definitions in AI are. </a:t>
            </a:r>
          </a:p>
          <a:p>
            <a:pPr marL="628650" lvl="1"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2</a:t>
            </a:fld>
            <a:endParaRPr lang="en-US"/>
          </a:p>
        </p:txBody>
      </p:sp>
    </p:spTree>
    <p:extLst>
      <p:ext uri="{BB962C8B-B14F-4D97-AF65-F5344CB8AC3E}">
        <p14:creationId xmlns:p14="http://schemas.microsoft.com/office/powerpoint/2010/main" val="1005307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first intuition that one needs to verify is whether there is any value in mixing pairs of datasets. </a:t>
            </a:r>
          </a:p>
          <a:p>
            <a:pPr rtl="0" fontAlgn="base"/>
            <a:r>
              <a:rPr lang="en-US" sz="1200" b="0" i="0" u="none" strike="noStrike" kern="1200" dirty="0">
                <a:solidFill>
                  <a:schemeClr val="tx1"/>
                </a:solidFill>
                <a:effectLst/>
                <a:latin typeface="+mn-lt"/>
                <a:ea typeface="+mn-ea"/>
                <a:cs typeface="+mn-cs"/>
              </a:rPr>
              <a:t>(read the plots) </a:t>
            </a:r>
          </a:p>
          <a:p>
            <a:pPr rtl="0" fontAlgn="base"/>
            <a:r>
              <a:rPr lang="en-US" sz="1200" b="0" i="0" u="none" strike="noStrike" kern="1200" dirty="0">
                <a:solidFill>
                  <a:schemeClr val="tx1"/>
                </a:solidFill>
                <a:effectLst/>
                <a:latin typeface="+mn-lt"/>
                <a:ea typeface="+mn-ea"/>
                <a:cs typeface="+mn-cs"/>
              </a:rPr>
              <a:t>I don’t know about you, but when I was seeing these improvements, my first instinct was that there must be a bug somewhere.</a:t>
            </a:r>
          </a:p>
          <a:p>
            <a:pPr rtl="0" fontAlgn="base"/>
            <a:r>
              <a:rPr lang="en-US" sz="1200" b="0" i="0" u="none" strike="noStrike" kern="1200" dirty="0">
                <a:solidFill>
                  <a:schemeClr val="tx1"/>
                </a:solidFill>
                <a:effectLst/>
                <a:latin typeface="+mn-lt"/>
                <a:ea typeface="+mn-ea"/>
                <a:cs typeface="+mn-cs"/>
              </a:rPr>
              <a:t>Quite surprising how one can gain so much by creating these seemingly odd combinations. </a:t>
            </a:r>
          </a:p>
          <a:p>
            <a:pPr rtl="0"/>
            <a:endParaRPr lang="en-US" dirty="0"/>
          </a:p>
          <a:p>
            <a:pPr rtl="0"/>
            <a:r>
              <a:rPr lang="en-US" dirty="0"/>
              <a:t>--&gt; more experiments in the paper</a:t>
            </a:r>
            <a:br>
              <a:rPr lang="en-US" dirty="0"/>
            </a:br>
            <a:r>
              <a:rPr lang="en-US" sz="1200" b="0" i="0" u="none" strike="noStrike" kern="1200" dirty="0">
                <a:solidFill>
                  <a:schemeClr val="tx1"/>
                </a:solidFill>
                <a:effectLst/>
                <a:latin typeface="+mn-lt"/>
                <a:ea typeface="+mn-ea"/>
                <a:cs typeface="+mn-cs"/>
              </a:rPr>
              <a:t>Overall, empirically we see that there exists pairs of datasets with different formats that benefit from each other.</a:t>
            </a:r>
            <a:endParaRPr lang="en-US" b="0" dirty="0">
              <a:effectLst/>
            </a:endParaRPr>
          </a:p>
          <a:p>
            <a:pPr rtl="0"/>
            <a:r>
              <a:rPr lang="en-US" sz="1200" b="0" i="0" u="none" strike="noStrike" kern="1200" dirty="0">
                <a:solidFill>
                  <a:schemeClr val="tx1"/>
                </a:solidFill>
                <a:effectLst/>
                <a:latin typeface="+mn-lt"/>
                <a:ea typeface="+mn-ea"/>
                <a:cs typeface="+mn-cs"/>
              </a:rPr>
              <a:t>This brings us to the question of what happens when you mix multiple datasets of different format? </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21</a:t>
            </a:fld>
            <a:endParaRPr lang="en-US"/>
          </a:p>
        </p:txBody>
      </p:sp>
    </p:spTree>
    <p:extLst>
      <p:ext uri="{BB962C8B-B14F-4D97-AF65-F5344CB8AC3E}">
        <p14:creationId xmlns:p14="http://schemas.microsoft.com/office/powerpoint/2010/main" val="192140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Motivated by the previous observations, we build systems trained on a mix of many formats. </a:t>
            </a:r>
          </a:p>
          <a:p>
            <a:pPr lvl="1" rtl="0" fontAlgn="base"/>
            <a:r>
              <a:rPr lang="en-US" sz="1200" b="0" i="0" u="none" strike="noStrike" kern="1200" dirty="0">
                <a:solidFill>
                  <a:schemeClr val="tx1"/>
                </a:solidFill>
                <a:effectLst/>
                <a:latin typeface="+mn-lt"/>
                <a:ea typeface="+mn-ea"/>
                <a:cs typeface="+mn-cs"/>
              </a:rPr>
              <a:t>We build </a:t>
            </a:r>
            <a:r>
              <a:rPr lang="en-US" sz="1200" b="0" i="0" u="none" strike="noStrike" kern="1200" dirty="0" err="1">
                <a:solidFill>
                  <a:schemeClr val="tx1"/>
                </a:solidFill>
                <a:effectLst/>
                <a:latin typeface="+mn-lt"/>
                <a:ea typeface="+mn-ea"/>
                <a:cs typeface="+mn-cs"/>
              </a:rPr>
              <a:t>UnifiedQA</a:t>
            </a:r>
            <a:r>
              <a:rPr lang="en-US" sz="1200" b="0" i="0" u="none" strike="noStrike" kern="1200" dirty="0">
                <a:solidFill>
                  <a:schemeClr val="tx1"/>
                </a:solidFill>
                <a:effectLst/>
                <a:latin typeface="+mn-lt"/>
                <a:ea typeface="+mn-ea"/>
                <a:cs typeface="+mn-cs"/>
              </a:rPr>
              <a:t>, by training our models on the union of the following 8 datasets. </a:t>
            </a:r>
          </a:p>
          <a:p>
            <a:pPr rtl="0" fontAlgn="base"/>
            <a:r>
              <a:rPr lang="en-US" sz="1200" b="0" i="0" u="none" strike="noStrike" kern="1200" dirty="0">
                <a:solidFill>
                  <a:schemeClr val="tx1"/>
                </a:solidFill>
                <a:effectLst/>
                <a:latin typeface="+mn-lt"/>
                <a:ea typeface="+mn-ea"/>
                <a:cs typeface="+mn-cs"/>
              </a:rPr>
              <a:t>For the rest of this section, I am going to show several empirical intuitions on UQA.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22</a:t>
            </a:fld>
            <a:endParaRPr lang="en-US"/>
          </a:p>
        </p:txBody>
      </p:sp>
    </p:spTree>
    <p:extLst>
      <p:ext uri="{BB962C8B-B14F-4D97-AF65-F5344CB8AC3E}">
        <p14:creationId xmlns:p14="http://schemas.microsoft.com/office/powerpoint/2010/main" val="918780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Is UQA as good as dedicated systems trained for individual datasets?</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 this plot,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BLUE bars belong to UQA (a single system for multiple datasets of different formats).</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GREEN bars are dataset-specific models; i.e., models that are evaluated on the same dataset that they were trained on.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results show that UQA performs almost as well as targeted models.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On average (the right columns) UQA clearly outperforms dataset/format-specific systems.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Overall, UQA offers flexibility across multiple QA formats while compromising almost none compared to dataset-specific experts.</a:t>
            </a:r>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23</a:t>
            </a:fld>
            <a:endParaRPr lang="en-US"/>
          </a:p>
        </p:txBody>
      </p:sp>
    </p:spTree>
    <p:extLst>
      <p:ext uri="{BB962C8B-B14F-4D97-AF65-F5344CB8AC3E}">
        <p14:creationId xmlns:p14="http://schemas.microsoft.com/office/powerpoint/2010/main" val="1374150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What if we only care about a particular benchmark?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is there a value in using UQA as a starting point for fine-tuning?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as opposed to a fine-tuning vanilla language model that is not familiar with the QA task yet?</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Here I am showing the results of fine-tuning two systems.</a:t>
            </a:r>
          </a:p>
          <a:p>
            <a:pPr marL="628650" lvl="1"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(read the plot) </a:t>
            </a:r>
            <a:br>
              <a:rPr lang="en-US" sz="1200" b="0" i="0" u="none" strike="noStrike" kern="1200" dirty="0">
                <a:solidFill>
                  <a:schemeClr val="tx1"/>
                </a:solidFill>
                <a:effectLst/>
                <a:latin typeface="+mn-lt"/>
                <a:ea typeface="+mn-ea"/>
                <a:cs typeface="+mn-cs"/>
              </a:rPr>
            </a:br>
            <a:endParaRPr lang="en-US" b="0" dirty="0">
              <a:effectLst/>
            </a:endParaRPr>
          </a:p>
          <a:p>
            <a:pPr marL="171450" lvl="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We see that fine-tuning on UQA consistently dominates fine-tuning on T5.</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Intuitively, since UQA has had exposure to different formats, it is well-positioned to achieve higher scores after a little fine-tuning.</a:t>
            </a:r>
            <a:endParaRPr lang="en-US" b="0" dirty="0">
              <a:effectLst/>
            </a:endParaRPr>
          </a:p>
          <a:p>
            <a:pPr marL="628650" lvl="1"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This is especially effective when a user has limited training data for their target QA task</a:t>
            </a:r>
            <a:endParaRPr lang="en-US" b="0" dirty="0">
              <a:effectLst/>
            </a:endParaRPr>
          </a:p>
          <a:p>
            <a:pPr marL="171450" indent="-171450" rtl="0">
              <a:buFont typeface="Arial" panose="020B0604020202020204" pitchFamily="34" charset="0"/>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We have an extensive experiments on this if you look at our paper, where we report SOTA scores on 10 dataset.</a:t>
            </a:r>
          </a:p>
          <a:p>
            <a:pPr marL="171450" indent="-171450" rtl="0">
              <a:buFont typeface="Arial" panose="020B0604020202020204" pitchFamily="34" charset="0"/>
              <a:buChar char="•"/>
            </a:pPr>
            <a:endParaRPr lang="en-US" dirty="0"/>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There are other experiments that I am not going to show due to my limited time: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24</a:t>
            </a:fld>
            <a:endParaRPr lang="en-US"/>
          </a:p>
        </p:txBody>
      </p:sp>
    </p:spTree>
    <p:extLst>
      <p:ext uri="{BB962C8B-B14F-4D97-AF65-F5344CB8AC3E}">
        <p14:creationId xmlns:p14="http://schemas.microsoft.com/office/powerpoint/2010/main" val="3883104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Before I end, I’ll mention a few words on transfer learning or multi-task learning: </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There is a large body of work in this direction that try to exploit the commonalities of the tasks.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My understanding is that the majority of the efforts on multi-task learning don't result in any meaningful gains.</a:t>
            </a:r>
            <a:endParaRPr lang="en-US" sz="11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Here you might say, well it seems like you're also doing multi-task learning as well; it didn't for others, why do you think it works for you?</a:t>
            </a:r>
            <a:endParaRPr lang="en-US" sz="11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Here is my argument: In most cases, the failure  of a multi-task learning (or their success, for that matter) should not be blamed on the algorithms, but rather on the choices of the tasks.</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Many works often select an excessively broad set of tasks.</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err="1">
                <a:solidFill>
                  <a:schemeClr val="tx1"/>
                </a:solidFill>
                <a:effectLst/>
                <a:latin typeface="+mn-lt"/>
                <a:ea typeface="+mn-ea"/>
                <a:cs typeface="+mn-cs"/>
              </a:rPr>
              <a:t>Raffel</a:t>
            </a:r>
            <a:r>
              <a:rPr lang="en-US" sz="1200" b="0" i="0" u="none" strike="noStrike" kern="1200" dirty="0">
                <a:solidFill>
                  <a:schemeClr val="tx1"/>
                </a:solidFill>
                <a:effectLst/>
                <a:latin typeface="+mn-lt"/>
                <a:ea typeface="+mn-ea"/>
                <a:cs typeface="+mn-cs"/>
              </a:rPr>
              <a:t> et al. (2019) experiment with diverse NLP tasks (machine translation, summarization, </a:t>
            </a:r>
            <a:r>
              <a:rPr lang="en-US" sz="1200" b="0" i="0" u="none" strike="noStrike" kern="1200" dirty="0" err="1">
                <a:solidFill>
                  <a:schemeClr val="tx1"/>
                </a:solidFill>
                <a:effectLst/>
                <a:latin typeface="+mn-lt"/>
                <a:ea typeface="+mn-ea"/>
                <a:cs typeface="+mn-cs"/>
              </a:rPr>
              <a:t>etc</a:t>
            </a:r>
            <a:r>
              <a:rPr lang="en-US" sz="1200" b="0" i="0" u="none" strike="noStrike" kern="1200" dirty="0">
                <a:solidFill>
                  <a:schemeClr val="tx1"/>
                </a:solidFill>
                <a:effectLst/>
                <a:latin typeface="+mn-lt"/>
                <a:ea typeface="+mn-ea"/>
                <a:cs typeface="+mn-cs"/>
              </a:rPr>
              <a:t>) that have very little in common. </a:t>
            </a:r>
            <a:endParaRPr lang="en-US" sz="11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Here, we choose our tasks so that we stay within the boundaries of QA and show that transfer across different QA variants is indeed possible.</a:t>
            </a:r>
            <a:endParaRPr lang="en-US" sz="1100" b="0" i="0" u="none" strike="noStrike" kern="1200" dirty="0">
              <a:solidFill>
                <a:schemeClr val="tx1"/>
              </a:solidFill>
              <a:effectLst/>
              <a:latin typeface="+mn-lt"/>
              <a:ea typeface="+mn-ea"/>
              <a:cs typeface="+mn-cs"/>
            </a:endParaRP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That is really the key difference that enables us to show transfer in this study. </a:t>
            </a:r>
          </a:p>
        </p:txBody>
      </p:sp>
      <p:sp>
        <p:nvSpPr>
          <p:cNvPr id="4" name="Slide Number Placeholder 3"/>
          <p:cNvSpPr>
            <a:spLocks noGrp="1"/>
          </p:cNvSpPr>
          <p:nvPr>
            <p:ph type="sldNum" sz="quarter" idx="5"/>
          </p:nvPr>
        </p:nvSpPr>
        <p:spPr/>
        <p:txBody>
          <a:bodyPr/>
          <a:lstStyle/>
          <a:p>
            <a:fld id="{7E3EFFCD-2707-464E-8668-7D1BDDA9873E}" type="slidenum">
              <a:rPr lang="en-US" smtClean="0"/>
              <a:t>25</a:t>
            </a:fld>
            <a:endParaRPr lang="en-US"/>
          </a:p>
        </p:txBody>
      </p:sp>
    </p:spTree>
    <p:extLst>
      <p:ext uri="{BB962C8B-B14F-4D97-AF65-F5344CB8AC3E}">
        <p14:creationId xmlns:p14="http://schemas.microsoft.com/office/powerpoint/2010/main" val="3330071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field relies excessively on format-specific assumptions for system design. </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Instead, we should move towards more general QA architectures and push for broader scopes for QA systems. </a:t>
            </a:r>
          </a:p>
          <a:p>
            <a:pPr rtl="0" fontAlgn="base"/>
            <a:br>
              <a:rPr lang="en-US" b="0" dirty="0">
                <a:effectLst/>
              </a:rPr>
            </a:br>
            <a:r>
              <a:rPr lang="en-US" sz="1200" b="0" i="0" u="none" strike="noStrike" kern="1200" dirty="0">
                <a:solidFill>
                  <a:schemeClr val="tx1"/>
                </a:solidFill>
                <a:effectLst/>
                <a:latin typeface="+mn-lt"/>
                <a:ea typeface="+mn-ea"/>
                <a:cs typeface="+mn-cs"/>
              </a:rPr>
              <a:t>There is incentive in doing so as well: we showed gains from mixing QA datasets of different formats. </a:t>
            </a:r>
          </a:p>
          <a:p>
            <a:pPr rtl="0" fontAlgn="base"/>
            <a:br>
              <a:rPr lang="en-US" b="0" dirty="0">
                <a:effectLst/>
              </a:rPr>
            </a:br>
            <a:r>
              <a:rPr lang="en-US" sz="1200" b="0" i="0" u="none" strike="noStrike" kern="1200" dirty="0">
                <a:solidFill>
                  <a:schemeClr val="tx1"/>
                </a:solidFill>
                <a:effectLst/>
                <a:latin typeface="+mn-lt"/>
                <a:ea typeface="+mn-ea"/>
                <a:cs typeface="+mn-cs"/>
              </a:rPr>
              <a:t>And the by-product of the study is: </a:t>
            </a:r>
            <a:r>
              <a:rPr lang="en-US" sz="1200" b="0" i="0" u="none" strike="noStrike" kern="1200" dirty="0" err="1">
                <a:solidFill>
                  <a:schemeClr val="tx1"/>
                </a:solidFill>
                <a:effectLst/>
                <a:latin typeface="+mn-lt"/>
                <a:ea typeface="+mn-ea"/>
                <a:cs typeface="+mn-cs"/>
              </a:rPr>
              <a:t>UnifiedQA</a:t>
            </a:r>
            <a:r>
              <a:rPr lang="en-US" sz="1200" b="0" i="0" u="none" strike="noStrike" kern="1200" dirty="0">
                <a:solidFill>
                  <a:schemeClr val="tx1"/>
                </a:solidFill>
                <a:effectLst/>
                <a:latin typeface="+mn-lt"/>
                <a:ea typeface="+mn-ea"/>
                <a:cs typeface="+mn-cs"/>
              </a:rPr>
              <a:t>, a single pre-trained QA system that works across four common QA formats.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26</a:t>
            </a:fld>
            <a:endParaRPr lang="en-US"/>
          </a:p>
        </p:txBody>
      </p:sp>
    </p:spTree>
    <p:extLst>
      <p:ext uri="{BB962C8B-B14F-4D97-AF65-F5344CB8AC3E}">
        <p14:creationId xmlns:p14="http://schemas.microsoft.com/office/powerpoint/2010/main" val="3405923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dirty="0"/>
              <a:t>In this part of the talk, I am going to focus on complex (multi-hop) QA problems, i.e., questions that require some form of reasoning. There are already a couple benchmarks for this task. </a:t>
            </a:r>
          </a:p>
          <a:p>
            <a:pPr marL="628650" lvl="1" indent="-171450" rtl="0">
              <a:buFont typeface="Arial" panose="020B0604020202020204" pitchFamily="34" charset="0"/>
              <a:buChar char="•"/>
            </a:pPr>
            <a:r>
              <a:rPr lang="en-US" dirty="0"/>
              <a:t>For instance, the DROP dataset, which contains questions like ... .</a:t>
            </a:r>
          </a:p>
          <a:p>
            <a:pPr marL="628650" lvl="1" indent="-171450" rtl="0">
              <a:buFont typeface="Arial" panose="020B0604020202020204" pitchFamily="34" charset="0"/>
              <a:buChar char="•"/>
            </a:pPr>
            <a:r>
              <a:rPr lang="en-US" dirty="0"/>
              <a:t>Another example is, the </a:t>
            </a:r>
            <a:r>
              <a:rPr lang="en-US" dirty="0" err="1"/>
              <a:t>HotPotQA</a:t>
            </a:r>
            <a:r>
              <a:rPr lang="en-US" dirty="0"/>
              <a:t> datasets, with questions like ... </a:t>
            </a:r>
          </a:p>
          <a:p>
            <a:pPr marL="628650" lvl="1" indent="-171450" rtl="0">
              <a:buFont typeface="Arial" panose="020B0604020202020204" pitchFamily="34" charset="0"/>
              <a:buChar char="•"/>
            </a:pPr>
            <a:r>
              <a:rPr lang="en-US" dirty="0"/>
              <a:t>For each of these datasets, the community has made tremendous progress in building dataset-specific models. </a:t>
            </a:r>
          </a:p>
          <a:p>
            <a:pPr marL="1085850" lvl="2" indent="-171450" rtl="0">
              <a:buFont typeface="Arial" panose="020B0604020202020204" pitchFamily="34" charset="0"/>
              <a:buChar char="•"/>
            </a:pPr>
            <a:r>
              <a:rPr lang="en-US" dirty="0"/>
              <a:t>The leaderboards for each of these datasets are almost saturating. </a:t>
            </a:r>
          </a:p>
          <a:p>
            <a:pPr marL="1085850" lvl="2" indent="-171450" rtl="0">
              <a:buFont typeface="Arial" panose="020B0604020202020204" pitchFamily="34" charset="0"/>
              <a:buChar char="•"/>
            </a:pPr>
            <a:r>
              <a:rPr lang="en-US" dirty="0"/>
              <a:t>However, after several years, we still do not have a single systems that works reasonably well on both datasets (the limited breadth.)</a:t>
            </a:r>
          </a:p>
          <a:p>
            <a:pPr marL="1543050" lvl="3" indent="-171450" rtl="0">
              <a:buFont typeface="Arial" panose="020B0604020202020204" pitchFamily="34" charset="0"/>
              <a:buChar char="•"/>
            </a:pPr>
            <a:r>
              <a:rPr lang="en-US" dirty="0"/>
              <a:t>Partly because these dataset represent different distributions. </a:t>
            </a:r>
          </a:p>
          <a:p>
            <a:pPr marL="171450" indent="-171450" rtl="0">
              <a:buFont typeface="Arial" panose="020B0604020202020204" pitchFamily="34" charset="0"/>
              <a:buChar char="•"/>
            </a:pPr>
            <a:endParaRPr lang="en-US" dirty="0"/>
          </a:p>
          <a:p>
            <a:pPr marL="171450" indent="-171450" rtl="0">
              <a:buFont typeface="Arial" panose="020B0604020202020204" pitchFamily="34" charset="0"/>
              <a:buChar char="•"/>
            </a:pPr>
            <a:r>
              <a:rPr lang="en-US" dirty="0"/>
              <a:t>The challenge for us now is:  how can we build a system that generalize to all these datasets at the same time.</a:t>
            </a:r>
          </a:p>
          <a:p>
            <a:pPr marL="171450" indent="-171450" rtl="0">
              <a:buFont typeface="Arial" panose="020B0604020202020204" pitchFamily="34" charset="0"/>
              <a:buChar char="•"/>
            </a:pPr>
            <a:r>
              <a:rPr lang="en-US" dirty="0"/>
              <a:t>Hypothesis: Even though these the questions of different distributions, their sub-problems are similar. </a:t>
            </a:r>
          </a:p>
          <a:p>
            <a:pPr marL="171450" indent="-171450" rtl="0">
              <a:buFont typeface="Arial" panose="020B0604020202020204" pitchFamily="34" charset="0"/>
              <a:buChar char="•"/>
            </a:pPr>
            <a:r>
              <a:rPr lang="en-US" dirty="0"/>
              <a:t>Idea: </a:t>
            </a:r>
          </a:p>
          <a:p>
            <a:pPr marL="628650" lvl="1" indent="-171450" rtl="0">
              <a:buFont typeface="Arial" panose="020B0604020202020204" pitchFamily="34" charset="0"/>
              <a:buChar char="•"/>
            </a:pPr>
            <a:r>
              <a:rPr lang="en-US" dirty="0"/>
              <a:t>build a general framework to decompose complex question into sub-questions  </a:t>
            </a:r>
          </a:p>
          <a:p>
            <a:pPr marL="628650" lvl="1" indent="-171450" rtl="0">
              <a:buFont typeface="Arial" panose="020B0604020202020204" pitchFamily="34" charset="0"/>
              <a:buChar char="•"/>
            </a:pPr>
            <a:r>
              <a:rPr lang="en-US" dirty="0"/>
              <a:t>have a share set of systems to solve the sub-questions </a:t>
            </a:r>
          </a:p>
          <a:p>
            <a:pPr marL="171450" indent="-171450" rtl="0">
              <a:buFont typeface="Arial" panose="020B0604020202020204" pitchFamily="34" charset="0"/>
              <a:buChar char="•"/>
            </a:pPr>
            <a:endParaRPr lang="en-US" dirty="0"/>
          </a:p>
          <a:p>
            <a:pPr marL="171450" indent="-171450" rtl="0">
              <a:buFont typeface="Arial" panose="020B0604020202020204" pitchFamily="34" charset="0"/>
              <a:buChar char="•"/>
            </a:pPr>
            <a:r>
              <a:rPr lang="en-US" dirty="0"/>
              <a:t>Now let me try to detail how we're going to operationalize this intuition. </a:t>
            </a:r>
          </a:p>
        </p:txBody>
      </p:sp>
      <p:sp>
        <p:nvSpPr>
          <p:cNvPr id="4" name="Slide Number Placeholder 3"/>
          <p:cNvSpPr>
            <a:spLocks noGrp="1"/>
          </p:cNvSpPr>
          <p:nvPr>
            <p:ph type="sldNum" sz="quarter" idx="5"/>
          </p:nvPr>
        </p:nvSpPr>
        <p:spPr/>
        <p:txBody>
          <a:bodyPr/>
          <a:lstStyle/>
          <a:p>
            <a:fld id="{7E3EFFCD-2707-464E-8668-7D1BDDA9873E}" type="slidenum">
              <a:rPr lang="en-US" smtClean="0"/>
              <a:t>28</a:t>
            </a:fld>
            <a:endParaRPr lang="en-US"/>
          </a:p>
        </p:txBody>
      </p:sp>
    </p:spTree>
    <p:extLst>
      <p:ext uri="{BB962C8B-B14F-4D97-AF65-F5344CB8AC3E}">
        <p14:creationId xmlns:p14="http://schemas.microsoft.com/office/powerpoint/2010/main" val="3234612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bc88f96d57_0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bc88f96d57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Here is a high-level description of our proposed architecture: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 simple way to describe the idea here is: “standing on the shoulders of giants”.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“giants” of our work are a bunch of models for simple and rich-resource  tasks; for example, a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solver or a symbolic solver like a calculator. These models are good at what they’re designed for, but they’re essentially blind at solving problems that are slightly more complex.</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green box here (or next-question generator) its role is to break down a given complex question, decompose it into sub-questions and communicates them to appropriate modules. </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 crucial issue here is that the communication between these components are done in natural language.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And in order for this language communication to be successful, the generated sub-questions need to be understandable to modules. (I am going to get back to it). </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call this general family of architectures Text Modular Network, since they consist of “modules” for different skills, and use natural language for the communication between its modules.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And I will present </a:t>
            </a:r>
            <a:r>
              <a:rPr lang="en-US" sz="1200" b="0" i="0" u="none" strike="noStrike" kern="1200" dirty="0" err="1">
                <a:solidFill>
                  <a:schemeClr val="tx1"/>
                </a:solidFill>
                <a:effectLst/>
                <a:latin typeface="+mn-lt"/>
                <a:ea typeface="+mn-ea"/>
                <a:cs typeface="+mn-cs"/>
              </a:rPr>
              <a:t>ModularQA</a:t>
            </a:r>
            <a:r>
              <a:rPr lang="en-US" sz="1200" b="0" i="0" u="none" strike="noStrike" kern="1200" dirty="0">
                <a:solidFill>
                  <a:schemeClr val="tx1"/>
                </a:solidFill>
                <a:effectLst/>
                <a:latin typeface="+mn-lt"/>
                <a:ea typeface="+mn-ea"/>
                <a:cs typeface="+mn-cs"/>
              </a:rPr>
              <a:t> as an implementation (instantiation) of Text Modular Networks. </a:t>
            </a:r>
          </a:p>
          <a:p>
            <a:pPr marL="171450" lvl="0" indent="-171450" algn="l" rtl="0">
              <a:spcBef>
                <a:spcPts val="0"/>
              </a:spcBef>
              <a:spcAft>
                <a:spcPts val="0"/>
              </a:spcAft>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4117029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bd003cb945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bd003cb945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Let’s see an example of how this would work.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One immediate benefits that one can foresee from such architecture design: </a:t>
            </a:r>
          </a:p>
          <a:p>
            <a:pPr lvl="1" rtl="0" fontAlgn="base"/>
            <a:r>
              <a:rPr lang="en-US" sz="1200" b="0" i="0" u="none" strike="noStrike" kern="1200" dirty="0">
                <a:solidFill>
                  <a:schemeClr val="tx1"/>
                </a:solidFill>
                <a:effectLst/>
                <a:latin typeface="+mn-lt"/>
                <a:ea typeface="+mn-ea"/>
                <a:cs typeface="+mn-cs"/>
              </a:rPr>
              <a:t>Interpretability: we can see the reasoning chain used to get to an answer. </a:t>
            </a:r>
          </a:p>
        </p:txBody>
      </p:sp>
    </p:spTree>
    <p:extLst>
      <p:ext uri="{BB962C8B-B14F-4D97-AF65-F5344CB8AC3E}">
        <p14:creationId xmlns:p14="http://schemas.microsoft.com/office/powerpoint/2010/main" val="5849724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bd003cb945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bd003cb945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Challenges: well, it’s a non-trivial design. How would you go about building such an interactive system? That is the research/design question here.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37404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Let me start by remembering one of the widely-known successes of AI. </a:t>
            </a:r>
          </a:p>
          <a:p>
            <a:r>
              <a:rPr lang="en-US" sz="1200" b="0" i="0" u="none" strike="noStrike" kern="1200" dirty="0">
                <a:solidFill>
                  <a:schemeClr val="tx1"/>
                </a:solidFill>
                <a:effectLst/>
                <a:latin typeface="+mn-lt"/>
                <a:ea typeface="+mn-ea"/>
                <a:cs typeface="+mn-cs"/>
              </a:rPr>
              <a:t>Just a few years ago, </a:t>
            </a:r>
            <a:r>
              <a:rPr lang="en-US" sz="1200" b="0" i="0" u="none" strike="noStrike" kern="1200" dirty="0" err="1">
                <a:solidFill>
                  <a:schemeClr val="tx1"/>
                </a:solidFill>
                <a:effectLst/>
                <a:latin typeface="+mn-lt"/>
                <a:ea typeface="+mn-ea"/>
                <a:cs typeface="+mn-cs"/>
              </a:rPr>
              <a:t>AlphaGO</a:t>
            </a:r>
            <a:r>
              <a:rPr lang="en-US" sz="1200" b="0" i="0" u="none" strike="noStrike" kern="1200" dirty="0">
                <a:solidFill>
                  <a:schemeClr val="tx1"/>
                </a:solidFill>
                <a:effectLst/>
                <a:latin typeface="+mn-lt"/>
                <a:ea typeface="+mn-ea"/>
                <a:cs typeface="+mn-cs"/>
              </a:rPr>
              <a:t> defeated the human world champion, in the ancient game of Go, followed by lots of excitement about the new heights that AI has achieved. </a:t>
            </a: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3</a:t>
            </a:fld>
            <a:endParaRPr lang="en-US"/>
          </a:p>
        </p:txBody>
      </p:sp>
    </p:spTree>
    <p:extLst>
      <p:ext uri="{BB962C8B-B14F-4D97-AF65-F5344CB8AC3E}">
        <p14:creationId xmlns:p14="http://schemas.microsoft.com/office/powerpoint/2010/main" val="31065145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bc88f96d57_0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bc88f96d57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r>
              <a:rPr lang="en-US" sz="1200" b="0" i="0" u="none" strike="noStrike" kern="1200" dirty="0">
                <a:solidFill>
                  <a:schemeClr val="tx1"/>
                </a:solidFill>
                <a:effectLst/>
                <a:latin typeface="+mn-lt"/>
                <a:ea typeface="+mn-ea"/>
                <a:cs typeface="+mn-cs"/>
              </a:rPr>
              <a:t>The main component that we need to design is the sub-question generator  which decompose a given complex questions into sub-questions. </a:t>
            </a:r>
          </a:p>
          <a:p>
            <a:pPr lvl="1" rtl="0" fontAlgn="base"/>
            <a:r>
              <a:rPr lang="en-US" sz="1200" b="0" i="0" u="none" strike="noStrike" kern="1200" dirty="0">
                <a:solidFill>
                  <a:schemeClr val="tx1"/>
                </a:solidFill>
                <a:effectLst/>
                <a:latin typeface="+mn-lt"/>
                <a:ea typeface="+mn-ea"/>
                <a:cs typeface="+mn-cs"/>
              </a:rPr>
              <a:t>And in doing so, our constraints is that: </a:t>
            </a:r>
          </a:p>
          <a:p>
            <a:pPr lvl="2" rtl="0" fontAlgn="base"/>
            <a:r>
              <a:rPr lang="en-US" sz="1200" b="0" i="0" u="none" strike="noStrike" kern="1200" dirty="0">
                <a:solidFill>
                  <a:schemeClr val="tx1"/>
                </a:solidFill>
                <a:effectLst/>
                <a:latin typeface="+mn-lt"/>
                <a:ea typeface="+mn-ea"/>
                <a:cs typeface="+mn-cs"/>
              </a:rPr>
              <a:t>The generated sub-questions should use the language of the modules. </a:t>
            </a:r>
          </a:p>
          <a:p>
            <a:pPr rtl="0" fontAlgn="base"/>
            <a:r>
              <a:rPr lang="en-US" sz="1200" b="0" i="0" u="none" strike="noStrike" kern="1200" dirty="0">
                <a:solidFill>
                  <a:schemeClr val="tx1"/>
                </a:solidFill>
                <a:effectLst/>
                <a:latin typeface="+mn-lt"/>
                <a:ea typeface="+mn-ea"/>
                <a:cs typeface="+mn-cs"/>
              </a:rPr>
              <a:t>So how would you build such a system? </a:t>
            </a:r>
          </a:p>
          <a:p>
            <a:endParaRPr lang="en-US" dirty="0"/>
          </a:p>
        </p:txBody>
      </p:sp>
    </p:spTree>
    <p:extLst>
      <p:ext uri="{BB962C8B-B14F-4D97-AF65-F5344CB8AC3E}">
        <p14:creationId xmlns:p14="http://schemas.microsoft.com/office/powerpoint/2010/main" val="1273870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naive approach is: let’s create an annotated data for learning the decompositions. </a:t>
            </a:r>
          </a:p>
          <a:p>
            <a:pPr rtl="0" fontAlgn="base"/>
            <a:r>
              <a:rPr lang="en-US" sz="1200" b="0" i="0" u="none" strike="noStrike" kern="1200" dirty="0">
                <a:solidFill>
                  <a:schemeClr val="tx1"/>
                </a:solidFill>
                <a:effectLst/>
                <a:latin typeface="+mn-lt"/>
                <a:ea typeface="+mn-ea"/>
                <a:cs typeface="+mn-cs"/>
              </a:rPr>
              <a:t>There are already several works on that. </a:t>
            </a:r>
          </a:p>
          <a:p>
            <a:pPr rtl="0" fontAlgn="base"/>
            <a:r>
              <a:rPr lang="en-US" sz="1200" b="0" i="0" u="none" strike="noStrike" kern="1200" dirty="0">
                <a:solidFill>
                  <a:schemeClr val="tx1"/>
                </a:solidFill>
                <a:effectLst/>
                <a:latin typeface="+mn-lt"/>
                <a:ea typeface="+mn-ea"/>
                <a:cs typeface="+mn-cs"/>
              </a:rPr>
              <a:t>I argue that crowdsourcing decompositions is not a good idea. </a:t>
            </a:r>
          </a:p>
          <a:p>
            <a:pPr lvl="1" rtl="0" fontAlgn="base"/>
            <a:r>
              <a:rPr lang="en-US" sz="1200" b="0" i="0" u="none" strike="noStrike" kern="1200" dirty="0">
                <a:solidFill>
                  <a:schemeClr val="tx1"/>
                </a:solidFill>
                <a:effectLst/>
                <a:latin typeface="+mn-lt"/>
                <a:ea typeface="+mn-ea"/>
                <a:cs typeface="+mn-cs"/>
              </a:rPr>
              <a:t>it relies on human annotation which is costly. </a:t>
            </a:r>
          </a:p>
          <a:p>
            <a:pPr lvl="1" rtl="0" fontAlgn="base"/>
            <a:r>
              <a:rPr lang="en-US" sz="1200" b="0" i="0" u="none" strike="noStrike" kern="1200" dirty="0">
                <a:solidFill>
                  <a:schemeClr val="tx1"/>
                </a:solidFill>
                <a:effectLst/>
                <a:latin typeface="+mn-lt"/>
                <a:ea typeface="+mn-ea"/>
                <a:cs typeface="+mn-cs"/>
              </a:rPr>
              <a:t>The generated decompositions are not designed to be comprehensible by existing models. </a:t>
            </a:r>
          </a:p>
          <a:p>
            <a:pPr rtl="0" fontAlgn="base"/>
            <a:r>
              <a:rPr lang="en-US" sz="1200" b="0" i="0" u="none" strike="noStrike" kern="1200" dirty="0">
                <a:solidFill>
                  <a:schemeClr val="tx1"/>
                </a:solidFill>
                <a:effectLst/>
                <a:latin typeface="+mn-lt"/>
                <a:ea typeface="+mn-ea"/>
                <a:cs typeface="+mn-cs"/>
              </a:rPr>
              <a:t>So, what do we do then?</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33</a:t>
            </a:fld>
            <a:endParaRPr lang="en-US"/>
          </a:p>
        </p:txBody>
      </p:sp>
    </p:spTree>
    <p:extLst>
      <p:ext uri="{BB962C8B-B14F-4D97-AF65-F5344CB8AC3E}">
        <p14:creationId xmlns:p14="http://schemas.microsoft.com/office/powerpoint/2010/main" val="1833597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bc88f96d57_0_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bc88f96d57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Here is what we’re going to do: </a:t>
            </a:r>
          </a:p>
          <a:p>
            <a:r>
              <a:rPr lang="en-US" dirty="0"/>
              <a:t> - We are given pairs of input/outputs: complex questions and their answer (from DROP and </a:t>
            </a:r>
            <a:r>
              <a:rPr lang="en-US" dirty="0" err="1"/>
              <a:t>HotPotQA</a:t>
            </a:r>
            <a:r>
              <a:rPr lang="en-US" dirty="0"/>
              <a:t> datasets) </a:t>
            </a:r>
          </a:p>
          <a:p>
            <a:r>
              <a:rPr lang="en-US" dirty="0"/>
              <a:t> – We also fix our modules: </a:t>
            </a:r>
          </a:p>
          <a:p>
            <a:r>
              <a:rPr lang="en-US" dirty="0"/>
              <a:t>	- </a:t>
            </a:r>
            <a:r>
              <a:rPr lang="en-US" dirty="0" err="1"/>
              <a:t>SQuAD</a:t>
            </a:r>
            <a:r>
              <a:rPr lang="en-US" dirty="0"/>
              <a:t> 2.0 model </a:t>
            </a:r>
          </a:p>
          <a:p>
            <a:r>
              <a:rPr lang="en-US" dirty="0"/>
              <a:t>	- Symbolic function that can do difference, if-else, so on. </a:t>
            </a:r>
          </a:p>
          <a:p>
            <a:endParaRPr lang="en-US" dirty="0"/>
          </a:p>
          <a:p>
            <a:pPr marL="171450" indent="-171450">
              <a:buFontTx/>
              <a:buChar char="-"/>
            </a:pPr>
            <a:r>
              <a:rPr lang="en-US" dirty="0"/>
              <a:t>Now, everything is in BLUE is given. </a:t>
            </a:r>
          </a:p>
          <a:p>
            <a:pPr marL="171450" indent="-171450">
              <a:buFontTx/>
              <a:buChar char="-"/>
            </a:pPr>
            <a:r>
              <a:rPr lang="en-US" dirty="0"/>
              <a:t>What is not known is Sub-Question-generator. </a:t>
            </a:r>
          </a:p>
          <a:p>
            <a:r>
              <a:rPr lang="en-US" dirty="0"/>
              <a:t>-   And in order to create that, we’re going to compile noisy supervision that we will use to supervise “sub-question generator”. </a:t>
            </a:r>
          </a:p>
          <a:p>
            <a:r>
              <a:rPr lang="en-US" dirty="0"/>
              <a:t>And that’s basically what I am going to show in the next few slides. </a:t>
            </a:r>
          </a:p>
        </p:txBody>
      </p:sp>
    </p:spTree>
    <p:extLst>
      <p:ext uri="{BB962C8B-B14F-4D97-AF65-F5344CB8AC3E}">
        <p14:creationId xmlns:p14="http://schemas.microsoft.com/office/powerpoint/2010/main" val="892983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bd003cb945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bd003cb945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first piece of the puzzle is to define the language of the communication.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Like I said, our model should decompose questions in a language that is understandable to the modules.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How can this be done? </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 use the data that was used for building QA modules, to build Question-Generation systems </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For example, if we’re going to use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solver as one of our modules, we build a QG system based on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data. </a:t>
            </a:r>
          </a:p>
          <a:p>
            <a:pPr marL="1543050" lvl="3"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Essentially, the questions generated by this QG system are all understandable to the corresponding QA system. </a:t>
            </a:r>
          </a:p>
          <a:p>
            <a:pPr marL="628650" lvl="1"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628650" lvl="1" indent="-171450" algn="l" rtl="0">
              <a:spcBef>
                <a:spcPts val="0"/>
              </a:spcBef>
              <a:spcAft>
                <a:spcPts val="0"/>
              </a:spcAft>
              <a:buFont typeface="Arial" panose="020B0604020202020204" pitchFamily="34" charset="0"/>
              <a:buChar char="•"/>
            </a:pPr>
            <a:r>
              <a:rPr lang="en-US" dirty="0"/>
              <a:t>Specifically, we build conditional generation models, conditioned on 3 main parameters </a:t>
            </a:r>
          </a:p>
          <a:p>
            <a:pPr marL="1085850" lvl="2" indent="-171450" algn="l" rtl="0">
              <a:spcBef>
                <a:spcPts val="0"/>
              </a:spcBef>
              <a:spcAft>
                <a:spcPts val="0"/>
              </a:spcAft>
              <a:buFont typeface="Arial" panose="020B0604020202020204" pitchFamily="34" charset="0"/>
              <a:buChar char="•"/>
            </a:pPr>
            <a:r>
              <a:rPr lang="en-US" dirty="0"/>
              <a:t>the suggested vocabulary to use in the generated questions </a:t>
            </a:r>
          </a:p>
          <a:p>
            <a:pPr marL="1085850" lvl="2" indent="-171450" algn="l" rtl="0">
              <a:spcBef>
                <a:spcPts val="0"/>
              </a:spcBef>
              <a:spcAft>
                <a:spcPts val="0"/>
              </a:spcAft>
              <a:buFont typeface="Arial" panose="020B0604020202020204" pitchFamily="34" charset="0"/>
              <a:buChar char="•"/>
            </a:pPr>
            <a:r>
              <a:rPr lang="en-US" dirty="0"/>
              <a:t>the expected answer of the generated questions </a:t>
            </a:r>
          </a:p>
          <a:p>
            <a:pPr marL="1085850" lvl="2" indent="-171450" algn="l" rtl="0">
              <a:spcBef>
                <a:spcPts val="0"/>
              </a:spcBef>
              <a:spcAft>
                <a:spcPts val="0"/>
              </a:spcAft>
              <a:buFont typeface="Arial" panose="020B0604020202020204" pitchFamily="34" charset="0"/>
              <a:buChar char="•"/>
            </a:pPr>
            <a:r>
              <a:rPr lang="en-US" dirty="0"/>
              <a:t>the context document from which we're </a:t>
            </a:r>
            <a:r>
              <a:rPr lang="en-US" dirty="0" err="1"/>
              <a:t>gonna</a:t>
            </a:r>
            <a:r>
              <a:rPr lang="en-US" dirty="0"/>
              <a:t> extract our questions</a:t>
            </a:r>
          </a:p>
          <a:p>
            <a:pPr marL="171450" lvl="0" indent="-171450" algn="l" rtl="0">
              <a:spcBef>
                <a:spcPts val="0"/>
              </a:spcBef>
              <a:spcAft>
                <a:spcPts val="0"/>
              </a:spcAft>
              <a:buFont typeface="Arial" panose="020B0604020202020204" pitchFamily="34" charset="0"/>
              <a:buChar char="•"/>
            </a:pPr>
            <a:endParaRPr lang="en-US" dirty="0"/>
          </a:p>
          <a:p>
            <a:pPr marL="628650" lvl="1" indent="-171450" algn="l" rtl="0">
              <a:spcBef>
                <a:spcPts val="0"/>
              </a:spcBef>
              <a:spcAft>
                <a:spcPts val="0"/>
              </a:spcAft>
              <a:buFont typeface="Arial" panose="020B0604020202020204" pitchFamily="34" charset="0"/>
              <a:buChar char="•"/>
            </a:pPr>
            <a:r>
              <a:rPr lang="en-US" dirty="0"/>
              <a:t>For instance, for the following choice of vocabulary, the expected answer &amp; a doc (that I am not showing here), we might get the following questions </a:t>
            </a:r>
          </a:p>
          <a:p>
            <a:pPr marL="171450" lvl="0" indent="-171450" algn="l" rtl="0">
              <a:spcBef>
                <a:spcPts val="0"/>
              </a:spcBef>
              <a:spcAft>
                <a:spcPts val="0"/>
              </a:spcAft>
              <a:buFont typeface="Arial" panose="020B0604020202020204" pitchFamily="34" charset="0"/>
              <a:buChar char="•"/>
            </a:pPr>
            <a:endParaRPr lang="en-US" dirty="0"/>
          </a:p>
          <a:p>
            <a:pPr marL="628650" lvl="1" indent="-171450" algn="l" rtl="0">
              <a:spcBef>
                <a:spcPts val="0"/>
              </a:spcBef>
              <a:spcAft>
                <a:spcPts val="0"/>
              </a:spcAft>
              <a:buFont typeface="Arial" panose="020B0604020202020204" pitchFamily="34" charset="0"/>
              <a:buChar char="•"/>
            </a:pPr>
            <a:r>
              <a:rPr lang="en-US" dirty="0"/>
              <a:t>Now if I change the expected answer, ….. </a:t>
            </a:r>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r>
              <a:rPr lang="en-US" sz="1200" b="0" i="0" u="none" strike="noStrike" kern="1200" dirty="0">
                <a:solidFill>
                  <a:schemeClr val="tx1"/>
                </a:solidFill>
                <a:effectLst/>
                <a:latin typeface="+mn-lt"/>
                <a:ea typeface="+mn-ea"/>
                <a:cs typeface="+mn-cs"/>
              </a:rPr>
              <a:t>Such guided question generation is the key tool we will use to build noisy supervision for our question-decomposition. </a:t>
            </a:r>
            <a:endParaRPr lang="en-US" dirty="0"/>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endParaRPr dirty="0"/>
          </a:p>
        </p:txBody>
      </p:sp>
    </p:spTree>
    <p:extLst>
      <p:ext uri="{BB962C8B-B14F-4D97-AF65-F5344CB8AC3E}">
        <p14:creationId xmlns:p14="http://schemas.microsoft.com/office/powerpoint/2010/main" val="30836188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bd003cb945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bd003cb94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r>
              <a:rPr lang="en-US" sz="1200" b="0" i="0" u="none" strike="noStrike" kern="1200" dirty="0">
                <a:solidFill>
                  <a:schemeClr val="tx1"/>
                </a:solidFill>
                <a:effectLst/>
                <a:latin typeface="+mn-lt"/>
                <a:ea typeface="+mn-ea"/>
                <a:cs typeface="+mn-cs"/>
              </a:rPr>
              <a:t>Another piece of puzzle is labeling the complex questions with high-level types that describe the kind of reasoning used in them.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Here I am showing examples of our categories: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(read: comparison questions)</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(read: conjunction questions)</a:t>
            </a:r>
          </a:p>
          <a:p>
            <a:pPr marL="171450" lvl="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reason that we do this type-inference is because we will use it to form build noisy supervision for our question-decomposition model. </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 practice, this inferring a complex question type is done using a relatively small set of rules. </a:t>
            </a:r>
          </a:p>
          <a:p>
            <a:pPr marL="171450" lvl="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 would emphasize that these </a:t>
            </a:r>
            <a:r>
              <a:rPr lang="en-US" sz="1200" b="0" i="0" u="none" strike="noStrike" kern="1200" dirty="0" err="1">
                <a:solidFill>
                  <a:schemeClr val="tx1"/>
                </a:solidFill>
                <a:effectLst/>
                <a:latin typeface="+mn-lt"/>
                <a:ea typeface="+mn-ea"/>
                <a:cs typeface="+mn-cs"/>
              </a:rPr>
              <a:t>heauristics</a:t>
            </a:r>
            <a:r>
              <a:rPr lang="en-US" sz="1200" b="0" i="0" u="none" strike="noStrike" kern="1200" dirty="0">
                <a:solidFill>
                  <a:schemeClr val="tx1"/>
                </a:solidFill>
                <a:effectLst/>
                <a:latin typeface="+mn-lt"/>
                <a:ea typeface="+mn-ea"/>
                <a:cs typeface="+mn-cs"/>
              </a:rPr>
              <a:t> are high level and are going to be used across multiple datasets. </a:t>
            </a:r>
          </a:p>
          <a:p>
            <a:pPr marL="171450" lvl="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To explain the idea, I am going to assume that we’re working with “difference” questions. The overall idea is similar for the rest of the question types. </a:t>
            </a:r>
          </a:p>
          <a:p>
            <a:pPr marL="171450" lvl="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616639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bd003cb945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bd003cb94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Then, we form a decomposition that is specific to the inferred type. </a:t>
            </a:r>
          </a:p>
          <a:p>
            <a:pPr marL="0" lvl="0" indent="0" algn="l" rtl="0">
              <a:spcBef>
                <a:spcPts val="0"/>
              </a:spcBef>
              <a:spcAft>
                <a:spcPts val="0"/>
              </a:spcAft>
              <a:buNone/>
            </a:pPr>
            <a:r>
              <a:rPr lang="en-US" dirty="0"/>
              <a:t>For example, for a question of type “difference”, the decomposition program is as follows. </a:t>
            </a:r>
          </a:p>
          <a:p>
            <a:pPr marL="171450" lvl="0" indent="-171450" algn="l" rtl="0">
              <a:spcBef>
                <a:spcPts val="0"/>
              </a:spcBef>
              <a:spcAft>
                <a:spcPts val="0"/>
              </a:spcAft>
              <a:buFont typeface="Arial" panose="020B0604020202020204" pitchFamily="34" charset="0"/>
              <a:buChar char="•"/>
            </a:pPr>
            <a:r>
              <a:rPr lang="en-US" dirty="0"/>
              <a:t>it consists of 3 sub-questions where: </a:t>
            </a:r>
            <a:br>
              <a:rPr lang="en-US" dirty="0"/>
            </a:br>
            <a:endParaRPr lang="en-US" dirty="0"/>
          </a:p>
          <a:p>
            <a:pPr marL="628650" lvl="1" indent="-171450" algn="l" rtl="0">
              <a:spcBef>
                <a:spcPts val="0"/>
              </a:spcBef>
              <a:spcAft>
                <a:spcPts val="0"/>
              </a:spcAft>
              <a:buFont typeface="Arial" panose="020B0604020202020204" pitchFamily="34" charset="0"/>
              <a:buChar char="•"/>
            </a:pPr>
            <a:r>
              <a:rPr lang="en-US" dirty="0"/>
              <a:t>the first two sub-questions are produced based QG system. </a:t>
            </a:r>
          </a:p>
          <a:p>
            <a:pPr marL="1085850" lvl="2" indent="-171450" algn="l" rtl="0">
              <a:spcBef>
                <a:spcPts val="0"/>
              </a:spcBef>
              <a:spcAft>
                <a:spcPts val="0"/>
              </a:spcAft>
              <a:buFont typeface="Arial" panose="020B0604020202020204" pitchFamily="34" charset="0"/>
              <a:buChar char="•"/>
            </a:pPr>
            <a:r>
              <a:rPr lang="en-US" dirty="0"/>
              <a:t>Here the suggested vocabulary to be used are the non-stop words from the original question </a:t>
            </a:r>
          </a:p>
          <a:p>
            <a:pPr marL="1085850" lvl="2" indent="-171450" algn="l" rtl="0">
              <a:spcBef>
                <a:spcPts val="0"/>
              </a:spcBef>
              <a:spcAft>
                <a:spcPts val="0"/>
              </a:spcAft>
              <a:buFont typeface="Arial" panose="020B0604020202020204" pitchFamily="34" charset="0"/>
              <a:buChar char="•"/>
            </a:pPr>
            <a:r>
              <a:rPr lang="en-US" dirty="0"/>
              <a:t>And n1/n2 are pair of numbers with difference equal to the answer of the complex question. </a:t>
            </a:r>
            <a:br>
              <a:rPr lang="en-US" dirty="0"/>
            </a:br>
            <a:endParaRPr lang="en-US" dirty="0"/>
          </a:p>
          <a:p>
            <a:pPr marL="628650" lvl="1" indent="-171450" algn="l" rtl="0">
              <a:spcBef>
                <a:spcPts val="0"/>
              </a:spcBef>
              <a:spcAft>
                <a:spcPts val="0"/>
              </a:spcAft>
              <a:buFont typeface="Arial" panose="020B0604020202020204" pitchFamily="34" charset="0"/>
              <a:buChar char="•"/>
            </a:pPr>
            <a:r>
              <a:rPr lang="en-US" dirty="0"/>
              <a:t>And the last sub-question is produced for the symbolic solver </a:t>
            </a:r>
          </a:p>
          <a:p>
            <a:pPr marL="171450" lvl="0" indent="-171450" algn="l" rtl="0">
              <a:spcBef>
                <a:spcPts val="0"/>
              </a:spcBef>
              <a:spcAft>
                <a:spcPts val="0"/>
              </a:spcAft>
              <a:buFont typeface="Arial" panose="020B0604020202020204" pitchFamily="34" charset="0"/>
              <a:buChar char="•"/>
            </a:pPr>
            <a:r>
              <a:rPr lang="en-US" dirty="0"/>
              <a:t>This gives us many decomposition triplets for this question. </a:t>
            </a:r>
          </a:p>
          <a:p>
            <a:pPr marL="171450" lvl="0" indent="-171450" algn="l" rtl="0">
              <a:spcBef>
                <a:spcPts val="0"/>
              </a:spcBef>
              <a:spcAft>
                <a:spcPts val="0"/>
              </a:spcAft>
              <a:buFont typeface="Arial" panose="020B0604020202020204" pitchFamily="34" charset="0"/>
              <a:buChar char="•"/>
            </a:pPr>
            <a:endParaRPr lang="en-US" dirty="0"/>
          </a:p>
          <a:p>
            <a:pPr marL="171450" lvl="0" indent="-171450" algn="l" rtl="0">
              <a:spcBef>
                <a:spcPts val="0"/>
              </a:spcBef>
              <a:spcAft>
                <a:spcPts val="0"/>
              </a:spcAft>
              <a:buFont typeface="Arial" panose="020B0604020202020204" pitchFamily="34" charset="0"/>
              <a:buChar char="•"/>
            </a:pPr>
            <a:endParaRPr lang="en-US" dirty="0"/>
          </a:p>
        </p:txBody>
      </p:sp>
    </p:spTree>
    <p:extLst>
      <p:ext uri="{BB962C8B-B14F-4D97-AF65-F5344CB8AC3E}">
        <p14:creationId xmlns:p14="http://schemas.microsoft.com/office/powerpoint/2010/main" val="35595914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bd003cb945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bd003cb94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lastly, we filter out the undesirable chains. </a:t>
            </a:r>
          </a:p>
          <a:p>
            <a:pPr marL="0" lvl="0" indent="0" algn="l" rtl="0">
              <a:spcBef>
                <a:spcPts val="0"/>
              </a:spcBef>
              <a:spcAft>
                <a:spcPts val="0"/>
              </a:spcAft>
              <a:buNone/>
            </a:pPr>
            <a:r>
              <a:rPr lang="en-US" dirty="0"/>
              <a:t>Essentially, we eliminate any chain that </a:t>
            </a:r>
          </a:p>
          <a:p>
            <a:pPr marL="0" lvl="0" indent="0" algn="l" rtl="0">
              <a:spcBef>
                <a:spcPts val="0"/>
              </a:spcBef>
              <a:spcAft>
                <a:spcPts val="0"/>
              </a:spcAft>
              <a:buNone/>
            </a:pPr>
            <a:r>
              <a:rPr lang="en-US" dirty="0"/>
              <a:t> - fails to cover the vocabulary of the complex questions </a:t>
            </a:r>
          </a:p>
          <a:p>
            <a:pPr marL="0" lvl="0" indent="0" algn="l" rtl="0">
              <a:spcBef>
                <a:spcPts val="0"/>
              </a:spcBef>
              <a:spcAft>
                <a:spcPts val="0"/>
              </a:spcAft>
              <a:buNone/>
            </a:pPr>
            <a:r>
              <a:rPr lang="en-US" dirty="0"/>
              <a:t> - introduces too many new vocabulary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 This concludes our process of extracting sub-question chains. </a:t>
            </a:r>
          </a:p>
        </p:txBody>
      </p:sp>
    </p:spTree>
    <p:extLst>
      <p:ext uri="{BB962C8B-B14F-4D97-AF65-F5344CB8AC3E}">
        <p14:creationId xmlns:p14="http://schemas.microsoft.com/office/powerpoint/2010/main" val="30866879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bd003cb945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bd003cb94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the final stop is using the collected decompositions to train our system. </a:t>
            </a:r>
          </a:p>
          <a:p>
            <a:pPr marL="171450" lvl="0" indent="-171450" algn="l" rtl="0">
              <a:spcBef>
                <a:spcPts val="0"/>
              </a:spcBef>
              <a:spcAft>
                <a:spcPts val="0"/>
              </a:spcAft>
              <a:buFont typeface="Arial" panose="020B0604020202020204" pitchFamily="34" charset="0"/>
              <a:buChar char="•"/>
            </a:pPr>
            <a:r>
              <a:rPr lang="en-US" dirty="0"/>
              <a:t>We train the decomposer to generate future sub-questions, given the past sub-questions. </a:t>
            </a:r>
          </a:p>
          <a:p>
            <a:pPr marL="171450" lvl="0" indent="-171450" algn="l" rtl="0">
              <a:spcBef>
                <a:spcPts val="0"/>
              </a:spcBef>
              <a:spcAft>
                <a:spcPts val="0"/>
              </a:spcAft>
              <a:buFont typeface="Arial" panose="020B0604020202020204" pitchFamily="34" charset="0"/>
              <a:buChar char="•"/>
            </a:pPr>
            <a:r>
              <a:rPr lang="en-US" dirty="0"/>
              <a:t>For example, ….</a:t>
            </a:r>
          </a:p>
        </p:txBody>
      </p:sp>
    </p:spTree>
    <p:extLst>
      <p:ext uri="{BB962C8B-B14F-4D97-AF65-F5344CB8AC3E}">
        <p14:creationId xmlns:p14="http://schemas.microsoft.com/office/powerpoint/2010/main" val="1043759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bd003cb945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bd003cb94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And the final stop is using the collected decompositions to train our system. </a:t>
            </a:r>
          </a:p>
          <a:p>
            <a:pPr marL="171450" lvl="0" indent="-171450" algn="l" rtl="0">
              <a:spcBef>
                <a:spcPts val="0"/>
              </a:spcBef>
              <a:spcAft>
                <a:spcPts val="0"/>
              </a:spcAft>
              <a:buFont typeface="Arial" panose="020B0604020202020204" pitchFamily="34" charset="0"/>
              <a:buChar char="•"/>
            </a:pPr>
            <a:r>
              <a:rPr lang="en-US" dirty="0"/>
              <a:t>We train the decomposer to generate future sub-questions, given the past sub-questions. </a:t>
            </a:r>
          </a:p>
          <a:p>
            <a:pPr marL="171450" lvl="0" indent="-171450" algn="l" rtl="0">
              <a:spcBef>
                <a:spcPts val="0"/>
              </a:spcBef>
              <a:spcAft>
                <a:spcPts val="0"/>
              </a:spcAft>
              <a:buFont typeface="Arial" panose="020B0604020202020204" pitchFamily="34" charset="0"/>
              <a:buChar char="•"/>
            </a:pPr>
            <a:r>
              <a:rPr lang="en-US" dirty="0"/>
              <a:t>For example, ….</a:t>
            </a:r>
          </a:p>
        </p:txBody>
      </p:sp>
    </p:spTree>
    <p:extLst>
      <p:ext uri="{BB962C8B-B14F-4D97-AF65-F5344CB8AC3E}">
        <p14:creationId xmlns:p14="http://schemas.microsoft.com/office/powerpoint/2010/main" val="1043759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bd003cb945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3" name="Google Shape;503;gbd003cb94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r>
              <a:rPr lang="en-US" sz="1200" b="0" i="0" u="none" strike="noStrike" kern="1200" dirty="0">
                <a:solidFill>
                  <a:schemeClr val="tx1"/>
                </a:solidFill>
                <a:effectLst/>
                <a:latin typeface="+mn-lt"/>
                <a:ea typeface="+mn-ea"/>
                <a:cs typeface="+mn-cs"/>
              </a:rPr>
              <a:t>We built </a:t>
            </a:r>
            <a:r>
              <a:rPr lang="en-US" sz="1200" b="0" i="0" u="none" strike="noStrike" kern="1200" dirty="0" err="1">
                <a:solidFill>
                  <a:schemeClr val="tx1"/>
                </a:solidFill>
                <a:effectLst/>
                <a:latin typeface="+mn-lt"/>
                <a:ea typeface="+mn-ea"/>
                <a:cs typeface="+mn-cs"/>
              </a:rPr>
              <a:t>ModularQA</a:t>
            </a:r>
            <a:r>
              <a:rPr lang="en-US" sz="1200" b="0" i="0" u="none" strike="noStrike" kern="1200" dirty="0">
                <a:solidFill>
                  <a:schemeClr val="tx1"/>
                </a:solidFill>
                <a:effectLst/>
                <a:latin typeface="+mn-lt"/>
                <a:ea typeface="+mn-ea"/>
                <a:cs typeface="+mn-cs"/>
              </a:rPr>
              <a:t> in this fashion. </a:t>
            </a:r>
          </a:p>
          <a:p>
            <a:pPr rtl="0" fontAlgn="base"/>
            <a:r>
              <a:rPr lang="en-US" sz="1200" b="0" i="0" u="none" strike="noStrike" kern="1200" dirty="0">
                <a:solidFill>
                  <a:schemeClr val="tx1"/>
                </a:solidFill>
                <a:effectLst/>
                <a:latin typeface="+mn-lt"/>
                <a:ea typeface="+mn-ea"/>
                <a:cs typeface="+mn-cs"/>
              </a:rPr>
              <a:t>We use the BART model as our sub-question generation model. </a:t>
            </a:r>
          </a:p>
          <a:p>
            <a:pPr rtl="0" fontAlgn="base"/>
            <a:r>
              <a:rPr lang="en-US" sz="1200" b="0" i="0" u="none" strike="noStrike" kern="1200" dirty="0">
                <a:solidFill>
                  <a:schemeClr val="tx1"/>
                </a:solidFill>
                <a:effectLst/>
                <a:latin typeface="+mn-lt"/>
                <a:ea typeface="+mn-ea"/>
                <a:cs typeface="+mn-cs"/>
              </a:rPr>
              <a:t>In terms of our modules, we have two: </a:t>
            </a:r>
          </a:p>
          <a:p>
            <a:pPr lvl="1" rtl="0" fontAlgn="base"/>
            <a:r>
              <a:rPr lang="en-US" sz="1200" b="0" i="0" u="none" strike="noStrike" kern="1200" dirty="0" err="1">
                <a:solidFill>
                  <a:schemeClr val="tx1"/>
                </a:solidFill>
                <a:effectLst/>
                <a:latin typeface="+mn-lt"/>
                <a:ea typeface="+mn-ea"/>
                <a:cs typeface="+mn-cs"/>
              </a:rPr>
              <a:t>RoBERTa</a:t>
            </a:r>
            <a:r>
              <a:rPr lang="en-US" sz="1200" b="0" i="0" u="none" strike="noStrike" kern="1200" dirty="0">
                <a:solidFill>
                  <a:schemeClr val="tx1"/>
                </a:solidFill>
                <a:effectLst/>
                <a:latin typeface="+mn-lt"/>
                <a:ea typeface="+mn-ea"/>
                <a:cs typeface="+mn-cs"/>
              </a:rPr>
              <a:t> trained on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2.0 </a:t>
            </a:r>
          </a:p>
          <a:p>
            <a:pPr lvl="1" rtl="0" fontAlgn="base"/>
            <a:r>
              <a:rPr lang="en-US" sz="1200" b="0" i="0" u="none" strike="noStrike" kern="1200" dirty="0">
                <a:solidFill>
                  <a:schemeClr val="tx1"/>
                </a:solidFill>
                <a:effectLst/>
                <a:latin typeface="+mn-lt"/>
                <a:ea typeface="+mn-ea"/>
                <a:cs typeface="+mn-cs"/>
              </a:rPr>
              <a:t>Symbolic solver, which can perform three operations: x-y, 100-x, if-then-else. </a:t>
            </a:r>
          </a:p>
          <a:p>
            <a:pPr lvl="2" rtl="0" fontAlgn="base"/>
            <a:r>
              <a:rPr lang="en-US" sz="1200" b="0" i="0" u="none" strike="noStrike" kern="1200" dirty="0">
                <a:solidFill>
                  <a:schemeClr val="tx1"/>
                </a:solidFill>
                <a:effectLst/>
                <a:latin typeface="+mn-lt"/>
                <a:ea typeface="+mn-ea"/>
                <a:cs typeface="+mn-cs"/>
              </a:rPr>
              <a:t>The way this symbolic solver is incorporated is quite similar to the squad solver. I am not going to talk about it’s details since our time would not permit it. Happy to elaborate more in another time. </a:t>
            </a:r>
          </a:p>
          <a:p>
            <a:pPr rtl="0" fontAlgn="base"/>
            <a:r>
              <a:rPr lang="en-US" sz="1200" b="0" i="0" u="none" strike="noStrike" kern="1200" dirty="0">
                <a:solidFill>
                  <a:schemeClr val="tx1"/>
                </a:solidFill>
                <a:effectLst/>
                <a:latin typeface="+mn-lt"/>
                <a:ea typeface="+mn-ea"/>
                <a:cs typeface="+mn-cs"/>
              </a:rPr>
              <a:t>Target datasets: </a:t>
            </a:r>
          </a:p>
          <a:p>
            <a:pPr lvl="1" rtl="0" fontAlgn="base"/>
            <a:r>
              <a:rPr lang="en-US" sz="1200" b="0" i="0" u="none" strike="noStrike" kern="1200" dirty="0">
                <a:solidFill>
                  <a:schemeClr val="tx1"/>
                </a:solidFill>
                <a:effectLst/>
                <a:latin typeface="+mn-lt"/>
                <a:ea typeface="+mn-ea"/>
                <a:cs typeface="+mn-cs"/>
              </a:rPr>
              <a:t>To evaluate our modular approach, we use two datasets, DROP and </a:t>
            </a:r>
            <a:r>
              <a:rPr lang="en-US" sz="1200" b="0" i="0" u="none" strike="noStrike" kern="1200" dirty="0" err="1">
                <a:solidFill>
                  <a:schemeClr val="tx1"/>
                </a:solidFill>
                <a:effectLst/>
                <a:latin typeface="+mn-lt"/>
                <a:ea typeface="+mn-ea"/>
                <a:cs typeface="+mn-cs"/>
              </a:rPr>
              <a:t>HotpotQA</a:t>
            </a:r>
            <a:r>
              <a:rPr lang="en-US" sz="1200" b="0" i="0" u="none" strike="noStrike" kern="1200" dirty="0">
                <a:solidFill>
                  <a:schemeClr val="tx1"/>
                </a:solidFill>
                <a:effectLst/>
                <a:latin typeface="+mn-lt"/>
                <a:ea typeface="+mn-ea"/>
                <a:cs typeface="+mn-cs"/>
              </a:rPr>
              <a:t>, both of which contain compositional questions. </a:t>
            </a:r>
          </a:p>
          <a:p>
            <a:pPr lvl="1" rtl="0" fontAlgn="base"/>
            <a:r>
              <a:rPr lang="en-US" sz="1200" b="0" i="0" u="none" strike="noStrike" kern="1200" dirty="0">
                <a:solidFill>
                  <a:schemeClr val="tx1"/>
                </a:solidFill>
                <a:effectLst/>
                <a:latin typeface="+mn-lt"/>
                <a:ea typeface="+mn-ea"/>
                <a:cs typeface="+mn-cs"/>
              </a:rPr>
              <a:t>And both of them contain questions answerable using our two modules: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model and a symbolic calculator.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49221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While AlphaGo is an exciting breakthrough, it is fair to ask whether it can solve any other problem?:  </a:t>
            </a:r>
            <a:endParaRPr lang="en-US" b="0" dirty="0">
              <a:effectLst/>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Can it help me with my presentation?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Can it play poker?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Can it explain the game it is good at? (it can't even explain itself)</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Technologies like AlphaGo, as impressive as they are in what they do, they’re quite narrow.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AlphaGo is incapable of solving any other problem in the world.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4</a:t>
            </a:fld>
            <a:endParaRPr lang="en-US"/>
          </a:p>
        </p:txBody>
      </p:sp>
    </p:spTree>
    <p:extLst>
      <p:ext uri="{BB962C8B-B14F-4D97-AF65-F5344CB8AC3E}">
        <p14:creationId xmlns:p14="http://schemas.microsoft.com/office/powerpoint/2010/main" val="21936409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Before I show our empirical results, a few words about relevant works: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Various modular architectures have been proposed to exploit compositionality:</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most relevant one is neural module networks:</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consists of task-specific neural modules.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Unlike Text Modular Networks that use natural language for communication, NMNs communicate through dense vectors (e.g., attention weights) which are less explainable.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42</a:t>
            </a:fld>
            <a:endParaRPr lang="en-US"/>
          </a:p>
        </p:txBody>
      </p:sp>
    </p:spTree>
    <p:extLst>
      <p:ext uri="{BB962C8B-B14F-4D97-AF65-F5344CB8AC3E}">
        <p14:creationId xmlns:p14="http://schemas.microsoft.com/office/powerpoint/2010/main" val="10989555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Here is an evaluation of several systems on our target datasets. </a:t>
            </a:r>
          </a:p>
          <a:p>
            <a:pPr rtl="0" fontAlgn="base"/>
            <a:r>
              <a:rPr lang="en-US" sz="1200" b="0" i="0" u="none" strike="noStrike" kern="1200" dirty="0">
                <a:solidFill>
                  <a:schemeClr val="tx1"/>
                </a:solidFill>
                <a:effectLst/>
                <a:latin typeface="+mn-lt"/>
                <a:ea typeface="+mn-ea"/>
                <a:cs typeface="+mn-cs"/>
              </a:rPr>
              <a:t>Each row is a single system. </a:t>
            </a:r>
          </a:p>
          <a:p>
            <a:pPr lvl="1" rtl="0" fontAlgn="base"/>
            <a:r>
              <a:rPr lang="en-US" sz="1200" b="0" i="0" u="none" strike="noStrike" kern="1200" dirty="0">
                <a:solidFill>
                  <a:schemeClr val="tx1"/>
                </a:solidFill>
                <a:effectLst/>
                <a:latin typeface="+mn-lt"/>
                <a:ea typeface="+mn-ea"/>
                <a:cs typeface="+mn-cs"/>
              </a:rPr>
              <a:t>First, two Neural Module Networks, with modules designed specifically for DROP (Gupta et al., 2020) and for </a:t>
            </a:r>
            <a:r>
              <a:rPr lang="en-US" sz="1200" b="0" i="0" u="none" strike="noStrike" kern="1200" dirty="0" err="1">
                <a:solidFill>
                  <a:schemeClr val="tx1"/>
                </a:solidFill>
                <a:effectLst/>
                <a:latin typeface="+mn-lt"/>
                <a:ea typeface="+mn-ea"/>
                <a:cs typeface="+mn-cs"/>
              </a:rPr>
              <a:t>HotpotQA</a:t>
            </a:r>
            <a:r>
              <a:rPr lang="en-US" sz="1200" b="0" i="0" u="none" strike="noStrike" kern="1200" dirty="0">
                <a:solidFill>
                  <a:schemeClr val="tx1"/>
                </a:solidFill>
                <a:effectLst/>
                <a:latin typeface="+mn-lt"/>
                <a:ea typeface="+mn-ea"/>
                <a:cs typeface="+mn-cs"/>
              </a:rPr>
              <a:t> (Jiang and Bansal, 2019). </a:t>
            </a:r>
          </a:p>
          <a:p>
            <a:pPr lvl="2" rtl="0" fontAlgn="base"/>
            <a:r>
              <a:rPr lang="en-US" sz="1200" b="0" i="0" u="none" strike="noStrike" kern="1200" dirty="0">
                <a:solidFill>
                  <a:schemeClr val="tx1"/>
                </a:solidFill>
                <a:effectLst/>
                <a:latin typeface="+mn-lt"/>
                <a:ea typeface="+mn-ea"/>
                <a:cs typeface="+mn-cs"/>
              </a:rPr>
              <a:t>MODULARQA actually substantially outperforms the DROP model NMN-D while being able to produce textual explanations (rather than attention weights)</a:t>
            </a:r>
          </a:p>
          <a:p>
            <a:pPr lvl="2" rtl="0" fontAlgn="base"/>
            <a:r>
              <a:rPr lang="en-US" sz="1200" b="0" i="0" u="none" strike="noStrike" kern="1200" dirty="0">
                <a:solidFill>
                  <a:schemeClr val="tx1"/>
                </a:solidFill>
                <a:effectLst/>
                <a:latin typeface="+mn-lt"/>
                <a:ea typeface="+mn-ea"/>
                <a:cs typeface="+mn-cs"/>
              </a:rPr>
              <a:t>On the </a:t>
            </a:r>
            <a:r>
              <a:rPr lang="en-US" sz="1200" b="0" i="0" u="none" strike="noStrike" kern="1200" dirty="0" err="1">
                <a:solidFill>
                  <a:schemeClr val="tx1"/>
                </a:solidFill>
                <a:effectLst/>
                <a:latin typeface="+mn-lt"/>
                <a:ea typeface="+mn-ea"/>
                <a:cs typeface="+mn-cs"/>
              </a:rPr>
              <a:t>HotpotQA</a:t>
            </a:r>
            <a:r>
              <a:rPr lang="en-US" sz="1200" b="0" i="0" u="none" strike="noStrike" kern="1200" dirty="0">
                <a:solidFill>
                  <a:schemeClr val="tx1"/>
                </a:solidFill>
                <a:effectLst/>
                <a:latin typeface="+mn-lt"/>
                <a:ea typeface="+mn-ea"/>
                <a:cs typeface="+mn-cs"/>
              </a:rPr>
              <a:t> dataset, MODULARQA is comparable to S-NMN</a:t>
            </a:r>
          </a:p>
          <a:p>
            <a:pPr lvl="2" rtl="0" fontAlgn="base"/>
            <a:endParaRPr lang="en-US" sz="1200" b="0" i="0" u="none" strike="noStrike" kern="1200" dirty="0">
              <a:solidFill>
                <a:schemeClr val="tx1"/>
              </a:solidFill>
              <a:effectLst/>
              <a:latin typeface="+mn-lt"/>
              <a:ea typeface="+mn-ea"/>
              <a:cs typeface="+mn-cs"/>
            </a:endParaRPr>
          </a:p>
          <a:p>
            <a:pPr lvl="2"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Additional experiments that are not shown here: </a:t>
            </a:r>
          </a:p>
          <a:p>
            <a:pPr lvl="1" rtl="0" fontAlgn="base"/>
            <a:r>
              <a:rPr lang="en-US" sz="1200" b="0" i="0" u="none" strike="noStrike" kern="1200" dirty="0">
                <a:solidFill>
                  <a:schemeClr val="tx1"/>
                </a:solidFill>
                <a:effectLst/>
                <a:latin typeface="+mn-lt"/>
                <a:ea typeface="+mn-ea"/>
                <a:cs typeface="+mn-cs"/>
              </a:rPr>
              <a:t>Higher Robustness</a:t>
            </a:r>
          </a:p>
          <a:p>
            <a:pPr lvl="1" rtl="0" fontAlgn="base"/>
            <a:r>
              <a:rPr lang="en-US" sz="1200" b="0" i="0" u="none" strike="noStrike" kern="1200" dirty="0">
                <a:solidFill>
                  <a:schemeClr val="tx1"/>
                </a:solidFill>
                <a:effectLst/>
                <a:latin typeface="+mn-lt"/>
                <a:ea typeface="+mn-ea"/>
                <a:cs typeface="+mn-cs"/>
              </a:rPr>
              <a:t>Learning with Less Data</a:t>
            </a:r>
          </a:p>
          <a:p>
            <a:br>
              <a:rPr lang="en-US" dirty="0"/>
            </a:br>
            <a:br>
              <a:rPr lang="en-US" dirty="0"/>
            </a:br>
            <a:r>
              <a:rPr lang="en-US" dirty="0"/>
              <a:t>#### Quark relies on supporting fact annotation and 542 trains a single end-to-end QA model, thereby being more likely to exploit dataset artifacts </a:t>
            </a:r>
          </a:p>
          <a:p>
            <a:r>
              <a:rPr lang="en-US" dirty="0"/>
              <a:t>## Making the work other datasets: </a:t>
            </a:r>
            <a:r>
              <a:rPr lang="en-US" sz="1200" b="0" i="0" kern="1200" dirty="0">
                <a:solidFill>
                  <a:schemeClr val="tx1"/>
                </a:solidFill>
                <a:effectLst/>
                <a:latin typeface="+mn-lt"/>
                <a:ea typeface="+mn-ea"/>
                <a:cs typeface="+mn-cs"/>
              </a:rPr>
              <a:t>All of them would require a non-trivial amount of work to be applicable to a different dataset. The amount of work varies and I am not sure about the threshold of “inherent design constraint” </a:t>
            </a:r>
            <a:br>
              <a:rPr lang="en-US" dirty="0"/>
            </a:b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43</a:t>
            </a:fld>
            <a:endParaRPr lang="en-US"/>
          </a:p>
        </p:txBody>
      </p:sp>
    </p:spTree>
    <p:extLst>
      <p:ext uri="{BB962C8B-B14F-4D97-AF65-F5344CB8AC3E}">
        <p14:creationId xmlns:p14="http://schemas.microsoft.com/office/powerpoint/2010/main" val="38010626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We introduced Text Modular Networks: a general-purpose framework for solving complex questions. </a:t>
            </a:r>
          </a:p>
          <a:p>
            <a:pPr rtl="0" fontAlgn="base"/>
            <a:r>
              <a:rPr lang="en-US" sz="1200" b="0" i="0" u="none" strike="noStrike" kern="1200" dirty="0">
                <a:solidFill>
                  <a:schemeClr val="tx1"/>
                </a:solidFill>
                <a:effectLst/>
                <a:latin typeface="+mn-lt"/>
                <a:ea typeface="+mn-ea"/>
                <a:cs typeface="+mn-cs"/>
              </a:rPr>
              <a:t>	Based on this conceptual framework, we built </a:t>
            </a:r>
            <a:r>
              <a:rPr lang="en-US" sz="1200" b="0" i="0" u="none" strike="noStrike" kern="1200" dirty="0" err="1">
                <a:solidFill>
                  <a:schemeClr val="tx1"/>
                </a:solidFill>
                <a:effectLst/>
                <a:latin typeface="+mn-lt"/>
                <a:ea typeface="+mn-ea"/>
                <a:cs typeface="+mn-cs"/>
              </a:rPr>
              <a:t>ModularQA</a:t>
            </a:r>
            <a:r>
              <a:rPr lang="en-US" sz="1200" b="0" i="0" u="none" strike="noStrike" kern="1200" dirty="0">
                <a:solidFill>
                  <a:schemeClr val="tx1"/>
                </a:solidFill>
                <a:effectLst/>
                <a:latin typeface="+mn-lt"/>
                <a:ea typeface="+mn-ea"/>
                <a:cs typeface="+mn-cs"/>
              </a:rPr>
              <a:t>. </a:t>
            </a:r>
          </a:p>
          <a:p>
            <a:pPr rtl="0" fontAlgn="base"/>
            <a:r>
              <a:rPr lang="en-US" sz="1200" b="0" i="0" u="none" strike="noStrike" kern="1200" dirty="0">
                <a:solidFill>
                  <a:schemeClr val="tx1"/>
                </a:solidFill>
                <a:effectLst/>
                <a:latin typeface="+mn-lt"/>
                <a:ea typeface="+mn-ea"/>
                <a:cs typeface="+mn-cs"/>
              </a:rPr>
              <a:t>Empirically, </a:t>
            </a:r>
            <a:r>
              <a:rPr lang="en-US" sz="1200" b="0" i="0" u="none" strike="noStrike" kern="1200" dirty="0" err="1">
                <a:solidFill>
                  <a:schemeClr val="tx1"/>
                </a:solidFill>
                <a:effectLst/>
                <a:latin typeface="+mn-lt"/>
                <a:ea typeface="+mn-ea"/>
                <a:cs typeface="+mn-cs"/>
              </a:rPr>
              <a:t>ModularQA</a:t>
            </a:r>
            <a:r>
              <a:rPr lang="en-US" sz="1200" b="0" i="0" u="none" strike="noStrike" kern="1200" dirty="0">
                <a:solidFill>
                  <a:schemeClr val="tx1"/>
                </a:solidFill>
                <a:effectLst/>
                <a:latin typeface="+mn-lt"/>
                <a:ea typeface="+mn-ea"/>
                <a:cs typeface="+mn-cs"/>
              </a:rPr>
              <a:t> is competitive with other modular approaches, while providing easy-to-interpret explanations of its reasoning.</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44</a:t>
            </a:fld>
            <a:endParaRPr lang="en-US"/>
          </a:p>
        </p:txBody>
      </p:sp>
    </p:spTree>
    <p:extLst>
      <p:ext uri="{BB962C8B-B14F-4D97-AF65-F5344CB8AC3E}">
        <p14:creationId xmlns:p14="http://schemas.microsoft.com/office/powerpoint/2010/main" val="2096732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Let me circle back my introduction and remind you about the big picture.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Like I argued, in the current state of NLP field, we do not focus enough “breadth” of our progress,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we’re obsessed with depth (e.g., chasing leaderboards for individual datasets). </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two works that I presented here are different ways of expanding the scope of our systems.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 the first section, I talked about models that can address a broader range of tasks.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 the 2nd section, I introduced a framework to build a single system that generalizes to two different multi-hop datasets.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 would emphasize that these are not just two systems: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Initial steps towards a broader view of machine comprehension system design. </a:t>
            </a:r>
          </a:p>
        </p:txBody>
      </p:sp>
      <p:sp>
        <p:nvSpPr>
          <p:cNvPr id="4" name="Slide Number Placeholder 3"/>
          <p:cNvSpPr>
            <a:spLocks noGrp="1"/>
          </p:cNvSpPr>
          <p:nvPr>
            <p:ph type="sldNum" sz="quarter" idx="5"/>
          </p:nvPr>
        </p:nvSpPr>
        <p:spPr/>
        <p:txBody>
          <a:bodyPr/>
          <a:lstStyle/>
          <a:p>
            <a:fld id="{7E3EFFCD-2707-464E-8668-7D1BDDA9873E}" type="slidenum">
              <a:rPr lang="en-US" smtClean="0"/>
              <a:t>45</a:t>
            </a:fld>
            <a:endParaRPr lang="en-US"/>
          </a:p>
        </p:txBody>
      </p:sp>
    </p:spTree>
    <p:extLst>
      <p:ext uri="{BB962C8B-B14F-4D97-AF65-F5344CB8AC3E}">
        <p14:creationId xmlns:p14="http://schemas.microsoft.com/office/powerpoint/2010/main" val="14545824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Now, why making progress towards “breadth” has been difficult? </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Part of the reason, in my opinion, is because "depth" is Human's weakness.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it’s difficult for us to master individual problems (say Chess: I’ve been practicing my chess for the past year or so, I still suck),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however, we (humans) are really good at context switching and mixing problems. </a:t>
            </a:r>
          </a:p>
          <a:p>
            <a:pPr marL="1085850" lvl="2"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This is a screenshot of few famous chess players streaming their 4-person chess. </a:t>
            </a:r>
          </a:p>
          <a:p>
            <a:pPr marL="1085850" lvl="2"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To play 4-person chess, you just need to know the same rules of the usual 2-player chess; you don’t need to know any other rules, you don’t need additional training. </a:t>
            </a:r>
          </a:p>
          <a:p>
            <a:pPr marL="1085850" lvl="2"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Humans have no difficulty generalizing from 2-player chess t o 4-player chess, </a:t>
            </a:r>
            <a:r>
              <a:rPr lang="en-US" sz="1200" b="0" i="0" u="none" strike="noStrike" kern="1200" dirty="0" err="1">
                <a:solidFill>
                  <a:schemeClr val="tx1"/>
                </a:solidFill>
                <a:effectLst/>
                <a:latin typeface="+mn-lt"/>
                <a:ea typeface="+mn-ea"/>
                <a:cs typeface="+mn-cs"/>
              </a:rPr>
              <a:t>eventhough</a:t>
            </a:r>
            <a:r>
              <a:rPr lang="en-US" sz="1200" b="0" i="0" u="none" strike="noStrike" kern="1200" dirty="0">
                <a:solidFill>
                  <a:schemeClr val="tx1"/>
                </a:solidFill>
                <a:effectLst/>
                <a:latin typeface="+mn-lt"/>
                <a:ea typeface="+mn-ea"/>
                <a:cs typeface="+mn-cs"/>
              </a:rPr>
              <a:t> they have different boards. </a:t>
            </a:r>
          </a:p>
          <a:p>
            <a:pPr marL="1085850" lvl="2"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Computers have the opposite weakness: they’re good at depth (it’s easy for us to make fantastic Chess players), but it’s difficult to build systems that can do mix-and-match between tasks.  </a:t>
            </a:r>
          </a:p>
          <a:p>
            <a:pPr marL="628650" lvl="1" indent="-171450">
              <a:buFont typeface="Arial" panose="020B0604020202020204" pitchFamily="34" charset="0"/>
              <a:buChar char="•"/>
            </a:pPr>
            <a:r>
              <a:rPr lang="en-US" sz="1200" b="0" i="0" u="none" strike="sngStrike" kern="1200" dirty="0">
                <a:solidFill>
                  <a:schemeClr val="tx1"/>
                </a:solidFill>
                <a:effectLst/>
                <a:latin typeface="+mn-lt"/>
                <a:ea typeface="+mn-ea"/>
                <a:cs typeface="+mn-cs"/>
              </a:rPr>
              <a:t>Say, a system that can generalize to other variants of chess, only by knowing 2-player chess. </a:t>
            </a:r>
          </a:p>
          <a:p>
            <a:pPr marL="628650" lvl="1" indent="-171450">
              <a:buFont typeface="Arial" panose="020B0604020202020204" pitchFamily="34" charset="0"/>
              <a:buChar char="•"/>
            </a:pPr>
            <a:r>
              <a:rPr lang="en-US" sz="1200" b="0" i="0" u="none" strike="sngStrike" kern="1200" dirty="0">
                <a:solidFill>
                  <a:schemeClr val="tx1"/>
                </a:solidFill>
                <a:effectLst/>
                <a:latin typeface="+mn-lt"/>
                <a:ea typeface="+mn-ea"/>
                <a:cs typeface="+mn-cs"/>
              </a:rPr>
              <a:t>say, a squad-solving chess player system that can also give you financial advice. </a:t>
            </a:r>
          </a:p>
          <a:p>
            <a:pPr marL="171450" lvl="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And because we the researchers are humans, by design we’re bad at thinking about what is a good challenge for computers. </a:t>
            </a:r>
            <a:r>
              <a:rPr lang="en-US" sz="1200" b="0" i="0" u="none" strike="noStrike" kern="1200" dirty="0">
                <a:solidFill>
                  <a:schemeClr val="tx1"/>
                </a:solidFill>
                <a:effectLst/>
                <a:latin typeface="+mn-lt"/>
                <a:ea typeface="+mn-ea"/>
                <a:cs typeface="+mn-cs"/>
                <a:sym typeface="Wingdings" pitchFamily="2" charset="2"/>
              </a:rPr>
              <a:t> something to be careful about. </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You might have noticed that I did not mention “generalization” throughout the presentation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is your text-book definition for “generalization”: ….</a:t>
            </a:r>
          </a:p>
          <a:p>
            <a:pPr marL="628650" lvl="1" indent="-171450">
              <a:buFont typeface="Arial" panose="020B0604020202020204" pitchFamily="34" charset="0"/>
              <a:buChar char="•"/>
            </a:pPr>
            <a:r>
              <a:rPr lang="en-US" dirty="0"/>
              <a:t>But what is “unobserved inputs”? What qualifies for unobserved? (“unobserved” along what axis?)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My beef with our current notions of ”generalization” is that it does not capture the difference between ”depth” and “breadth”. </a:t>
            </a:r>
          </a:p>
          <a:p>
            <a:pPr marL="628650" lvl="1" indent="-171450">
              <a:buFont typeface="Arial" panose="020B0604020202020204" pitchFamily="34" charset="0"/>
              <a:buChar char="•"/>
            </a:pPr>
            <a:r>
              <a:rPr lang="en-US" dirty="0"/>
              <a:t>How can we modify it to account for both depth and breadth?</a:t>
            </a:r>
          </a:p>
          <a:p>
            <a:pPr marL="1085850" lvl="2" indent="-171450">
              <a:buFont typeface="Arial" panose="020B0604020202020204" pitchFamily="34" charset="0"/>
              <a:buChar char="•"/>
            </a:pPr>
            <a:r>
              <a:rPr lang="en-US" dirty="0"/>
              <a:t>These are the research questions that I hope we can address in the coming few years. </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46</a:t>
            </a:fld>
            <a:endParaRPr lang="en-US"/>
          </a:p>
        </p:txBody>
      </p:sp>
    </p:spTree>
    <p:extLst>
      <p:ext uri="{BB962C8B-B14F-4D97-AF65-F5344CB8AC3E}">
        <p14:creationId xmlns:p14="http://schemas.microsoft.com/office/powerpoint/2010/main" val="39748449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Before I end, let me spotlight a related challenge dataset we recently released challenge for QA.  </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Obviously, building challenge datasets is important aspect our field today since this way incentivize the field to address harder problems.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dirty="0">
              <a:solidFill>
                <a:schemeClr val="tx1"/>
              </a:solidFill>
              <a:effectLst/>
              <a:latin typeface="+mn-lt"/>
              <a:ea typeface="+mn-ea"/>
              <a:cs typeface="+mn-cs"/>
            </a:endParaRPr>
          </a:p>
          <a:p>
            <a:pPr marL="171450" lvl="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in our recent work, we focus on compositional QA where the compositions are “implicit”.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Consider this example: “Did Aristotle have a laptop?”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answer obviously is a “no”: Because as know Aristotle lived a long time ago, when laptops were not invented. </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But what made us reason this way. After all, there is no mention of time in the statement of the question. </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dirty="0"/>
              <a:t>I can easily ask many other questions about Aristotle that does not involve time. For example …. </a:t>
            </a:r>
          </a:p>
          <a:p>
            <a:endParaRPr lang="en-US" dirty="0"/>
          </a:p>
          <a:p>
            <a:r>
              <a:rPr lang="en-US" dirty="0"/>
              <a:t>In a nutshell, we know so many attributes about Aristotle: and somehow humans know what attribute is needed to form an appropriate reasoning. But that’s not so trivial for machines.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That’s the challenge defined in the </a:t>
            </a:r>
            <a:r>
              <a:rPr lang="en-US" sz="1200" b="0" i="0" u="none" strike="noStrike" kern="1200" dirty="0" err="1">
                <a:solidFill>
                  <a:schemeClr val="tx1"/>
                </a:solidFill>
                <a:effectLst/>
                <a:latin typeface="+mn-lt"/>
                <a:ea typeface="+mn-ea"/>
                <a:cs typeface="+mn-cs"/>
              </a:rPr>
              <a:t>StrategyQA</a:t>
            </a:r>
            <a:r>
              <a:rPr lang="en-US" sz="1200" b="0" i="0" u="none" strike="noStrike" kern="1200" dirty="0">
                <a:solidFill>
                  <a:schemeClr val="tx1"/>
                </a:solidFill>
                <a:effectLst/>
                <a:latin typeface="+mn-lt"/>
                <a:ea typeface="+mn-ea"/>
                <a:cs typeface="+mn-cs"/>
              </a:rPr>
              <a:t> dataset, where the questions involve implicit decompositions.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If you're working on QA and </a:t>
            </a:r>
            <a:r>
              <a:rPr lang="en-US" sz="1200" b="0" i="0" u="none" strike="noStrike" kern="1200" dirty="0" err="1">
                <a:solidFill>
                  <a:schemeClr val="tx1"/>
                </a:solidFill>
                <a:effectLst/>
                <a:latin typeface="+mn-lt"/>
                <a:ea typeface="+mn-ea"/>
                <a:cs typeface="+mn-cs"/>
              </a:rPr>
              <a:t>wanna</a:t>
            </a:r>
            <a:r>
              <a:rPr lang="en-US" sz="1200" b="0" i="0" u="none" strike="noStrike" kern="1200" dirty="0">
                <a:solidFill>
                  <a:schemeClr val="tx1"/>
                </a:solidFill>
                <a:effectLst/>
                <a:latin typeface="+mn-lt"/>
                <a:ea typeface="+mn-ea"/>
                <a:cs typeface="+mn-cs"/>
              </a:rPr>
              <a:t> play with a new datasets, please take a look at our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dirty="0">
                <a:solidFill>
                  <a:schemeClr val="tx1"/>
                </a:solidFill>
                <a:effectLst/>
                <a:latin typeface="+mn-lt"/>
                <a:ea typeface="+mn-ea"/>
                <a:cs typeface="+mn-cs"/>
              </a:rPr>
              <a:t>And by introducing this challenge, we’re hoping to drive the research towards the models that do not just train on a single dataset, but those that address a broader a range of skills. </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Before I end, let me spotlight a related challenge dataset we recently released for QA,.  </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Let me try to explain the idea here, with several questions from the dataset: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“Did Aristotle have a laptop?” </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answer obviously is a “no”, because as know Aristotle lived a long time ago.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i="1" dirty="0"/>
            </a:br>
            <a:r>
              <a:rPr lang="en-US" sz="1200" i="1" dirty="0"/>
              <a:t>- Average human has no difficulty lifting objects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 ancient Greece had hot summers and mild winters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That’s the challenge defined in the </a:t>
            </a:r>
            <a:r>
              <a:rPr lang="en-US" sz="1200" b="0" i="0" u="none" strike="noStrike" kern="1200" dirty="0" err="1">
                <a:solidFill>
                  <a:schemeClr val="tx1"/>
                </a:solidFill>
                <a:effectLst/>
                <a:latin typeface="+mn-lt"/>
                <a:ea typeface="+mn-ea"/>
                <a:cs typeface="+mn-cs"/>
              </a:rPr>
              <a:t>StrategyQA</a:t>
            </a:r>
            <a:r>
              <a:rPr lang="en-US" sz="1200" b="0" i="0" u="none" strike="noStrike" kern="1200" dirty="0">
                <a:solidFill>
                  <a:schemeClr val="tx1"/>
                </a:solidFill>
                <a:effectLst/>
                <a:latin typeface="+mn-lt"/>
                <a:ea typeface="+mn-ea"/>
                <a:cs typeface="+mn-cs"/>
              </a:rPr>
              <a:t> dataset, where the questions involve implicit decompositions.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And by introducing this challenge, we’re hoping to drive the research towards the models that do not just train on a single dataset, but those that address a broader a range of skills. </a:t>
            </a:r>
          </a:p>
          <a:p>
            <a:endParaRPr lang="en-US" dirty="0"/>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 I spend quite a bit of my time on evaluation of models, for example by building challenge datasets.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 This is important since this way incentivize the field to address harder problems.  </a:t>
            </a:r>
          </a:p>
          <a:p>
            <a:endParaRPr lang="en-US" dirty="0"/>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47</a:t>
            </a:fld>
            <a:endParaRPr lang="en-US"/>
          </a:p>
        </p:txBody>
      </p:sp>
    </p:spTree>
    <p:extLst>
      <p:ext uri="{BB962C8B-B14F-4D97-AF65-F5344CB8AC3E}">
        <p14:creationId xmlns:p14="http://schemas.microsoft.com/office/powerpoint/2010/main" val="2969089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all I had, I appreciate your time and attention. </a:t>
            </a:r>
          </a:p>
        </p:txBody>
      </p:sp>
      <p:sp>
        <p:nvSpPr>
          <p:cNvPr id="4" name="Slide Number Placeholder 3"/>
          <p:cNvSpPr>
            <a:spLocks noGrp="1"/>
          </p:cNvSpPr>
          <p:nvPr>
            <p:ph type="sldNum" sz="quarter" idx="5"/>
          </p:nvPr>
        </p:nvSpPr>
        <p:spPr/>
        <p:txBody>
          <a:bodyPr/>
          <a:lstStyle/>
          <a:p>
            <a:fld id="{7E3EFFCD-2707-464E-8668-7D1BDDA9873E}" type="slidenum">
              <a:rPr lang="en-US" smtClean="0"/>
              <a:t>48</a:t>
            </a:fld>
            <a:endParaRPr lang="en-US"/>
          </a:p>
        </p:txBody>
      </p:sp>
    </p:spTree>
    <p:extLst>
      <p:ext uri="{BB962C8B-B14F-4D97-AF65-F5344CB8AC3E}">
        <p14:creationId xmlns:p14="http://schemas.microsoft.com/office/powerpoint/2010/main" val="14626418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Now, why making progress towards “breadth” has been difficult? </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Part of the reason, in my opinion, is because Humans are bad with depths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it’s difficult for us to master individual problems (say Chess: I’ve been practicing my chess for the past year or so, I still suck),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however, we (humans) are really good at context switching and mixing problems. </a:t>
            </a:r>
          </a:p>
          <a:p>
            <a:pPr marL="1085850" lvl="2"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This is a screenshot of few famous chess players streaming their 4-person chess. </a:t>
            </a:r>
          </a:p>
          <a:p>
            <a:pPr marL="1085850" lvl="2"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To play 4-person chess, you just need to know the same rules of the usual 2-player chess; you don’t need to know any other rules, you don’t need additional training. </a:t>
            </a:r>
          </a:p>
          <a:p>
            <a:pPr marL="1085850" lvl="2"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Humans have no difficulty generalizing from 2-player chess t o 4-player chess, </a:t>
            </a:r>
            <a:r>
              <a:rPr lang="en-US" sz="1200" b="0" i="0" u="none" strike="noStrike" kern="1200" dirty="0" err="1">
                <a:solidFill>
                  <a:schemeClr val="tx1"/>
                </a:solidFill>
                <a:effectLst/>
                <a:latin typeface="+mn-lt"/>
                <a:ea typeface="+mn-ea"/>
                <a:cs typeface="+mn-cs"/>
              </a:rPr>
              <a:t>eventhough</a:t>
            </a:r>
            <a:r>
              <a:rPr lang="en-US" sz="1200" b="0" i="0" u="none" strike="noStrike" kern="1200" dirty="0">
                <a:solidFill>
                  <a:schemeClr val="tx1"/>
                </a:solidFill>
                <a:effectLst/>
                <a:latin typeface="+mn-lt"/>
                <a:ea typeface="+mn-ea"/>
                <a:cs typeface="+mn-cs"/>
              </a:rPr>
              <a:t> they have different boards. </a:t>
            </a:r>
          </a:p>
          <a:p>
            <a:pPr marL="1085850" lvl="2"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Computers have the opposite weakness: they’re good at depth (it’s easy for us to make fantastic Chess players), but it’s difficult to build systems that can do mix-and-match between tasks: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Say, a system that can generalize to other variants of chess, only by knowing 2-player chess. </a:t>
            </a:r>
          </a:p>
          <a:p>
            <a:pPr marL="628650" lvl="1" indent="-171450">
              <a:buFont typeface="Arial" panose="020B0604020202020204" pitchFamily="34" charset="0"/>
              <a:buChar char="•"/>
            </a:pPr>
            <a:r>
              <a:rPr lang="en-US" sz="1200" b="0" i="0" u="none" strike="sngStrike" kern="1200" dirty="0">
                <a:solidFill>
                  <a:schemeClr val="tx1"/>
                </a:solidFill>
                <a:effectLst/>
                <a:latin typeface="+mn-lt"/>
                <a:ea typeface="+mn-ea"/>
                <a:cs typeface="+mn-cs"/>
              </a:rPr>
              <a:t>say, a squad-solving chess player system that can also give you financial advice. </a:t>
            </a:r>
          </a:p>
          <a:p>
            <a:pPr marL="171450" lvl="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And because we the researchers are humans, by design bad at thinking about what is a good challenge for computers. </a:t>
            </a:r>
            <a:r>
              <a:rPr lang="en-US" sz="1200" b="0" i="0" u="none" strike="noStrike" kern="1200" dirty="0">
                <a:solidFill>
                  <a:schemeClr val="tx1"/>
                </a:solidFill>
                <a:effectLst/>
                <a:latin typeface="+mn-lt"/>
                <a:ea typeface="+mn-ea"/>
                <a:cs typeface="+mn-cs"/>
                <a:sym typeface="Wingdings" pitchFamily="2" charset="2"/>
              </a:rPr>
              <a:t> something to be careful about. </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You might have noticed that I did not mention “generalization” throughout the presentation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is your text-book definition for “generalization”: ….</a:t>
            </a:r>
          </a:p>
          <a:p>
            <a:pPr marL="628650" lvl="1" indent="-171450">
              <a:buFont typeface="Arial" panose="020B0604020202020204" pitchFamily="34" charset="0"/>
              <a:buChar char="•"/>
            </a:pPr>
            <a:r>
              <a:rPr lang="en-US" dirty="0"/>
              <a:t>But what is “unobserved inputs”? What qualifies for unobserved? (“unobserved” along what axis?)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My beef with our current notions of ”generalization” is that it does not capture the difference between ”depth” and “breadth”. </a:t>
            </a:r>
          </a:p>
          <a:p>
            <a:pPr marL="628650" lvl="1" indent="-171450">
              <a:buFont typeface="Arial" panose="020B0604020202020204" pitchFamily="34" charset="0"/>
              <a:buChar char="•"/>
            </a:pPr>
            <a:r>
              <a:rPr lang="en-US" dirty="0"/>
              <a:t>How can we modify it to account for both depth and breadth?</a:t>
            </a:r>
          </a:p>
          <a:p>
            <a:pPr marL="1085850" lvl="2" indent="-171450">
              <a:buFont typeface="Arial" panose="020B0604020202020204" pitchFamily="34" charset="0"/>
              <a:buChar char="•"/>
            </a:pPr>
            <a:r>
              <a:rPr lang="en-US" dirty="0"/>
              <a:t>These are the research questions that I hope we can address in the coming few years. </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49</a:t>
            </a:fld>
            <a:endParaRPr lang="en-US"/>
          </a:p>
        </p:txBody>
      </p:sp>
    </p:spTree>
    <p:extLst>
      <p:ext uri="{BB962C8B-B14F-4D97-AF65-F5344CB8AC3E}">
        <p14:creationId xmlns:p14="http://schemas.microsoft.com/office/powerpoint/2010/main" val="42767394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Part of the reason behind this obsessions is because Humans are bad with depths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it’s difficult for us to master individual problems (say Chess: I’ve been practicing my chess for the past year or so, I still suck),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however, we (humans) are really good at context switching and mixing problems. </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Computers have the opposite weakness: they’re good at depth (it’s easy for us to make fantastic Chess players), but it’s difficult to build systems that can do mix-and-match between tasks: say, a squad-solving chess player system that can also give you financial advice. </a:t>
            </a:r>
          </a:p>
          <a:p>
            <a:pPr marL="628650" lvl="1"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We researchers (as human beings), are by design bad at thinking about what is a good challenge for computers.  </a:t>
            </a:r>
            <a:r>
              <a:rPr lang="en-US" sz="1200" b="0" i="0" u="none" strike="noStrike" kern="1200" dirty="0">
                <a:solidFill>
                  <a:schemeClr val="tx1"/>
                </a:solidFill>
                <a:effectLst/>
                <a:latin typeface="+mn-lt"/>
                <a:ea typeface="+mn-ea"/>
                <a:cs typeface="+mn-cs"/>
                <a:sym typeface="Wingdings" pitchFamily="2" charset="2"/>
              </a:rPr>
              <a:t> something to be careful about. </a:t>
            </a: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You might have noticed that I did not mention “generalization” throughout the presentation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is your text-book definition for “generalization”: ….</a:t>
            </a:r>
          </a:p>
          <a:p>
            <a:pPr marL="628650" lvl="1" indent="-171450">
              <a:buFont typeface="Arial" panose="020B0604020202020204" pitchFamily="34" charset="0"/>
              <a:buChar char="•"/>
            </a:pPr>
            <a:r>
              <a:rPr lang="en-US" dirty="0"/>
              <a:t>My beef with our current notions of ”generalization” is that it does not capture the difference between ”depth” and “breadth”. </a:t>
            </a:r>
          </a:p>
          <a:p>
            <a:pPr marL="628650" lvl="1" indent="-171450">
              <a:buFont typeface="Arial" panose="020B0604020202020204" pitchFamily="34" charset="0"/>
              <a:buChar char="•"/>
            </a:pPr>
            <a:r>
              <a:rPr lang="en-US" dirty="0"/>
              <a:t>But what is “unobserved inputs”? What qualifies for unobserved? (“unobserved” along what axis?)</a:t>
            </a:r>
          </a:p>
          <a:p>
            <a:pPr marL="628650" lvl="1" indent="-171450">
              <a:buFont typeface="Arial" panose="020B0604020202020204" pitchFamily="34" charset="0"/>
              <a:buChar char="•"/>
            </a:pPr>
            <a:r>
              <a:rPr lang="en-US" dirty="0"/>
              <a:t>How can we modify it to account for both depth and breadth?</a:t>
            </a:r>
          </a:p>
          <a:p>
            <a:pPr marL="1085850" lvl="2" indent="-171450">
              <a:buFont typeface="Arial" panose="020B0604020202020204" pitchFamily="34" charset="0"/>
              <a:buChar char="•"/>
            </a:pPr>
            <a:r>
              <a:rPr lang="en-US" dirty="0"/>
              <a:t>These are the research questions that I hope we can address in the coming few years. </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50</a:t>
            </a:fld>
            <a:endParaRPr lang="en-US"/>
          </a:p>
        </p:txBody>
      </p:sp>
    </p:spTree>
    <p:extLst>
      <p:ext uri="{BB962C8B-B14F-4D97-AF65-F5344CB8AC3E}">
        <p14:creationId xmlns:p14="http://schemas.microsoft.com/office/powerpoint/2010/main" val="42326510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 am going to end by spotlighting a recent challenge dataset we built for QA, where the questions involve implicit decompositions.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Let me try to explain the idea here, with several examples: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“Did Aristotle have a laptop?” </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answer obviously is a “no”, because as know Aristotle lived a long time ago.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 </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B</a:t>
            </a:r>
          </a:p>
          <a:p>
            <a:pPr marL="1085850" lvl="2"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That’s the challenge defined in the </a:t>
            </a:r>
            <a:r>
              <a:rPr lang="en-US" sz="1200" b="0" i="0" u="none" strike="noStrike" kern="1200" dirty="0" err="1">
                <a:solidFill>
                  <a:schemeClr val="tx1"/>
                </a:solidFill>
                <a:effectLst/>
                <a:latin typeface="+mn-lt"/>
                <a:ea typeface="+mn-ea"/>
                <a:cs typeface="+mn-cs"/>
              </a:rPr>
              <a:t>StrategyQA</a:t>
            </a:r>
            <a:r>
              <a:rPr lang="en-US" sz="1200" b="0" i="0" u="none" strike="noStrike" kern="1200" dirty="0">
                <a:solidFill>
                  <a:schemeClr val="tx1"/>
                </a:solidFill>
                <a:effectLst/>
                <a:latin typeface="+mn-lt"/>
                <a:ea typeface="+mn-ea"/>
                <a:cs typeface="+mn-cs"/>
              </a:rPr>
              <a:t> dataset.</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i="1" dirty="0"/>
            </a:br>
            <a:br>
              <a:rPr lang="en-US" sz="1200" i="1" dirty="0"/>
            </a:br>
            <a:r>
              <a:rPr lang="en-US" sz="1200" i="1" dirty="0"/>
              <a:t>- Average human has no difficulty lifting objects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 ancient Greece had hot summers and mild winters</a:t>
            </a:r>
          </a:p>
          <a:p>
            <a:endParaRPr lang="en-US" dirty="0"/>
          </a:p>
          <a:p>
            <a:endParaRPr lang="en-US" dirty="0"/>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 spend quite a bit of my time on evaluation of models, for example by building challenge datasets.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This is important since this way incentivize the field to address harder problems.  </a:t>
            </a:r>
          </a:p>
          <a:p>
            <a:endParaRPr lang="en-US" dirty="0"/>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51</a:t>
            </a:fld>
            <a:endParaRPr lang="en-US"/>
          </a:p>
        </p:txBody>
      </p:sp>
    </p:spTree>
    <p:extLst>
      <p:ext uri="{BB962C8B-B14F-4D97-AF65-F5344CB8AC3E}">
        <p14:creationId xmlns:p14="http://schemas.microsoft.com/office/powerpoint/2010/main" val="93193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Similarly, in the past few years we have built many benchmarks for NLP. </a:t>
            </a:r>
          </a:p>
          <a:p>
            <a:pPr rtl="0"/>
            <a:r>
              <a:rPr lang="en-US" sz="1200" b="0" i="0" u="none" strike="noStrike" kern="1200" dirty="0">
                <a:solidFill>
                  <a:schemeClr val="tx1"/>
                </a:solidFill>
                <a:effectLst/>
                <a:latin typeface="+mn-lt"/>
                <a:ea typeface="+mn-ea"/>
                <a:cs typeface="+mn-cs"/>
              </a:rPr>
              <a:t>And for each of these challenges, we have built systems that can achieve incredible performance.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5</a:t>
            </a:fld>
            <a:endParaRPr lang="en-US"/>
          </a:p>
        </p:txBody>
      </p:sp>
    </p:spTree>
    <p:extLst>
      <p:ext uri="{BB962C8B-B14F-4D97-AF65-F5344CB8AC3E}">
        <p14:creationId xmlns:p14="http://schemas.microsoft.com/office/powerpoint/2010/main" val="9878149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 knowing that Google has many applications that are QA-like, I know all of these attributes are of interest for Google. </a:t>
            </a:r>
          </a:p>
        </p:txBody>
      </p:sp>
      <p:sp>
        <p:nvSpPr>
          <p:cNvPr id="4" name="Slide Number Placeholder 3"/>
          <p:cNvSpPr>
            <a:spLocks noGrp="1"/>
          </p:cNvSpPr>
          <p:nvPr>
            <p:ph type="sldNum" sz="quarter" idx="5"/>
          </p:nvPr>
        </p:nvSpPr>
        <p:spPr/>
        <p:txBody>
          <a:bodyPr/>
          <a:lstStyle/>
          <a:p>
            <a:fld id="{7E3EFFCD-2707-464E-8668-7D1BDDA9873E}" type="slidenum">
              <a:rPr lang="en-US" smtClean="0"/>
              <a:t>52</a:t>
            </a:fld>
            <a:endParaRPr lang="en-US"/>
          </a:p>
        </p:txBody>
      </p:sp>
    </p:spTree>
    <p:extLst>
      <p:ext uri="{BB962C8B-B14F-4D97-AF65-F5344CB8AC3E}">
        <p14:creationId xmlns:p14="http://schemas.microsoft.com/office/powerpoint/2010/main" val="21453262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very briefly I am going mention my other experiences. </a:t>
            </a:r>
          </a:p>
        </p:txBody>
      </p:sp>
      <p:sp>
        <p:nvSpPr>
          <p:cNvPr id="4" name="Slide Number Placeholder 3"/>
          <p:cNvSpPr>
            <a:spLocks noGrp="1"/>
          </p:cNvSpPr>
          <p:nvPr>
            <p:ph type="sldNum" sz="quarter" idx="5"/>
          </p:nvPr>
        </p:nvSpPr>
        <p:spPr/>
        <p:txBody>
          <a:bodyPr/>
          <a:lstStyle/>
          <a:p>
            <a:fld id="{7E3EFFCD-2707-464E-8668-7D1BDDA9873E}" type="slidenum">
              <a:rPr lang="en-US" smtClean="0"/>
              <a:t>53</a:t>
            </a:fld>
            <a:endParaRPr lang="en-US"/>
          </a:p>
        </p:txBody>
      </p:sp>
    </p:spTree>
    <p:extLst>
      <p:ext uri="{BB962C8B-B14F-4D97-AF65-F5344CB8AC3E}">
        <p14:creationId xmlns:p14="http://schemas.microsoft.com/office/powerpoint/2010/main" val="5054754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about future directions: </a:t>
            </a:r>
          </a:p>
        </p:txBody>
      </p:sp>
      <p:sp>
        <p:nvSpPr>
          <p:cNvPr id="4" name="Slide Number Placeholder 3"/>
          <p:cNvSpPr>
            <a:spLocks noGrp="1"/>
          </p:cNvSpPr>
          <p:nvPr>
            <p:ph type="sldNum" sz="quarter" idx="5"/>
          </p:nvPr>
        </p:nvSpPr>
        <p:spPr/>
        <p:txBody>
          <a:bodyPr/>
          <a:lstStyle/>
          <a:p>
            <a:fld id="{7E3EFFCD-2707-464E-8668-7D1BDDA9873E}" type="slidenum">
              <a:rPr lang="en-US" smtClean="0"/>
              <a:t>54</a:t>
            </a:fld>
            <a:endParaRPr lang="en-US"/>
          </a:p>
        </p:txBody>
      </p:sp>
    </p:spTree>
    <p:extLst>
      <p:ext uri="{BB962C8B-B14F-4D97-AF65-F5344CB8AC3E}">
        <p14:creationId xmlns:p14="http://schemas.microsoft.com/office/powerpoint/2010/main" val="22781549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landscape of NLP is dominated by single-input, single-output supervision for fixed tasks. </a:t>
            </a:r>
          </a:p>
          <a:p>
            <a:pPr lvl="1" rtl="0" fontAlgn="base"/>
            <a:r>
              <a:rPr lang="en-US" sz="1200" b="0" i="0" u="none" strike="noStrike" kern="1200" dirty="0">
                <a:solidFill>
                  <a:schemeClr val="tx1"/>
                </a:solidFill>
                <a:effectLst/>
                <a:latin typeface="+mn-lt"/>
                <a:ea typeface="+mn-ea"/>
                <a:cs typeface="+mn-cs"/>
              </a:rPr>
              <a:t>But now that we have saturated many individual tasks, we should move to higher abstractions of tasks. </a:t>
            </a:r>
          </a:p>
          <a:p>
            <a:pPr lvl="1" rtl="0" fontAlgn="base"/>
            <a:r>
              <a:rPr lang="en-US" sz="1200" b="0" i="0" u="none" strike="noStrike" kern="1200" dirty="0">
                <a:solidFill>
                  <a:schemeClr val="tx1"/>
                </a:solidFill>
                <a:effectLst/>
                <a:latin typeface="+mn-lt"/>
                <a:ea typeface="+mn-ea"/>
                <a:cs typeface="+mn-cs"/>
              </a:rPr>
              <a:t>One such abstraction that I am interested in is: task descriptions. Can we just “describe” (in plain language) a certain desired behavior? </a:t>
            </a:r>
          </a:p>
          <a:p>
            <a:endParaRPr lang="en-US" dirty="0"/>
          </a:p>
          <a:p>
            <a:r>
              <a:rPr lang="en-US" dirty="0"/>
              <a:t>Benefits: </a:t>
            </a:r>
          </a:p>
          <a:p>
            <a:pPr marL="171450" indent="-171450">
              <a:buFont typeface="Arial" panose="020B0604020202020204" pitchFamily="34" charset="0"/>
              <a:buChar char="•"/>
            </a:pPr>
            <a:r>
              <a:rPr lang="en-US" dirty="0"/>
              <a:t>more flexible that imitating input-output datasets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would save lots of money that typically put into building input/output datasets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There are many tasks that are difficult to be formulated as datasets </a:t>
            </a:r>
            <a:r>
              <a:rPr lang="en-US" dirty="0">
                <a:sym typeface="Wingdings" pitchFamily="2" charset="2"/>
              </a:rPr>
              <a:t> outlier behaviors (distribution tail) e.g., someone’s allergy to a certain food. </a:t>
            </a:r>
          </a:p>
          <a:p>
            <a:pPr marL="171450" indent="-171450">
              <a:buFont typeface="Arial" panose="020B0604020202020204" pitchFamily="34" charset="0"/>
              <a:buChar char="•"/>
            </a:pPr>
            <a:endParaRPr lang="en-US" dirty="0">
              <a:sym typeface="Wingdings" pitchFamily="2" charset="2"/>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With all the advances in building stronger language-models (T5, GPT3, </a:t>
            </a:r>
            <a:r>
              <a:rPr lang="en-US" dirty="0" err="1"/>
              <a:t>etc</a:t>
            </a:r>
            <a:r>
              <a:rPr lang="en-US" dirty="0"/>
              <a:t>), I think there is a lot that we can do here.</a:t>
            </a:r>
            <a:endParaRPr lang="en-US" dirty="0">
              <a:sym typeface="Wingdings" pitchFamily="2" charset="2"/>
            </a:endParaRPr>
          </a:p>
          <a:p>
            <a:pPr marL="171450" indent="-171450">
              <a:buFont typeface="Arial" panose="020B0604020202020204" pitchFamily="34" charset="0"/>
              <a:buChar char="•"/>
            </a:pPr>
            <a:endParaRPr lang="en-US" dirty="0">
              <a:sym typeface="Wingdings" pitchFamily="2" charset="2"/>
            </a:endParaRPr>
          </a:p>
          <a:p>
            <a:pPr marL="171450" indent="-171450">
              <a:buFont typeface="Arial" panose="020B0604020202020204" pitchFamily="34" charset="0"/>
              <a:buChar char="•"/>
            </a:pPr>
            <a:r>
              <a:rPr lang="en-US" dirty="0">
                <a:sym typeface="Wingdings" pitchFamily="2" charset="2"/>
              </a:rPr>
              <a:t>Such a flexible NLP model design could be quite beneficial for Google. </a:t>
            </a:r>
          </a:p>
        </p:txBody>
      </p:sp>
      <p:sp>
        <p:nvSpPr>
          <p:cNvPr id="4" name="Slide Number Placeholder 3"/>
          <p:cNvSpPr>
            <a:spLocks noGrp="1"/>
          </p:cNvSpPr>
          <p:nvPr>
            <p:ph type="sldNum" sz="quarter" idx="5"/>
          </p:nvPr>
        </p:nvSpPr>
        <p:spPr/>
        <p:txBody>
          <a:bodyPr/>
          <a:lstStyle/>
          <a:p>
            <a:fld id="{7E3EFFCD-2707-464E-8668-7D1BDDA9873E}" type="slidenum">
              <a:rPr lang="en-US" smtClean="0"/>
              <a:t>55</a:t>
            </a:fld>
            <a:endParaRPr lang="en-US"/>
          </a:p>
        </p:txBody>
      </p:sp>
    </p:spTree>
    <p:extLst>
      <p:ext uri="{BB962C8B-B14F-4D97-AF65-F5344CB8AC3E}">
        <p14:creationId xmlns:p14="http://schemas.microsoft.com/office/powerpoint/2010/main" val="27780256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The dominant setup in </a:t>
            </a:r>
            <a:r>
              <a:rPr lang="en-US" sz="1200" b="0" i="0" u="none" strike="noStrike" kern="1200" dirty="0" err="1">
                <a:solidFill>
                  <a:schemeClr val="tx1"/>
                </a:solidFill>
                <a:effectLst/>
                <a:latin typeface="+mn-lt"/>
                <a:ea typeface="+mn-ea"/>
                <a:cs typeface="+mn-cs"/>
              </a:rPr>
              <a:t>nlp</a:t>
            </a:r>
            <a:r>
              <a:rPr lang="en-US" sz="1200" b="0" i="0" u="none" strike="noStrike" kern="1200" dirty="0">
                <a:solidFill>
                  <a:schemeClr val="tx1"/>
                </a:solidFill>
                <a:effectLst/>
                <a:latin typeface="+mn-lt"/>
                <a:ea typeface="+mn-ea"/>
                <a:cs typeface="+mn-cs"/>
              </a:rPr>
              <a:t> is “single shot” evaluation: given an input instance, a model needs to predict an output on which its accuracy is judged.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People, however, do not communicate in this manner.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Humans interact; there is often back and forth. </a:t>
            </a:r>
          </a:p>
          <a:p>
            <a:pPr marL="628650" lvl="1"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This interaction helps humans resolve errors, resolve differences and learn from each other. </a:t>
            </a:r>
          </a:p>
          <a:p>
            <a:pPr marL="171450" indent="-171450" rtl="0" fontAlgn="base">
              <a:buFont typeface="Arial" panose="020B0604020202020204" pitchFamily="34" charset="0"/>
              <a:buChar char="•"/>
            </a:pPr>
            <a:r>
              <a:rPr lang="en-US" sz="1200" b="0" i="0" u="none" strike="noStrike" kern="1200" dirty="0">
                <a:solidFill>
                  <a:schemeClr val="tx1"/>
                </a:solidFill>
                <a:effectLst/>
                <a:latin typeface="+mn-lt"/>
                <a:ea typeface="+mn-ea"/>
                <a:cs typeface="+mn-cs"/>
              </a:rPr>
              <a:t>I believe we should also move towards such ideas in NLP as well. </a:t>
            </a:r>
          </a:p>
          <a:p>
            <a:pPr marL="171450" indent="-171450">
              <a:buFont typeface="Arial" panose="020B0604020202020204" pitchFamily="34" charset="0"/>
              <a:buChar char="•"/>
            </a:pPr>
            <a:r>
              <a:rPr lang="en-US" dirty="0"/>
              <a:t>I think applications like Google Assistant are very natural testbed for “interactive semantics”.  </a:t>
            </a:r>
          </a:p>
        </p:txBody>
      </p:sp>
      <p:sp>
        <p:nvSpPr>
          <p:cNvPr id="4" name="Slide Number Placeholder 3"/>
          <p:cNvSpPr>
            <a:spLocks noGrp="1"/>
          </p:cNvSpPr>
          <p:nvPr>
            <p:ph type="sldNum" sz="quarter" idx="5"/>
          </p:nvPr>
        </p:nvSpPr>
        <p:spPr/>
        <p:txBody>
          <a:bodyPr/>
          <a:lstStyle/>
          <a:p>
            <a:fld id="{7E3EFFCD-2707-464E-8668-7D1BDDA9873E}" type="slidenum">
              <a:rPr lang="en-US" smtClean="0"/>
              <a:t>56</a:t>
            </a:fld>
            <a:endParaRPr lang="en-US"/>
          </a:p>
        </p:txBody>
      </p:sp>
    </p:spTree>
    <p:extLst>
      <p:ext uri="{BB962C8B-B14F-4D97-AF65-F5344CB8AC3E}">
        <p14:creationId xmlns:p14="http://schemas.microsoft.com/office/powerpoint/2010/main" val="11885338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57</a:t>
            </a:fld>
            <a:endParaRPr lang="en-US"/>
          </a:p>
        </p:txBody>
      </p:sp>
    </p:spTree>
    <p:extLst>
      <p:ext uri="{BB962C8B-B14F-4D97-AF65-F5344CB8AC3E}">
        <p14:creationId xmlns:p14="http://schemas.microsoft.com/office/powerpoint/2010/main" val="29442198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Here is another format you’re familiar with: multiple-choice QA, where the question comes with a bunch of candidates. </a:t>
            </a:r>
          </a:p>
          <a:p>
            <a:r>
              <a:rPr lang="en-US" sz="1200" b="0" i="0" u="none" strike="noStrike" kern="1200" dirty="0">
                <a:solidFill>
                  <a:schemeClr val="tx1"/>
                </a:solidFill>
                <a:effectLst/>
                <a:latin typeface="+mn-lt"/>
                <a:ea typeface="+mn-ea"/>
                <a:cs typeface="+mn-cs"/>
              </a:rPr>
              <a:t>(read the question)  and the expected answer is one of these candidate answers. </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58</a:t>
            </a:fld>
            <a:endParaRPr lang="en-US"/>
          </a:p>
        </p:txBody>
      </p:sp>
    </p:spTree>
    <p:extLst>
      <p:ext uri="{BB962C8B-B14F-4D97-AF65-F5344CB8AC3E}">
        <p14:creationId xmlns:p14="http://schemas.microsoft.com/office/powerpoint/2010/main" val="3090648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59</a:t>
            </a:fld>
            <a:endParaRPr lang="en-US"/>
          </a:p>
        </p:txBody>
      </p:sp>
    </p:spTree>
    <p:extLst>
      <p:ext uri="{BB962C8B-B14F-4D97-AF65-F5344CB8AC3E}">
        <p14:creationId xmlns:p14="http://schemas.microsoft.com/office/powerpoint/2010/main" val="21689998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60</a:t>
            </a:fld>
            <a:endParaRPr lang="en-US"/>
          </a:p>
        </p:txBody>
      </p:sp>
    </p:spTree>
    <p:extLst>
      <p:ext uri="{BB962C8B-B14F-4D97-AF65-F5344CB8AC3E}">
        <p14:creationId xmlns:p14="http://schemas.microsoft.com/office/powerpoint/2010/main" val="37559409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key technical requisite that we’re borrowing from the field is text-to-text architectures, such as T5, BART</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We train the models on several dataset simultaneously (as opposed to training in a sequential manner).</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 To make sure the model is uniformly exposed to all the datasets, we form batches that are expected to contain the same number of instances from each dataset, regardless of its size (sampling probability == inversely proportional to the size of the training data).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61</a:t>
            </a:fld>
            <a:endParaRPr lang="en-US"/>
          </a:p>
        </p:txBody>
      </p:sp>
    </p:spTree>
    <p:extLst>
      <p:ext uri="{BB962C8B-B14F-4D97-AF65-F5344CB8AC3E}">
        <p14:creationId xmlns:p14="http://schemas.microsoft.com/office/powerpoint/2010/main" val="2970203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 downside is that all the major successes in NLP are focused on niche domains. </a:t>
            </a:r>
            <a:endParaRPr lang="en-US" b="0" dirty="0">
              <a:effectLst/>
            </a:endParaRPr>
          </a:p>
          <a:p>
            <a:pPr marL="628650" lvl="1"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For example, if you build a model for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it wouldn’t work on </a:t>
            </a:r>
            <a:r>
              <a:rPr lang="en-US" sz="1200" b="0" i="0" u="none" strike="noStrike" kern="1200" dirty="0" err="1">
                <a:solidFill>
                  <a:schemeClr val="tx1"/>
                </a:solidFill>
                <a:effectLst/>
                <a:latin typeface="+mn-lt"/>
                <a:ea typeface="+mn-ea"/>
                <a:cs typeface="+mn-cs"/>
              </a:rPr>
              <a:t>HotPotQA</a:t>
            </a:r>
            <a:r>
              <a:rPr lang="en-US" sz="1200" b="0" i="0" u="none" strike="noStrike" kern="1200" dirty="0">
                <a:solidFill>
                  <a:schemeClr val="tx1"/>
                </a:solidFill>
                <a:effectLst/>
                <a:latin typeface="+mn-lt"/>
                <a:ea typeface="+mn-ea"/>
                <a:cs typeface="+mn-cs"/>
              </a:rPr>
              <a:t>. </a:t>
            </a:r>
            <a:endParaRPr lang="en-US" b="0" dirty="0">
              <a:effectLst/>
            </a:endParaRPr>
          </a:p>
          <a:p>
            <a:pPr marL="171450"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There is something odd about claiming that we (the community) are making progress in terms of “language understanding”, when the resulting models can’t simultaneously understand other reasoning problems (such as: numerical reasoning, compositional reasoning, etc.)</a:t>
            </a:r>
          </a:p>
          <a:p>
            <a:pPr marL="628650" lvl="1" indent="-171450" rtl="0">
              <a:buFont typeface="Arial" panose="020B0604020202020204" pitchFamily="34" charset="0"/>
              <a:buChar char="•"/>
            </a:pPr>
            <a:r>
              <a:rPr lang="en-US" sz="1200" b="0" i="0" u="none" strike="noStrike" kern="1200" dirty="0">
                <a:solidFill>
                  <a:schemeClr val="tx1"/>
                </a:solidFill>
                <a:effectLst/>
                <a:latin typeface="+mn-lt"/>
                <a:ea typeface="+mn-ea"/>
                <a:cs typeface="+mn-cs"/>
              </a:rPr>
              <a:t>After all, all these are different, but relevant aspects of language understanding. </a:t>
            </a:r>
            <a:br>
              <a:rPr lang="en-US" dirty="0"/>
            </a:b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6</a:t>
            </a:fld>
            <a:endParaRPr lang="en-US"/>
          </a:p>
        </p:txBody>
      </p:sp>
    </p:spTree>
    <p:extLst>
      <p:ext uri="{BB962C8B-B14F-4D97-AF65-F5344CB8AC3E}">
        <p14:creationId xmlns:p14="http://schemas.microsoft.com/office/powerpoint/2010/main" val="32008521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With respect to our progress in the field, one point that many of us would probably agree is the generality of the representation techniques today. </a:t>
            </a:r>
          </a:p>
          <a:p>
            <a:r>
              <a:rPr lang="en-US" sz="1200" b="0" i="0" u="none" strike="noStrike" kern="1200" dirty="0">
                <a:solidFill>
                  <a:schemeClr val="tx1"/>
                </a:solidFill>
                <a:effectLst/>
                <a:latin typeface="+mn-lt"/>
                <a:ea typeface="+mn-ea"/>
                <a:cs typeface="+mn-cs"/>
              </a:rPr>
              <a:t>On the right you see a picture from QA paper of 20 years ago. You can see sorts of specialized models (parser, question type recognizer, world knowledge axioms, </a:t>
            </a:r>
            <a:r>
              <a:rPr lang="en-US" sz="1200" b="0" i="0" u="none" strike="noStrike" kern="1200" dirty="0" err="1">
                <a:solidFill>
                  <a:schemeClr val="tx1"/>
                </a:solidFill>
                <a:effectLst/>
                <a:latin typeface="+mn-lt"/>
                <a:ea typeface="+mn-ea"/>
                <a:cs typeface="+mn-cs"/>
              </a:rPr>
              <a:t>etc</a:t>
            </a:r>
            <a:r>
              <a:rPr lang="en-US" sz="1200" b="0" i="0" u="none" strike="noStrike" kern="1200" dirty="0">
                <a:solidFill>
                  <a:schemeClr val="tx1"/>
                </a:solidFill>
                <a:effectLst/>
                <a:latin typeface="+mn-lt"/>
                <a:ea typeface="+mn-ea"/>
                <a:cs typeface="+mn-cs"/>
              </a:rPr>
              <a:t>) that they had to use internally to build a representation for their QA model.</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Now all that you have to do is to download your favorite </a:t>
            </a:r>
            <a:r>
              <a:rPr lang="en-US" sz="1200" b="0" i="0" u="none" strike="noStrike" kern="1200" dirty="0" err="1">
                <a:solidFill>
                  <a:schemeClr val="tx1"/>
                </a:solidFill>
                <a:effectLst/>
                <a:latin typeface="+mn-lt"/>
                <a:ea typeface="+mn-ea"/>
                <a:cs typeface="+mn-cs"/>
              </a:rPr>
              <a:t>muppet</a:t>
            </a:r>
            <a:r>
              <a:rPr lang="en-US" sz="1200" b="0" i="0" u="none" strike="noStrike" kern="1200" dirty="0">
                <a:solidFill>
                  <a:schemeClr val="tx1"/>
                </a:solidFill>
                <a:effectLst/>
                <a:latin typeface="+mn-lt"/>
                <a:ea typeface="+mn-ea"/>
                <a:cs typeface="+mn-cs"/>
              </a:rPr>
              <a:t>, feed it the input, and devise a task-specific output for it.</a:t>
            </a:r>
          </a:p>
        </p:txBody>
      </p:sp>
      <p:sp>
        <p:nvSpPr>
          <p:cNvPr id="4" name="Slide Number Placeholder 3"/>
          <p:cNvSpPr>
            <a:spLocks noGrp="1"/>
          </p:cNvSpPr>
          <p:nvPr>
            <p:ph type="sldNum" sz="quarter" idx="5"/>
          </p:nvPr>
        </p:nvSpPr>
        <p:spPr/>
        <p:txBody>
          <a:bodyPr/>
          <a:lstStyle/>
          <a:p>
            <a:fld id="{7E3EFFCD-2707-464E-8668-7D1BDDA9873E}" type="slidenum">
              <a:rPr lang="en-US" smtClean="0"/>
              <a:t>62</a:t>
            </a:fld>
            <a:endParaRPr lang="en-US"/>
          </a:p>
        </p:txBody>
      </p:sp>
    </p:spTree>
    <p:extLst>
      <p:ext uri="{BB962C8B-B14F-4D97-AF65-F5344CB8AC3E}">
        <p14:creationId xmlns:p14="http://schemas.microsoft.com/office/powerpoint/2010/main" val="6127308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now explore whether UQA generalizes well to other, *unseen* datasets. </a:t>
            </a:r>
            <a:br>
              <a:rPr lang="en-US" dirty="0"/>
            </a:br>
            <a:r>
              <a:rPr lang="en-US" dirty="0"/>
              <a:t>Here is a table that summarizes the results of experiments where we evaluate various models on datasets that are </a:t>
            </a:r>
            <a:r>
              <a:rPr lang="en-US" b="1" dirty="0"/>
              <a:t>not</a:t>
            </a:r>
            <a:r>
              <a:rPr lang="en-US" dirty="0"/>
              <a:t> observed during training. </a:t>
            </a:r>
            <a:br>
              <a:rPr lang="en-US" dirty="0"/>
            </a:br>
            <a:endParaRPr lang="en-US" dirty="0"/>
          </a:p>
          <a:p>
            <a:pPr marL="171450" indent="-171450">
              <a:buFont typeface="Arial" panose="020B0604020202020204" pitchFamily="34" charset="0"/>
              <a:buChar char="•"/>
            </a:pPr>
            <a:r>
              <a:rPr lang="en-US" dirty="0"/>
              <a:t>Each row is a model.</a:t>
            </a:r>
          </a:p>
          <a:p>
            <a:pPr marL="171450" indent="-171450">
              <a:buFont typeface="Arial" panose="020B0604020202020204" pitchFamily="34" charset="0"/>
              <a:buChar char="•"/>
            </a:pPr>
            <a:r>
              <a:rPr lang="en-US" dirty="0"/>
              <a:t>The first few rows shows T5 models trained for individual formats; (e.g., UQA [EX], built by training the model on only extractive datasets).</a:t>
            </a:r>
          </a:p>
          <a:p>
            <a:pPr marL="171450" indent="-171450">
              <a:buFont typeface="Arial" panose="020B0604020202020204" pitchFamily="34" charset="0"/>
              <a:buChar char="•"/>
            </a:pPr>
            <a:r>
              <a:rPr lang="en-US" dirty="0"/>
              <a:t>The last rows shows UQA (training on multiple formats)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Several observations here: </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Single-format experts are better at generalization only when the source and target datasets are very similar (for instance </a:t>
            </a:r>
            <a:r>
              <a:rPr lang="en-US" dirty="0" err="1"/>
              <a:t>SQuAD</a:t>
            </a:r>
            <a:r>
              <a:rPr lang="en-US" dirty="0"/>
              <a:t> and </a:t>
            </a:r>
            <a:r>
              <a:rPr lang="en-US" dirty="0" err="1"/>
              <a:t>Quoref</a:t>
            </a:r>
            <a:r>
              <a:rPr lang="en-US" dirty="0"/>
              <a:t>)</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Meanwhile, they do not generalize to unseen datasets of unseen formats; </a:t>
            </a:r>
          </a:p>
          <a:p>
            <a:pPr marL="1600200" marR="0" lvl="3"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which kinds of expected, but it goes to show the the importance of feeding a diverse questions, if you want it to function on broad QA. </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Overall </a:t>
            </a:r>
            <a:r>
              <a:rPr lang="en-US" dirty="0" err="1"/>
              <a:t>UnifiedQA</a:t>
            </a:r>
            <a:r>
              <a:rPr lang="en-US" dirty="0"/>
              <a:t> shows a pretty generalization compared to the single-format models. </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In several cases in fact, UQA shows a better generalization than single-format experts; e.g., DROP. </a:t>
            </a: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A point to highlight is that </a:t>
            </a:r>
            <a:r>
              <a:rPr lang="en-US" dirty="0" err="1"/>
              <a:t>UnifiedQA</a:t>
            </a:r>
            <a:r>
              <a:rPr lang="en-US" dirty="0"/>
              <a:t> is trained on multiple-choice questions with 4 candidate answers. </a:t>
            </a:r>
          </a:p>
          <a:p>
            <a:pPr marL="1600200" marR="0" lvl="3"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That being said, it works quite well on datasets with more than 4 candidate answers (QASC and </a:t>
            </a:r>
            <a:r>
              <a:rPr lang="en-US" dirty="0" err="1"/>
              <a:t>CommonsenseQA</a:t>
            </a:r>
            <a:r>
              <a:rPr lang="en-US" dirty="0"/>
              <a:t> have has 8 and 5 candidate answers per question, respectively).</a:t>
            </a:r>
          </a:p>
          <a:p>
            <a:pPr marL="685800" lvl="1" indent="-228600">
              <a:buFont typeface="+mj-lt"/>
              <a:buAutoNum type="arabicPeriod"/>
            </a:pPr>
            <a:endParaRPr lang="en-US" dirty="0"/>
          </a:p>
          <a:p>
            <a:pPr marL="685800" lvl="1" indent="-228600">
              <a:buFont typeface="+mj-lt"/>
              <a:buAutoNum type="arabicPeriod"/>
            </a:pPr>
            <a:r>
              <a:rPr lang="en-US" dirty="0"/>
              <a:t>On average (last column), UNIFIEDQA shows much stronger generalization across a wide range of datasets. </a:t>
            </a:r>
          </a:p>
        </p:txBody>
      </p:sp>
      <p:sp>
        <p:nvSpPr>
          <p:cNvPr id="4" name="Slide Number Placeholder 3"/>
          <p:cNvSpPr>
            <a:spLocks noGrp="1"/>
          </p:cNvSpPr>
          <p:nvPr>
            <p:ph type="sldNum" sz="quarter" idx="5"/>
          </p:nvPr>
        </p:nvSpPr>
        <p:spPr/>
        <p:txBody>
          <a:bodyPr/>
          <a:lstStyle/>
          <a:p>
            <a:fld id="{7E3EFFCD-2707-464E-8668-7D1BDDA9873E}" type="slidenum">
              <a:rPr lang="en-US" smtClean="0"/>
              <a:t>63</a:t>
            </a:fld>
            <a:endParaRPr lang="en-US"/>
          </a:p>
        </p:txBody>
      </p:sp>
    </p:spTree>
    <p:extLst>
      <p:ext uri="{BB962C8B-B14F-4D97-AF65-F5344CB8AC3E}">
        <p14:creationId xmlns:p14="http://schemas.microsoft.com/office/powerpoint/2010/main" val="21337340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Here is another experiment: </a:t>
            </a:r>
          </a:p>
          <a:p>
            <a:pPr rtl="0" fontAlgn="base"/>
            <a:r>
              <a:rPr lang="en-US" sz="1200" b="0" i="0" u="none" strike="noStrike" kern="1200" dirty="0">
                <a:solidFill>
                  <a:schemeClr val="tx1"/>
                </a:solidFill>
                <a:effectLst/>
                <a:latin typeface="+mn-lt"/>
                <a:ea typeface="+mn-ea"/>
                <a:cs typeface="+mn-cs"/>
              </a:rPr>
              <a:t>(read the plots) </a:t>
            </a:r>
          </a:p>
          <a:p>
            <a:pPr rtl="0" fontAlgn="base"/>
            <a:r>
              <a:rPr lang="en-US" sz="1200" b="0" i="0" u="none" strike="noStrike" kern="1200" dirty="0">
                <a:solidFill>
                  <a:schemeClr val="tx1"/>
                </a:solidFill>
                <a:effectLst/>
                <a:latin typeface="+mn-lt"/>
                <a:ea typeface="+mn-ea"/>
                <a:cs typeface="+mn-cs"/>
              </a:rPr>
              <a:t>Again, we see similar trends. </a:t>
            </a:r>
          </a:p>
          <a:p>
            <a:pPr rtl="0"/>
            <a:r>
              <a:rPr lang="en-US" sz="1200" b="0" i="0" u="none" strike="noStrike" kern="1200" dirty="0">
                <a:solidFill>
                  <a:schemeClr val="tx1"/>
                </a:solidFill>
                <a:effectLst/>
                <a:latin typeface="+mn-lt"/>
                <a:ea typeface="+mn-ea"/>
                <a:cs typeface="+mn-cs"/>
              </a:rPr>
              <a:t>Overall, empirically we see that there exists pairs of datasets with different formats that benefit from each other.</a:t>
            </a:r>
            <a:endParaRPr lang="en-US" b="0" dirty="0">
              <a:effectLst/>
            </a:endParaRPr>
          </a:p>
          <a:p>
            <a:pPr rtl="0"/>
            <a:r>
              <a:rPr lang="en-US" sz="1200" b="0" i="0" u="none" strike="noStrike" kern="1200" dirty="0">
                <a:solidFill>
                  <a:schemeClr val="tx1"/>
                </a:solidFill>
                <a:effectLst/>
                <a:latin typeface="+mn-lt"/>
                <a:ea typeface="+mn-ea"/>
                <a:cs typeface="+mn-cs"/>
              </a:rPr>
              <a:t>This brings us to the question of what happens when you mix multiple datasets of different format? </a:t>
            </a:r>
            <a:endParaRPr lang="en-US" b="0" dirty="0">
              <a:effectLst/>
            </a:endParaRPr>
          </a:p>
        </p:txBody>
      </p:sp>
      <p:sp>
        <p:nvSpPr>
          <p:cNvPr id="4" name="Slide Number Placeholder 3"/>
          <p:cNvSpPr>
            <a:spLocks noGrp="1"/>
          </p:cNvSpPr>
          <p:nvPr>
            <p:ph type="sldNum" sz="quarter" idx="5"/>
          </p:nvPr>
        </p:nvSpPr>
        <p:spPr/>
        <p:txBody>
          <a:bodyPr/>
          <a:lstStyle/>
          <a:p>
            <a:fld id="{15E438F2-796D-4542-A64A-55FC71FAA1A2}" type="slidenum">
              <a:rPr lang="en-US" smtClean="0"/>
              <a:t>64</a:t>
            </a:fld>
            <a:endParaRPr lang="en-US"/>
          </a:p>
        </p:txBody>
      </p:sp>
    </p:spTree>
    <p:extLst>
      <p:ext uri="{BB962C8B-B14F-4D97-AF65-F5344CB8AC3E}">
        <p14:creationId xmlns:p14="http://schemas.microsoft.com/office/powerpoint/2010/main" val="36709977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UQA as good as dedicated systems trained for individual datasets?</a:t>
            </a:r>
          </a:p>
          <a:p>
            <a:endParaRPr lang="en-US" dirty="0"/>
          </a:p>
          <a:p>
            <a:r>
              <a:rPr lang="en-US" dirty="0"/>
              <a:t> - The BLUE bars belong to UQA (a single system for multiple datasets of different formats). </a:t>
            </a:r>
          </a:p>
          <a:p>
            <a:r>
              <a:rPr lang="en-US" dirty="0"/>
              <a:t>- The GREEN bars are dataset-specific models; </a:t>
            </a:r>
            <a:r>
              <a:rPr lang="en-US" dirty="0" err="1"/>
              <a:t>i.e</a:t>
            </a:r>
            <a:r>
              <a:rPr lang="en-US" dirty="0"/>
              <a:t>, each bar belongs to each dataset.</a:t>
            </a:r>
          </a:p>
          <a:p>
            <a:br>
              <a:rPr lang="en-US" dirty="0"/>
            </a:br>
            <a:r>
              <a:rPr lang="en-US" dirty="0"/>
              <a:t>The results show that UQA performs almost as good as individual T5 models targeted to each dataset. In some cases UQA performs even better than the single-dataset experts (e.g., on OBQA or NQA).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average (the bars on the right side) UQA clearly outperforms the ensemble of dataset/format-specific systems. </a:t>
            </a:r>
          </a:p>
          <a:p>
            <a:endParaRPr lang="en-US" dirty="0"/>
          </a:p>
          <a:p>
            <a:endParaRPr lang="en-US" dirty="0"/>
          </a:p>
          <a:p>
            <a:r>
              <a:rPr lang="en-US" dirty="0"/>
              <a:t>(show the table) </a:t>
            </a:r>
          </a:p>
          <a:p>
            <a:endParaRPr lang="en-US" dirty="0"/>
          </a:p>
          <a:p>
            <a:r>
              <a:rPr lang="en-US" dirty="0"/>
              <a:t>Here is the subset of the same results in a tabular format. </a:t>
            </a:r>
          </a:p>
          <a:p>
            <a:r>
              <a:rPr lang="en-US" dirty="0"/>
              <a:t> - each row is a system. </a:t>
            </a:r>
          </a:p>
          <a:p>
            <a:r>
              <a:rPr lang="en-US" dirty="0"/>
              <a:t> - first few rows are dataset-specific systems. </a:t>
            </a:r>
          </a:p>
          <a:p>
            <a:r>
              <a:rPr lang="en-US" dirty="0"/>
              <a:t> - And the last row shows UQA. </a:t>
            </a:r>
          </a:p>
          <a:p>
            <a:r>
              <a:rPr lang="en-US" dirty="0"/>
              <a:t> - You can see that dataset-specific models are good, however, they don't generalize to other formats.</a:t>
            </a:r>
          </a:p>
          <a:p>
            <a:endParaRPr lang="en-US" dirty="0"/>
          </a:p>
          <a:p>
            <a:r>
              <a:rPr lang="en-US" dirty="0"/>
              <a:t>UQA thus offers flexibility across multiple QA formats while compromising almost nothing compared to dataset-specific experts.</a:t>
            </a:r>
          </a:p>
        </p:txBody>
      </p:sp>
      <p:sp>
        <p:nvSpPr>
          <p:cNvPr id="4" name="Slide Number Placeholder 3"/>
          <p:cNvSpPr>
            <a:spLocks noGrp="1"/>
          </p:cNvSpPr>
          <p:nvPr>
            <p:ph type="sldNum" sz="quarter" idx="5"/>
          </p:nvPr>
        </p:nvSpPr>
        <p:spPr/>
        <p:txBody>
          <a:bodyPr/>
          <a:lstStyle/>
          <a:p>
            <a:fld id="{15E438F2-796D-4542-A64A-55FC71FAA1A2}" type="slidenum">
              <a:rPr lang="en-US" smtClean="0"/>
              <a:t>65</a:t>
            </a:fld>
            <a:endParaRPr lang="en-US"/>
          </a:p>
        </p:txBody>
      </p:sp>
    </p:spTree>
    <p:extLst>
      <p:ext uri="{BB962C8B-B14F-4D97-AF65-F5344CB8AC3E}">
        <p14:creationId xmlns:p14="http://schemas.microsoft.com/office/powerpoint/2010/main" val="25845874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Fine-tuning of pre-trained language models has become the standard paradigm for building </a:t>
            </a:r>
            <a:r>
              <a:rPr lang="en-US" dirty="0" err="1"/>
              <a:t>datasetspecific</a:t>
            </a:r>
            <a:r>
              <a:rPr lang="en-US" dirty="0"/>
              <a:t> stat-of-the-art systems. </a:t>
            </a:r>
            <a:br>
              <a:rPr lang="en-US" dirty="0"/>
            </a:br>
            <a:r>
              <a:rPr lang="en-US" dirty="0"/>
              <a:t>The question we address here is: when it comes to QA, is there a value in using UNIFIEDQA as a starting point for fine-tuning, as opposed to a vanilla language model that has not seen other QA datasets before?</a:t>
            </a:r>
          </a:p>
          <a:p>
            <a:endParaRPr lang="en-US" dirty="0"/>
          </a:p>
          <a:p>
            <a:r>
              <a:rPr lang="en-US" dirty="0"/>
              <a:t>Here I am showing the results of fine-tine two systems.</a:t>
            </a:r>
          </a:p>
          <a:p>
            <a:endParaRPr lang="en-US" dirty="0"/>
          </a:p>
          <a:p>
            <a:br>
              <a:rPr lang="en-US" dirty="0"/>
            </a:br>
            <a:r>
              <a:rPr lang="en-US" dirty="0"/>
              <a:t>We see that fine-tuning on UNIFIEDQA consistently dominates fine-tuning on T5 and BART, respectively. </a:t>
            </a:r>
          </a:p>
          <a:p>
            <a:r>
              <a:rPr lang="en-US" dirty="0"/>
              <a:t>It also dominates the best previous scores on the datasets. Intuitively, since UNIFIEDQA has seen different formats, it should be positioned to achieve higher scores after a little fine-tuning, compared to fine-tuning on a vanilla T5 or BART model. </a:t>
            </a:r>
          </a:p>
          <a:p>
            <a:r>
              <a:rPr lang="en-US" dirty="0"/>
              <a:t>This could be especially effective when a user has limited training data for a target QA task</a:t>
            </a:r>
            <a:br>
              <a:rPr lang="en-US" dirty="0"/>
            </a:br>
            <a:r>
              <a:rPr lang="en-US" dirty="0"/>
              <a:t>This also highlights that the effectiveness of </a:t>
            </a:r>
            <a:r>
              <a:rPr lang="en-US" dirty="0" err="1"/>
              <a:t>crossformat</a:t>
            </a:r>
            <a:r>
              <a:rPr lang="en-US" dirty="0"/>
              <a:t> training is not limited only to T5, but is rather a general trend for text-to-text architectures.</a:t>
            </a:r>
          </a:p>
          <a:p>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66</a:t>
            </a:fld>
            <a:endParaRPr lang="en-US"/>
          </a:p>
        </p:txBody>
      </p:sp>
    </p:spTree>
    <p:extLst>
      <p:ext uri="{BB962C8B-B14F-4D97-AF65-F5344CB8AC3E}">
        <p14:creationId xmlns:p14="http://schemas.microsoft.com/office/powerpoint/2010/main" val="42755205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t>
            </a:r>
            <a:r>
              <a:rPr lang="en-US" dirty="0" err="1"/>
              <a:t>wanna</a:t>
            </a:r>
            <a:r>
              <a:rPr lang="en-US" dirty="0"/>
              <a:t> address a common question that I get these days here; </a:t>
            </a:r>
          </a:p>
          <a:p>
            <a:r>
              <a:rPr lang="en-US" dirty="0"/>
              <a:t>And that is:  (read) </a:t>
            </a:r>
          </a:p>
          <a:p>
            <a:r>
              <a:rPr lang="en-US" dirty="0"/>
              <a:t>This is a simple question, but surprisingly a tricky one to answer.</a:t>
            </a:r>
          </a:p>
          <a:p>
            <a:pPr marL="171450" indent="-171450">
              <a:buFontTx/>
              <a:buChar char="-"/>
            </a:pPr>
            <a:r>
              <a:rPr lang="en-US" dirty="0"/>
              <a:t>If we want to be a bit simplistic, here is the e</a:t>
            </a:r>
            <a:r>
              <a:rPr lang="en-US" sz="1200" b="0" i="0" kern="1200" dirty="0">
                <a:solidFill>
                  <a:schemeClr val="tx1"/>
                </a:solidFill>
                <a:effectLst/>
                <a:latin typeface="+mn-lt"/>
                <a:ea typeface="+mn-ea"/>
                <a:cs typeface="+mn-cs"/>
              </a:rPr>
              <a:t>asy answer: On the surface level, there is not much overlap between the datasets, and hence there is no leakage.</a:t>
            </a:r>
            <a:br>
              <a:rPr lang="en-US" sz="1200" b="0" i="0" kern="1200" dirty="0">
                <a:solidFill>
                  <a:schemeClr val="tx1"/>
                </a:solidFill>
                <a:effectLst/>
                <a:latin typeface="+mn-lt"/>
                <a:ea typeface="+mn-ea"/>
                <a:cs typeface="+mn-cs"/>
              </a:rPr>
            </a:b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There is something really unsatisfactory about this answer … </a:t>
            </a:r>
          </a:p>
          <a:p>
            <a:pPr marL="171450" indent="-171450">
              <a:buFontTx/>
              <a:buChar char="-"/>
            </a:pPr>
            <a:r>
              <a:rPr lang="en-US" sz="1200" b="0" i="0" kern="1200" dirty="0">
                <a:solidFill>
                  <a:schemeClr val="tx1"/>
                </a:solidFill>
                <a:effectLst/>
                <a:latin typeface="+mn-lt"/>
                <a:ea typeface="+mn-ea"/>
                <a:cs typeface="+mn-cs"/>
              </a:rPr>
              <a:t>Here is the correct (but the tricky) one: with more more (supervised on unsupervised) observations, the chances of leakage increases. </a:t>
            </a:r>
          </a:p>
          <a:p>
            <a:pPr marL="628650" lvl="1" indent="-171450">
              <a:buFontTx/>
              <a:buChar char="-"/>
            </a:pPr>
            <a:r>
              <a:rPr lang="en-US" sz="1200" b="0" i="0" kern="1200" dirty="0">
                <a:solidFill>
                  <a:schemeClr val="tx1"/>
                </a:solidFill>
                <a:effectLst/>
                <a:latin typeface="+mn-lt"/>
                <a:ea typeface="+mn-ea"/>
                <a:cs typeface="+mn-cs"/>
              </a:rPr>
              <a:t>And this issue is not just particular to </a:t>
            </a:r>
            <a:r>
              <a:rPr lang="en-US" sz="1200" b="0" i="0" kern="1200" dirty="0" err="1">
                <a:solidFill>
                  <a:schemeClr val="tx1"/>
                </a:solidFill>
                <a:effectLst/>
                <a:latin typeface="+mn-lt"/>
                <a:ea typeface="+mn-ea"/>
                <a:cs typeface="+mn-cs"/>
              </a:rPr>
              <a:t>UnifiedQA</a:t>
            </a:r>
            <a:r>
              <a:rPr lang="en-US" sz="1200" b="0" i="0" kern="1200" dirty="0">
                <a:solidFill>
                  <a:schemeClr val="tx1"/>
                </a:solidFill>
                <a:effectLst/>
                <a:latin typeface="+mn-lt"/>
                <a:ea typeface="+mn-ea"/>
                <a:cs typeface="+mn-cs"/>
              </a:rPr>
              <a:t>; </a:t>
            </a:r>
          </a:p>
          <a:p>
            <a:pPr marL="628650" lvl="1" indent="-171450">
              <a:buFontTx/>
              <a:buChar char="-"/>
            </a:pPr>
            <a:r>
              <a:rPr lang="en-US" sz="1200" b="0" i="0" kern="1200" dirty="0">
                <a:solidFill>
                  <a:schemeClr val="tx1"/>
                </a:solidFill>
                <a:effectLst/>
                <a:latin typeface="+mn-lt"/>
                <a:ea typeface="+mn-ea"/>
                <a:cs typeface="+mn-cs"/>
              </a:rPr>
              <a:t>Our models have already seen the answers to many of the questions somewhere on the internet, mostly during pre-training. </a:t>
            </a:r>
          </a:p>
          <a:p>
            <a:pPr marL="628650" lvl="1" indent="-171450">
              <a:buFontTx/>
              <a:buChar char="-"/>
            </a:pPr>
            <a:r>
              <a:rPr lang="en-US" dirty="0"/>
              <a:t>But the issue is: will the LM or </a:t>
            </a:r>
            <a:r>
              <a:rPr lang="en-US" dirty="0" err="1"/>
              <a:t>UnifiedQA</a:t>
            </a:r>
            <a:r>
              <a:rPr lang="en-US" dirty="0"/>
              <a:t> of today, work on questions of tomorrow; questions that we don’t necessarily know today. </a:t>
            </a:r>
          </a:p>
          <a:p>
            <a:pPr marL="628650" lvl="1" indent="-171450">
              <a:buFontTx/>
              <a:buChar char="-"/>
            </a:pPr>
            <a:r>
              <a:rPr lang="en-US" sz="1200" b="0" i="0" kern="1200" dirty="0">
                <a:solidFill>
                  <a:schemeClr val="tx1"/>
                </a:solidFill>
                <a:effectLst/>
                <a:latin typeface="+mn-lt"/>
                <a:ea typeface="+mn-ea"/>
                <a:cs typeface="+mn-cs"/>
              </a:rPr>
              <a:t>I don't know how to go about studying myself, but I encourage everyone to think about it; we (as a community) need to better methodologies for evaluation of our real progress. </a:t>
            </a:r>
            <a:endParaRPr lang="en-US" dirty="0"/>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67</a:t>
            </a:fld>
            <a:endParaRPr lang="en-US"/>
          </a:p>
        </p:txBody>
      </p:sp>
    </p:spTree>
    <p:extLst>
      <p:ext uri="{BB962C8B-B14F-4D97-AF65-F5344CB8AC3E}">
        <p14:creationId xmlns:p14="http://schemas.microsoft.com/office/powerpoint/2010/main" val="24054435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 …hence, it is discouraged.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 The good news is that: there is ….  </a:t>
            </a:r>
            <a:r>
              <a:rPr lang="en-US" dirty="0"/>
              <a:t>[seemingly different].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since the reasoning is shared among formats, one can benefit from mixing different QA formats.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r>
              <a:rPr lang="en-US" dirty="0"/>
              <a:t> - We build based on these intuitions to create a model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68</a:t>
            </a:fld>
            <a:endParaRPr lang="en-US"/>
          </a:p>
        </p:txBody>
      </p:sp>
    </p:spTree>
    <p:extLst>
      <p:ext uri="{BB962C8B-B14F-4D97-AF65-F5344CB8AC3E}">
        <p14:creationId xmlns:p14="http://schemas.microsoft.com/office/powerpoint/2010/main" val="30700595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bc88f96d57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bc88f96d57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53821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bc88f96d57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bc88f96d57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43452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bc88f96d57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bc88f96d57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420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Let me show the same point pictorially: </a:t>
            </a:r>
            <a:endParaRPr lang="en-US" b="0" dirty="0">
              <a:effectLst/>
            </a:endParaRPr>
          </a:p>
          <a:p>
            <a:pPr rtl="0" fontAlgn="base"/>
            <a:r>
              <a:rPr lang="en-US" sz="1200" b="0" i="0" u="none" strike="noStrike" kern="1200" dirty="0">
                <a:solidFill>
                  <a:schemeClr val="tx1"/>
                </a:solidFill>
                <a:effectLst/>
                <a:latin typeface="+mn-lt"/>
                <a:ea typeface="+mn-ea"/>
                <a:cs typeface="+mn-cs"/>
              </a:rPr>
              <a:t>Think of this light blue shape as the space of all the problems we’re interested in. </a:t>
            </a:r>
          </a:p>
          <a:p>
            <a:pPr lvl="1" rtl="0" fontAlgn="base"/>
            <a:r>
              <a:rPr lang="en-US" sz="1200" b="0" i="0" u="none" strike="noStrike" kern="1200" dirty="0">
                <a:solidFill>
                  <a:schemeClr val="tx1"/>
                </a:solidFill>
                <a:effectLst/>
                <a:latin typeface="+mn-lt"/>
                <a:ea typeface="+mn-ea"/>
                <a:cs typeface="+mn-cs"/>
              </a:rPr>
              <a:t>The X-axis is the collection of problem definitions, or the metaphorical breadth of problems. </a:t>
            </a:r>
          </a:p>
          <a:p>
            <a:pPr lvl="2" rtl="0" fontAlgn="base"/>
            <a:r>
              <a:rPr lang="en-US" sz="1200" b="0" i="0" u="none" strike="noStrike" kern="1200" dirty="0">
                <a:solidFill>
                  <a:schemeClr val="tx1"/>
                </a:solidFill>
                <a:effectLst/>
                <a:latin typeface="+mn-lt"/>
                <a:ea typeface="+mn-ea"/>
                <a:cs typeface="+mn-cs"/>
              </a:rPr>
              <a:t>For example, problem definitions for Go, for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or any other QA task.</a:t>
            </a:r>
          </a:p>
          <a:p>
            <a:pPr lvl="1" rtl="0" fontAlgn="base"/>
            <a:r>
              <a:rPr lang="en-US" sz="1200" b="0" i="0" u="none" strike="noStrike" kern="1200" dirty="0">
                <a:solidFill>
                  <a:schemeClr val="tx1"/>
                </a:solidFill>
                <a:effectLst/>
                <a:latin typeface="+mn-lt"/>
                <a:ea typeface="+mn-ea"/>
                <a:cs typeface="+mn-cs"/>
              </a:rPr>
              <a:t>The depth is the complexity of each problem space. </a:t>
            </a:r>
          </a:p>
          <a:p>
            <a:pPr lvl="2" rtl="0" fontAlgn="base"/>
            <a:r>
              <a:rPr lang="en-US" sz="1200" b="0" i="0" u="none" strike="noStrike" kern="1200" dirty="0">
                <a:solidFill>
                  <a:schemeClr val="tx1"/>
                </a:solidFill>
                <a:effectLst/>
                <a:latin typeface="+mn-lt"/>
                <a:ea typeface="+mn-ea"/>
                <a:cs typeface="+mn-cs"/>
              </a:rPr>
              <a:t>For example, within the domain defined by the rules of Go. </a:t>
            </a:r>
          </a:p>
          <a:p>
            <a:pPr lvl="2" rtl="0" fontAlgn="base"/>
            <a:r>
              <a:rPr lang="en-US" sz="1200" b="0" i="0" u="none" strike="noStrike" kern="1200" dirty="0">
                <a:solidFill>
                  <a:schemeClr val="tx1"/>
                </a:solidFill>
                <a:effectLst/>
                <a:latin typeface="+mn-lt"/>
                <a:ea typeface="+mn-ea"/>
                <a:cs typeface="+mn-cs"/>
              </a:rPr>
              <a:t>Similarly, for any NLP task.</a:t>
            </a:r>
          </a:p>
          <a:p>
            <a:pPr lvl="1" rtl="0" fontAlgn="base"/>
            <a:r>
              <a:rPr lang="en-US" sz="1200" b="0" i="0" u="none" strike="noStrike" kern="1200" dirty="0">
                <a:solidFill>
                  <a:schemeClr val="tx1"/>
                </a:solidFill>
                <a:effectLst/>
                <a:latin typeface="+mn-lt"/>
                <a:ea typeface="+mn-ea"/>
                <a:cs typeface="+mn-cs"/>
              </a:rPr>
              <a:t>The issue I am alarmed by is that we excessively focus on depth, </a:t>
            </a:r>
          </a:p>
          <a:p>
            <a:pPr lvl="2" rtl="0" fontAlgn="base"/>
            <a:r>
              <a:rPr lang="en-US" sz="1200" b="0" i="0" u="none" strike="noStrike" kern="1200" dirty="0">
                <a:solidFill>
                  <a:schemeClr val="tx1"/>
                </a:solidFill>
                <a:effectLst/>
                <a:latin typeface="+mn-lt"/>
                <a:ea typeface="+mn-ea"/>
                <a:cs typeface="+mn-cs"/>
              </a:rPr>
              <a:t>We try to make the most sophisticated Go player</a:t>
            </a:r>
          </a:p>
          <a:p>
            <a:pPr lvl="2" rtl="0" fontAlgn="base"/>
            <a:r>
              <a:rPr lang="en-US" sz="1200" b="0" i="0" u="none" strike="noStrike" kern="1200" dirty="0">
                <a:solidFill>
                  <a:schemeClr val="tx1"/>
                </a:solidFill>
                <a:effectLst/>
                <a:latin typeface="+mn-lt"/>
                <a:ea typeface="+mn-ea"/>
                <a:cs typeface="+mn-cs"/>
              </a:rPr>
              <a:t>Similarly, for NLP models, we try to make the strongest models (for each dataset) </a:t>
            </a:r>
          </a:p>
          <a:p>
            <a:pPr rtl="0" fontAlgn="base"/>
            <a:r>
              <a:rPr lang="en-US" sz="1200" b="0" i="0" u="none" strike="noStrike" kern="1200" dirty="0">
                <a:solidFill>
                  <a:schemeClr val="tx1"/>
                </a:solidFill>
                <a:effectLst/>
                <a:latin typeface="+mn-lt"/>
                <a:ea typeface="+mn-ea"/>
                <a:cs typeface="+mn-cs"/>
              </a:rPr>
              <a:t>But very little time is spent in the breadth, i.e., building models that support a border range of tasks (i.e., more breads).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7</a:t>
            </a:fld>
            <a:endParaRPr lang="en-US"/>
          </a:p>
        </p:txBody>
      </p:sp>
    </p:spTree>
    <p:extLst>
      <p:ext uri="{BB962C8B-B14F-4D97-AF65-F5344CB8AC3E}">
        <p14:creationId xmlns:p14="http://schemas.microsoft.com/office/powerpoint/2010/main" val="38006106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A simple way to describe the idea here is: “standing on the shoulders of giants”. </a:t>
            </a:r>
          </a:p>
          <a:p>
            <a:pPr rtl="0" fontAlgn="base"/>
            <a:r>
              <a:rPr lang="en-US" sz="1200" b="0" i="0" u="none" strike="noStrike" kern="1200" dirty="0">
                <a:solidFill>
                  <a:schemeClr val="tx1"/>
                </a:solidFill>
                <a:effectLst/>
                <a:latin typeface="+mn-lt"/>
                <a:ea typeface="+mn-ea"/>
                <a:cs typeface="+mn-cs"/>
              </a:rPr>
              <a:t>The “giants” of our work are a bunch of models (or modules) for simple and rich-resource  tasks; for example, a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solver or a symbolic solver like a calculator. These models are good at what they’re designed for, but they’re essentially blind at solving problems that are slightly more complex.</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However, the “dwarf” of our problem is there to guide the “giants”. The dwarf breaks down a given complex question, decomposes it into sub-questions and communicates them to appropriate modules (“giants”). </a:t>
            </a:r>
          </a:p>
          <a:p>
            <a:pPr rtl="0" fontAlgn="base"/>
            <a:r>
              <a:rPr lang="en-US" sz="1200" b="0" i="0" u="none" strike="noStrike" kern="1200" dirty="0">
                <a:solidFill>
                  <a:schemeClr val="tx1"/>
                </a:solidFill>
                <a:effectLst/>
                <a:latin typeface="+mn-lt"/>
                <a:ea typeface="+mn-ea"/>
                <a:cs typeface="+mn-cs"/>
              </a:rPr>
              <a:t>A crucial issue here is that the communication between the “dwarf” and the “giants” is all done in natural language. </a:t>
            </a:r>
          </a:p>
          <a:p>
            <a:pPr lvl="1" rtl="0" fontAlgn="base"/>
            <a:r>
              <a:rPr lang="en-US" sz="1200" b="0" i="0" u="none" strike="noStrike" kern="1200" dirty="0">
                <a:solidFill>
                  <a:schemeClr val="tx1"/>
                </a:solidFill>
                <a:effectLst/>
                <a:latin typeface="+mn-lt"/>
                <a:ea typeface="+mn-ea"/>
                <a:cs typeface="+mn-cs"/>
              </a:rPr>
              <a:t>And in order for this language communication to be successful, “dwarf” needs to speak in a language that is understandable to “giants”. (this is very important. Let me repeat this). </a:t>
            </a:r>
          </a:p>
          <a:p>
            <a:pPr rtl="0" fontAlgn="base"/>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We call this general family of architectures Text Modular Network, since they consist of “modules” for different skills, which uses natural language for the communication between its modules. </a:t>
            </a:r>
          </a:p>
          <a:p>
            <a:pPr rtl="0" fontAlgn="base"/>
            <a:r>
              <a:rPr lang="en-US" sz="1200" b="0" i="0" u="none" strike="noStrike" kern="1200" dirty="0">
                <a:solidFill>
                  <a:schemeClr val="tx1"/>
                </a:solidFill>
                <a:effectLst/>
                <a:latin typeface="+mn-lt"/>
                <a:ea typeface="+mn-ea"/>
                <a:cs typeface="+mn-cs"/>
              </a:rPr>
              <a:t>And I will present </a:t>
            </a:r>
            <a:r>
              <a:rPr lang="en-US" sz="1200" b="0" i="0" u="none" strike="noStrike" kern="1200" dirty="0" err="1">
                <a:solidFill>
                  <a:schemeClr val="tx1"/>
                </a:solidFill>
                <a:effectLst/>
                <a:latin typeface="+mn-lt"/>
                <a:ea typeface="+mn-ea"/>
                <a:cs typeface="+mn-cs"/>
              </a:rPr>
              <a:t>ModularQA</a:t>
            </a:r>
            <a:r>
              <a:rPr lang="en-US" sz="1200" b="0" i="0" u="none" strike="noStrike" kern="1200" dirty="0">
                <a:solidFill>
                  <a:schemeClr val="tx1"/>
                </a:solidFill>
                <a:effectLst/>
                <a:latin typeface="+mn-lt"/>
                <a:ea typeface="+mn-ea"/>
                <a:cs typeface="+mn-cs"/>
              </a:rPr>
              <a:t> as an implementation (instantiation) of Text Modular Networks. </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72</a:t>
            </a:fld>
            <a:endParaRPr lang="en-US"/>
          </a:p>
        </p:txBody>
      </p:sp>
    </p:spTree>
    <p:extLst>
      <p:ext uri="{BB962C8B-B14F-4D97-AF65-F5344CB8AC3E}">
        <p14:creationId xmlns:p14="http://schemas.microsoft.com/office/powerpoint/2010/main" val="41874767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bc88f96d57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bc88f96d57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02000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bc88f96d57_0_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bc88f96d57_0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0" i="0" u="none" strike="noStrike" kern="1200" dirty="0">
                <a:solidFill>
                  <a:schemeClr val="tx1"/>
                </a:solidFill>
                <a:effectLst/>
                <a:latin typeface="+mn-lt"/>
                <a:ea typeface="+mn-ea"/>
                <a:cs typeface="+mn-cs"/>
              </a:rPr>
              <a:t>Let’s see examples of how this would work. </a:t>
            </a:r>
          </a:p>
          <a:p>
            <a:pPr marL="0" lvl="0" indent="0" algn="l" rtl="0">
              <a:spcBef>
                <a:spcPts val="0"/>
              </a:spcBef>
              <a:spcAft>
                <a:spcPts val="0"/>
              </a:spcAft>
              <a:buNone/>
            </a:pPr>
            <a:r>
              <a:rPr lang="en-US" sz="1200" b="0" i="0" u="none" strike="noStrike" kern="1200" dirty="0">
                <a:solidFill>
                  <a:schemeClr val="tx1"/>
                </a:solidFill>
                <a:effectLst/>
                <a:latin typeface="+mn-lt"/>
                <a:ea typeface="+mn-ea"/>
                <a:cs typeface="+mn-cs"/>
              </a:rPr>
              <a:t>….</a:t>
            </a:r>
            <a:br>
              <a:rPr lang="en" dirty="0"/>
            </a:br>
            <a:br>
              <a:rPr lang="en" dirty="0"/>
            </a:br>
            <a:r>
              <a:rPr lang="en" dirty="0"/>
              <a:t>------</a:t>
            </a:r>
            <a:br>
              <a:rPr lang="en" dirty="0"/>
            </a:br>
            <a:r>
              <a:rPr lang="en" dirty="0"/>
              <a:t>### Training this model requires a next-question prediction dataset where each example is a step in the iterative progression of sub-question generation. </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8911248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bd003cb945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bd003cb945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r>
              <a:rPr lang="en-US" sz="1200" b="0" i="0" u="none" strike="noStrike" kern="1200" dirty="0">
                <a:solidFill>
                  <a:schemeClr val="tx1"/>
                </a:solidFill>
                <a:effectLst/>
                <a:latin typeface="+mn-lt"/>
                <a:ea typeface="+mn-ea"/>
                <a:cs typeface="+mn-cs"/>
              </a:rPr>
              <a:t>I am going to present the way we implemented our first version; I would note that now we have a more efficient implementation in the pipeline that is not published yet. </a:t>
            </a:r>
          </a:p>
          <a:p>
            <a:pPr rtl="0" fontAlgn="base"/>
            <a:r>
              <a:rPr lang="en-US" sz="1200" b="0" i="0" u="none" strike="noStrike" kern="1200" dirty="0">
                <a:solidFill>
                  <a:schemeClr val="tx1"/>
                </a:solidFill>
                <a:effectLst/>
                <a:latin typeface="+mn-lt"/>
                <a:ea typeface="+mn-ea"/>
                <a:cs typeface="+mn-cs"/>
              </a:rPr>
              <a:t>The first piece of the puzzle is to define the language of the communication. </a:t>
            </a: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Like I said before, our model should decompose questions in a language that is understandable to the individual modules. </a:t>
            </a:r>
          </a:p>
          <a:p>
            <a:pPr lvl="1" rtl="0" fontAlgn="base"/>
            <a:r>
              <a:rPr lang="en-US" sz="1200" b="0" i="0" u="none" strike="noStrike" kern="1200" dirty="0">
                <a:solidFill>
                  <a:schemeClr val="tx1"/>
                </a:solidFill>
                <a:effectLst/>
                <a:latin typeface="+mn-lt"/>
                <a:ea typeface="+mn-ea"/>
                <a:cs typeface="+mn-cs"/>
              </a:rPr>
              <a:t>How can this be done? </a:t>
            </a:r>
          </a:p>
          <a:p>
            <a:pPr lvl="2" rtl="0" fontAlgn="base"/>
            <a:r>
              <a:rPr lang="en-US" sz="1200" b="0" i="0" u="none" strike="noStrike" kern="1200" dirty="0">
                <a:solidFill>
                  <a:schemeClr val="tx1"/>
                </a:solidFill>
                <a:effectLst/>
                <a:latin typeface="+mn-lt"/>
                <a:ea typeface="+mn-ea"/>
                <a:cs typeface="+mn-cs"/>
              </a:rPr>
              <a:t>We build Question-Generation systems using the same data that was used for building QA modules. For example, if we’re going to use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solver as one of our modules, we build a QG system based on </a:t>
            </a:r>
            <a:r>
              <a:rPr lang="en-US" sz="1200" b="0" i="0" u="none" strike="noStrike" kern="1200" dirty="0" err="1">
                <a:solidFill>
                  <a:schemeClr val="tx1"/>
                </a:solidFill>
                <a:effectLst/>
                <a:latin typeface="+mn-lt"/>
                <a:ea typeface="+mn-ea"/>
                <a:cs typeface="+mn-cs"/>
              </a:rPr>
              <a:t>SQuAD</a:t>
            </a:r>
            <a:r>
              <a:rPr lang="en-US" sz="1200" b="0" i="0" u="none" strike="noStrike" kern="1200" dirty="0">
                <a:solidFill>
                  <a:schemeClr val="tx1"/>
                </a:solidFill>
                <a:effectLst/>
                <a:latin typeface="+mn-lt"/>
                <a:ea typeface="+mn-ea"/>
                <a:cs typeface="+mn-cs"/>
              </a:rPr>
              <a:t> data. </a:t>
            </a:r>
          </a:p>
          <a:p>
            <a:pPr lvl="3" rtl="0" fontAlgn="base"/>
            <a:r>
              <a:rPr lang="en-US" sz="1200" b="0" i="0" u="none" strike="noStrike" kern="1200" dirty="0">
                <a:solidFill>
                  <a:schemeClr val="tx1"/>
                </a:solidFill>
                <a:effectLst/>
                <a:latin typeface="+mn-lt"/>
                <a:ea typeface="+mn-ea"/>
                <a:cs typeface="+mn-cs"/>
              </a:rPr>
              <a:t>Essentially, the questions generated by this QG system are all understandable to the corresponding QA system. </a:t>
            </a:r>
          </a:p>
          <a:p>
            <a:pPr lvl="1" rtl="0" fontAlgn="base"/>
            <a:r>
              <a:rPr lang="en-US" sz="1200" b="0" i="0" u="none" strike="noStrike" kern="1200" dirty="0">
                <a:solidFill>
                  <a:schemeClr val="tx1"/>
                </a:solidFill>
                <a:effectLst/>
                <a:latin typeface="+mn-lt"/>
                <a:ea typeface="+mn-ea"/>
                <a:cs typeface="+mn-cs"/>
              </a:rPr>
              <a:t>That is the key intuition we will use in order to build noisy supervision for our question-decomposition module.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6083996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bd003cb945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bd003cb945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fontAlgn="base"/>
            <a:r>
              <a:rPr lang="en-US" sz="1200" b="0" i="0" u="none" strike="noStrike" kern="1200" dirty="0">
                <a:solidFill>
                  <a:schemeClr val="tx1"/>
                </a:solidFill>
                <a:effectLst/>
                <a:latin typeface="+mn-lt"/>
                <a:ea typeface="+mn-ea"/>
                <a:cs typeface="+mn-cs"/>
              </a:rPr>
              <a:t>We want to create training data of the following format for our decomposition module: </a:t>
            </a:r>
          </a:p>
          <a:p>
            <a:pPr lvl="1" rtl="0" fontAlgn="base"/>
            <a:r>
              <a:rPr lang="en-US" sz="1200" b="0" i="0" u="none" strike="noStrike" kern="1200" dirty="0">
                <a:solidFill>
                  <a:schemeClr val="tx1"/>
                </a:solidFill>
                <a:effectLst/>
                <a:latin typeface="+mn-lt"/>
                <a:ea typeface="+mn-ea"/>
                <a:cs typeface="+mn-cs"/>
              </a:rPr>
              <a:t>Input: Complex question </a:t>
            </a:r>
          </a:p>
          <a:p>
            <a:pPr lvl="1" rtl="0" fontAlgn="base"/>
            <a:r>
              <a:rPr lang="en-US" sz="1200" b="0" i="0" u="none" strike="noStrike" kern="1200" dirty="0">
                <a:solidFill>
                  <a:schemeClr val="tx1"/>
                </a:solidFill>
                <a:effectLst/>
                <a:latin typeface="+mn-lt"/>
                <a:ea typeface="+mn-ea"/>
                <a:cs typeface="+mn-cs"/>
              </a:rPr>
              <a:t>Output: [ sub-questions ]</a:t>
            </a:r>
          </a:p>
          <a:p>
            <a:pPr marL="0" lvl="0" indent="0" algn="l" rtl="0">
              <a:spcBef>
                <a:spcPts val="0"/>
              </a:spcBef>
              <a:spcAft>
                <a:spcPts val="0"/>
              </a:spcAft>
              <a:buNone/>
            </a:pPr>
            <a:r>
              <a:rPr lang="en-US" dirty="0"/>
              <a:t>That are semi-automatically generated.</a:t>
            </a:r>
          </a:p>
          <a:p>
            <a:pPr marL="0" lvl="0" indent="0" algn="l" rtl="0">
              <a:spcBef>
                <a:spcPts val="0"/>
              </a:spcBef>
              <a:spcAft>
                <a:spcPts val="0"/>
              </a:spcAft>
              <a:buNone/>
            </a:pPr>
            <a:r>
              <a:rPr lang="en-US" dirty="0"/>
              <a:t>Let expand on that. </a:t>
            </a:r>
          </a:p>
        </p:txBody>
      </p:sp>
    </p:spTree>
    <p:extLst>
      <p:ext uri="{BB962C8B-B14F-4D97-AF65-F5344CB8AC3E}">
        <p14:creationId xmlns:p14="http://schemas.microsoft.com/office/powerpoint/2010/main" val="135235171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Another chunk of my time is spent on analyzing models, </a:t>
            </a:r>
          </a:p>
          <a:p>
            <a:pPr lvl="1" rtl="0" fontAlgn="base"/>
            <a:r>
              <a:rPr lang="en-US" sz="1200" b="0" i="0" u="none" strike="noStrike" kern="1200" dirty="0">
                <a:solidFill>
                  <a:schemeClr val="tx1"/>
                </a:solidFill>
                <a:effectLst/>
                <a:latin typeface="+mn-lt"/>
                <a:ea typeface="+mn-ea"/>
                <a:cs typeface="+mn-cs"/>
              </a:rPr>
              <a:t>Whether they do what they’re supposed to do, </a:t>
            </a:r>
          </a:p>
          <a:p>
            <a:pPr lvl="1" rtl="0" fontAlgn="base"/>
            <a:r>
              <a:rPr lang="en-US" sz="1200" b="0" i="0" u="none" strike="noStrike" kern="1200" dirty="0">
                <a:solidFill>
                  <a:schemeClr val="tx1"/>
                </a:solidFill>
                <a:effectLst/>
                <a:latin typeface="+mn-lt"/>
                <a:ea typeface="+mn-ea"/>
                <a:cs typeface="+mn-cs"/>
              </a:rPr>
              <a:t>What are the unintended behaviors encoded in them</a:t>
            </a:r>
          </a:p>
          <a:p>
            <a:pPr lvl="2" rtl="0" fontAlgn="base"/>
            <a:r>
              <a:rPr lang="en-US" sz="1200" b="0" i="0" u="none" strike="noStrike" kern="1200" dirty="0">
                <a:solidFill>
                  <a:schemeClr val="tx1"/>
                </a:solidFill>
                <a:effectLst/>
                <a:latin typeface="+mn-lt"/>
                <a:ea typeface="+mn-ea"/>
                <a:cs typeface="+mn-cs"/>
              </a:rPr>
              <a:t>To highlight an example: In a recent work, we advocated for “contrast sets” as a practical way to measure models’ robustness to minor changes at the decision boundaries. </a:t>
            </a:r>
          </a:p>
          <a:p>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77</a:t>
            </a:fld>
            <a:endParaRPr lang="en-US"/>
          </a:p>
        </p:txBody>
      </p:sp>
    </p:spTree>
    <p:extLst>
      <p:ext uri="{BB962C8B-B14F-4D97-AF65-F5344CB8AC3E}">
        <p14:creationId xmlns:p14="http://schemas.microsoft.com/office/powerpoint/2010/main" val="37942610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Last but not least, we build models for problems that are more directly connected to societies. </a:t>
            </a:r>
          </a:p>
          <a:p>
            <a:pPr lvl="1" rtl="0" fontAlgn="base"/>
            <a:r>
              <a:rPr lang="en-US" sz="1200" b="0" i="0" u="none" strike="noStrike" kern="1200" dirty="0">
                <a:solidFill>
                  <a:schemeClr val="tx1"/>
                </a:solidFill>
                <a:effectLst/>
                <a:latin typeface="+mn-lt"/>
                <a:ea typeface="+mn-ea"/>
                <a:cs typeface="+mn-cs"/>
              </a:rPr>
              <a:t>Along this mindset, I have worked on problems related to social biases encoded in models</a:t>
            </a:r>
          </a:p>
          <a:p>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78</a:t>
            </a:fld>
            <a:endParaRPr lang="en-US"/>
          </a:p>
        </p:txBody>
      </p:sp>
    </p:spTree>
    <p:extLst>
      <p:ext uri="{BB962C8B-B14F-4D97-AF65-F5344CB8AC3E}">
        <p14:creationId xmlns:p14="http://schemas.microsoft.com/office/powerpoint/2010/main" val="42556011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 have also dabbled in the problem domain of “information pollution”, where one needs to tackle issues on: discovery of perspectives, claim provenance, claim trustworthiness, etc. Very crucial problems for the age of “information abundance”.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 Another instance that I remain passionate about is the problem domain of “information pollution”, where one needs to tackle issues on: discovery of perspectives, claim provenance, claim trustworthiness, etc. Very crucial problems for the age of “information abundance”. </a:t>
            </a:r>
          </a:p>
          <a:p>
            <a:endParaRPr lang="en-US" dirty="0"/>
          </a:p>
        </p:txBody>
      </p:sp>
      <p:sp>
        <p:nvSpPr>
          <p:cNvPr id="4" name="Slide Number Placeholder 3"/>
          <p:cNvSpPr>
            <a:spLocks noGrp="1"/>
          </p:cNvSpPr>
          <p:nvPr>
            <p:ph type="sldNum" sz="quarter" idx="5"/>
          </p:nvPr>
        </p:nvSpPr>
        <p:spPr/>
        <p:txBody>
          <a:bodyPr/>
          <a:lstStyle/>
          <a:p>
            <a:fld id="{15E438F2-796D-4542-A64A-55FC71FAA1A2}" type="slidenum">
              <a:rPr lang="en-US" smtClean="0"/>
              <a:t>79</a:t>
            </a:fld>
            <a:endParaRPr lang="en-US"/>
          </a:p>
        </p:txBody>
      </p:sp>
    </p:spTree>
    <p:extLst>
      <p:ext uri="{BB962C8B-B14F-4D97-AF65-F5344CB8AC3E}">
        <p14:creationId xmlns:p14="http://schemas.microsoft.com/office/powerpoint/2010/main" val="2985721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this talk, I am advocating for more focus on the “breath” of our progress: We need to build models that cover a broader range of tasks. </a:t>
            </a:r>
            <a:endParaRPr lang="en-US" b="0" dirty="0">
              <a:effectLst/>
            </a:endParaRPr>
          </a:p>
          <a:p>
            <a:pPr rtl="0"/>
            <a:r>
              <a:rPr lang="en-US" sz="1200" b="0" i="0" u="none" strike="noStrike" kern="1200" dirty="0">
                <a:solidFill>
                  <a:schemeClr val="tx1"/>
                </a:solidFill>
                <a:effectLst/>
                <a:latin typeface="+mn-lt"/>
                <a:ea typeface="+mn-ea"/>
                <a:cs typeface="+mn-cs"/>
              </a:rPr>
              <a:t>And I am going to contextualize this broad idea with two recent work on question answering: </a:t>
            </a:r>
            <a:br>
              <a:rPr lang="en-US" sz="1200" b="0" i="0" u="none" strike="noStrike" kern="1200" dirty="0">
                <a:solidFill>
                  <a:schemeClr val="tx1"/>
                </a:solidFill>
                <a:effectLst/>
                <a:latin typeface="+mn-lt"/>
                <a:ea typeface="+mn-ea"/>
                <a:cs typeface="+mn-cs"/>
              </a:rPr>
            </a:br>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In the first part, I am going to talk about transfer between different QA formats. </a:t>
            </a:r>
          </a:p>
          <a:p>
            <a:pPr rtl="0" fontAlgn="base"/>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Then in the 2nd part I am going to introduce a multi-hop reasoning system that generalizes two several existing datasets. </a:t>
            </a:r>
          </a:p>
          <a:p>
            <a:pPr rtl="0" fontAlgn="base"/>
            <a:endParaRPr lang="en-US" sz="12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In terms of technical details, these two projects are accomplishing two different tasks. But they are united in that, they are different approaches to broadening the scope of QA. </a:t>
            </a:r>
          </a:p>
          <a:p>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8</a:t>
            </a:fld>
            <a:endParaRPr lang="en-US"/>
          </a:p>
        </p:txBody>
      </p:sp>
    </p:spTree>
    <p:extLst>
      <p:ext uri="{BB962C8B-B14F-4D97-AF65-F5344CB8AC3E}">
        <p14:creationId xmlns:p14="http://schemas.microsoft.com/office/powerpoint/2010/main" val="281320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15E438F2-796D-4542-A64A-55FC71FAA1A2}" type="slidenum">
              <a:rPr lang="en-US" smtClean="0"/>
              <a:t>9</a:t>
            </a:fld>
            <a:endParaRPr lang="en-US"/>
          </a:p>
        </p:txBody>
      </p:sp>
    </p:spTree>
    <p:extLst>
      <p:ext uri="{BB962C8B-B14F-4D97-AF65-F5344CB8AC3E}">
        <p14:creationId xmlns:p14="http://schemas.microsoft.com/office/powerpoint/2010/main" val="15883186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lumMod val="75000"/>
          </a:schemeClr>
        </a:solidFill>
        <a:effectLst/>
      </p:bgPr>
    </p:bg>
    <p:spTree>
      <p:nvGrpSpPr>
        <p:cNvPr id="1" name=""/>
        <p:cNvGrpSpPr/>
        <p:nvPr/>
      </p:nvGrpSpPr>
      <p:grpSpPr>
        <a:xfrm>
          <a:off x="0" y="0"/>
          <a:ext cx="0" cy="0"/>
          <a:chOff x="0" y="0"/>
          <a:chExt cx="0" cy="0"/>
        </a:xfrm>
      </p:grpSpPr>
      <p:pic>
        <p:nvPicPr>
          <p:cNvPr id="3" name="Picture 4" descr="A picture containing drawing&#10;&#10;Description automatically generated">
            <a:extLst>
              <a:ext uri="{FF2B5EF4-FFF2-40B4-BE49-F238E27FC236}">
                <a16:creationId xmlns:a16="http://schemas.microsoft.com/office/drawing/2014/main" id="{952A4547-9516-B840-B0FA-017A16448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438" y="2032000"/>
            <a:ext cx="4010025"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1"/>
          <p:cNvSpPr>
            <a:spLocks noGrp="1"/>
          </p:cNvSpPr>
          <p:nvPr>
            <p:ph type="ctrTitle" hasCustomPrompt="1"/>
          </p:nvPr>
        </p:nvSpPr>
        <p:spPr>
          <a:xfrm>
            <a:off x="1524000" y="4389120"/>
            <a:ext cx="9144000" cy="1517904"/>
          </a:xfrm>
          <a:prstGeom prst="rect">
            <a:avLst/>
          </a:prstGeom>
        </p:spPr>
        <p:txBody>
          <a:bodyPr anchor="t">
            <a:normAutofit/>
          </a:bodyPr>
          <a:lstStyle>
            <a:lvl1pPr algn="ctr">
              <a:defRPr sz="5400">
                <a:solidFill>
                  <a:schemeClr val="bg1"/>
                </a:solidFill>
              </a:defRPr>
            </a:lvl1pPr>
          </a:lstStyle>
          <a:p>
            <a:r>
              <a:rPr lang="en-US" dirty="0"/>
              <a:t>Slide Master Title Here</a:t>
            </a:r>
          </a:p>
        </p:txBody>
      </p:sp>
      <p:pic>
        <p:nvPicPr>
          <p:cNvPr id="4" name="Picture 7">
            <a:extLst>
              <a:ext uri="{FF2B5EF4-FFF2-40B4-BE49-F238E27FC236}">
                <a16:creationId xmlns:a16="http://schemas.microsoft.com/office/drawing/2014/main" id="{84AEFA95-B778-5C49-A6CC-3F75A488B00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9033" b="39491"/>
          <a:stretch>
            <a:fillRect/>
          </a:stretch>
        </p:blipFill>
        <p:spPr bwMode="auto">
          <a:xfrm rot="5400000">
            <a:off x="-2291556" y="2291556"/>
            <a:ext cx="60594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424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25B874F-B7D2-B047-8177-49C1A9D4C66D}"/>
              </a:ext>
            </a:extLst>
          </p:cNvPr>
          <p:cNvSpPr/>
          <p:nvPr/>
        </p:nvSpPr>
        <p:spPr>
          <a:xfrm>
            <a:off x="6096000" y="0"/>
            <a:ext cx="6096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chemeClr val="bg1"/>
              </a:solidFill>
            </a:endParaRPr>
          </a:p>
        </p:txBody>
      </p:sp>
      <p:pic>
        <p:nvPicPr>
          <p:cNvPr id="6" name="Picture 7" descr="A picture containing drawing&#10;&#10;Description automatically generated">
            <a:extLst>
              <a:ext uri="{FF2B5EF4-FFF2-40B4-BE49-F238E27FC236}">
                <a16:creationId xmlns:a16="http://schemas.microsoft.com/office/drawing/2014/main" id="{734A7957-AF96-5247-A6A8-A19D59CF2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6463" y="6296025"/>
            <a:ext cx="7683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8">
            <a:extLst>
              <a:ext uri="{FF2B5EF4-FFF2-40B4-BE49-F238E27FC236}">
                <a16:creationId xmlns:a16="http://schemas.microsoft.com/office/drawing/2014/main" id="{5F090DB0-7C99-D94C-984C-284A77EA5853}"/>
              </a:ext>
            </a:extLst>
          </p:cNvPr>
          <p:cNvSpPr txBox="1">
            <a:spLocks noChangeArrowheads="1"/>
          </p:cNvSpPr>
          <p:nvPr/>
        </p:nvSpPr>
        <p:spPr bwMode="auto">
          <a:xfrm>
            <a:off x="6648450" y="358775"/>
            <a:ext cx="5065713" cy="593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28600" indent="-228600">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eaLnBrk="1" hangingPunct="1">
              <a:lnSpc>
                <a:spcPct val="90000"/>
              </a:lnSpc>
              <a:spcBef>
                <a:spcPts val="1000"/>
              </a:spcBef>
              <a:buFont typeface="Arial" panose="020B0604020202020204" pitchFamily="34" charset="0"/>
              <a:buChar char="•"/>
            </a:pPr>
            <a:r>
              <a:rPr lang="en-US" altLang="en-US" sz="2800">
                <a:solidFill>
                  <a:schemeClr val="bg1"/>
                </a:solidFill>
              </a:rPr>
              <a:t>Click to edit Master text styles</a:t>
            </a:r>
          </a:p>
          <a:p>
            <a:pPr eaLnBrk="1" hangingPunct="1">
              <a:lnSpc>
                <a:spcPct val="90000"/>
              </a:lnSpc>
              <a:spcBef>
                <a:spcPts val="1000"/>
              </a:spcBef>
              <a:buFont typeface="Arial" panose="020B0604020202020204" pitchFamily="34" charset="0"/>
              <a:buChar char="•"/>
            </a:pPr>
            <a:r>
              <a:rPr lang="en-US" altLang="en-US" sz="2800">
                <a:solidFill>
                  <a:schemeClr val="bg1"/>
                </a:solidFill>
              </a:rPr>
              <a:t>Click to edit Master text styles</a:t>
            </a:r>
          </a:p>
          <a:p>
            <a:pPr eaLnBrk="1" hangingPunct="1">
              <a:lnSpc>
                <a:spcPct val="90000"/>
              </a:lnSpc>
              <a:spcBef>
                <a:spcPts val="1000"/>
              </a:spcBef>
              <a:buFont typeface="Arial" panose="020B0604020202020204" pitchFamily="34" charset="0"/>
              <a:buChar char="•"/>
            </a:pPr>
            <a:r>
              <a:rPr lang="en-US" altLang="en-US" sz="2800">
                <a:solidFill>
                  <a:schemeClr val="bg1"/>
                </a:solidFill>
              </a:rPr>
              <a:t>Click to edit Master text styles</a:t>
            </a:r>
          </a:p>
        </p:txBody>
      </p:sp>
      <p:sp>
        <p:nvSpPr>
          <p:cNvPr id="12" name="Title 1"/>
          <p:cNvSpPr>
            <a:spLocks noGrp="1"/>
          </p:cNvSpPr>
          <p:nvPr>
            <p:ph type="title"/>
          </p:nvPr>
        </p:nvSpPr>
        <p:spPr>
          <a:xfrm>
            <a:off x="838200" y="1297813"/>
            <a:ext cx="4392168" cy="2396363"/>
          </a:xfrm>
          <a:prstGeom prst="rect">
            <a:avLst/>
          </a:prstGeom>
        </p:spPr>
        <p:txBody>
          <a:bodyPr anchor="b"/>
          <a:lstStyle>
            <a:lvl1pPr>
              <a:defRPr b="1">
                <a:solidFill>
                  <a:schemeClr val="accent1"/>
                </a:solidFill>
                <a:latin typeface="+mj-lt"/>
              </a:defRPr>
            </a:lvl1pPr>
          </a:lstStyle>
          <a:p>
            <a:r>
              <a:rPr lang="en-US"/>
              <a:t>Click to edit Master title style</a:t>
            </a:r>
            <a:endParaRPr lang="en-US" dirty="0"/>
          </a:p>
        </p:txBody>
      </p:sp>
      <p:sp>
        <p:nvSpPr>
          <p:cNvPr id="13" name="Text Placeholder 2"/>
          <p:cNvSpPr>
            <a:spLocks noGrp="1"/>
          </p:cNvSpPr>
          <p:nvPr>
            <p:ph type="body" idx="13"/>
          </p:nvPr>
        </p:nvSpPr>
        <p:spPr>
          <a:xfrm>
            <a:off x="838200" y="3757359"/>
            <a:ext cx="4392168"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AC222359-E0EE-A949-B052-632455D7C92E}"/>
              </a:ext>
            </a:extLst>
          </p:cNvPr>
          <p:cNvSpPr>
            <a:spLocks noGrp="1"/>
          </p:cNvSpPr>
          <p:nvPr>
            <p:ph type="sldNum" sz="quarter" idx="14"/>
          </p:nvPr>
        </p:nvSpPr>
        <p:spPr>
          <a:xfrm>
            <a:off x="10466388" y="6296025"/>
            <a:ext cx="530225" cy="365125"/>
          </a:xfrm>
        </p:spPr>
        <p:txBody>
          <a:bodyPr/>
          <a:lstStyle>
            <a:lvl1pPr>
              <a:defRPr smtClean="0">
                <a:solidFill>
                  <a:schemeClr val="bg1"/>
                </a:solidFill>
              </a:defRPr>
            </a:lvl1pPr>
          </a:lstStyle>
          <a:p>
            <a:pPr>
              <a:defRPr/>
            </a:pPr>
            <a:fld id="{14BB7950-5AED-6946-A62A-FD8855BD583B}" type="slidenum">
              <a:rPr lang="en-US"/>
              <a:pPr>
                <a:defRPr/>
              </a:pPr>
              <a:t>‹#›</a:t>
            </a:fld>
            <a:endParaRPr lang="en-US" dirty="0"/>
          </a:p>
        </p:txBody>
      </p:sp>
    </p:spTree>
    <p:extLst>
      <p:ext uri="{BB962C8B-B14F-4D97-AF65-F5344CB8AC3E}">
        <p14:creationId xmlns:p14="http://schemas.microsoft.com/office/powerpoint/2010/main" val="118695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and Text">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8FFABB9E-35A8-E64A-8574-61210ACE1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6463" y="6296025"/>
            <a:ext cx="7683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6353AB23-1E2B-1144-9E8E-3F976E750297}"/>
              </a:ext>
            </a:extLst>
          </p:cNvPr>
          <p:cNvSpPr>
            <a:spLocks noGrp="1"/>
          </p:cNvSpPr>
          <p:nvPr>
            <p:ph type="sldNum" sz="quarter" idx="10"/>
          </p:nvPr>
        </p:nvSpPr>
        <p:spPr>
          <a:xfrm>
            <a:off x="10466388" y="6296025"/>
            <a:ext cx="530225" cy="365125"/>
          </a:xfrm>
        </p:spPr>
        <p:txBody>
          <a:bodyPr/>
          <a:lstStyle>
            <a:lvl1pPr>
              <a:defRPr smtClean="0">
                <a:solidFill>
                  <a:schemeClr val="bg1"/>
                </a:solidFill>
              </a:defRPr>
            </a:lvl1pPr>
          </a:lstStyle>
          <a:p>
            <a:pPr>
              <a:defRPr/>
            </a:pPr>
            <a:fld id="{B3B075CB-1BFE-3F44-BFAD-0F90D2C8F8AC}" type="slidenum">
              <a:rPr lang="en-US"/>
              <a:pPr>
                <a:defRPr/>
              </a:pPr>
              <a:t>‹#›</a:t>
            </a:fld>
            <a:endParaRPr lang="en-US" dirty="0"/>
          </a:p>
        </p:txBody>
      </p:sp>
      <p:sp>
        <p:nvSpPr>
          <p:cNvPr id="7" name="Title 1">
            <a:extLst>
              <a:ext uri="{FF2B5EF4-FFF2-40B4-BE49-F238E27FC236}">
                <a16:creationId xmlns:a16="http://schemas.microsoft.com/office/drawing/2014/main" id="{76F0FBE7-864E-BD4F-A721-BCBC29C58CCE}"/>
              </a:ext>
            </a:extLst>
          </p:cNvPr>
          <p:cNvSpPr>
            <a:spLocks noGrp="1"/>
          </p:cNvSpPr>
          <p:nvPr>
            <p:ph type="title"/>
          </p:nvPr>
        </p:nvSpPr>
        <p:spPr>
          <a:xfrm>
            <a:off x="371436" y="457200"/>
            <a:ext cx="3364223" cy="1600200"/>
          </a:xfrm>
          <a:prstGeom prst="rect">
            <a:avLst/>
          </a:prstGeom>
        </p:spPr>
        <p:txBody>
          <a:bodyPr anchor="b"/>
          <a:lstStyle>
            <a:lvl1pPr>
              <a:defRPr sz="3200" b="1">
                <a:solidFill>
                  <a:schemeClr val="bg1"/>
                </a:solidFill>
              </a:defRPr>
            </a:lvl1pPr>
          </a:lstStyle>
          <a:p>
            <a:r>
              <a:rPr lang="en-US"/>
              <a:t>Click to edit Master title style</a:t>
            </a:r>
            <a:endParaRPr lang="en-US" dirty="0"/>
          </a:p>
        </p:txBody>
      </p:sp>
      <p:sp>
        <p:nvSpPr>
          <p:cNvPr id="8" name="Picture Placeholder 2">
            <a:extLst>
              <a:ext uri="{FF2B5EF4-FFF2-40B4-BE49-F238E27FC236}">
                <a16:creationId xmlns:a16="http://schemas.microsoft.com/office/drawing/2014/main" id="{094E2E14-31DD-D14C-BC0D-24DDBD120D97}"/>
              </a:ext>
            </a:extLst>
          </p:cNvPr>
          <p:cNvSpPr>
            <a:spLocks noGrp="1"/>
          </p:cNvSpPr>
          <p:nvPr>
            <p:ph type="pic" idx="1"/>
          </p:nvPr>
        </p:nvSpPr>
        <p:spPr>
          <a:xfrm>
            <a:off x="4148254" y="0"/>
            <a:ext cx="8043746"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ext Placeholder 3">
            <a:extLst>
              <a:ext uri="{FF2B5EF4-FFF2-40B4-BE49-F238E27FC236}">
                <a16:creationId xmlns:a16="http://schemas.microsoft.com/office/drawing/2014/main" id="{E9A56C16-D42F-FF48-BF85-3FAA3F7310A7}"/>
              </a:ext>
            </a:extLst>
          </p:cNvPr>
          <p:cNvSpPr>
            <a:spLocks noGrp="1"/>
          </p:cNvSpPr>
          <p:nvPr>
            <p:ph type="body" sz="half" idx="2"/>
          </p:nvPr>
        </p:nvSpPr>
        <p:spPr>
          <a:xfrm>
            <a:off x="371436" y="2167128"/>
            <a:ext cx="3364223" cy="3811588"/>
          </a:xfrm>
          <a:prstGeom prst="rect">
            <a:avLst/>
          </a:prstGeo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98063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and Text - Alternate">
    <p:bg>
      <p:bgPr>
        <a:solidFill>
          <a:srgbClr val="99EEFF"/>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88F01C69-3B81-C448-A576-B360FB4D2F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2FDDDB1-8CD0-3E48-B0E1-96D6E3B6239A}"/>
              </a:ext>
            </a:extLst>
          </p:cNvPr>
          <p:cNvSpPr>
            <a:spLocks noGrp="1"/>
          </p:cNvSpPr>
          <p:nvPr>
            <p:ph type="sldNum" sz="quarter" idx="10"/>
          </p:nvPr>
        </p:nvSpPr>
        <p:spPr>
          <a:xfrm>
            <a:off x="10466388" y="6296025"/>
            <a:ext cx="530225" cy="365125"/>
          </a:xfrm>
        </p:spPr>
        <p:txBody>
          <a:bodyPr/>
          <a:lstStyle>
            <a:lvl1pPr>
              <a:defRPr smtClean="0">
                <a:solidFill>
                  <a:schemeClr val="bg1"/>
                </a:solidFill>
              </a:defRPr>
            </a:lvl1pPr>
          </a:lstStyle>
          <a:p>
            <a:pPr>
              <a:defRPr/>
            </a:pPr>
            <a:fld id="{1370535F-97B6-9A41-ABF5-4F1CB4079FA7}" type="slidenum">
              <a:rPr lang="en-US"/>
              <a:pPr>
                <a:defRPr/>
              </a:pPr>
              <a:t>‹#›</a:t>
            </a:fld>
            <a:endParaRPr lang="en-US" dirty="0"/>
          </a:p>
        </p:txBody>
      </p:sp>
      <p:sp>
        <p:nvSpPr>
          <p:cNvPr id="7" name="Title 1">
            <a:extLst>
              <a:ext uri="{FF2B5EF4-FFF2-40B4-BE49-F238E27FC236}">
                <a16:creationId xmlns:a16="http://schemas.microsoft.com/office/drawing/2014/main" id="{7CB5DFDE-CE60-5540-9DA7-8E1F14A3861F}"/>
              </a:ext>
            </a:extLst>
          </p:cNvPr>
          <p:cNvSpPr>
            <a:spLocks noGrp="1"/>
          </p:cNvSpPr>
          <p:nvPr>
            <p:ph type="title"/>
          </p:nvPr>
        </p:nvSpPr>
        <p:spPr>
          <a:xfrm>
            <a:off x="371438" y="468352"/>
            <a:ext cx="3364222" cy="1600200"/>
          </a:xfrm>
          <a:prstGeom prst="rect">
            <a:avLst/>
          </a:prstGeom>
        </p:spPr>
        <p:txBody>
          <a:bodyPr anchor="b"/>
          <a:lstStyle>
            <a:lvl1pPr>
              <a:defRPr sz="3200" b="1">
                <a:solidFill>
                  <a:schemeClr val="accent1"/>
                </a:solidFill>
              </a:defRPr>
            </a:lvl1pPr>
          </a:lstStyle>
          <a:p>
            <a:r>
              <a:rPr lang="en-US"/>
              <a:t>Click to edit Master title style</a:t>
            </a:r>
            <a:endParaRPr lang="en-US" dirty="0"/>
          </a:p>
        </p:txBody>
      </p:sp>
      <p:sp>
        <p:nvSpPr>
          <p:cNvPr id="8" name="Picture Placeholder 2">
            <a:extLst>
              <a:ext uri="{FF2B5EF4-FFF2-40B4-BE49-F238E27FC236}">
                <a16:creationId xmlns:a16="http://schemas.microsoft.com/office/drawing/2014/main" id="{7EA61211-D1FC-2A44-BDF8-3687E7CD04A1}"/>
              </a:ext>
            </a:extLst>
          </p:cNvPr>
          <p:cNvSpPr>
            <a:spLocks noGrp="1"/>
          </p:cNvSpPr>
          <p:nvPr>
            <p:ph type="pic" idx="1"/>
          </p:nvPr>
        </p:nvSpPr>
        <p:spPr>
          <a:xfrm>
            <a:off x="4148254" y="0"/>
            <a:ext cx="8043746"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ext Placeholder 3">
            <a:extLst>
              <a:ext uri="{FF2B5EF4-FFF2-40B4-BE49-F238E27FC236}">
                <a16:creationId xmlns:a16="http://schemas.microsoft.com/office/drawing/2014/main" id="{0A4B03B8-2568-E845-A8E4-9E0223191967}"/>
              </a:ext>
            </a:extLst>
          </p:cNvPr>
          <p:cNvSpPr>
            <a:spLocks noGrp="1"/>
          </p:cNvSpPr>
          <p:nvPr>
            <p:ph type="body" sz="half" idx="2"/>
          </p:nvPr>
        </p:nvSpPr>
        <p:spPr>
          <a:xfrm>
            <a:off x="371438" y="2178280"/>
            <a:ext cx="3364222" cy="3811588"/>
          </a:xfrm>
          <a:prstGeom prst="rect">
            <a:avLst/>
          </a:prstGeom>
        </p:spPr>
        <p:txBody>
          <a:bodyPr>
            <a:normAutofit/>
          </a:bodyPr>
          <a:lstStyle>
            <a:lvl1pPr marL="0" indent="0">
              <a:buNone/>
              <a:defRPr sz="2000">
                <a:solidFill>
                  <a:schemeClr val="accent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90793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and Text - L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0A7AE52-2AD5-C54D-B47F-043A9B4C64D7}"/>
              </a:ext>
            </a:extLst>
          </p:cNvPr>
          <p:cNvSpPr>
            <a:spLocks noGrp="1"/>
          </p:cNvSpPr>
          <p:nvPr>
            <p:ph type="title"/>
          </p:nvPr>
        </p:nvSpPr>
        <p:spPr>
          <a:xfrm>
            <a:off x="371439" y="457200"/>
            <a:ext cx="3364220" cy="1600200"/>
          </a:xfrm>
          <a:prstGeom prst="rect">
            <a:avLst/>
          </a:prstGeom>
        </p:spPr>
        <p:txBody>
          <a:bodyPr anchor="b"/>
          <a:lstStyle>
            <a:lvl1pPr>
              <a:defRPr sz="3200" b="1">
                <a:solidFill>
                  <a:schemeClr val="accent1"/>
                </a:solidFill>
              </a:defRPr>
            </a:lvl1pPr>
          </a:lstStyle>
          <a:p>
            <a:r>
              <a:rPr lang="en-US"/>
              <a:t>Click to edit Master title style</a:t>
            </a:r>
            <a:endParaRPr lang="en-US" dirty="0"/>
          </a:p>
        </p:txBody>
      </p:sp>
      <p:sp>
        <p:nvSpPr>
          <p:cNvPr id="8" name="Picture Placeholder 2">
            <a:extLst>
              <a:ext uri="{FF2B5EF4-FFF2-40B4-BE49-F238E27FC236}">
                <a16:creationId xmlns:a16="http://schemas.microsoft.com/office/drawing/2014/main" id="{D4BC29FD-3082-DE48-8F00-DD387F6A0E95}"/>
              </a:ext>
            </a:extLst>
          </p:cNvPr>
          <p:cNvSpPr>
            <a:spLocks noGrp="1"/>
          </p:cNvSpPr>
          <p:nvPr>
            <p:ph type="pic" idx="1"/>
          </p:nvPr>
        </p:nvSpPr>
        <p:spPr>
          <a:xfrm>
            <a:off x="4148254" y="0"/>
            <a:ext cx="8043746" cy="6858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ext Placeholder 3">
            <a:extLst>
              <a:ext uri="{FF2B5EF4-FFF2-40B4-BE49-F238E27FC236}">
                <a16:creationId xmlns:a16="http://schemas.microsoft.com/office/drawing/2014/main" id="{1579FEC1-E602-7C44-9981-34B032301DC5}"/>
              </a:ext>
            </a:extLst>
          </p:cNvPr>
          <p:cNvSpPr>
            <a:spLocks noGrp="1"/>
          </p:cNvSpPr>
          <p:nvPr>
            <p:ph type="body" sz="half" idx="2"/>
          </p:nvPr>
        </p:nvSpPr>
        <p:spPr>
          <a:xfrm>
            <a:off x="371439" y="2137410"/>
            <a:ext cx="3364220" cy="3811588"/>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close up of a logo&#10;&#10;Description automatically generated">
            <a:extLst>
              <a:ext uri="{FF2B5EF4-FFF2-40B4-BE49-F238E27FC236}">
                <a16:creationId xmlns:a16="http://schemas.microsoft.com/office/drawing/2014/main" id="{D64CA0DA-0BA1-9442-9EF8-23DF5F7CA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D376EDBC-7C1C-0545-AC24-35CA91AF8941}"/>
              </a:ext>
            </a:extLst>
          </p:cNvPr>
          <p:cNvSpPr>
            <a:spLocks noGrp="1"/>
          </p:cNvSpPr>
          <p:nvPr>
            <p:ph type="sldNum" sz="quarter" idx="10"/>
          </p:nvPr>
        </p:nvSpPr>
        <p:spPr>
          <a:xfrm>
            <a:off x="10466388" y="6296025"/>
            <a:ext cx="530225" cy="365125"/>
          </a:xfrm>
          <a:effectLst>
            <a:outerShdw blurRad="50800" dist="12700" dir="2700000" algn="tl" rotWithShape="0">
              <a:prstClr val="black">
                <a:alpha val="77000"/>
              </a:prstClr>
            </a:outerShdw>
          </a:effectLst>
        </p:spPr>
        <p:txBody>
          <a:bodyPr/>
          <a:lstStyle>
            <a:lvl1pPr>
              <a:defRPr smtClean="0">
                <a:solidFill>
                  <a:schemeClr val="bg1"/>
                </a:solidFill>
              </a:defRPr>
            </a:lvl1pPr>
          </a:lstStyle>
          <a:p>
            <a:pPr>
              <a:defRPr/>
            </a:pPr>
            <a:fld id="{29E005EF-8BE2-7C48-BB7A-8310637E7F81}" type="slidenum">
              <a:rPr lang="en-US"/>
              <a:pPr>
                <a:defRPr/>
              </a:pPr>
              <a:t>‹#›</a:t>
            </a:fld>
            <a:endParaRPr lang="en-US" dirty="0"/>
          </a:p>
        </p:txBody>
      </p:sp>
    </p:spTree>
    <p:extLst>
      <p:ext uri="{BB962C8B-B14F-4D97-AF65-F5344CB8AC3E}">
        <p14:creationId xmlns:p14="http://schemas.microsoft.com/office/powerpoint/2010/main" val="2261446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pic>
        <p:nvPicPr>
          <p:cNvPr id="4" name="Picture 4" descr="A close up of a logo&#10;&#10;Description automatically generated">
            <a:extLst>
              <a:ext uri="{FF2B5EF4-FFF2-40B4-BE49-F238E27FC236}">
                <a16:creationId xmlns:a16="http://schemas.microsoft.com/office/drawing/2014/main" id="{1C46F604-7E05-0844-B0D1-E8380BBC9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icture Placeholder 2"/>
          <p:cNvSpPr>
            <a:spLocks noGrp="1"/>
          </p:cNvSpPr>
          <p:nvPr>
            <p:ph type="pic" idx="1"/>
          </p:nvPr>
        </p:nvSpPr>
        <p:spPr>
          <a:xfrm>
            <a:off x="0" y="0"/>
            <a:ext cx="12192000" cy="68580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5" name="Slide Number Placeholder 5">
            <a:extLst>
              <a:ext uri="{FF2B5EF4-FFF2-40B4-BE49-F238E27FC236}">
                <a16:creationId xmlns:a16="http://schemas.microsoft.com/office/drawing/2014/main" id="{F23275ED-299F-E647-976F-327AEAC4B9F0}"/>
              </a:ext>
            </a:extLst>
          </p:cNvPr>
          <p:cNvSpPr>
            <a:spLocks noGrp="1"/>
          </p:cNvSpPr>
          <p:nvPr>
            <p:ph type="sldNum" sz="quarter" idx="10"/>
          </p:nvPr>
        </p:nvSpPr>
        <p:spPr>
          <a:xfrm>
            <a:off x="10466388" y="6296025"/>
            <a:ext cx="530225" cy="365125"/>
          </a:xfrm>
        </p:spPr>
        <p:txBody>
          <a:bodyPr/>
          <a:lstStyle>
            <a:lvl1pPr>
              <a:defRPr smtClean="0">
                <a:solidFill>
                  <a:schemeClr val="bg1"/>
                </a:solidFill>
              </a:defRPr>
            </a:lvl1pPr>
          </a:lstStyle>
          <a:p>
            <a:pPr>
              <a:defRPr/>
            </a:pPr>
            <a:fld id="{9BCA354B-78B0-2B40-B18D-76FF0D29A3DF}" type="slidenum">
              <a:rPr lang="en-US"/>
              <a:pPr>
                <a:defRPr/>
              </a:pPr>
              <a:t>‹#›</a:t>
            </a:fld>
            <a:endParaRPr lang="en-US" dirty="0"/>
          </a:p>
        </p:txBody>
      </p:sp>
    </p:spTree>
    <p:extLst>
      <p:ext uri="{BB962C8B-B14F-4D97-AF65-F5344CB8AC3E}">
        <p14:creationId xmlns:p14="http://schemas.microsoft.com/office/powerpoint/2010/main" val="705370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tx2"/>
        </a:solidFill>
        <a:effectLst/>
      </p:bgPr>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8FFABB9E-35A8-E64A-8574-61210ACE1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6463" y="6296025"/>
            <a:ext cx="7683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6353AB23-1E2B-1144-9E8E-3F976E750297}"/>
              </a:ext>
            </a:extLst>
          </p:cNvPr>
          <p:cNvSpPr>
            <a:spLocks noGrp="1"/>
          </p:cNvSpPr>
          <p:nvPr>
            <p:ph type="sldNum" sz="quarter" idx="10"/>
          </p:nvPr>
        </p:nvSpPr>
        <p:spPr>
          <a:xfrm>
            <a:off x="10466388" y="6296025"/>
            <a:ext cx="530225" cy="365125"/>
          </a:xfrm>
        </p:spPr>
        <p:txBody>
          <a:bodyPr/>
          <a:lstStyle>
            <a:lvl1pPr>
              <a:defRPr smtClean="0">
                <a:solidFill>
                  <a:schemeClr val="bg1"/>
                </a:solidFill>
              </a:defRPr>
            </a:lvl1pPr>
          </a:lstStyle>
          <a:p>
            <a:pPr>
              <a:defRPr/>
            </a:pPr>
            <a:fld id="{B3B075CB-1BFE-3F44-BFAD-0F90D2C8F8AC}" type="slidenum">
              <a:rPr lang="en-US"/>
              <a:pPr>
                <a:defRPr/>
              </a:pPr>
              <a:t>‹#›</a:t>
            </a:fld>
            <a:endParaRPr lang="en-US" dirty="0"/>
          </a:p>
        </p:txBody>
      </p:sp>
      <p:sp>
        <p:nvSpPr>
          <p:cNvPr id="10" name="Title 1">
            <a:extLst>
              <a:ext uri="{FF2B5EF4-FFF2-40B4-BE49-F238E27FC236}">
                <a16:creationId xmlns:a16="http://schemas.microsoft.com/office/drawing/2014/main" id="{56E48334-0727-5645-9F0E-315BB10E1AC0}"/>
              </a:ext>
            </a:extLst>
          </p:cNvPr>
          <p:cNvSpPr>
            <a:spLocks noGrp="1"/>
          </p:cNvSpPr>
          <p:nvPr>
            <p:ph type="title"/>
          </p:nvPr>
        </p:nvSpPr>
        <p:spPr>
          <a:xfrm>
            <a:off x="838200" y="2288865"/>
            <a:ext cx="10515600" cy="2288865"/>
          </a:xfrm>
          <a:prstGeom prst="rect">
            <a:avLst/>
          </a:prstGeom>
        </p:spPr>
        <p:txBody>
          <a:bodyPr anchor="ctr"/>
          <a:lstStyle>
            <a:lvl1pPr algn="ctr">
              <a:defRPr b="1">
                <a:solidFill>
                  <a:schemeClr val="bg1"/>
                </a:solidFill>
                <a:latin typeface="+mj-lt"/>
              </a:defRPr>
            </a:lvl1pPr>
          </a:lstStyle>
          <a:p>
            <a:r>
              <a:rPr lang="en-US" dirty="0"/>
              <a:t>Click to edit Master title style</a:t>
            </a:r>
          </a:p>
        </p:txBody>
      </p:sp>
      <p:sp>
        <p:nvSpPr>
          <p:cNvPr id="7" name="Text Placeholder 2">
            <a:extLst>
              <a:ext uri="{FF2B5EF4-FFF2-40B4-BE49-F238E27FC236}">
                <a16:creationId xmlns:a16="http://schemas.microsoft.com/office/drawing/2014/main" id="{36E83646-BAE3-884A-B6B1-C14C300AE591}"/>
              </a:ext>
            </a:extLst>
          </p:cNvPr>
          <p:cNvSpPr>
            <a:spLocks noGrp="1"/>
          </p:cNvSpPr>
          <p:nvPr>
            <p:ph type="body" idx="1"/>
          </p:nvPr>
        </p:nvSpPr>
        <p:spPr>
          <a:xfrm>
            <a:off x="631115" y="4813775"/>
            <a:ext cx="10929769" cy="1482250"/>
          </a:xfrm>
        </p:spPr>
        <p:txBody>
          <a:bodyPr>
            <a:normAutofit/>
          </a:bodyPr>
          <a:lstStyle>
            <a:lvl1pPr marL="0" indent="0" algn="ctr">
              <a:buNone/>
              <a:defRPr sz="2200" b="0">
                <a:solidFill>
                  <a:schemeClr val="bg1"/>
                </a:solidFill>
                <a:latin typeface="Corbel" panose="020B0503020204020204" pitchFamily="34" charset="0"/>
                <a:ea typeface="Corbel" panose="020B0503020204020204" pitchFamily="34" charset="0"/>
                <a:cs typeface="Corbel"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77066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 Alternate">
    <p:spTree>
      <p:nvGrpSpPr>
        <p:cNvPr id="1" name=""/>
        <p:cNvGrpSpPr/>
        <p:nvPr/>
      </p:nvGrpSpPr>
      <p:grpSpPr>
        <a:xfrm>
          <a:off x="0" y="0"/>
          <a:ext cx="0" cy="0"/>
          <a:chOff x="0" y="0"/>
          <a:chExt cx="0" cy="0"/>
        </a:xfrm>
      </p:grpSpPr>
      <p:pic>
        <p:nvPicPr>
          <p:cNvPr id="2" name="Picture 4" descr="A close up of a logo&#10;&#10;Description automatically generated">
            <a:extLst>
              <a:ext uri="{FF2B5EF4-FFF2-40B4-BE49-F238E27FC236}">
                <a16:creationId xmlns:a16="http://schemas.microsoft.com/office/drawing/2014/main" id="{486352BB-EEE8-EA48-A96B-3C064F831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8083EC3A-EB3E-7345-B46A-27ACBD087784}"/>
              </a:ext>
            </a:extLst>
          </p:cNvPr>
          <p:cNvSpPr>
            <a:spLocks noGrp="1"/>
          </p:cNvSpPr>
          <p:nvPr>
            <p:ph type="sldNum" sz="quarter" idx="10"/>
          </p:nvPr>
        </p:nvSpPr>
        <p:spPr>
          <a:xfrm>
            <a:off x="10466388" y="6296025"/>
            <a:ext cx="530225" cy="365125"/>
          </a:xfrm>
        </p:spPr>
        <p:txBody>
          <a:bodyPr/>
          <a:lstStyle>
            <a:lvl1pPr>
              <a:defRPr/>
            </a:lvl1pPr>
          </a:lstStyle>
          <a:p>
            <a:pPr>
              <a:defRPr/>
            </a:pPr>
            <a:fld id="{37E6B2A9-E175-7F40-B993-EC9D598FC2D7}" type="slidenum">
              <a:rPr lang="en-US"/>
              <a:pPr>
                <a:defRPr/>
              </a:pPr>
              <a:t>‹#›</a:t>
            </a:fld>
            <a:endParaRPr lang="en-US" dirty="0"/>
          </a:p>
        </p:txBody>
      </p:sp>
      <p:sp>
        <p:nvSpPr>
          <p:cNvPr id="5" name="Rectangle 4">
            <a:extLst>
              <a:ext uri="{FF2B5EF4-FFF2-40B4-BE49-F238E27FC236}">
                <a16:creationId xmlns:a16="http://schemas.microsoft.com/office/drawing/2014/main" id="{2B4B19BE-D489-B545-8B09-E36213AE6617}"/>
              </a:ext>
            </a:extLst>
          </p:cNvPr>
          <p:cNvSpPr/>
          <p:nvPr userDrawn="1"/>
        </p:nvSpPr>
        <p:spPr>
          <a:xfrm>
            <a:off x="0" y="735980"/>
            <a:ext cx="12192000" cy="26930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BEA8ACAB-4798-2148-B6FB-DF61A8471A79}"/>
              </a:ext>
            </a:extLst>
          </p:cNvPr>
          <p:cNvSpPr>
            <a:spLocks noGrp="1"/>
          </p:cNvSpPr>
          <p:nvPr>
            <p:ph type="title"/>
          </p:nvPr>
        </p:nvSpPr>
        <p:spPr>
          <a:xfrm>
            <a:off x="838200" y="969110"/>
            <a:ext cx="10515600" cy="2288865"/>
          </a:xfrm>
          <a:prstGeom prst="rect">
            <a:avLst/>
          </a:prstGeom>
        </p:spPr>
        <p:txBody>
          <a:bodyPr anchor="ctr"/>
          <a:lstStyle>
            <a:lvl1pPr algn="ctr">
              <a:defRPr b="1">
                <a:solidFill>
                  <a:schemeClr val="bg1">
                    <a:lumMod val="95000"/>
                  </a:schemeClr>
                </a:solidFill>
                <a:latin typeface="+mj-lt"/>
              </a:defRPr>
            </a:lvl1pPr>
          </a:lstStyle>
          <a:p>
            <a:r>
              <a:rPr lang="en-US" dirty="0"/>
              <a:t>Click to edit Master title style</a:t>
            </a:r>
          </a:p>
        </p:txBody>
      </p:sp>
      <p:sp>
        <p:nvSpPr>
          <p:cNvPr id="7" name="Text Placeholder 2">
            <a:extLst>
              <a:ext uri="{FF2B5EF4-FFF2-40B4-BE49-F238E27FC236}">
                <a16:creationId xmlns:a16="http://schemas.microsoft.com/office/drawing/2014/main" id="{57D1FE82-8E3B-0A46-AD93-005C43A0989D}"/>
              </a:ext>
            </a:extLst>
          </p:cNvPr>
          <p:cNvSpPr>
            <a:spLocks noGrp="1"/>
          </p:cNvSpPr>
          <p:nvPr>
            <p:ph type="body" idx="1"/>
          </p:nvPr>
        </p:nvSpPr>
        <p:spPr>
          <a:xfrm>
            <a:off x="631115" y="4248165"/>
            <a:ext cx="10929769" cy="1482250"/>
          </a:xfrm>
        </p:spPr>
        <p:txBody>
          <a:bodyPr>
            <a:normAutofit/>
          </a:bodyPr>
          <a:lstStyle>
            <a:lvl1pPr marL="0" indent="0" algn="ctr">
              <a:buNone/>
              <a:defRPr sz="2100" b="0">
                <a:solidFill>
                  <a:srgbClr val="57595C"/>
                </a:solidFill>
                <a:latin typeface="Corbel" panose="020B0503020204020204" pitchFamily="34" charset="0"/>
                <a:ea typeface="Corbel" panose="020B0503020204020204" pitchFamily="34" charset="0"/>
                <a:cs typeface="Corbel" panose="020B0503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5281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Alternate">
    <p:spTree>
      <p:nvGrpSpPr>
        <p:cNvPr id="1" name=""/>
        <p:cNvGrpSpPr/>
        <p:nvPr/>
      </p:nvGrpSpPr>
      <p:grpSpPr>
        <a:xfrm>
          <a:off x="0" y="0"/>
          <a:ext cx="0" cy="0"/>
          <a:chOff x="0" y="0"/>
          <a:chExt cx="0" cy="0"/>
        </a:xfrm>
      </p:grpSpPr>
      <p:pic>
        <p:nvPicPr>
          <p:cNvPr id="2" name="Picture 4" descr="A close up of a logo&#10;&#10;Description automatically generated">
            <a:extLst>
              <a:ext uri="{FF2B5EF4-FFF2-40B4-BE49-F238E27FC236}">
                <a16:creationId xmlns:a16="http://schemas.microsoft.com/office/drawing/2014/main" id="{486352BB-EEE8-EA48-A96B-3C064F831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8083EC3A-EB3E-7345-B46A-27ACBD087784}"/>
              </a:ext>
            </a:extLst>
          </p:cNvPr>
          <p:cNvSpPr>
            <a:spLocks noGrp="1"/>
          </p:cNvSpPr>
          <p:nvPr>
            <p:ph type="sldNum" sz="quarter" idx="10"/>
          </p:nvPr>
        </p:nvSpPr>
        <p:spPr>
          <a:xfrm>
            <a:off x="10466388" y="6296025"/>
            <a:ext cx="530225" cy="365125"/>
          </a:xfrm>
        </p:spPr>
        <p:txBody>
          <a:bodyPr/>
          <a:lstStyle>
            <a:lvl1pPr>
              <a:defRPr/>
            </a:lvl1pPr>
          </a:lstStyle>
          <a:p>
            <a:pPr>
              <a:defRPr/>
            </a:pPr>
            <a:fld id="{37E6B2A9-E175-7F40-B993-EC9D598FC2D7}" type="slidenum">
              <a:rPr lang="en-US"/>
              <a:pPr>
                <a:defRPr/>
              </a:pPr>
              <a:t>‹#›</a:t>
            </a:fld>
            <a:endParaRPr lang="en-US" dirty="0"/>
          </a:p>
        </p:txBody>
      </p:sp>
      <p:sp>
        <p:nvSpPr>
          <p:cNvPr id="4" name="Title 1">
            <a:extLst>
              <a:ext uri="{FF2B5EF4-FFF2-40B4-BE49-F238E27FC236}">
                <a16:creationId xmlns:a16="http://schemas.microsoft.com/office/drawing/2014/main" id="{BB94F01B-B209-594F-BAFD-824E7CC200AD}"/>
              </a:ext>
            </a:extLst>
          </p:cNvPr>
          <p:cNvSpPr>
            <a:spLocks noGrp="1"/>
          </p:cNvSpPr>
          <p:nvPr>
            <p:ph type="title"/>
          </p:nvPr>
        </p:nvSpPr>
        <p:spPr>
          <a:xfrm>
            <a:off x="838200" y="2288865"/>
            <a:ext cx="10515600" cy="2288865"/>
          </a:xfrm>
          <a:prstGeom prst="rect">
            <a:avLst/>
          </a:prstGeom>
        </p:spPr>
        <p:txBody>
          <a:bodyPr anchor="ctr"/>
          <a:lstStyle>
            <a:lvl1pPr algn="ctr">
              <a:defRPr b="1">
                <a:solidFill>
                  <a:schemeClr val="accent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889972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Blank - Alternate">
    <p:spTree>
      <p:nvGrpSpPr>
        <p:cNvPr id="1" name=""/>
        <p:cNvGrpSpPr/>
        <p:nvPr/>
      </p:nvGrpSpPr>
      <p:grpSpPr>
        <a:xfrm>
          <a:off x="0" y="0"/>
          <a:ext cx="0" cy="0"/>
          <a:chOff x="0" y="0"/>
          <a:chExt cx="0" cy="0"/>
        </a:xfrm>
      </p:grpSpPr>
      <p:pic>
        <p:nvPicPr>
          <p:cNvPr id="2" name="Picture 4" descr="A close up of a logo&#10;&#10;Description automatically generated">
            <a:extLst>
              <a:ext uri="{FF2B5EF4-FFF2-40B4-BE49-F238E27FC236}">
                <a16:creationId xmlns:a16="http://schemas.microsoft.com/office/drawing/2014/main" id="{486352BB-EEE8-EA48-A96B-3C064F831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5">
            <a:extLst>
              <a:ext uri="{FF2B5EF4-FFF2-40B4-BE49-F238E27FC236}">
                <a16:creationId xmlns:a16="http://schemas.microsoft.com/office/drawing/2014/main" id="{8083EC3A-EB3E-7345-B46A-27ACBD087784}"/>
              </a:ext>
            </a:extLst>
          </p:cNvPr>
          <p:cNvSpPr>
            <a:spLocks noGrp="1"/>
          </p:cNvSpPr>
          <p:nvPr>
            <p:ph type="sldNum" sz="quarter" idx="10"/>
          </p:nvPr>
        </p:nvSpPr>
        <p:spPr>
          <a:xfrm>
            <a:off x="10466388" y="6296025"/>
            <a:ext cx="530225" cy="365125"/>
          </a:xfrm>
        </p:spPr>
        <p:txBody>
          <a:bodyPr/>
          <a:lstStyle>
            <a:lvl1pPr>
              <a:defRPr/>
            </a:lvl1pPr>
          </a:lstStyle>
          <a:p>
            <a:pPr>
              <a:defRPr/>
            </a:pPr>
            <a:fld id="{37E6B2A9-E175-7F40-B993-EC9D598FC2D7}" type="slidenum">
              <a:rPr lang="en-US"/>
              <a:pPr>
                <a:defRPr/>
              </a:pPr>
              <a:t>‹#›</a:t>
            </a:fld>
            <a:endParaRPr lang="en-US" dirty="0"/>
          </a:p>
        </p:txBody>
      </p:sp>
    </p:spTree>
    <p:extLst>
      <p:ext uri="{BB962C8B-B14F-4D97-AF65-F5344CB8AC3E}">
        <p14:creationId xmlns:p14="http://schemas.microsoft.com/office/powerpoint/2010/main" val="2449765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5" name="Rectangle 4"/>
          <p:cNvSpPr/>
          <p:nvPr userDrawn="1"/>
        </p:nvSpPr>
        <p:spPr>
          <a:xfrm>
            <a:off x="112746" y="5747454"/>
            <a:ext cx="838200" cy="1027811"/>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154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C74FF6-860F-4E4F-BF31-A61FB6CB61EE}"/>
              </a:ext>
            </a:extLst>
          </p:cNvPr>
          <p:cNvSpPr/>
          <p:nvPr/>
        </p:nvSpPr>
        <p:spPr>
          <a:xfrm>
            <a:off x="1490663" y="4287838"/>
            <a:ext cx="9317037" cy="1106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hasCustomPrompt="1"/>
          </p:nvPr>
        </p:nvSpPr>
        <p:spPr>
          <a:xfrm>
            <a:off x="1490472" y="4437406"/>
            <a:ext cx="9211056" cy="875258"/>
          </a:xfrm>
          <a:prstGeom prst="rect">
            <a:avLst/>
          </a:prstGeom>
        </p:spPr>
        <p:txBody>
          <a:bodyPr anchor="t">
            <a:normAutofit/>
          </a:bodyPr>
          <a:lstStyle>
            <a:lvl1pPr algn="ctr">
              <a:defRPr sz="5400">
                <a:solidFill>
                  <a:schemeClr val="accent1"/>
                </a:solidFill>
              </a:defRPr>
            </a:lvl1pPr>
          </a:lstStyle>
          <a:p>
            <a:r>
              <a:rPr lang="en-US" dirty="0"/>
              <a:t>Slide Master Title Here</a:t>
            </a:r>
          </a:p>
        </p:txBody>
      </p:sp>
      <p:sp>
        <p:nvSpPr>
          <p:cNvPr id="8" name="Rectangle 7">
            <a:extLst>
              <a:ext uri="{FF2B5EF4-FFF2-40B4-BE49-F238E27FC236}">
                <a16:creationId xmlns:a16="http://schemas.microsoft.com/office/drawing/2014/main" id="{6D113851-9316-134E-B32D-A2DA40F0007B}"/>
              </a:ext>
            </a:extLst>
          </p:cNvPr>
          <p:cNvSpPr/>
          <p:nvPr userDrawn="1"/>
        </p:nvSpPr>
        <p:spPr>
          <a:xfrm>
            <a:off x="3794759" y="1976312"/>
            <a:ext cx="4526281" cy="2312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C5C2AFD-8722-EE4C-A29A-3816759D49F6}"/>
              </a:ext>
            </a:extLst>
          </p:cNvPr>
          <p:cNvPicPr>
            <a:picLocks noChangeAspect="1"/>
          </p:cNvPicPr>
          <p:nvPr userDrawn="1"/>
        </p:nvPicPr>
        <p:blipFill>
          <a:blip r:embed="rId2"/>
          <a:stretch>
            <a:fillRect/>
          </a:stretch>
        </p:blipFill>
        <p:spPr>
          <a:xfrm>
            <a:off x="3949341" y="2118448"/>
            <a:ext cx="4017922" cy="1916550"/>
          </a:xfrm>
          <a:prstGeom prst="rect">
            <a:avLst/>
          </a:prstGeom>
        </p:spPr>
      </p:pic>
      <p:pic>
        <p:nvPicPr>
          <p:cNvPr id="7" name="Picture 7">
            <a:extLst>
              <a:ext uri="{FF2B5EF4-FFF2-40B4-BE49-F238E27FC236}">
                <a16:creationId xmlns:a16="http://schemas.microsoft.com/office/drawing/2014/main" id="{FBB7D9B0-9ECB-2C41-A2DD-73F0D947A08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9033" b="39491"/>
          <a:stretch>
            <a:fillRect/>
          </a:stretch>
        </p:blipFill>
        <p:spPr bwMode="auto">
          <a:xfrm rot="5400000">
            <a:off x="-2291556" y="2291556"/>
            <a:ext cx="60594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1231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6"/>
          <p:cNvSpPr/>
          <p:nvPr/>
        </p:nvSpPr>
        <p:spPr>
          <a:xfrm>
            <a:off x="0" y="0"/>
            <a:ext cx="12192000" cy="1325600"/>
          </a:xfrm>
          <a:prstGeom prst="rect">
            <a:avLst/>
          </a:prstGeom>
          <a:solidFill>
            <a:srgbClr val="1A4595"/>
          </a:solidFill>
          <a:ln w="12700" cap="flat" cmpd="sng">
            <a:solidFill>
              <a:srgbClr val="1A4595"/>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1" i="0" u="none" strike="noStrike" cap="none">
              <a:solidFill>
                <a:srgbClr val="FFFFFF"/>
              </a:solidFill>
              <a:latin typeface="Corbel"/>
              <a:ea typeface="Corbel"/>
              <a:cs typeface="Corbel"/>
              <a:sym typeface="Corbel"/>
            </a:endParaRPr>
          </a:p>
        </p:txBody>
      </p:sp>
      <p:pic>
        <p:nvPicPr>
          <p:cNvPr id="37" name="Google Shape;37;p6"/>
          <p:cNvPicPr preferRelativeResize="0"/>
          <p:nvPr/>
        </p:nvPicPr>
        <p:blipFill rotWithShape="1">
          <a:blip r:embed="rId2">
            <a:alphaModFix/>
          </a:blip>
          <a:srcRect t="27953" r="53201"/>
          <a:stretch/>
        </p:blipFill>
        <p:spPr>
          <a:xfrm>
            <a:off x="9069389" y="1"/>
            <a:ext cx="3117847" cy="1757364"/>
          </a:xfrm>
          <a:prstGeom prst="rect">
            <a:avLst/>
          </a:prstGeom>
          <a:noFill/>
          <a:ln>
            <a:noFill/>
          </a:ln>
        </p:spPr>
      </p:pic>
      <p:sp>
        <p:nvSpPr>
          <p:cNvPr id="38" name="Google Shape;38;p6"/>
          <p:cNvSpPr/>
          <p:nvPr/>
        </p:nvSpPr>
        <p:spPr>
          <a:xfrm>
            <a:off x="655637" y="290513"/>
            <a:ext cx="85600" cy="871600"/>
          </a:xfrm>
          <a:prstGeom prst="rect">
            <a:avLst/>
          </a:prstGeom>
          <a:solidFill>
            <a:srgbClr val="255ED3"/>
          </a:solidFill>
          <a:ln w="12700" cap="flat" cmpd="sng">
            <a:solidFill>
              <a:srgbClr val="1B4499"/>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r>
              <a:rPr lang="en" sz="1867" b="0" i="0" u="none" strike="noStrike" cap="none">
                <a:solidFill>
                  <a:srgbClr val="255ED3"/>
                </a:solidFill>
                <a:latin typeface="Corbel"/>
                <a:ea typeface="Corbel"/>
                <a:cs typeface="Corbel"/>
                <a:sym typeface="Corbel"/>
              </a:rPr>
              <a:t>  </a:t>
            </a:r>
            <a:endParaRPr sz="1467"/>
          </a:p>
        </p:txBody>
      </p:sp>
      <p:sp>
        <p:nvSpPr>
          <p:cNvPr id="39" name="Google Shape;39;p6"/>
          <p:cNvSpPr txBox="1">
            <a:spLocks noGrp="1"/>
          </p:cNvSpPr>
          <p:nvPr>
            <p:ph type="title"/>
          </p:nvPr>
        </p:nvSpPr>
        <p:spPr>
          <a:xfrm>
            <a:off x="822000" y="288567"/>
            <a:ext cx="106540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000"/>
              <a:buNone/>
              <a:defRPr sz="4000">
                <a:solidFill>
                  <a:schemeClr val="lt1"/>
                </a:solidFill>
              </a:defRPr>
            </a:lvl1pPr>
            <a:lvl2pPr lvl="1">
              <a:spcBef>
                <a:spcPts val="0"/>
              </a:spcBef>
              <a:spcAft>
                <a:spcPts val="0"/>
              </a:spcAft>
              <a:buClr>
                <a:schemeClr val="lt1"/>
              </a:buClr>
              <a:buSzPts val="3000"/>
              <a:buNone/>
              <a:defRPr sz="4000">
                <a:solidFill>
                  <a:schemeClr val="lt1"/>
                </a:solidFill>
              </a:defRPr>
            </a:lvl2pPr>
            <a:lvl3pPr lvl="2">
              <a:spcBef>
                <a:spcPts val="0"/>
              </a:spcBef>
              <a:spcAft>
                <a:spcPts val="0"/>
              </a:spcAft>
              <a:buClr>
                <a:schemeClr val="lt1"/>
              </a:buClr>
              <a:buSzPts val="3000"/>
              <a:buNone/>
              <a:defRPr sz="4000">
                <a:solidFill>
                  <a:schemeClr val="lt1"/>
                </a:solidFill>
              </a:defRPr>
            </a:lvl3pPr>
            <a:lvl4pPr lvl="3">
              <a:spcBef>
                <a:spcPts val="0"/>
              </a:spcBef>
              <a:spcAft>
                <a:spcPts val="0"/>
              </a:spcAft>
              <a:buClr>
                <a:schemeClr val="lt1"/>
              </a:buClr>
              <a:buSzPts val="3000"/>
              <a:buNone/>
              <a:defRPr sz="4000">
                <a:solidFill>
                  <a:schemeClr val="lt1"/>
                </a:solidFill>
              </a:defRPr>
            </a:lvl4pPr>
            <a:lvl5pPr lvl="4">
              <a:spcBef>
                <a:spcPts val="0"/>
              </a:spcBef>
              <a:spcAft>
                <a:spcPts val="0"/>
              </a:spcAft>
              <a:buClr>
                <a:schemeClr val="lt1"/>
              </a:buClr>
              <a:buSzPts val="3000"/>
              <a:buNone/>
              <a:defRPr sz="4000">
                <a:solidFill>
                  <a:schemeClr val="lt1"/>
                </a:solidFill>
              </a:defRPr>
            </a:lvl5pPr>
            <a:lvl6pPr lvl="5">
              <a:spcBef>
                <a:spcPts val="0"/>
              </a:spcBef>
              <a:spcAft>
                <a:spcPts val="0"/>
              </a:spcAft>
              <a:buClr>
                <a:schemeClr val="lt1"/>
              </a:buClr>
              <a:buSzPts val="3000"/>
              <a:buNone/>
              <a:defRPr sz="4000">
                <a:solidFill>
                  <a:schemeClr val="lt1"/>
                </a:solidFill>
              </a:defRPr>
            </a:lvl6pPr>
            <a:lvl7pPr lvl="6">
              <a:spcBef>
                <a:spcPts val="0"/>
              </a:spcBef>
              <a:spcAft>
                <a:spcPts val="0"/>
              </a:spcAft>
              <a:buClr>
                <a:schemeClr val="lt1"/>
              </a:buClr>
              <a:buSzPts val="3000"/>
              <a:buNone/>
              <a:defRPr sz="4000">
                <a:solidFill>
                  <a:schemeClr val="lt1"/>
                </a:solidFill>
              </a:defRPr>
            </a:lvl7pPr>
            <a:lvl8pPr lvl="7">
              <a:spcBef>
                <a:spcPts val="0"/>
              </a:spcBef>
              <a:spcAft>
                <a:spcPts val="0"/>
              </a:spcAft>
              <a:buClr>
                <a:schemeClr val="lt1"/>
              </a:buClr>
              <a:buSzPts val="3000"/>
              <a:buNone/>
              <a:defRPr sz="4000">
                <a:solidFill>
                  <a:schemeClr val="lt1"/>
                </a:solidFill>
              </a:defRPr>
            </a:lvl8pPr>
            <a:lvl9pPr lvl="8">
              <a:spcBef>
                <a:spcPts val="0"/>
              </a:spcBef>
              <a:spcAft>
                <a:spcPts val="0"/>
              </a:spcAft>
              <a:buClr>
                <a:schemeClr val="lt1"/>
              </a:buClr>
              <a:buSzPts val="3000"/>
              <a:buNone/>
              <a:defRPr sz="4000">
                <a:solidFill>
                  <a:schemeClr val="lt1"/>
                </a:solidFill>
              </a:defRPr>
            </a:lvl9pPr>
          </a:lstStyle>
          <a:p>
            <a:endParaRPr/>
          </a:p>
        </p:txBody>
      </p:sp>
      <p:sp>
        <p:nvSpPr>
          <p:cNvPr id="40" name="Google Shape;40;p6"/>
          <p:cNvSpPr txBox="1">
            <a:spLocks noGrp="1"/>
          </p:cNvSpPr>
          <p:nvPr>
            <p:ph type="body" idx="1"/>
          </p:nvPr>
        </p:nvSpPr>
        <p:spPr>
          <a:xfrm>
            <a:off x="822000" y="1536633"/>
            <a:ext cx="11012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1" name="Google Shape;41;p6"/>
          <p:cNvSpPr txBox="1">
            <a:spLocks noGrp="1"/>
          </p:cNvSpPr>
          <p:nvPr>
            <p:ph type="sldNum" idx="12"/>
          </p:nvPr>
        </p:nvSpPr>
        <p:spPr>
          <a:xfrm>
            <a:off x="10280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42" name="Google Shape;42;p6" descr="A close up of a logo&#10;&#10;Description automatically generated"/>
          <p:cNvPicPr preferRelativeResize="0"/>
          <p:nvPr/>
        </p:nvPicPr>
        <p:blipFill rotWithShape="1">
          <a:blip r:embed="rId3">
            <a:alphaModFix/>
          </a:blip>
          <a:srcRect/>
          <a:stretch/>
        </p:blipFill>
        <p:spPr>
          <a:xfrm>
            <a:off x="11068051" y="6296026"/>
            <a:ext cx="766764" cy="365124"/>
          </a:xfrm>
          <a:prstGeom prst="rect">
            <a:avLst/>
          </a:prstGeom>
          <a:noFill/>
          <a:ln>
            <a:noFill/>
          </a:ln>
        </p:spPr>
      </p:pic>
    </p:spTree>
    <p:extLst>
      <p:ext uri="{BB962C8B-B14F-4D97-AF65-F5344CB8AC3E}">
        <p14:creationId xmlns:p14="http://schemas.microsoft.com/office/powerpoint/2010/main" val="3944355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pic>
        <p:nvPicPr>
          <p:cNvPr id="4" name="Picture 4" descr="A close up of a logo&#10;&#10;Description automatically generated">
            <a:extLst>
              <a:ext uri="{FF2B5EF4-FFF2-40B4-BE49-F238E27FC236}">
                <a16:creationId xmlns:a16="http://schemas.microsoft.com/office/drawing/2014/main" id="{B4BDA69A-5399-2547-81AD-AE501BE0C5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B7607AE-83DF-F946-B923-6E5DDEF8E218}"/>
              </a:ext>
            </a:extLst>
          </p:cNvPr>
          <p:cNvSpPr/>
          <p:nvPr/>
        </p:nvSpPr>
        <p:spPr>
          <a:xfrm>
            <a:off x="0" y="0"/>
            <a:ext cx="1038225" cy="685800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 name="Picture 7">
            <a:extLst>
              <a:ext uri="{FF2B5EF4-FFF2-40B4-BE49-F238E27FC236}">
                <a16:creationId xmlns:a16="http://schemas.microsoft.com/office/drawing/2014/main" id="{74CDB412-8279-7349-AC4C-DB4CCAF61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33" b="39491"/>
          <a:stretch>
            <a:fillRect/>
          </a:stretch>
        </p:blipFill>
        <p:spPr bwMode="auto">
          <a:xfrm rot="5400000">
            <a:off x="-2291556" y="2291556"/>
            <a:ext cx="60594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1915298" y="2196548"/>
            <a:ext cx="9152752" cy="1909762"/>
          </a:xfrm>
          <a:prstGeom prst="rect">
            <a:avLst/>
          </a:prstGeom>
        </p:spPr>
        <p:txBody>
          <a:bodyPr anchor="b"/>
          <a:lstStyle>
            <a:lvl1pPr algn="l">
              <a:defRPr sz="6000" b="1">
                <a:solidFill>
                  <a:schemeClr val="accent1"/>
                </a:solidFill>
              </a:defRPr>
            </a:lvl1pPr>
          </a:lstStyle>
          <a:p>
            <a:r>
              <a:rPr lang="en-US" dirty="0"/>
              <a:t>Section Title Goes Here</a:t>
            </a:r>
          </a:p>
        </p:txBody>
      </p:sp>
      <p:sp>
        <p:nvSpPr>
          <p:cNvPr id="3" name="Subtitle 2"/>
          <p:cNvSpPr>
            <a:spLocks noGrp="1"/>
          </p:cNvSpPr>
          <p:nvPr>
            <p:ph type="subTitle" idx="1" hasCustomPrompt="1"/>
          </p:nvPr>
        </p:nvSpPr>
        <p:spPr>
          <a:xfrm>
            <a:off x="1915298" y="4198386"/>
            <a:ext cx="9152752" cy="834038"/>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something extra to this if you like</a:t>
            </a:r>
          </a:p>
        </p:txBody>
      </p:sp>
      <p:sp>
        <p:nvSpPr>
          <p:cNvPr id="7" name="Slide Number Placeholder 5">
            <a:extLst>
              <a:ext uri="{FF2B5EF4-FFF2-40B4-BE49-F238E27FC236}">
                <a16:creationId xmlns:a16="http://schemas.microsoft.com/office/drawing/2014/main" id="{33F6E290-EB7E-CD4C-9502-A405A7AF8242}"/>
              </a:ext>
            </a:extLst>
          </p:cNvPr>
          <p:cNvSpPr>
            <a:spLocks noGrp="1"/>
          </p:cNvSpPr>
          <p:nvPr>
            <p:ph type="sldNum" sz="quarter" idx="10"/>
          </p:nvPr>
        </p:nvSpPr>
        <p:spPr>
          <a:xfrm>
            <a:off x="10466388" y="6296025"/>
            <a:ext cx="530225" cy="365125"/>
          </a:xfrm>
        </p:spPr>
        <p:txBody>
          <a:bodyPr/>
          <a:lstStyle>
            <a:lvl1pPr>
              <a:defRPr/>
            </a:lvl1pPr>
          </a:lstStyle>
          <a:p>
            <a:pPr>
              <a:defRPr/>
            </a:pPr>
            <a:fld id="{457D0C9B-67E4-EE4D-9F86-A8A2C273B7F3}" type="slidenum">
              <a:rPr lang="en-US"/>
              <a:pPr>
                <a:defRPr/>
              </a:pPr>
              <a:t>‹#›</a:t>
            </a:fld>
            <a:endParaRPr lang="en-US" dirty="0"/>
          </a:p>
        </p:txBody>
      </p:sp>
    </p:spTree>
    <p:extLst>
      <p:ext uri="{BB962C8B-B14F-4D97-AF65-F5344CB8AC3E}">
        <p14:creationId xmlns:p14="http://schemas.microsoft.com/office/powerpoint/2010/main" val="2659003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Title - Alternate Dark">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561681-AC63-AC42-ADF8-79260A48FC3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9033" b="39491"/>
          <a:stretch>
            <a:fillRect/>
          </a:stretch>
        </p:blipFill>
        <p:spPr bwMode="auto">
          <a:xfrm rot="5400000">
            <a:off x="-2291556" y="2291556"/>
            <a:ext cx="60594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A picture containing drawing&#10;&#10;Description automatically generated">
            <a:extLst>
              <a:ext uri="{FF2B5EF4-FFF2-40B4-BE49-F238E27FC236}">
                <a16:creationId xmlns:a16="http://schemas.microsoft.com/office/drawing/2014/main" id="{83D0A600-4D8D-4849-B225-7C8538BFD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098" b="17615"/>
          <a:stretch>
            <a:fillRect/>
          </a:stretch>
        </p:blipFill>
        <p:spPr bwMode="auto">
          <a:xfrm>
            <a:off x="5894388" y="2752725"/>
            <a:ext cx="629761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A picture containing drawing&#10;&#10;Description automatically generated">
            <a:extLst>
              <a:ext uri="{FF2B5EF4-FFF2-40B4-BE49-F238E27FC236}">
                <a16:creationId xmlns:a16="http://schemas.microsoft.com/office/drawing/2014/main" id="{C2EA8B4B-F88A-1E4B-AC89-AC59FACC6F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66463" y="6296025"/>
            <a:ext cx="7683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1147202" y="1600200"/>
            <a:ext cx="8851557" cy="1909762"/>
          </a:xfrm>
          <a:prstGeom prst="rect">
            <a:avLst/>
          </a:prstGeom>
        </p:spPr>
        <p:txBody>
          <a:bodyPr anchor="b"/>
          <a:lstStyle>
            <a:lvl1pPr algn="l">
              <a:defRPr sz="6000" b="1">
                <a:solidFill>
                  <a:schemeClr val="bg1"/>
                </a:solidFill>
              </a:defRPr>
            </a:lvl1pPr>
          </a:lstStyle>
          <a:p>
            <a:r>
              <a:rPr lang="en-US" dirty="0"/>
              <a:t>Section Title Goes Here</a:t>
            </a:r>
          </a:p>
        </p:txBody>
      </p:sp>
      <p:sp>
        <p:nvSpPr>
          <p:cNvPr id="3" name="Subtitle 2"/>
          <p:cNvSpPr>
            <a:spLocks noGrp="1"/>
          </p:cNvSpPr>
          <p:nvPr>
            <p:ph type="subTitle" idx="1"/>
          </p:nvPr>
        </p:nvSpPr>
        <p:spPr>
          <a:xfrm>
            <a:off x="1147202" y="3602038"/>
            <a:ext cx="8851557" cy="834038"/>
          </a:xfrm>
          <a:prstGeom prst="rect">
            <a:avLst/>
          </a:prstGeom>
        </p:spPr>
        <p:txBody>
          <a:bodyPr/>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lide Number Placeholder 5">
            <a:extLst>
              <a:ext uri="{FF2B5EF4-FFF2-40B4-BE49-F238E27FC236}">
                <a16:creationId xmlns:a16="http://schemas.microsoft.com/office/drawing/2014/main" id="{A2BCE8ED-89E2-F540-8F9A-B399E638C639}"/>
              </a:ext>
            </a:extLst>
          </p:cNvPr>
          <p:cNvSpPr>
            <a:spLocks noGrp="1"/>
          </p:cNvSpPr>
          <p:nvPr>
            <p:ph type="sldNum" sz="quarter" idx="10"/>
          </p:nvPr>
        </p:nvSpPr>
        <p:spPr>
          <a:xfrm>
            <a:off x="10466388" y="6296025"/>
            <a:ext cx="530225" cy="365125"/>
          </a:xfrm>
        </p:spPr>
        <p:txBody>
          <a:bodyPr/>
          <a:lstStyle>
            <a:lvl1pPr>
              <a:defRPr smtClean="0">
                <a:solidFill>
                  <a:schemeClr val="accent1">
                    <a:lumMod val="20000"/>
                    <a:lumOff val="80000"/>
                  </a:schemeClr>
                </a:solidFill>
              </a:defRPr>
            </a:lvl1pPr>
          </a:lstStyle>
          <a:p>
            <a:pPr>
              <a:defRPr/>
            </a:pPr>
            <a:fld id="{05372BE0-BC18-2948-AA51-3CC7323BE54A}" type="slidenum">
              <a:rPr lang="en-US"/>
              <a:pPr>
                <a:defRPr/>
              </a:pPr>
              <a:t>‹#›</a:t>
            </a:fld>
            <a:endParaRPr lang="en-US" dirty="0"/>
          </a:p>
        </p:txBody>
      </p:sp>
    </p:spTree>
    <p:extLst>
      <p:ext uri="{BB962C8B-B14F-4D97-AF65-F5344CB8AC3E}">
        <p14:creationId xmlns:p14="http://schemas.microsoft.com/office/powerpoint/2010/main" val="3598977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Title - Alternate Light">
    <p:bg>
      <p:bgPr>
        <a:solidFill>
          <a:srgbClr val="99EEFF"/>
        </a:solidFill>
        <a:effectLst/>
      </p:bgPr>
    </p:bg>
    <p:spTree>
      <p:nvGrpSpPr>
        <p:cNvPr id="1" name=""/>
        <p:cNvGrpSpPr/>
        <p:nvPr/>
      </p:nvGrpSpPr>
      <p:grpSpPr>
        <a:xfrm>
          <a:off x="0" y="0"/>
          <a:ext cx="0" cy="0"/>
          <a:chOff x="0" y="0"/>
          <a:chExt cx="0" cy="0"/>
        </a:xfrm>
      </p:grpSpPr>
      <p:pic>
        <p:nvPicPr>
          <p:cNvPr id="4" name="Picture 4" descr="A close up of a logo&#10;&#10;Description automatically generated">
            <a:extLst>
              <a:ext uri="{FF2B5EF4-FFF2-40B4-BE49-F238E27FC236}">
                <a16:creationId xmlns:a16="http://schemas.microsoft.com/office/drawing/2014/main" id="{05B0AD27-F477-F947-B798-A3429142A3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099B4229-A520-8548-AA52-F638A13CF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33" t="2" b="49232"/>
          <a:stretch>
            <a:fillRect/>
          </a:stretch>
        </p:blipFill>
        <p:spPr bwMode="auto">
          <a:xfrm rot="5400000">
            <a:off x="-2410619" y="2410619"/>
            <a:ext cx="6059488"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1581912" y="1683321"/>
            <a:ext cx="9765538" cy="2293938"/>
          </a:xfrm>
          <a:prstGeom prst="rect">
            <a:avLst/>
          </a:prstGeom>
        </p:spPr>
        <p:txBody>
          <a:bodyPr anchor="b"/>
          <a:lstStyle>
            <a:lvl1pPr>
              <a:defRPr sz="6000" b="1">
                <a:solidFill>
                  <a:schemeClr val="accent1"/>
                </a:solidFill>
              </a:defRPr>
            </a:lvl1pPr>
          </a:lstStyle>
          <a:p>
            <a:r>
              <a:rPr lang="en-US" dirty="0"/>
              <a:t>Section Title Goes Here</a:t>
            </a:r>
          </a:p>
        </p:txBody>
      </p:sp>
      <p:sp>
        <p:nvSpPr>
          <p:cNvPr id="3" name="Text Placeholder 2"/>
          <p:cNvSpPr>
            <a:spLocks noGrp="1"/>
          </p:cNvSpPr>
          <p:nvPr>
            <p:ph type="body" idx="1"/>
          </p:nvPr>
        </p:nvSpPr>
        <p:spPr>
          <a:xfrm>
            <a:off x="1581912" y="4004247"/>
            <a:ext cx="9765538" cy="1500187"/>
          </a:xfrm>
          <a:prstGeom prst="rect">
            <a:avLst/>
          </a:prstGeo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8CDFC9F1-74D8-C94F-945D-44514401E48A}"/>
              </a:ext>
            </a:extLst>
          </p:cNvPr>
          <p:cNvSpPr>
            <a:spLocks noGrp="1"/>
          </p:cNvSpPr>
          <p:nvPr>
            <p:ph type="sldNum" sz="quarter" idx="10"/>
          </p:nvPr>
        </p:nvSpPr>
        <p:spPr>
          <a:xfrm>
            <a:off x="10466388" y="6296025"/>
            <a:ext cx="530225" cy="365125"/>
          </a:xfrm>
        </p:spPr>
        <p:txBody>
          <a:bodyPr/>
          <a:lstStyle>
            <a:lvl1pPr>
              <a:defRPr smtClean="0">
                <a:solidFill>
                  <a:schemeClr val="accent1"/>
                </a:solidFill>
              </a:defRPr>
            </a:lvl1pPr>
          </a:lstStyle>
          <a:p>
            <a:pPr>
              <a:defRPr/>
            </a:pPr>
            <a:fld id="{0D929C90-1AB1-0149-B55A-AC988D491CF7}" type="slidenum">
              <a:rPr lang="en-US"/>
              <a:pPr>
                <a:defRPr/>
              </a:pPr>
              <a:t>‹#›</a:t>
            </a:fld>
            <a:endParaRPr lang="en-US" dirty="0"/>
          </a:p>
        </p:txBody>
      </p:sp>
    </p:spTree>
    <p:extLst>
      <p:ext uri="{BB962C8B-B14F-4D97-AF65-F5344CB8AC3E}">
        <p14:creationId xmlns:p14="http://schemas.microsoft.com/office/powerpoint/2010/main" val="1294666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0E02EF-ECEF-6546-AC8B-3D9B46C65A2E}"/>
              </a:ext>
            </a:extLst>
          </p:cNvPr>
          <p:cNvSpPr/>
          <p:nvPr/>
        </p:nvSpPr>
        <p:spPr>
          <a:xfrm>
            <a:off x="0" y="0"/>
            <a:ext cx="12192000" cy="13255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dirty="0"/>
          </a:p>
        </p:txBody>
      </p:sp>
      <p:pic>
        <p:nvPicPr>
          <p:cNvPr id="5" name="Picture 6" descr="A close up of a logo&#10;&#10;Description automatically generated">
            <a:extLst>
              <a:ext uri="{FF2B5EF4-FFF2-40B4-BE49-F238E27FC236}">
                <a16:creationId xmlns:a16="http://schemas.microsoft.com/office/drawing/2014/main" id="{AC819F05-A83F-3643-B040-D237D3084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a:extLst>
              <a:ext uri="{FF2B5EF4-FFF2-40B4-BE49-F238E27FC236}">
                <a16:creationId xmlns:a16="http://schemas.microsoft.com/office/drawing/2014/main" id="{FECD17EB-6099-FA49-8A8C-B3C478B19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956" r="53200"/>
          <a:stretch>
            <a:fillRect/>
          </a:stretch>
        </p:blipFill>
        <p:spPr bwMode="auto">
          <a:xfrm>
            <a:off x="9069388" y="0"/>
            <a:ext cx="311785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DC743DF-CE2F-EA42-A107-42B46EB37B37}"/>
              </a:ext>
            </a:extLst>
          </p:cNvPr>
          <p:cNvSpPr/>
          <p:nvPr/>
        </p:nvSpPr>
        <p:spPr>
          <a:xfrm>
            <a:off x="655638" y="290513"/>
            <a:ext cx="85725" cy="8715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accent1"/>
                </a:solidFill>
              </a:rPr>
              <a:t>  </a:t>
            </a:r>
          </a:p>
        </p:txBody>
      </p:sp>
      <p:sp>
        <p:nvSpPr>
          <p:cNvPr id="2" name="Title 1"/>
          <p:cNvSpPr>
            <a:spLocks noGrp="1"/>
          </p:cNvSpPr>
          <p:nvPr>
            <p:ph type="title"/>
          </p:nvPr>
        </p:nvSpPr>
        <p:spPr>
          <a:xfrm>
            <a:off x="838200" y="290984"/>
            <a:ext cx="10515600" cy="960438"/>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C397578C-3AF1-214B-8745-EB0DF06394A7}"/>
              </a:ext>
            </a:extLst>
          </p:cNvPr>
          <p:cNvSpPr>
            <a:spLocks noGrp="1"/>
          </p:cNvSpPr>
          <p:nvPr>
            <p:ph type="sldNum" sz="quarter" idx="10"/>
          </p:nvPr>
        </p:nvSpPr>
        <p:spPr>
          <a:xfrm>
            <a:off x="10466388" y="6296025"/>
            <a:ext cx="530225" cy="365125"/>
          </a:xfrm>
        </p:spPr>
        <p:txBody>
          <a:bodyPr/>
          <a:lstStyle>
            <a:lvl1pPr>
              <a:defRPr/>
            </a:lvl1pPr>
          </a:lstStyle>
          <a:p>
            <a:pPr>
              <a:defRPr/>
            </a:pPr>
            <a:fld id="{0121240C-47AF-2F4D-83B3-CC3EDF50F794}" type="slidenum">
              <a:rPr lang="en-US"/>
              <a:pPr>
                <a:defRPr/>
              </a:pPr>
              <a:t>‹#›</a:t>
            </a:fld>
            <a:endParaRPr lang="en-US" dirty="0"/>
          </a:p>
        </p:txBody>
      </p:sp>
    </p:spTree>
    <p:extLst>
      <p:ext uri="{BB962C8B-B14F-4D97-AF65-F5344CB8AC3E}">
        <p14:creationId xmlns:p14="http://schemas.microsoft.com/office/powerpoint/2010/main" val="494830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 name="Picture 4" descr="A close up of a logo&#10;&#10;Description automatically generated">
            <a:extLst>
              <a:ext uri="{FF2B5EF4-FFF2-40B4-BE49-F238E27FC236}">
                <a16:creationId xmlns:a16="http://schemas.microsoft.com/office/drawing/2014/main" id="{2861E2B0-E417-3449-9BD2-8EDF99E6E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8480E8D-B466-C743-B6B4-A928EAFC4BE4}"/>
              </a:ext>
            </a:extLst>
          </p:cNvPr>
          <p:cNvSpPr/>
          <p:nvPr/>
        </p:nvSpPr>
        <p:spPr>
          <a:xfrm>
            <a:off x="0" y="0"/>
            <a:ext cx="12192000" cy="13255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dirty="0"/>
          </a:p>
        </p:txBody>
      </p:sp>
      <p:pic>
        <p:nvPicPr>
          <p:cNvPr id="9" name="Picture 7">
            <a:extLst>
              <a:ext uri="{FF2B5EF4-FFF2-40B4-BE49-F238E27FC236}">
                <a16:creationId xmlns:a16="http://schemas.microsoft.com/office/drawing/2014/main" id="{D8D996C0-D6E0-D44C-B017-797FE75F0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956" r="53200"/>
          <a:stretch>
            <a:fillRect/>
          </a:stretch>
        </p:blipFill>
        <p:spPr bwMode="auto">
          <a:xfrm>
            <a:off x="9069388" y="0"/>
            <a:ext cx="311785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824184CC-91A6-624F-9A8B-C2AA443015F0}"/>
              </a:ext>
            </a:extLst>
          </p:cNvPr>
          <p:cNvSpPr/>
          <p:nvPr/>
        </p:nvSpPr>
        <p:spPr>
          <a:xfrm>
            <a:off x="655638" y="290513"/>
            <a:ext cx="85725" cy="8715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accent1"/>
                </a:solidFill>
              </a:rPr>
              <a:t>  </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838200" y="290984"/>
            <a:ext cx="10515600" cy="960438"/>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11" name="Slide Number Placeholder 5">
            <a:extLst>
              <a:ext uri="{FF2B5EF4-FFF2-40B4-BE49-F238E27FC236}">
                <a16:creationId xmlns:a16="http://schemas.microsoft.com/office/drawing/2014/main" id="{E77F978D-5363-FC43-A6C2-7EA5DF39F036}"/>
              </a:ext>
            </a:extLst>
          </p:cNvPr>
          <p:cNvSpPr>
            <a:spLocks noGrp="1"/>
          </p:cNvSpPr>
          <p:nvPr>
            <p:ph type="sldNum" sz="quarter" idx="10"/>
          </p:nvPr>
        </p:nvSpPr>
        <p:spPr>
          <a:xfrm>
            <a:off x="10466388" y="6296025"/>
            <a:ext cx="530225" cy="365125"/>
          </a:xfrm>
        </p:spPr>
        <p:txBody>
          <a:bodyPr/>
          <a:lstStyle>
            <a:lvl1pPr>
              <a:defRPr/>
            </a:lvl1pPr>
          </a:lstStyle>
          <a:p>
            <a:pPr>
              <a:defRPr/>
            </a:pPr>
            <a:fld id="{F3EA02B2-7C1B-3745-B04D-2D251A8ED9EE}" type="slidenum">
              <a:rPr lang="en-US"/>
              <a:pPr>
                <a:defRPr/>
              </a:pPr>
              <a:t>‹#›</a:t>
            </a:fld>
            <a:endParaRPr lang="en-US" dirty="0"/>
          </a:p>
        </p:txBody>
      </p:sp>
    </p:spTree>
    <p:extLst>
      <p:ext uri="{BB962C8B-B14F-4D97-AF65-F5344CB8AC3E}">
        <p14:creationId xmlns:p14="http://schemas.microsoft.com/office/powerpoint/2010/main" val="2265389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4" descr="A close up of a logo&#10;&#10;Description automatically generated">
            <a:extLst>
              <a:ext uri="{FF2B5EF4-FFF2-40B4-BE49-F238E27FC236}">
                <a16:creationId xmlns:a16="http://schemas.microsoft.com/office/drawing/2014/main" id="{E089BD9A-FFD6-8E45-962D-88FE091FD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8050" y="6296025"/>
            <a:ext cx="7667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D86F970-AFAF-D545-8BD5-845C66F5C19C}"/>
              </a:ext>
            </a:extLst>
          </p:cNvPr>
          <p:cNvSpPr/>
          <p:nvPr/>
        </p:nvSpPr>
        <p:spPr>
          <a:xfrm>
            <a:off x="0" y="0"/>
            <a:ext cx="12192000" cy="132556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b="1" dirty="0"/>
          </a:p>
        </p:txBody>
      </p:sp>
      <p:pic>
        <p:nvPicPr>
          <p:cNvPr id="5" name="Picture 7">
            <a:extLst>
              <a:ext uri="{FF2B5EF4-FFF2-40B4-BE49-F238E27FC236}">
                <a16:creationId xmlns:a16="http://schemas.microsoft.com/office/drawing/2014/main" id="{98E84515-8741-CD43-9D01-F8671983E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956" r="53200"/>
          <a:stretch>
            <a:fillRect/>
          </a:stretch>
        </p:blipFill>
        <p:spPr bwMode="auto">
          <a:xfrm>
            <a:off x="9069388" y="0"/>
            <a:ext cx="3117850"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1C545D3-CCAF-0F42-BDA5-8FE3FE81E583}"/>
              </a:ext>
            </a:extLst>
          </p:cNvPr>
          <p:cNvSpPr/>
          <p:nvPr/>
        </p:nvSpPr>
        <p:spPr>
          <a:xfrm>
            <a:off x="655638" y="290513"/>
            <a:ext cx="85725" cy="87153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accent1"/>
                </a:solidFill>
              </a:rPr>
              <a:t>  </a:t>
            </a:r>
          </a:p>
        </p:txBody>
      </p:sp>
      <p:sp>
        <p:nvSpPr>
          <p:cNvPr id="9" name="Title 1"/>
          <p:cNvSpPr>
            <a:spLocks noGrp="1"/>
          </p:cNvSpPr>
          <p:nvPr>
            <p:ph type="title"/>
          </p:nvPr>
        </p:nvSpPr>
        <p:spPr>
          <a:xfrm>
            <a:off x="838200" y="290984"/>
            <a:ext cx="10515600" cy="960438"/>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Slide Number Placeholder 5">
            <a:extLst>
              <a:ext uri="{FF2B5EF4-FFF2-40B4-BE49-F238E27FC236}">
                <a16:creationId xmlns:a16="http://schemas.microsoft.com/office/drawing/2014/main" id="{9A7F302A-7F43-3043-9DEB-52C78F693E04}"/>
              </a:ext>
            </a:extLst>
          </p:cNvPr>
          <p:cNvSpPr>
            <a:spLocks noGrp="1"/>
          </p:cNvSpPr>
          <p:nvPr>
            <p:ph type="sldNum" sz="quarter" idx="10"/>
          </p:nvPr>
        </p:nvSpPr>
        <p:spPr>
          <a:xfrm>
            <a:off x="10466388" y="6296025"/>
            <a:ext cx="530225" cy="365125"/>
          </a:xfrm>
        </p:spPr>
        <p:txBody>
          <a:bodyPr/>
          <a:lstStyle>
            <a:lvl1pPr>
              <a:defRPr/>
            </a:lvl1pPr>
          </a:lstStyle>
          <a:p>
            <a:pPr>
              <a:defRPr/>
            </a:pPr>
            <a:fld id="{17736792-7E9C-9442-95C1-E9985CE4D3B6}" type="slidenum">
              <a:rPr lang="en-US"/>
              <a:pPr>
                <a:defRPr/>
              </a:pPr>
              <a:t>‹#›</a:t>
            </a:fld>
            <a:endParaRPr lang="en-US" dirty="0"/>
          </a:p>
        </p:txBody>
      </p:sp>
    </p:spTree>
    <p:extLst>
      <p:ext uri="{BB962C8B-B14F-4D97-AF65-F5344CB8AC3E}">
        <p14:creationId xmlns:p14="http://schemas.microsoft.com/office/powerpoint/2010/main" val="1243525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 Alternat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2F471D0-9651-9B4A-80EA-21715A86596F}"/>
              </a:ext>
            </a:extLst>
          </p:cNvPr>
          <p:cNvSpPr>
            <a:spLocks noGrp="1"/>
          </p:cNvSpPr>
          <p:nvPr>
            <p:ph type="sldNum" sz="quarter" idx="12"/>
          </p:nvPr>
        </p:nvSpPr>
        <p:spPr>
          <a:xfrm>
            <a:off x="10465903" y="6296716"/>
            <a:ext cx="530087" cy="365125"/>
          </a:xfrm>
          <a:prstGeom prst="rect">
            <a:avLst/>
          </a:prstGeom>
        </p:spPr>
        <p:txBody>
          <a:bodyPr/>
          <a:lstStyle/>
          <a:p>
            <a:fld id="{C97FC88E-866D-894C-A5F4-69E219FEB641}" type="slidenum">
              <a:rPr lang="en-US" smtClean="0"/>
              <a:t>‹#›</a:t>
            </a:fld>
            <a:endParaRPr lang="en-US" dirty="0"/>
          </a:p>
        </p:txBody>
      </p:sp>
      <p:pic>
        <p:nvPicPr>
          <p:cNvPr id="7" name="Picture 6" descr="A close up of a logo&#10;&#10;Description automatically generated">
            <a:extLst>
              <a:ext uri="{FF2B5EF4-FFF2-40B4-BE49-F238E27FC236}">
                <a16:creationId xmlns:a16="http://schemas.microsoft.com/office/drawing/2014/main" id="{F31EA3ED-6BC0-5D48-B8B9-7BFC690DC3B0}"/>
              </a:ext>
            </a:extLst>
          </p:cNvPr>
          <p:cNvPicPr>
            <a:picLocks noChangeAspect="1"/>
          </p:cNvPicPr>
          <p:nvPr userDrawn="1"/>
        </p:nvPicPr>
        <p:blipFill>
          <a:blip r:embed="rId2"/>
          <a:stretch>
            <a:fillRect/>
          </a:stretch>
        </p:blipFill>
        <p:spPr>
          <a:xfrm>
            <a:off x="11068730" y="6296714"/>
            <a:ext cx="765461" cy="365125"/>
          </a:xfrm>
          <a:prstGeom prst="rect">
            <a:avLst/>
          </a:prstGeom>
        </p:spPr>
      </p:pic>
      <p:sp>
        <p:nvSpPr>
          <p:cNvPr id="5" name="Title 1">
            <a:extLst>
              <a:ext uri="{FF2B5EF4-FFF2-40B4-BE49-F238E27FC236}">
                <a16:creationId xmlns:a16="http://schemas.microsoft.com/office/drawing/2014/main" id="{4CCA1D8C-29BD-E64C-B7CB-25F1E109E687}"/>
              </a:ext>
            </a:extLst>
          </p:cNvPr>
          <p:cNvSpPr>
            <a:spLocks noGrp="1"/>
          </p:cNvSpPr>
          <p:nvPr>
            <p:ph type="title"/>
          </p:nvPr>
        </p:nvSpPr>
        <p:spPr>
          <a:xfrm>
            <a:off x="838200" y="365125"/>
            <a:ext cx="10515600" cy="1325563"/>
          </a:xfrm>
          <a:prstGeom prst="rect">
            <a:avLst/>
          </a:prstGeom>
        </p:spPr>
        <p:txBody>
          <a:bodyPr/>
          <a:lstStyle>
            <a:lvl1pPr>
              <a:defRPr b="1">
                <a:solidFill>
                  <a:schemeClr val="accent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2578904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A3AE55B-C10E-6E47-8794-00182927010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CF84D15-F03F-D54A-9E48-12212D4D4A0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A69D563D-C0A6-CD4E-A739-F924D1FC0B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0DBE22DD-494E-1849-B805-BC38FDC971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6" r:id="rId7"/>
    <p:sldLayoutId id="2147483697" r:id="rId8"/>
    <p:sldLayoutId id="2147483707" r:id="rId9"/>
    <p:sldLayoutId id="2147483699" r:id="rId10"/>
    <p:sldLayoutId id="2147483702" r:id="rId11"/>
    <p:sldLayoutId id="2147483703" r:id="rId12"/>
    <p:sldLayoutId id="2147483701" r:id="rId13"/>
    <p:sldLayoutId id="2147483704" r:id="rId14"/>
    <p:sldLayoutId id="2147483708" r:id="rId15"/>
    <p:sldLayoutId id="2147483710" r:id="rId16"/>
    <p:sldLayoutId id="2147483706" r:id="rId17"/>
    <p:sldLayoutId id="2147483712" r:id="rId18"/>
    <p:sldLayoutId id="2147483711" r:id="rId19"/>
    <p:sldLayoutId id="2147483713" r:id="rId20"/>
  </p:sldLayoutIdLst>
  <p:hf hdr="0" ft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orbel" panose="020B0503020204020204" pitchFamily="34" charset="0"/>
        </a:defRPr>
      </a:lvl2pPr>
      <a:lvl3pPr algn="l" rtl="0" eaLnBrk="1" fontAlgn="base" hangingPunct="1">
        <a:lnSpc>
          <a:spcPct val="90000"/>
        </a:lnSpc>
        <a:spcBef>
          <a:spcPct val="0"/>
        </a:spcBef>
        <a:spcAft>
          <a:spcPct val="0"/>
        </a:spcAft>
        <a:defRPr sz="4400">
          <a:solidFill>
            <a:schemeClr val="tx1"/>
          </a:solidFill>
          <a:latin typeface="Corbel" panose="020B0503020204020204" pitchFamily="34" charset="0"/>
        </a:defRPr>
      </a:lvl3pPr>
      <a:lvl4pPr algn="l" rtl="0" eaLnBrk="1" fontAlgn="base" hangingPunct="1">
        <a:lnSpc>
          <a:spcPct val="90000"/>
        </a:lnSpc>
        <a:spcBef>
          <a:spcPct val="0"/>
        </a:spcBef>
        <a:spcAft>
          <a:spcPct val="0"/>
        </a:spcAft>
        <a:defRPr sz="4400">
          <a:solidFill>
            <a:schemeClr val="tx1"/>
          </a:solidFill>
          <a:latin typeface="Corbel" panose="020B0503020204020204" pitchFamily="34" charset="0"/>
        </a:defRPr>
      </a:lvl4pPr>
      <a:lvl5pPr algn="l" rtl="0" eaLnBrk="1" fontAlgn="base" hangingPunct="1">
        <a:lnSpc>
          <a:spcPct val="90000"/>
        </a:lnSpc>
        <a:spcBef>
          <a:spcPct val="0"/>
        </a:spcBef>
        <a:spcAft>
          <a:spcPct val="0"/>
        </a:spcAft>
        <a:defRPr sz="4400">
          <a:solidFill>
            <a:schemeClr val="tx1"/>
          </a:solidFill>
          <a:latin typeface="Corbel" panose="020B0503020204020204" pitchFamily="34" charset="0"/>
        </a:defRPr>
      </a:lvl5pPr>
      <a:lvl6pPr marL="457200" algn="l" rtl="0" eaLnBrk="1" fontAlgn="base" hangingPunct="1">
        <a:lnSpc>
          <a:spcPct val="90000"/>
        </a:lnSpc>
        <a:spcBef>
          <a:spcPct val="0"/>
        </a:spcBef>
        <a:spcAft>
          <a:spcPct val="0"/>
        </a:spcAft>
        <a:defRPr sz="4400">
          <a:solidFill>
            <a:schemeClr val="tx1"/>
          </a:solidFill>
          <a:latin typeface="Corbel" panose="020B0503020204020204" pitchFamily="34" charset="0"/>
        </a:defRPr>
      </a:lvl6pPr>
      <a:lvl7pPr marL="914400" algn="l" rtl="0" eaLnBrk="1" fontAlgn="base" hangingPunct="1">
        <a:lnSpc>
          <a:spcPct val="90000"/>
        </a:lnSpc>
        <a:spcBef>
          <a:spcPct val="0"/>
        </a:spcBef>
        <a:spcAft>
          <a:spcPct val="0"/>
        </a:spcAft>
        <a:defRPr sz="4400">
          <a:solidFill>
            <a:schemeClr val="tx1"/>
          </a:solidFill>
          <a:latin typeface="Corbel" panose="020B0503020204020204" pitchFamily="34" charset="0"/>
        </a:defRPr>
      </a:lvl7pPr>
      <a:lvl8pPr marL="1371600" algn="l" rtl="0" eaLnBrk="1" fontAlgn="base" hangingPunct="1">
        <a:lnSpc>
          <a:spcPct val="90000"/>
        </a:lnSpc>
        <a:spcBef>
          <a:spcPct val="0"/>
        </a:spcBef>
        <a:spcAft>
          <a:spcPct val="0"/>
        </a:spcAft>
        <a:defRPr sz="4400">
          <a:solidFill>
            <a:schemeClr val="tx1"/>
          </a:solidFill>
          <a:latin typeface="Corbel" panose="020B0503020204020204" pitchFamily="34" charset="0"/>
        </a:defRPr>
      </a:lvl8pPr>
      <a:lvl9pPr marL="1828800" algn="l" rtl="0" eaLnBrk="1" fontAlgn="base" hangingPunct="1">
        <a:lnSpc>
          <a:spcPct val="90000"/>
        </a:lnSpc>
        <a:spcBef>
          <a:spcPct val="0"/>
        </a:spcBef>
        <a:spcAft>
          <a:spcPct val="0"/>
        </a:spcAft>
        <a:defRPr sz="4400">
          <a:solidFill>
            <a:schemeClr val="tx1"/>
          </a:solidFill>
          <a:latin typeface="Corbel" panose="020B0503020204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4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53.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emf"/></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17.tiff"/><Relationship Id="rId4" Type="http://schemas.openxmlformats.org/officeDocument/2006/relationships/image" Target="../media/image31.jpeg"/></Relationships>
</file>

<file path=ppt/slides/_rels/slide57.xml.rels><?xml version="1.0" encoding="UTF-8" standalone="yes"?>
<Relationships xmlns="http://schemas.openxmlformats.org/package/2006/relationships"><Relationship Id="rId3" Type="http://schemas.openxmlformats.org/officeDocument/2006/relationships/hyperlink" Target="https://unifiedqa.apps.allenai.org/"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hyperlink" Target="https://modularqa-demo.apps.allenai.org/"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en.wikipedia.org/wiki/Giant_(mythology)" TargetMode="External"/><Relationship Id="rId7" Type="http://schemas.openxmlformats.org/officeDocument/2006/relationships/image" Target="../media/image35.png"/><Relationship Id="rId2" Type="http://schemas.openxmlformats.org/officeDocument/2006/relationships/notesSlide" Target="../notesSlides/notesSlide70.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hyperlink" Target="https://en.wikipedia.org/wiki/Cedalion" TargetMode="External"/><Relationship Id="rId4" Type="http://schemas.openxmlformats.org/officeDocument/2006/relationships/hyperlink" Target="https://en.wikipedia.org/wiki/Orion_(mythology)"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5.xml"/><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0.png"/><Relationship Id="rId2" Type="http://schemas.openxmlformats.org/officeDocument/2006/relationships/notesSlide" Target="../notesSlides/notesSlide76.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41.png"/></Relationships>
</file>

<file path=ppt/slides/_rels/slide7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9.png"/><Relationship Id="rId2" Type="http://schemas.openxmlformats.org/officeDocument/2006/relationships/notesSlide" Target="../notesSlides/notesSlide77.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CCC58-4645-A448-8A30-C8E0609AF0B5}"/>
              </a:ext>
            </a:extLst>
          </p:cNvPr>
          <p:cNvSpPr>
            <a:spLocks noGrp="1"/>
          </p:cNvSpPr>
          <p:nvPr>
            <p:ph type="ctrTitle"/>
          </p:nvPr>
        </p:nvSpPr>
        <p:spPr>
          <a:xfrm>
            <a:off x="1915297" y="2196548"/>
            <a:ext cx="9984260" cy="1909762"/>
          </a:xfrm>
        </p:spPr>
        <p:txBody>
          <a:bodyPr/>
          <a:lstStyle/>
          <a:p>
            <a:r>
              <a:rPr lang="en-US" dirty="0"/>
              <a:t>Leave No Question Behind!</a:t>
            </a:r>
            <a:br>
              <a:rPr lang="en-US" dirty="0"/>
            </a:br>
            <a:r>
              <a:rPr lang="en-US" sz="3600" b="0" dirty="0"/>
              <a:t>Broadening the Scope of Machine Comprehension</a:t>
            </a:r>
            <a:endParaRPr lang="en-US" sz="1400" dirty="0"/>
          </a:p>
        </p:txBody>
      </p:sp>
      <p:sp>
        <p:nvSpPr>
          <p:cNvPr id="3" name="Subtitle 2">
            <a:extLst>
              <a:ext uri="{FF2B5EF4-FFF2-40B4-BE49-F238E27FC236}">
                <a16:creationId xmlns:a16="http://schemas.microsoft.com/office/drawing/2014/main" id="{C4AB8135-824C-134E-AD47-DC9D63351773}"/>
              </a:ext>
            </a:extLst>
          </p:cNvPr>
          <p:cNvSpPr>
            <a:spLocks noGrp="1"/>
          </p:cNvSpPr>
          <p:nvPr>
            <p:ph type="subTitle" idx="1"/>
          </p:nvPr>
        </p:nvSpPr>
        <p:spPr>
          <a:xfrm>
            <a:off x="1915298" y="4379162"/>
            <a:ext cx="9152752" cy="834038"/>
          </a:xfrm>
        </p:spPr>
        <p:txBody>
          <a:bodyPr/>
          <a:lstStyle/>
          <a:p>
            <a:r>
              <a:rPr lang="en-US" dirty="0"/>
              <a:t>Daniel </a:t>
            </a:r>
            <a:r>
              <a:rPr lang="en-US" dirty="0" err="1"/>
              <a:t>Khashabi</a:t>
            </a:r>
            <a:r>
              <a:rPr lang="en-US" dirty="0"/>
              <a:t> </a:t>
            </a:r>
            <a:br>
              <a:rPr lang="en-US" dirty="0"/>
            </a:br>
            <a:r>
              <a:rPr lang="en-US" dirty="0"/>
              <a:t>Allen Institute for AI</a:t>
            </a:r>
            <a:br>
              <a:rPr lang="en-US" dirty="0"/>
            </a:br>
            <a:br>
              <a:rPr lang="en-US" dirty="0"/>
            </a:br>
            <a:br>
              <a:rPr lang="en-US" dirty="0"/>
            </a:br>
            <a:r>
              <a:rPr lang="en-US" sz="2000" dirty="0"/>
              <a:t>Joint w/ Tushar </a:t>
            </a:r>
            <a:r>
              <a:rPr lang="en-US" sz="2000" dirty="0" err="1"/>
              <a:t>Khot</a:t>
            </a:r>
            <a:r>
              <a:rPr lang="en-US" sz="2000" dirty="0"/>
              <a:t>, Ashish Sabharwal, Hanna </a:t>
            </a:r>
            <a:r>
              <a:rPr lang="en-US" sz="2000" dirty="0" err="1"/>
              <a:t>Hajishirzi</a:t>
            </a:r>
            <a:r>
              <a:rPr lang="en-US" sz="2000" dirty="0"/>
              <a:t>, </a:t>
            </a:r>
            <a:r>
              <a:rPr lang="en-US" sz="2000" dirty="0" err="1"/>
              <a:t>Oyvind</a:t>
            </a:r>
            <a:r>
              <a:rPr lang="en-US" sz="2000" dirty="0"/>
              <a:t> </a:t>
            </a:r>
            <a:r>
              <a:rPr lang="en-US" sz="2000" dirty="0" err="1"/>
              <a:t>Tafjord</a:t>
            </a:r>
            <a:r>
              <a:rPr lang="en-US" sz="2000" dirty="0"/>
              <a:t>, Peter Clark </a:t>
            </a:r>
            <a:endParaRPr lang="en-US" sz="2800" dirty="0"/>
          </a:p>
        </p:txBody>
      </p:sp>
      <p:sp>
        <p:nvSpPr>
          <p:cNvPr id="4" name="Slide Number Placeholder 3">
            <a:extLst>
              <a:ext uri="{FF2B5EF4-FFF2-40B4-BE49-F238E27FC236}">
                <a16:creationId xmlns:a16="http://schemas.microsoft.com/office/drawing/2014/main" id="{47F29B39-6F75-0C4C-9592-124004B49BEC}"/>
              </a:ext>
            </a:extLst>
          </p:cNvPr>
          <p:cNvSpPr>
            <a:spLocks noGrp="1"/>
          </p:cNvSpPr>
          <p:nvPr>
            <p:ph type="sldNum" sz="quarter" idx="10"/>
          </p:nvPr>
        </p:nvSpPr>
        <p:spPr/>
        <p:txBody>
          <a:bodyPr/>
          <a:lstStyle/>
          <a:p>
            <a:pPr>
              <a:defRPr/>
            </a:pPr>
            <a:fld id="{457D0C9B-67E4-EE4D-9F86-A8A2C273B7F3}" type="slidenum">
              <a:rPr lang="en-US" smtClean="0"/>
              <a:pPr>
                <a:defRPr/>
              </a:pPr>
              <a:t>1</a:t>
            </a:fld>
            <a:endParaRPr lang="en-US" dirty="0"/>
          </a:p>
        </p:txBody>
      </p:sp>
    </p:spTree>
    <p:extLst>
      <p:ext uri="{BB962C8B-B14F-4D97-AF65-F5344CB8AC3E}">
        <p14:creationId xmlns:p14="http://schemas.microsoft.com/office/powerpoint/2010/main" val="3152608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5969DD-E823-E144-BC70-DCEC7EEB82C7}"/>
              </a:ext>
            </a:extLst>
          </p:cNvPr>
          <p:cNvSpPr>
            <a:spLocks noGrp="1"/>
          </p:cNvSpPr>
          <p:nvPr>
            <p:ph type="sldNum" sz="quarter" idx="10"/>
          </p:nvPr>
        </p:nvSpPr>
        <p:spPr/>
        <p:txBody>
          <a:bodyPr/>
          <a:lstStyle/>
          <a:p>
            <a:pPr>
              <a:defRPr/>
            </a:pPr>
            <a:fld id="{B3B075CB-1BFE-3F44-BFAD-0F90D2C8F8AC}" type="slidenum">
              <a:rPr lang="en-US" smtClean="0"/>
              <a:pPr>
                <a:defRPr/>
              </a:pPr>
              <a:t>10</a:t>
            </a:fld>
            <a:endParaRPr lang="en-US" dirty="0"/>
          </a:p>
        </p:txBody>
      </p:sp>
      <p:sp>
        <p:nvSpPr>
          <p:cNvPr id="3" name="Title 2">
            <a:extLst>
              <a:ext uri="{FF2B5EF4-FFF2-40B4-BE49-F238E27FC236}">
                <a16:creationId xmlns:a16="http://schemas.microsoft.com/office/drawing/2014/main" id="{28447CEE-E5A8-6649-8B34-D483189B829B}"/>
              </a:ext>
            </a:extLst>
          </p:cNvPr>
          <p:cNvSpPr>
            <a:spLocks noGrp="1"/>
          </p:cNvSpPr>
          <p:nvPr>
            <p:ph type="title"/>
          </p:nvPr>
        </p:nvSpPr>
        <p:spPr/>
        <p:txBody>
          <a:bodyPr/>
          <a:lstStyle/>
          <a:p>
            <a:r>
              <a:rPr lang="en-US" dirty="0"/>
              <a:t>Transfer Across QA Formats </a:t>
            </a:r>
          </a:p>
        </p:txBody>
      </p:sp>
      <p:sp>
        <p:nvSpPr>
          <p:cNvPr id="5" name="Text Placeholder 4">
            <a:extLst>
              <a:ext uri="{FF2B5EF4-FFF2-40B4-BE49-F238E27FC236}">
                <a16:creationId xmlns:a16="http://schemas.microsoft.com/office/drawing/2014/main" id="{654CF826-71AB-4F46-9555-D2D4EF836B3D}"/>
              </a:ext>
            </a:extLst>
          </p:cNvPr>
          <p:cNvSpPr>
            <a:spLocks noGrp="1"/>
          </p:cNvSpPr>
          <p:nvPr>
            <p:ph type="body" idx="1"/>
          </p:nvPr>
        </p:nvSpPr>
        <p:spPr/>
        <p:txBody>
          <a:bodyPr/>
          <a:lstStyle/>
          <a:p>
            <a:r>
              <a:rPr lang="en-US" b="1" dirty="0">
                <a:solidFill>
                  <a:srgbClr val="1360B2"/>
                </a:solidFill>
              </a:rPr>
              <a:t>K</a:t>
            </a:r>
            <a:r>
              <a:rPr lang="en-US" dirty="0">
                <a:solidFill>
                  <a:schemeClr val="tx1">
                    <a:lumMod val="50000"/>
                    <a:lumOff val="50000"/>
                  </a:schemeClr>
                </a:solidFill>
              </a:rPr>
              <a:t> </a:t>
            </a:r>
            <a:r>
              <a:rPr lang="en-US" dirty="0"/>
              <a:t>et al. </a:t>
            </a:r>
            <a:r>
              <a:rPr lang="en-US" dirty="0" err="1"/>
              <a:t>UnifiedQA</a:t>
            </a:r>
            <a:r>
              <a:rPr lang="en-US" dirty="0"/>
              <a:t>: Crossing Format Boundaries With a Single QA System. EMNLP-Findings 2020.</a:t>
            </a:r>
          </a:p>
        </p:txBody>
      </p:sp>
    </p:spTree>
    <p:extLst>
      <p:ext uri="{BB962C8B-B14F-4D97-AF65-F5344CB8AC3E}">
        <p14:creationId xmlns:p14="http://schemas.microsoft.com/office/powerpoint/2010/main" val="3380723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516E-4255-1047-8382-EA4717AB320E}"/>
              </a:ext>
            </a:extLst>
          </p:cNvPr>
          <p:cNvSpPr>
            <a:spLocks noGrp="1"/>
          </p:cNvSpPr>
          <p:nvPr>
            <p:ph type="title"/>
          </p:nvPr>
        </p:nvSpPr>
        <p:spPr/>
        <p:txBody>
          <a:bodyPr/>
          <a:lstStyle/>
          <a:p>
            <a:r>
              <a:rPr lang="en-US" dirty="0"/>
              <a:t>Many Flavors of QA </a:t>
            </a:r>
          </a:p>
        </p:txBody>
      </p:sp>
      <p:sp>
        <p:nvSpPr>
          <p:cNvPr id="3" name="Content Placeholder 2">
            <a:extLst>
              <a:ext uri="{FF2B5EF4-FFF2-40B4-BE49-F238E27FC236}">
                <a16:creationId xmlns:a16="http://schemas.microsoft.com/office/drawing/2014/main" id="{4EEEEC83-7D4E-C74A-94DE-C0843650DEFD}"/>
              </a:ext>
            </a:extLst>
          </p:cNvPr>
          <p:cNvSpPr>
            <a:spLocks noGrp="1"/>
          </p:cNvSpPr>
          <p:nvPr>
            <p:ph idx="1"/>
          </p:nvPr>
        </p:nvSpPr>
        <p:spPr/>
        <p:txBody>
          <a:bodyPr/>
          <a:lstStyle/>
          <a:p>
            <a:endParaRPr lang="en-US" dirty="0"/>
          </a:p>
          <a:p>
            <a:endParaRPr lang="en-US" dirty="0"/>
          </a:p>
          <a:p>
            <a:endParaRPr lang="en-US" dirty="0"/>
          </a:p>
          <a:p>
            <a:endParaRPr lang="en-US" dirty="0"/>
          </a:p>
          <a:p>
            <a:pPr marL="0" indent="0">
              <a:buNone/>
            </a:pPr>
            <a:endParaRPr lang="en-US" dirty="0"/>
          </a:p>
          <a:p>
            <a:pPr marL="457200" lvl="1" indent="0">
              <a:buNone/>
            </a:pPr>
            <a:endParaRPr lang="en-US" dirty="0"/>
          </a:p>
        </p:txBody>
      </p:sp>
      <p:cxnSp>
        <p:nvCxnSpPr>
          <p:cNvPr id="6" name="Straight Arrow Connector 5">
            <a:extLst>
              <a:ext uri="{FF2B5EF4-FFF2-40B4-BE49-F238E27FC236}">
                <a16:creationId xmlns:a16="http://schemas.microsoft.com/office/drawing/2014/main" id="{374FC7A2-1614-104E-89F4-606AF91C4E2F}"/>
              </a:ext>
            </a:extLst>
          </p:cNvPr>
          <p:cNvCxnSpPr>
            <a:cxnSpLocks/>
          </p:cNvCxnSpPr>
          <p:nvPr/>
        </p:nvCxnSpPr>
        <p:spPr>
          <a:xfrm>
            <a:off x="954947" y="3029854"/>
            <a:ext cx="105655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EB34B12-7337-184F-BB39-70D052B752F7}"/>
              </a:ext>
            </a:extLst>
          </p:cNvPr>
          <p:cNvSpPr txBox="1"/>
          <p:nvPr/>
        </p:nvSpPr>
        <p:spPr>
          <a:xfrm>
            <a:off x="1184693" y="3039296"/>
            <a:ext cx="10064935" cy="369332"/>
          </a:xfrm>
          <a:prstGeom prst="rect">
            <a:avLst/>
          </a:prstGeom>
          <a:noFill/>
        </p:spPr>
        <p:txBody>
          <a:bodyPr wrap="none" rtlCol="0">
            <a:spAutoFit/>
          </a:bodyPr>
          <a:lstStyle/>
          <a:p>
            <a:r>
              <a:rPr lang="en-US" dirty="0"/>
              <a:t>2000		        2005		                   2010		            2015	    	    2020</a:t>
            </a:r>
          </a:p>
        </p:txBody>
      </p:sp>
      <p:sp>
        <p:nvSpPr>
          <p:cNvPr id="15" name="Rounded Rectangle 14">
            <a:extLst>
              <a:ext uri="{FF2B5EF4-FFF2-40B4-BE49-F238E27FC236}">
                <a16:creationId xmlns:a16="http://schemas.microsoft.com/office/drawing/2014/main" id="{5F2D0C3E-932D-DB4E-90E9-1AAD17C4892A}"/>
              </a:ext>
            </a:extLst>
          </p:cNvPr>
          <p:cNvSpPr/>
          <p:nvPr/>
        </p:nvSpPr>
        <p:spPr>
          <a:xfrm>
            <a:off x="1015586" y="2703742"/>
            <a:ext cx="535070" cy="2400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TREC-8</a:t>
            </a:r>
          </a:p>
        </p:txBody>
      </p:sp>
      <p:sp>
        <p:nvSpPr>
          <p:cNvPr id="16" name="Rounded Rectangle 15">
            <a:extLst>
              <a:ext uri="{FF2B5EF4-FFF2-40B4-BE49-F238E27FC236}">
                <a16:creationId xmlns:a16="http://schemas.microsoft.com/office/drawing/2014/main" id="{9B89EDCA-66BB-0E42-ACB3-42A2AFA1B78D}"/>
              </a:ext>
            </a:extLst>
          </p:cNvPr>
          <p:cNvSpPr/>
          <p:nvPr/>
        </p:nvSpPr>
        <p:spPr>
          <a:xfrm>
            <a:off x="1584961" y="2692167"/>
            <a:ext cx="535070" cy="2497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TREC-9</a:t>
            </a:r>
          </a:p>
        </p:txBody>
      </p:sp>
      <p:sp>
        <p:nvSpPr>
          <p:cNvPr id="17" name="Rounded Rectangle 16">
            <a:extLst>
              <a:ext uri="{FF2B5EF4-FFF2-40B4-BE49-F238E27FC236}">
                <a16:creationId xmlns:a16="http://schemas.microsoft.com/office/drawing/2014/main" id="{D8BE7499-80FA-124A-9DB2-8D8F91E1BBEF}"/>
              </a:ext>
            </a:extLst>
          </p:cNvPr>
          <p:cNvSpPr/>
          <p:nvPr/>
        </p:nvSpPr>
        <p:spPr>
          <a:xfrm>
            <a:off x="2140507" y="2681540"/>
            <a:ext cx="1606083" cy="2537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TREC-2001-2005.</a:t>
            </a:r>
          </a:p>
        </p:txBody>
      </p:sp>
      <p:sp>
        <p:nvSpPr>
          <p:cNvPr id="18" name="Rounded Rectangle 17">
            <a:extLst>
              <a:ext uri="{FF2B5EF4-FFF2-40B4-BE49-F238E27FC236}">
                <a16:creationId xmlns:a16="http://schemas.microsoft.com/office/drawing/2014/main" id="{1A9EE56F-13FA-EA40-A940-A374E4579692}"/>
              </a:ext>
            </a:extLst>
          </p:cNvPr>
          <p:cNvSpPr/>
          <p:nvPr/>
        </p:nvSpPr>
        <p:spPr>
          <a:xfrm>
            <a:off x="6354320" y="2701740"/>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MCTest</a:t>
            </a:r>
            <a:endParaRPr lang="en-US" sz="1400" dirty="0"/>
          </a:p>
        </p:txBody>
      </p:sp>
      <p:sp>
        <p:nvSpPr>
          <p:cNvPr id="19" name="Rounded Rectangle 18">
            <a:extLst>
              <a:ext uri="{FF2B5EF4-FFF2-40B4-BE49-F238E27FC236}">
                <a16:creationId xmlns:a16="http://schemas.microsoft.com/office/drawing/2014/main" id="{5CCCA68C-7039-E343-B061-7C3290C0CB65}"/>
              </a:ext>
            </a:extLst>
          </p:cNvPr>
          <p:cNvSpPr/>
          <p:nvPr/>
        </p:nvSpPr>
        <p:spPr>
          <a:xfrm>
            <a:off x="8431751" y="269634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RACE</a:t>
            </a:r>
          </a:p>
        </p:txBody>
      </p:sp>
      <p:sp>
        <p:nvSpPr>
          <p:cNvPr id="20" name="Rounded Rectangle 19">
            <a:extLst>
              <a:ext uri="{FF2B5EF4-FFF2-40B4-BE49-F238E27FC236}">
                <a16:creationId xmlns:a16="http://schemas.microsoft.com/office/drawing/2014/main" id="{AF25CD1F-5379-F64F-81D8-6C789DFDF698}"/>
              </a:ext>
            </a:extLst>
          </p:cNvPr>
          <p:cNvSpPr/>
          <p:nvPr/>
        </p:nvSpPr>
        <p:spPr>
          <a:xfrm>
            <a:off x="8431750" y="23624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SQuAD1</a:t>
            </a:r>
          </a:p>
        </p:txBody>
      </p:sp>
      <p:sp>
        <p:nvSpPr>
          <p:cNvPr id="24" name="Rounded Rectangle 23">
            <a:extLst>
              <a:ext uri="{FF2B5EF4-FFF2-40B4-BE49-F238E27FC236}">
                <a16:creationId xmlns:a16="http://schemas.microsoft.com/office/drawing/2014/main" id="{8D30D3B2-A88B-7E4B-9551-D43CFAAF261C}"/>
              </a:ext>
            </a:extLst>
          </p:cNvPr>
          <p:cNvSpPr/>
          <p:nvPr/>
        </p:nvSpPr>
        <p:spPr>
          <a:xfrm>
            <a:off x="9183682" y="27001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ARC</a:t>
            </a:r>
          </a:p>
        </p:txBody>
      </p:sp>
      <p:sp>
        <p:nvSpPr>
          <p:cNvPr id="25" name="Rounded Rectangle 24">
            <a:extLst>
              <a:ext uri="{FF2B5EF4-FFF2-40B4-BE49-F238E27FC236}">
                <a16:creationId xmlns:a16="http://schemas.microsoft.com/office/drawing/2014/main" id="{787E76C2-C37A-574C-B01D-DD7B3E3FF387}"/>
              </a:ext>
            </a:extLst>
          </p:cNvPr>
          <p:cNvSpPr/>
          <p:nvPr/>
        </p:nvSpPr>
        <p:spPr>
          <a:xfrm>
            <a:off x="9183682" y="23451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300" dirty="0" err="1"/>
              <a:t>SQuAD</a:t>
            </a:r>
            <a:r>
              <a:rPr lang="en-US" sz="1300" dirty="0"/>
              <a:t> 2</a:t>
            </a:r>
          </a:p>
        </p:txBody>
      </p:sp>
      <p:sp>
        <p:nvSpPr>
          <p:cNvPr id="26" name="Rounded Rectangle 25">
            <a:extLst>
              <a:ext uri="{FF2B5EF4-FFF2-40B4-BE49-F238E27FC236}">
                <a16:creationId xmlns:a16="http://schemas.microsoft.com/office/drawing/2014/main" id="{63C631BD-A711-E24B-9D5B-5F517D41E4A5}"/>
              </a:ext>
            </a:extLst>
          </p:cNvPr>
          <p:cNvSpPr/>
          <p:nvPr/>
        </p:nvSpPr>
        <p:spPr>
          <a:xfrm>
            <a:off x="9933719" y="268560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900" dirty="0" err="1"/>
              <a:t>WinoGrande</a:t>
            </a:r>
            <a:endParaRPr lang="en-US" sz="900" dirty="0"/>
          </a:p>
        </p:txBody>
      </p:sp>
      <p:sp>
        <p:nvSpPr>
          <p:cNvPr id="27" name="Rounded Rectangle 26">
            <a:extLst>
              <a:ext uri="{FF2B5EF4-FFF2-40B4-BE49-F238E27FC236}">
                <a16:creationId xmlns:a16="http://schemas.microsoft.com/office/drawing/2014/main" id="{4D6E2347-0B02-2D49-9022-593548EB0C6F}"/>
              </a:ext>
            </a:extLst>
          </p:cNvPr>
          <p:cNvSpPr/>
          <p:nvPr/>
        </p:nvSpPr>
        <p:spPr>
          <a:xfrm>
            <a:off x="9931144" y="236351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ComQA</a:t>
            </a:r>
            <a:endParaRPr lang="en-US" sz="1400" dirty="0"/>
          </a:p>
        </p:txBody>
      </p:sp>
      <p:sp>
        <p:nvSpPr>
          <p:cNvPr id="28" name="Rounded Rectangle 27">
            <a:extLst>
              <a:ext uri="{FF2B5EF4-FFF2-40B4-BE49-F238E27FC236}">
                <a16:creationId xmlns:a16="http://schemas.microsoft.com/office/drawing/2014/main" id="{547906FD-E2CF-9C44-847C-07EBF71B52F5}"/>
              </a:ext>
            </a:extLst>
          </p:cNvPr>
          <p:cNvSpPr/>
          <p:nvPr/>
        </p:nvSpPr>
        <p:spPr>
          <a:xfrm>
            <a:off x="9931144" y="2009438"/>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DROP</a:t>
            </a:r>
          </a:p>
        </p:txBody>
      </p:sp>
      <p:sp>
        <p:nvSpPr>
          <p:cNvPr id="29" name="Rounded Rectangle 28">
            <a:extLst>
              <a:ext uri="{FF2B5EF4-FFF2-40B4-BE49-F238E27FC236}">
                <a16:creationId xmlns:a16="http://schemas.microsoft.com/office/drawing/2014/main" id="{969F314A-B541-6449-AC86-B7AB77F138CE}"/>
              </a:ext>
            </a:extLst>
          </p:cNvPr>
          <p:cNvSpPr/>
          <p:nvPr/>
        </p:nvSpPr>
        <p:spPr>
          <a:xfrm>
            <a:off x="9183682" y="2023911"/>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NarQA</a:t>
            </a:r>
            <a:endParaRPr lang="en-US" sz="1400" dirty="0"/>
          </a:p>
        </p:txBody>
      </p:sp>
      <p:sp>
        <p:nvSpPr>
          <p:cNvPr id="31" name="Rounded Rectangle 30">
            <a:extLst>
              <a:ext uri="{FF2B5EF4-FFF2-40B4-BE49-F238E27FC236}">
                <a16:creationId xmlns:a16="http://schemas.microsoft.com/office/drawing/2014/main" id="{F6AFF80D-F7C7-EC49-BED0-795064879532}"/>
              </a:ext>
            </a:extLst>
          </p:cNvPr>
          <p:cNvSpPr/>
          <p:nvPr/>
        </p:nvSpPr>
        <p:spPr>
          <a:xfrm>
            <a:off x="9183682" y="169123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OBQA</a:t>
            </a:r>
          </a:p>
        </p:txBody>
      </p:sp>
      <p:sp>
        <p:nvSpPr>
          <p:cNvPr id="32" name="Rounded Rectangle 31">
            <a:extLst>
              <a:ext uri="{FF2B5EF4-FFF2-40B4-BE49-F238E27FC236}">
                <a16:creationId xmlns:a16="http://schemas.microsoft.com/office/drawing/2014/main" id="{79AE130E-EE41-A54D-82C6-91846CE67158}"/>
              </a:ext>
            </a:extLst>
          </p:cNvPr>
          <p:cNvSpPr/>
          <p:nvPr/>
        </p:nvSpPr>
        <p:spPr>
          <a:xfrm>
            <a:off x="9931144" y="16840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BoolQ</a:t>
            </a:r>
            <a:endParaRPr lang="en-US" sz="1400" dirty="0"/>
          </a:p>
        </p:txBody>
      </p:sp>
      <p:sp>
        <p:nvSpPr>
          <p:cNvPr id="33" name="TextBox 32">
            <a:extLst>
              <a:ext uri="{FF2B5EF4-FFF2-40B4-BE49-F238E27FC236}">
                <a16:creationId xmlns:a16="http://schemas.microsoft.com/office/drawing/2014/main" id="{01806DB2-7EAC-A848-9E9D-86874046648C}"/>
              </a:ext>
            </a:extLst>
          </p:cNvPr>
          <p:cNvSpPr txBox="1"/>
          <p:nvPr/>
        </p:nvSpPr>
        <p:spPr>
          <a:xfrm>
            <a:off x="10749754" y="2421798"/>
            <a:ext cx="470000" cy="523220"/>
          </a:xfrm>
          <a:prstGeom prst="rect">
            <a:avLst/>
          </a:prstGeom>
          <a:noFill/>
        </p:spPr>
        <p:txBody>
          <a:bodyPr wrap="none" rtlCol="0">
            <a:spAutoFit/>
          </a:bodyPr>
          <a:lstStyle/>
          <a:p>
            <a:r>
              <a:rPr lang="en-US" sz="2800" dirty="0"/>
              <a:t>…</a:t>
            </a:r>
          </a:p>
        </p:txBody>
      </p:sp>
      <p:sp>
        <p:nvSpPr>
          <p:cNvPr id="4" name="Slide Number Placeholder 3">
            <a:extLst>
              <a:ext uri="{FF2B5EF4-FFF2-40B4-BE49-F238E27FC236}">
                <a16:creationId xmlns:a16="http://schemas.microsoft.com/office/drawing/2014/main" id="{7B78FD79-99BE-2543-B7F2-9405DD8F01C0}"/>
              </a:ext>
            </a:extLst>
          </p:cNvPr>
          <p:cNvSpPr>
            <a:spLocks noGrp="1"/>
          </p:cNvSpPr>
          <p:nvPr>
            <p:ph type="sldNum" sz="quarter" idx="10"/>
          </p:nvPr>
        </p:nvSpPr>
        <p:spPr/>
        <p:txBody>
          <a:bodyPr/>
          <a:lstStyle/>
          <a:p>
            <a:pPr>
              <a:defRPr/>
            </a:pPr>
            <a:fld id="{0121240C-47AF-2F4D-83B3-CC3EDF50F794}" type="slidenum">
              <a:rPr lang="en-US" smtClean="0"/>
              <a:pPr>
                <a:defRPr/>
              </a:pPr>
              <a:t>11</a:t>
            </a:fld>
            <a:endParaRPr lang="en-US" dirty="0"/>
          </a:p>
        </p:txBody>
      </p:sp>
      <p:sp>
        <p:nvSpPr>
          <p:cNvPr id="30" name="TextBox 29">
            <a:extLst>
              <a:ext uri="{FF2B5EF4-FFF2-40B4-BE49-F238E27FC236}">
                <a16:creationId xmlns:a16="http://schemas.microsoft.com/office/drawing/2014/main" id="{B9F59F12-7DC6-C845-8B69-BA2168E6A63F}"/>
              </a:ext>
            </a:extLst>
          </p:cNvPr>
          <p:cNvSpPr txBox="1"/>
          <p:nvPr/>
        </p:nvSpPr>
        <p:spPr>
          <a:xfrm rot="16200000">
            <a:off x="9897056" y="1219130"/>
            <a:ext cx="470000" cy="523220"/>
          </a:xfrm>
          <a:prstGeom prst="rect">
            <a:avLst/>
          </a:prstGeom>
          <a:noFill/>
        </p:spPr>
        <p:txBody>
          <a:bodyPr wrap="none" rtlCol="0">
            <a:spAutoFit/>
          </a:bodyPr>
          <a:lstStyle/>
          <a:p>
            <a:r>
              <a:rPr lang="en-US" sz="2800" dirty="0"/>
              <a:t>…</a:t>
            </a:r>
          </a:p>
        </p:txBody>
      </p:sp>
      <p:sp>
        <p:nvSpPr>
          <p:cNvPr id="36" name="TextBox 35">
            <a:extLst>
              <a:ext uri="{FF2B5EF4-FFF2-40B4-BE49-F238E27FC236}">
                <a16:creationId xmlns:a16="http://schemas.microsoft.com/office/drawing/2014/main" id="{B4D921F1-1137-1E40-AA61-21897F4C30B4}"/>
              </a:ext>
            </a:extLst>
          </p:cNvPr>
          <p:cNvSpPr txBox="1"/>
          <p:nvPr/>
        </p:nvSpPr>
        <p:spPr>
          <a:xfrm rot="16200000">
            <a:off x="9142575" y="1221971"/>
            <a:ext cx="470000" cy="523220"/>
          </a:xfrm>
          <a:prstGeom prst="rect">
            <a:avLst/>
          </a:prstGeom>
          <a:noFill/>
        </p:spPr>
        <p:txBody>
          <a:bodyPr wrap="none" rtlCol="0">
            <a:spAutoFit/>
          </a:bodyPr>
          <a:lstStyle/>
          <a:p>
            <a:r>
              <a:rPr lang="en-US" sz="2800" dirty="0"/>
              <a:t>…</a:t>
            </a:r>
          </a:p>
        </p:txBody>
      </p:sp>
    </p:spTree>
    <p:extLst>
      <p:ext uri="{BB962C8B-B14F-4D97-AF65-F5344CB8AC3E}">
        <p14:creationId xmlns:p14="http://schemas.microsoft.com/office/powerpoint/2010/main" val="967097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516E-4255-1047-8382-EA4717AB320E}"/>
              </a:ext>
            </a:extLst>
          </p:cNvPr>
          <p:cNvSpPr>
            <a:spLocks noGrp="1"/>
          </p:cNvSpPr>
          <p:nvPr>
            <p:ph type="title"/>
          </p:nvPr>
        </p:nvSpPr>
        <p:spPr/>
        <p:txBody>
          <a:bodyPr/>
          <a:lstStyle/>
          <a:p>
            <a:r>
              <a:rPr lang="en-US" dirty="0"/>
              <a:t>Many Flavors of QA </a:t>
            </a:r>
          </a:p>
        </p:txBody>
      </p:sp>
      <p:cxnSp>
        <p:nvCxnSpPr>
          <p:cNvPr id="6" name="Straight Arrow Connector 5">
            <a:extLst>
              <a:ext uri="{FF2B5EF4-FFF2-40B4-BE49-F238E27FC236}">
                <a16:creationId xmlns:a16="http://schemas.microsoft.com/office/drawing/2014/main" id="{374FC7A2-1614-104E-89F4-606AF91C4E2F}"/>
              </a:ext>
            </a:extLst>
          </p:cNvPr>
          <p:cNvCxnSpPr>
            <a:cxnSpLocks/>
          </p:cNvCxnSpPr>
          <p:nvPr/>
        </p:nvCxnSpPr>
        <p:spPr>
          <a:xfrm>
            <a:off x="954947" y="3029854"/>
            <a:ext cx="105655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EB34B12-7337-184F-BB39-70D052B752F7}"/>
              </a:ext>
            </a:extLst>
          </p:cNvPr>
          <p:cNvSpPr txBox="1"/>
          <p:nvPr/>
        </p:nvSpPr>
        <p:spPr>
          <a:xfrm>
            <a:off x="1184693" y="3039296"/>
            <a:ext cx="10064935" cy="369332"/>
          </a:xfrm>
          <a:prstGeom prst="rect">
            <a:avLst/>
          </a:prstGeom>
          <a:noFill/>
        </p:spPr>
        <p:txBody>
          <a:bodyPr wrap="none" rtlCol="0">
            <a:spAutoFit/>
          </a:bodyPr>
          <a:lstStyle/>
          <a:p>
            <a:r>
              <a:rPr lang="en-US" dirty="0"/>
              <a:t>2000		        2005		                   2010		            2015	    	    2020</a:t>
            </a:r>
          </a:p>
        </p:txBody>
      </p:sp>
      <p:sp>
        <p:nvSpPr>
          <p:cNvPr id="15" name="Rounded Rectangle 14">
            <a:extLst>
              <a:ext uri="{FF2B5EF4-FFF2-40B4-BE49-F238E27FC236}">
                <a16:creationId xmlns:a16="http://schemas.microsoft.com/office/drawing/2014/main" id="{5F2D0C3E-932D-DB4E-90E9-1AAD17C4892A}"/>
              </a:ext>
            </a:extLst>
          </p:cNvPr>
          <p:cNvSpPr/>
          <p:nvPr/>
        </p:nvSpPr>
        <p:spPr>
          <a:xfrm>
            <a:off x="1015586" y="2703742"/>
            <a:ext cx="535070" cy="2400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TREC-8</a:t>
            </a:r>
          </a:p>
        </p:txBody>
      </p:sp>
      <p:sp>
        <p:nvSpPr>
          <p:cNvPr id="16" name="Rounded Rectangle 15">
            <a:extLst>
              <a:ext uri="{FF2B5EF4-FFF2-40B4-BE49-F238E27FC236}">
                <a16:creationId xmlns:a16="http://schemas.microsoft.com/office/drawing/2014/main" id="{9B89EDCA-66BB-0E42-ACB3-42A2AFA1B78D}"/>
              </a:ext>
            </a:extLst>
          </p:cNvPr>
          <p:cNvSpPr/>
          <p:nvPr/>
        </p:nvSpPr>
        <p:spPr>
          <a:xfrm>
            <a:off x="1584961" y="2692167"/>
            <a:ext cx="535070" cy="2497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TREC-9</a:t>
            </a:r>
          </a:p>
        </p:txBody>
      </p:sp>
      <p:sp>
        <p:nvSpPr>
          <p:cNvPr id="17" name="Rounded Rectangle 16">
            <a:extLst>
              <a:ext uri="{FF2B5EF4-FFF2-40B4-BE49-F238E27FC236}">
                <a16:creationId xmlns:a16="http://schemas.microsoft.com/office/drawing/2014/main" id="{D8BE7499-80FA-124A-9DB2-8D8F91E1BBEF}"/>
              </a:ext>
            </a:extLst>
          </p:cNvPr>
          <p:cNvSpPr/>
          <p:nvPr/>
        </p:nvSpPr>
        <p:spPr>
          <a:xfrm>
            <a:off x="2140507" y="2681540"/>
            <a:ext cx="1606083" cy="2537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TREC-2001-2005.</a:t>
            </a:r>
          </a:p>
        </p:txBody>
      </p:sp>
      <p:sp>
        <p:nvSpPr>
          <p:cNvPr id="18" name="Rounded Rectangle 17">
            <a:extLst>
              <a:ext uri="{FF2B5EF4-FFF2-40B4-BE49-F238E27FC236}">
                <a16:creationId xmlns:a16="http://schemas.microsoft.com/office/drawing/2014/main" id="{1A9EE56F-13FA-EA40-A940-A374E4579692}"/>
              </a:ext>
            </a:extLst>
          </p:cNvPr>
          <p:cNvSpPr/>
          <p:nvPr/>
        </p:nvSpPr>
        <p:spPr>
          <a:xfrm>
            <a:off x="6354320" y="2701740"/>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MCTest</a:t>
            </a:r>
            <a:endParaRPr lang="en-US" sz="1400" dirty="0"/>
          </a:p>
        </p:txBody>
      </p:sp>
      <p:sp>
        <p:nvSpPr>
          <p:cNvPr id="19" name="Rounded Rectangle 18">
            <a:extLst>
              <a:ext uri="{FF2B5EF4-FFF2-40B4-BE49-F238E27FC236}">
                <a16:creationId xmlns:a16="http://schemas.microsoft.com/office/drawing/2014/main" id="{5CCCA68C-7039-E343-B061-7C3290C0CB65}"/>
              </a:ext>
            </a:extLst>
          </p:cNvPr>
          <p:cNvSpPr/>
          <p:nvPr/>
        </p:nvSpPr>
        <p:spPr>
          <a:xfrm>
            <a:off x="8431751" y="269634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RACE</a:t>
            </a:r>
          </a:p>
        </p:txBody>
      </p:sp>
      <p:sp>
        <p:nvSpPr>
          <p:cNvPr id="20" name="Rounded Rectangle 19">
            <a:extLst>
              <a:ext uri="{FF2B5EF4-FFF2-40B4-BE49-F238E27FC236}">
                <a16:creationId xmlns:a16="http://schemas.microsoft.com/office/drawing/2014/main" id="{AF25CD1F-5379-F64F-81D8-6C789DFDF698}"/>
              </a:ext>
            </a:extLst>
          </p:cNvPr>
          <p:cNvSpPr/>
          <p:nvPr/>
        </p:nvSpPr>
        <p:spPr>
          <a:xfrm>
            <a:off x="8431750" y="2362406"/>
            <a:ext cx="686764" cy="253677"/>
          </a:xfrm>
          <a:prstGeom prst="round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SQuAD1</a:t>
            </a:r>
          </a:p>
        </p:txBody>
      </p:sp>
      <p:sp>
        <p:nvSpPr>
          <p:cNvPr id="24" name="Rounded Rectangle 23">
            <a:extLst>
              <a:ext uri="{FF2B5EF4-FFF2-40B4-BE49-F238E27FC236}">
                <a16:creationId xmlns:a16="http://schemas.microsoft.com/office/drawing/2014/main" id="{8D30D3B2-A88B-7E4B-9551-D43CFAAF261C}"/>
              </a:ext>
            </a:extLst>
          </p:cNvPr>
          <p:cNvSpPr/>
          <p:nvPr/>
        </p:nvSpPr>
        <p:spPr>
          <a:xfrm>
            <a:off x="9183682" y="2700167"/>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ARC</a:t>
            </a:r>
          </a:p>
        </p:txBody>
      </p:sp>
      <p:sp>
        <p:nvSpPr>
          <p:cNvPr id="25" name="Rounded Rectangle 24">
            <a:extLst>
              <a:ext uri="{FF2B5EF4-FFF2-40B4-BE49-F238E27FC236}">
                <a16:creationId xmlns:a16="http://schemas.microsoft.com/office/drawing/2014/main" id="{787E76C2-C37A-574C-B01D-DD7B3E3FF387}"/>
              </a:ext>
            </a:extLst>
          </p:cNvPr>
          <p:cNvSpPr/>
          <p:nvPr/>
        </p:nvSpPr>
        <p:spPr>
          <a:xfrm>
            <a:off x="9183682" y="23451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300" dirty="0" err="1"/>
              <a:t>SQuAD</a:t>
            </a:r>
            <a:r>
              <a:rPr lang="en-US" sz="1300" dirty="0"/>
              <a:t> 2</a:t>
            </a:r>
          </a:p>
        </p:txBody>
      </p:sp>
      <p:sp>
        <p:nvSpPr>
          <p:cNvPr id="26" name="Rounded Rectangle 25">
            <a:extLst>
              <a:ext uri="{FF2B5EF4-FFF2-40B4-BE49-F238E27FC236}">
                <a16:creationId xmlns:a16="http://schemas.microsoft.com/office/drawing/2014/main" id="{63C631BD-A711-E24B-9D5B-5F517D41E4A5}"/>
              </a:ext>
            </a:extLst>
          </p:cNvPr>
          <p:cNvSpPr/>
          <p:nvPr/>
        </p:nvSpPr>
        <p:spPr>
          <a:xfrm>
            <a:off x="9933719" y="268560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900" dirty="0" err="1"/>
              <a:t>WinoGrande</a:t>
            </a:r>
            <a:endParaRPr lang="en-US" sz="900" dirty="0"/>
          </a:p>
        </p:txBody>
      </p:sp>
      <p:sp>
        <p:nvSpPr>
          <p:cNvPr id="27" name="Rounded Rectangle 26">
            <a:extLst>
              <a:ext uri="{FF2B5EF4-FFF2-40B4-BE49-F238E27FC236}">
                <a16:creationId xmlns:a16="http://schemas.microsoft.com/office/drawing/2014/main" id="{4D6E2347-0B02-2D49-9022-593548EB0C6F}"/>
              </a:ext>
            </a:extLst>
          </p:cNvPr>
          <p:cNvSpPr/>
          <p:nvPr/>
        </p:nvSpPr>
        <p:spPr>
          <a:xfrm>
            <a:off x="9931144" y="236351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ComQA</a:t>
            </a:r>
            <a:endParaRPr lang="en-US" sz="1400" dirty="0"/>
          </a:p>
        </p:txBody>
      </p:sp>
      <p:sp>
        <p:nvSpPr>
          <p:cNvPr id="28" name="Rounded Rectangle 27">
            <a:extLst>
              <a:ext uri="{FF2B5EF4-FFF2-40B4-BE49-F238E27FC236}">
                <a16:creationId xmlns:a16="http://schemas.microsoft.com/office/drawing/2014/main" id="{547906FD-E2CF-9C44-847C-07EBF71B52F5}"/>
              </a:ext>
            </a:extLst>
          </p:cNvPr>
          <p:cNvSpPr/>
          <p:nvPr/>
        </p:nvSpPr>
        <p:spPr>
          <a:xfrm>
            <a:off x="9931144" y="2009438"/>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DROP</a:t>
            </a:r>
          </a:p>
        </p:txBody>
      </p:sp>
      <p:sp>
        <p:nvSpPr>
          <p:cNvPr id="29" name="Rounded Rectangle 28">
            <a:extLst>
              <a:ext uri="{FF2B5EF4-FFF2-40B4-BE49-F238E27FC236}">
                <a16:creationId xmlns:a16="http://schemas.microsoft.com/office/drawing/2014/main" id="{969F314A-B541-6449-AC86-B7AB77F138CE}"/>
              </a:ext>
            </a:extLst>
          </p:cNvPr>
          <p:cNvSpPr/>
          <p:nvPr/>
        </p:nvSpPr>
        <p:spPr>
          <a:xfrm>
            <a:off x="9183682" y="2023911"/>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NarQA</a:t>
            </a:r>
            <a:endParaRPr lang="en-US" sz="1400" dirty="0"/>
          </a:p>
        </p:txBody>
      </p:sp>
      <p:sp>
        <p:nvSpPr>
          <p:cNvPr id="31" name="Rounded Rectangle 30">
            <a:extLst>
              <a:ext uri="{FF2B5EF4-FFF2-40B4-BE49-F238E27FC236}">
                <a16:creationId xmlns:a16="http://schemas.microsoft.com/office/drawing/2014/main" id="{F6AFF80D-F7C7-EC49-BED0-795064879532}"/>
              </a:ext>
            </a:extLst>
          </p:cNvPr>
          <p:cNvSpPr/>
          <p:nvPr/>
        </p:nvSpPr>
        <p:spPr>
          <a:xfrm>
            <a:off x="9183682" y="169123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OBQA</a:t>
            </a:r>
          </a:p>
        </p:txBody>
      </p:sp>
      <p:sp>
        <p:nvSpPr>
          <p:cNvPr id="32" name="Rounded Rectangle 31">
            <a:extLst>
              <a:ext uri="{FF2B5EF4-FFF2-40B4-BE49-F238E27FC236}">
                <a16:creationId xmlns:a16="http://schemas.microsoft.com/office/drawing/2014/main" id="{79AE130E-EE41-A54D-82C6-91846CE67158}"/>
              </a:ext>
            </a:extLst>
          </p:cNvPr>
          <p:cNvSpPr/>
          <p:nvPr/>
        </p:nvSpPr>
        <p:spPr>
          <a:xfrm>
            <a:off x="9931144" y="16840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BoolQ</a:t>
            </a:r>
            <a:endParaRPr lang="en-US" sz="1400" dirty="0"/>
          </a:p>
        </p:txBody>
      </p:sp>
      <p:sp>
        <p:nvSpPr>
          <p:cNvPr id="33" name="TextBox 32">
            <a:extLst>
              <a:ext uri="{FF2B5EF4-FFF2-40B4-BE49-F238E27FC236}">
                <a16:creationId xmlns:a16="http://schemas.microsoft.com/office/drawing/2014/main" id="{01806DB2-7EAC-A848-9E9D-86874046648C}"/>
              </a:ext>
            </a:extLst>
          </p:cNvPr>
          <p:cNvSpPr txBox="1"/>
          <p:nvPr/>
        </p:nvSpPr>
        <p:spPr>
          <a:xfrm>
            <a:off x="10749754" y="2421798"/>
            <a:ext cx="470000" cy="523220"/>
          </a:xfrm>
          <a:prstGeom prst="rect">
            <a:avLst/>
          </a:prstGeom>
          <a:noFill/>
        </p:spPr>
        <p:txBody>
          <a:bodyPr wrap="none" rtlCol="0">
            <a:spAutoFit/>
          </a:bodyPr>
          <a:lstStyle/>
          <a:p>
            <a:r>
              <a:rPr lang="en-US" sz="2800" dirty="0"/>
              <a:t>…</a:t>
            </a:r>
          </a:p>
        </p:txBody>
      </p:sp>
      <p:sp>
        <p:nvSpPr>
          <p:cNvPr id="34" name="TextBox 33">
            <a:extLst>
              <a:ext uri="{FF2B5EF4-FFF2-40B4-BE49-F238E27FC236}">
                <a16:creationId xmlns:a16="http://schemas.microsoft.com/office/drawing/2014/main" id="{62DEE78A-33E5-8545-8062-CE31E28997E3}"/>
              </a:ext>
            </a:extLst>
          </p:cNvPr>
          <p:cNvSpPr txBox="1"/>
          <p:nvPr/>
        </p:nvSpPr>
        <p:spPr>
          <a:xfrm rot="16200000">
            <a:off x="9897056" y="1219130"/>
            <a:ext cx="470000" cy="523220"/>
          </a:xfrm>
          <a:prstGeom prst="rect">
            <a:avLst/>
          </a:prstGeom>
          <a:noFill/>
        </p:spPr>
        <p:txBody>
          <a:bodyPr wrap="none" rtlCol="0">
            <a:spAutoFit/>
          </a:bodyPr>
          <a:lstStyle/>
          <a:p>
            <a:r>
              <a:rPr lang="en-US" sz="2800" dirty="0"/>
              <a:t>…</a:t>
            </a:r>
          </a:p>
        </p:txBody>
      </p:sp>
      <p:sp>
        <p:nvSpPr>
          <p:cNvPr id="23" name="Rectangle 22">
            <a:extLst>
              <a:ext uri="{FF2B5EF4-FFF2-40B4-BE49-F238E27FC236}">
                <a16:creationId xmlns:a16="http://schemas.microsoft.com/office/drawing/2014/main" id="{ACD12931-A13F-F144-8672-F0D880A25297}"/>
              </a:ext>
            </a:extLst>
          </p:cNvPr>
          <p:cNvSpPr/>
          <p:nvPr/>
        </p:nvSpPr>
        <p:spPr>
          <a:xfrm>
            <a:off x="536736" y="4114798"/>
            <a:ext cx="5272776" cy="769441"/>
          </a:xfrm>
          <a:prstGeom prst="rect">
            <a:avLst/>
          </a:prstGeom>
        </p:spPr>
        <p:txBody>
          <a:bodyPr wrap="square">
            <a:spAutoFit/>
          </a:bodyPr>
          <a:lstStyle/>
          <a:p>
            <a:r>
              <a:rPr lang="en-US" sz="2200" b="1" dirty="0"/>
              <a:t>Question:</a:t>
            </a:r>
            <a:r>
              <a:rPr lang="en-US" sz="2200" b="1" i="1" dirty="0"/>
              <a:t> </a:t>
            </a:r>
            <a:r>
              <a:rPr lang="en-US" sz="2200" i="1" dirty="0"/>
              <a:t>“At what speed did the turbine operate?”</a:t>
            </a:r>
          </a:p>
        </p:txBody>
      </p:sp>
      <p:sp>
        <p:nvSpPr>
          <p:cNvPr id="30" name="Alternate Process 29">
            <a:extLst>
              <a:ext uri="{FF2B5EF4-FFF2-40B4-BE49-F238E27FC236}">
                <a16:creationId xmlns:a16="http://schemas.microsoft.com/office/drawing/2014/main" id="{4B98CFCF-7460-B845-878B-E374CF0796A1}"/>
              </a:ext>
            </a:extLst>
          </p:cNvPr>
          <p:cNvSpPr/>
          <p:nvPr/>
        </p:nvSpPr>
        <p:spPr>
          <a:xfrm>
            <a:off x="618738" y="5006440"/>
            <a:ext cx="4994983" cy="919401"/>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r>
              <a:rPr lang="en-US" b="1" dirty="0">
                <a:solidFill>
                  <a:schemeClr val="tx1"/>
                </a:solidFill>
              </a:rPr>
              <a:t>Candidates: </a:t>
            </a:r>
            <a:r>
              <a:rPr lang="en-US" i="1" dirty="0">
                <a:solidFill>
                  <a:schemeClr val="tx1"/>
                </a:solidFill>
              </a:rPr>
              <a:t>(</a:t>
            </a:r>
            <a:r>
              <a:rPr lang="en-US" i="1" dirty="0" err="1">
                <a:solidFill>
                  <a:schemeClr val="tx1"/>
                </a:solidFill>
              </a:rPr>
              <a:t>Nikola_Tesla</a:t>
            </a:r>
            <a:r>
              <a:rPr lang="en-US" i="1" dirty="0">
                <a:solidFill>
                  <a:schemeClr val="tx1"/>
                </a:solidFill>
              </a:rPr>
              <a:t>) On his 50th birthday in 1906, Tesla demonstrated his 200 horsepower (150 kilowatts) 16,000 rpm bladeless turbine. ...</a:t>
            </a:r>
          </a:p>
        </p:txBody>
      </p:sp>
      <p:sp>
        <p:nvSpPr>
          <p:cNvPr id="35" name="Rectangle 34">
            <a:extLst>
              <a:ext uri="{FF2B5EF4-FFF2-40B4-BE49-F238E27FC236}">
                <a16:creationId xmlns:a16="http://schemas.microsoft.com/office/drawing/2014/main" id="{0478293D-CB7E-5147-8792-A80FA510B27E}"/>
              </a:ext>
            </a:extLst>
          </p:cNvPr>
          <p:cNvSpPr/>
          <p:nvPr/>
        </p:nvSpPr>
        <p:spPr>
          <a:xfrm>
            <a:off x="8306027" y="4581587"/>
            <a:ext cx="1968499" cy="461665"/>
          </a:xfrm>
          <a:prstGeom prst="rect">
            <a:avLst/>
          </a:prstGeom>
        </p:spPr>
        <p:txBody>
          <a:bodyPr wrap="square">
            <a:spAutoFit/>
          </a:bodyPr>
          <a:lstStyle/>
          <a:p>
            <a:pPr algn="ctr"/>
            <a:r>
              <a:rPr lang="en-US" sz="2400" i="1" dirty="0"/>
              <a:t>“16,000 rpm”</a:t>
            </a:r>
          </a:p>
        </p:txBody>
      </p:sp>
      <p:sp>
        <p:nvSpPr>
          <p:cNvPr id="36" name="Chevron 35">
            <a:extLst>
              <a:ext uri="{FF2B5EF4-FFF2-40B4-BE49-F238E27FC236}">
                <a16:creationId xmlns:a16="http://schemas.microsoft.com/office/drawing/2014/main" id="{F766969C-9217-404D-BF40-E647D5FA6D16}"/>
              </a:ext>
            </a:extLst>
          </p:cNvPr>
          <p:cNvSpPr/>
          <p:nvPr/>
        </p:nvSpPr>
        <p:spPr>
          <a:xfrm>
            <a:off x="6354320" y="4616448"/>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431F2690-96D1-9B42-8CE6-309EEE913FB1}"/>
              </a:ext>
            </a:extLst>
          </p:cNvPr>
          <p:cNvSpPr>
            <a:spLocks noGrp="1"/>
          </p:cNvSpPr>
          <p:nvPr>
            <p:ph type="sldNum" sz="quarter" idx="10"/>
          </p:nvPr>
        </p:nvSpPr>
        <p:spPr/>
        <p:txBody>
          <a:bodyPr/>
          <a:lstStyle/>
          <a:p>
            <a:pPr>
              <a:defRPr/>
            </a:pPr>
            <a:fld id="{0121240C-47AF-2F4D-83B3-CC3EDF50F794}" type="slidenum">
              <a:rPr lang="en-US" smtClean="0"/>
              <a:pPr>
                <a:defRPr/>
              </a:pPr>
              <a:t>12</a:t>
            </a:fld>
            <a:endParaRPr lang="en-US" dirty="0"/>
          </a:p>
        </p:txBody>
      </p:sp>
      <p:sp>
        <p:nvSpPr>
          <p:cNvPr id="4" name="Rectangle 3">
            <a:extLst>
              <a:ext uri="{FF2B5EF4-FFF2-40B4-BE49-F238E27FC236}">
                <a16:creationId xmlns:a16="http://schemas.microsoft.com/office/drawing/2014/main" id="{90CF9E5E-D723-774D-9489-54354A8F6EA4}"/>
              </a:ext>
            </a:extLst>
          </p:cNvPr>
          <p:cNvSpPr/>
          <p:nvPr/>
        </p:nvSpPr>
        <p:spPr>
          <a:xfrm>
            <a:off x="2761512" y="6356799"/>
            <a:ext cx="6096000" cy="369332"/>
          </a:xfrm>
          <a:prstGeom prst="rect">
            <a:avLst/>
          </a:prstGeom>
        </p:spPr>
        <p:txBody>
          <a:bodyPr>
            <a:spAutoFit/>
          </a:bodyPr>
          <a:lstStyle/>
          <a:p>
            <a:pPr marL="11113" lvl="2" algn="ctr"/>
            <a:r>
              <a:rPr lang="en-US" dirty="0">
                <a:solidFill>
                  <a:schemeClr val="bg1">
                    <a:lumMod val="50000"/>
                  </a:schemeClr>
                </a:solidFill>
              </a:rPr>
              <a:t>[</a:t>
            </a:r>
            <a:r>
              <a:rPr lang="en-US" dirty="0" err="1">
                <a:solidFill>
                  <a:schemeClr val="bg1">
                    <a:lumMod val="50000"/>
                  </a:schemeClr>
                </a:solidFill>
              </a:rPr>
              <a:t>Rajpurkar</a:t>
            </a:r>
            <a:r>
              <a:rPr lang="en-US" dirty="0">
                <a:solidFill>
                  <a:schemeClr val="bg1">
                    <a:lumMod val="50000"/>
                  </a:schemeClr>
                </a:solidFill>
              </a:rPr>
              <a:t> et al. 2016]</a:t>
            </a:r>
            <a:endParaRPr lang="en-US" dirty="0"/>
          </a:p>
        </p:txBody>
      </p:sp>
      <p:sp>
        <p:nvSpPr>
          <p:cNvPr id="37" name="TextBox 36">
            <a:extLst>
              <a:ext uri="{FF2B5EF4-FFF2-40B4-BE49-F238E27FC236}">
                <a16:creationId xmlns:a16="http://schemas.microsoft.com/office/drawing/2014/main" id="{CFBF06A7-7149-8A4E-A7F7-868DF1BE5522}"/>
              </a:ext>
            </a:extLst>
          </p:cNvPr>
          <p:cNvSpPr txBox="1"/>
          <p:nvPr/>
        </p:nvSpPr>
        <p:spPr>
          <a:xfrm rot="16200000">
            <a:off x="9142575" y="1221971"/>
            <a:ext cx="470000" cy="523220"/>
          </a:xfrm>
          <a:prstGeom prst="rect">
            <a:avLst/>
          </a:prstGeom>
          <a:noFill/>
        </p:spPr>
        <p:txBody>
          <a:bodyPr wrap="none" rtlCol="0">
            <a:spAutoFit/>
          </a:bodyPr>
          <a:lstStyle/>
          <a:p>
            <a:r>
              <a:rPr lang="en-US" sz="2800" dirty="0"/>
              <a:t>…</a:t>
            </a:r>
          </a:p>
        </p:txBody>
      </p:sp>
    </p:spTree>
    <p:extLst>
      <p:ext uri="{BB962C8B-B14F-4D97-AF65-F5344CB8AC3E}">
        <p14:creationId xmlns:p14="http://schemas.microsoft.com/office/powerpoint/2010/main" val="4181049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animBg="1"/>
      <p:bldP spid="35" grpId="0"/>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516E-4255-1047-8382-EA4717AB320E}"/>
              </a:ext>
            </a:extLst>
          </p:cNvPr>
          <p:cNvSpPr>
            <a:spLocks noGrp="1"/>
          </p:cNvSpPr>
          <p:nvPr>
            <p:ph type="title"/>
          </p:nvPr>
        </p:nvSpPr>
        <p:spPr/>
        <p:txBody>
          <a:bodyPr/>
          <a:lstStyle/>
          <a:p>
            <a:r>
              <a:rPr lang="en-US" dirty="0"/>
              <a:t>Many Flavors of QA </a:t>
            </a:r>
          </a:p>
        </p:txBody>
      </p:sp>
      <p:cxnSp>
        <p:nvCxnSpPr>
          <p:cNvPr id="6" name="Straight Arrow Connector 5">
            <a:extLst>
              <a:ext uri="{FF2B5EF4-FFF2-40B4-BE49-F238E27FC236}">
                <a16:creationId xmlns:a16="http://schemas.microsoft.com/office/drawing/2014/main" id="{374FC7A2-1614-104E-89F4-606AF91C4E2F}"/>
              </a:ext>
            </a:extLst>
          </p:cNvPr>
          <p:cNvCxnSpPr>
            <a:cxnSpLocks/>
          </p:cNvCxnSpPr>
          <p:nvPr/>
        </p:nvCxnSpPr>
        <p:spPr>
          <a:xfrm>
            <a:off x="954947" y="3029854"/>
            <a:ext cx="105655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EB34B12-7337-184F-BB39-70D052B752F7}"/>
              </a:ext>
            </a:extLst>
          </p:cNvPr>
          <p:cNvSpPr txBox="1"/>
          <p:nvPr/>
        </p:nvSpPr>
        <p:spPr>
          <a:xfrm>
            <a:off x="1184693" y="3039296"/>
            <a:ext cx="10064935" cy="369332"/>
          </a:xfrm>
          <a:prstGeom prst="rect">
            <a:avLst/>
          </a:prstGeom>
          <a:noFill/>
        </p:spPr>
        <p:txBody>
          <a:bodyPr wrap="none" rtlCol="0">
            <a:spAutoFit/>
          </a:bodyPr>
          <a:lstStyle/>
          <a:p>
            <a:r>
              <a:rPr lang="en-US" dirty="0"/>
              <a:t>2000		        2005		                   2010		            2015	    	    2020</a:t>
            </a:r>
          </a:p>
        </p:txBody>
      </p:sp>
      <p:sp>
        <p:nvSpPr>
          <p:cNvPr id="15" name="Rounded Rectangle 14">
            <a:extLst>
              <a:ext uri="{FF2B5EF4-FFF2-40B4-BE49-F238E27FC236}">
                <a16:creationId xmlns:a16="http://schemas.microsoft.com/office/drawing/2014/main" id="{5F2D0C3E-932D-DB4E-90E9-1AAD17C4892A}"/>
              </a:ext>
            </a:extLst>
          </p:cNvPr>
          <p:cNvSpPr/>
          <p:nvPr/>
        </p:nvSpPr>
        <p:spPr>
          <a:xfrm>
            <a:off x="1015586" y="2703742"/>
            <a:ext cx="535070" cy="2400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TREC-8</a:t>
            </a:r>
          </a:p>
        </p:txBody>
      </p:sp>
      <p:sp>
        <p:nvSpPr>
          <p:cNvPr id="16" name="Rounded Rectangle 15">
            <a:extLst>
              <a:ext uri="{FF2B5EF4-FFF2-40B4-BE49-F238E27FC236}">
                <a16:creationId xmlns:a16="http://schemas.microsoft.com/office/drawing/2014/main" id="{9B89EDCA-66BB-0E42-ACB3-42A2AFA1B78D}"/>
              </a:ext>
            </a:extLst>
          </p:cNvPr>
          <p:cNvSpPr/>
          <p:nvPr/>
        </p:nvSpPr>
        <p:spPr>
          <a:xfrm>
            <a:off x="1584961" y="2692167"/>
            <a:ext cx="535070" cy="2497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TREC-9</a:t>
            </a:r>
          </a:p>
        </p:txBody>
      </p:sp>
      <p:sp>
        <p:nvSpPr>
          <p:cNvPr id="17" name="Rounded Rectangle 16">
            <a:extLst>
              <a:ext uri="{FF2B5EF4-FFF2-40B4-BE49-F238E27FC236}">
                <a16:creationId xmlns:a16="http://schemas.microsoft.com/office/drawing/2014/main" id="{D8BE7499-80FA-124A-9DB2-8D8F91E1BBEF}"/>
              </a:ext>
            </a:extLst>
          </p:cNvPr>
          <p:cNvSpPr/>
          <p:nvPr/>
        </p:nvSpPr>
        <p:spPr>
          <a:xfrm>
            <a:off x="2140507" y="2681540"/>
            <a:ext cx="1606083" cy="2537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TREC-2001-2005.</a:t>
            </a:r>
          </a:p>
        </p:txBody>
      </p:sp>
      <p:sp>
        <p:nvSpPr>
          <p:cNvPr id="18" name="Rounded Rectangle 17">
            <a:extLst>
              <a:ext uri="{FF2B5EF4-FFF2-40B4-BE49-F238E27FC236}">
                <a16:creationId xmlns:a16="http://schemas.microsoft.com/office/drawing/2014/main" id="{1A9EE56F-13FA-EA40-A940-A374E4579692}"/>
              </a:ext>
            </a:extLst>
          </p:cNvPr>
          <p:cNvSpPr/>
          <p:nvPr/>
        </p:nvSpPr>
        <p:spPr>
          <a:xfrm>
            <a:off x="6354320" y="2701740"/>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MCTest</a:t>
            </a:r>
            <a:endParaRPr lang="en-US" sz="1400" dirty="0"/>
          </a:p>
        </p:txBody>
      </p:sp>
      <p:sp>
        <p:nvSpPr>
          <p:cNvPr id="19" name="Rounded Rectangle 18">
            <a:extLst>
              <a:ext uri="{FF2B5EF4-FFF2-40B4-BE49-F238E27FC236}">
                <a16:creationId xmlns:a16="http://schemas.microsoft.com/office/drawing/2014/main" id="{5CCCA68C-7039-E343-B061-7C3290C0CB65}"/>
              </a:ext>
            </a:extLst>
          </p:cNvPr>
          <p:cNvSpPr/>
          <p:nvPr/>
        </p:nvSpPr>
        <p:spPr>
          <a:xfrm>
            <a:off x="8431751" y="269634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RACE</a:t>
            </a:r>
          </a:p>
        </p:txBody>
      </p:sp>
      <p:sp>
        <p:nvSpPr>
          <p:cNvPr id="20" name="Rounded Rectangle 19">
            <a:extLst>
              <a:ext uri="{FF2B5EF4-FFF2-40B4-BE49-F238E27FC236}">
                <a16:creationId xmlns:a16="http://schemas.microsoft.com/office/drawing/2014/main" id="{AF25CD1F-5379-F64F-81D8-6C789DFDF698}"/>
              </a:ext>
            </a:extLst>
          </p:cNvPr>
          <p:cNvSpPr/>
          <p:nvPr/>
        </p:nvSpPr>
        <p:spPr>
          <a:xfrm>
            <a:off x="8431750" y="23624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SQuAD1</a:t>
            </a:r>
          </a:p>
        </p:txBody>
      </p:sp>
      <p:sp>
        <p:nvSpPr>
          <p:cNvPr id="24" name="Rounded Rectangle 23">
            <a:extLst>
              <a:ext uri="{FF2B5EF4-FFF2-40B4-BE49-F238E27FC236}">
                <a16:creationId xmlns:a16="http://schemas.microsoft.com/office/drawing/2014/main" id="{8D30D3B2-A88B-7E4B-9551-D43CFAAF261C}"/>
              </a:ext>
            </a:extLst>
          </p:cNvPr>
          <p:cNvSpPr/>
          <p:nvPr/>
        </p:nvSpPr>
        <p:spPr>
          <a:xfrm>
            <a:off x="9183682" y="2700167"/>
            <a:ext cx="686764" cy="253677"/>
          </a:xfrm>
          <a:prstGeom prst="round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ARC</a:t>
            </a:r>
          </a:p>
        </p:txBody>
      </p:sp>
      <p:sp>
        <p:nvSpPr>
          <p:cNvPr id="25" name="Rounded Rectangle 24">
            <a:extLst>
              <a:ext uri="{FF2B5EF4-FFF2-40B4-BE49-F238E27FC236}">
                <a16:creationId xmlns:a16="http://schemas.microsoft.com/office/drawing/2014/main" id="{787E76C2-C37A-574C-B01D-DD7B3E3FF387}"/>
              </a:ext>
            </a:extLst>
          </p:cNvPr>
          <p:cNvSpPr/>
          <p:nvPr/>
        </p:nvSpPr>
        <p:spPr>
          <a:xfrm>
            <a:off x="9183682" y="23451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300" dirty="0" err="1"/>
              <a:t>SQuAD</a:t>
            </a:r>
            <a:r>
              <a:rPr lang="en-US" sz="1300" dirty="0"/>
              <a:t> 2</a:t>
            </a:r>
          </a:p>
        </p:txBody>
      </p:sp>
      <p:sp>
        <p:nvSpPr>
          <p:cNvPr id="26" name="Rounded Rectangle 25">
            <a:extLst>
              <a:ext uri="{FF2B5EF4-FFF2-40B4-BE49-F238E27FC236}">
                <a16:creationId xmlns:a16="http://schemas.microsoft.com/office/drawing/2014/main" id="{63C631BD-A711-E24B-9D5B-5F517D41E4A5}"/>
              </a:ext>
            </a:extLst>
          </p:cNvPr>
          <p:cNvSpPr/>
          <p:nvPr/>
        </p:nvSpPr>
        <p:spPr>
          <a:xfrm>
            <a:off x="9933719" y="268560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900" dirty="0" err="1"/>
              <a:t>WinoGrande</a:t>
            </a:r>
            <a:endParaRPr lang="en-US" sz="900" dirty="0"/>
          </a:p>
        </p:txBody>
      </p:sp>
      <p:sp>
        <p:nvSpPr>
          <p:cNvPr id="27" name="Rounded Rectangle 26">
            <a:extLst>
              <a:ext uri="{FF2B5EF4-FFF2-40B4-BE49-F238E27FC236}">
                <a16:creationId xmlns:a16="http://schemas.microsoft.com/office/drawing/2014/main" id="{4D6E2347-0B02-2D49-9022-593548EB0C6F}"/>
              </a:ext>
            </a:extLst>
          </p:cNvPr>
          <p:cNvSpPr/>
          <p:nvPr/>
        </p:nvSpPr>
        <p:spPr>
          <a:xfrm>
            <a:off x="9931144" y="236351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ComQA</a:t>
            </a:r>
            <a:endParaRPr lang="en-US" sz="1400" dirty="0"/>
          </a:p>
        </p:txBody>
      </p:sp>
      <p:sp>
        <p:nvSpPr>
          <p:cNvPr id="28" name="Rounded Rectangle 27">
            <a:extLst>
              <a:ext uri="{FF2B5EF4-FFF2-40B4-BE49-F238E27FC236}">
                <a16:creationId xmlns:a16="http://schemas.microsoft.com/office/drawing/2014/main" id="{547906FD-E2CF-9C44-847C-07EBF71B52F5}"/>
              </a:ext>
            </a:extLst>
          </p:cNvPr>
          <p:cNvSpPr/>
          <p:nvPr/>
        </p:nvSpPr>
        <p:spPr>
          <a:xfrm>
            <a:off x="9931144" y="2009438"/>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DROP</a:t>
            </a:r>
          </a:p>
        </p:txBody>
      </p:sp>
      <p:sp>
        <p:nvSpPr>
          <p:cNvPr id="29" name="Rounded Rectangle 28">
            <a:extLst>
              <a:ext uri="{FF2B5EF4-FFF2-40B4-BE49-F238E27FC236}">
                <a16:creationId xmlns:a16="http://schemas.microsoft.com/office/drawing/2014/main" id="{969F314A-B541-6449-AC86-B7AB77F138CE}"/>
              </a:ext>
            </a:extLst>
          </p:cNvPr>
          <p:cNvSpPr/>
          <p:nvPr/>
        </p:nvSpPr>
        <p:spPr>
          <a:xfrm>
            <a:off x="9183682" y="2023911"/>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NarQA</a:t>
            </a:r>
            <a:endParaRPr lang="en-US" sz="1400" dirty="0"/>
          </a:p>
        </p:txBody>
      </p:sp>
      <p:sp>
        <p:nvSpPr>
          <p:cNvPr id="31" name="Rounded Rectangle 30">
            <a:extLst>
              <a:ext uri="{FF2B5EF4-FFF2-40B4-BE49-F238E27FC236}">
                <a16:creationId xmlns:a16="http://schemas.microsoft.com/office/drawing/2014/main" id="{F6AFF80D-F7C7-EC49-BED0-795064879532}"/>
              </a:ext>
            </a:extLst>
          </p:cNvPr>
          <p:cNvSpPr/>
          <p:nvPr/>
        </p:nvSpPr>
        <p:spPr>
          <a:xfrm>
            <a:off x="9183682" y="169123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OBQA</a:t>
            </a:r>
          </a:p>
        </p:txBody>
      </p:sp>
      <p:sp>
        <p:nvSpPr>
          <p:cNvPr id="32" name="Rounded Rectangle 31">
            <a:extLst>
              <a:ext uri="{FF2B5EF4-FFF2-40B4-BE49-F238E27FC236}">
                <a16:creationId xmlns:a16="http://schemas.microsoft.com/office/drawing/2014/main" id="{79AE130E-EE41-A54D-82C6-91846CE67158}"/>
              </a:ext>
            </a:extLst>
          </p:cNvPr>
          <p:cNvSpPr/>
          <p:nvPr/>
        </p:nvSpPr>
        <p:spPr>
          <a:xfrm>
            <a:off x="9931144" y="16840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BoolQ</a:t>
            </a:r>
            <a:endParaRPr lang="en-US" sz="1400" dirty="0"/>
          </a:p>
        </p:txBody>
      </p:sp>
      <p:sp>
        <p:nvSpPr>
          <p:cNvPr id="33" name="TextBox 32">
            <a:extLst>
              <a:ext uri="{FF2B5EF4-FFF2-40B4-BE49-F238E27FC236}">
                <a16:creationId xmlns:a16="http://schemas.microsoft.com/office/drawing/2014/main" id="{01806DB2-7EAC-A848-9E9D-86874046648C}"/>
              </a:ext>
            </a:extLst>
          </p:cNvPr>
          <p:cNvSpPr txBox="1"/>
          <p:nvPr/>
        </p:nvSpPr>
        <p:spPr>
          <a:xfrm>
            <a:off x="10749754" y="2388345"/>
            <a:ext cx="510076" cy="584775"/>
          </a:xfrm>
          <a:prstGeom prst="rect">
            <a:avLst/>
          </a:prstGeom>
          <a:noFill/>
        </p:spPr>
        <p:txBody>
          <a:bodyPr wrap="none" rtlCol="0">
            <a:spAutoFit/>
          </a:bodyPr>
          <a:lstStyle/>
          <a:p>
            <a:r>
              <a:rPr lang="en-US" sz="3200" dirty="0"/>
              <a:t>…</a:t>
            </a:r>
          </a:p>
        </p:txBody>
      </p:sp>
      <p:sp>
        <p:nvSpPr>
          <p:cNvPr id="23" name="Rectangle 22">
            <a:extLst>
              <a:ext uri="{FF2B5EF4-FFF2-40B4-BE49-F238E27FC236}">
                <a16:creationId xmlns:a16="http://schemas.microsoft.com/office/drawing/2014/main" id="{ACD12931-A13F-F144-8672-F0D880A25297}"/>
              </a:ext>
            </a:extLst>
          </p:cNvPr>
          <p:cNvSpPr/>
          <p:nvPr/>
        </p:nvSpPr>
        <p:spPr>
          <a:xfrm>
            <a:off x="536736" y="4114798"/>
            <a:ext cx="5272776" cy="769441"/>
          </a:xfrm>
          <a:prstGeom prst="rect">
            <a:avLst/>
          </a:prstGeom>
        </p:spPr>
        <p:txBody>
          <a:bodyPr wrap="square">
            <a:spAutoFit/>
          </a:bodyPr>
          <a:lstStyle/>
          <a:p>
            <a:r>
              <a:rPr lang="en-US" sz="2200" b="1" dirty="0"/>
              <a:t>Question:</a:t>
            </a:r>
            <a:r>
              <a:rPr lang="en-US" sz="2200" b="1" i="1" dirty="0"/>
              <a:t> </a:t>
            </a:r>
            <a:r>
              <a:rPr lang="en-US" sz="2200" i="1" dirty="0"/>
              <a:t>“What does photosynthesis produce that helps plants grow? ”</a:t>
            </a:r>
          </a:p>
        </p:txBody>
      </p:sp>
      <p:sp>
        <p:nvSpPr>
          <p:cNvPr id="30" name="Alternate Process 29">
            <a:extLst>
              <a:ext uri="{FF2B5EF4-FFF2-40B4-BE49-F238E27FC236}">
                <a16:creationId xmlns:a16="http://schemas.microsoft.com/office/drawing/2014/main" id="{4B98CFCF-7460-B845-878B-E374CF0796A1}"/>
              </a:ext>
            </a:extLst>
          </p:cNvPr>
          <p:cNvSpPr/>
          <p:nvPr/>
        </p:nvSpPr>
        <p:spPr>
          <a:xfrm>
            <a:off x="618739" y="5006440"/>
            <a:ext cx="4791462" cy="122586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r>
              <a:rPr lang="en-US" b="1" dirty="0">
                <a:solidFill>
                  <a:schemeClr val="tx1"/>
                </a:solidFill>
              </a:rPr>
              <a:t>Candidates:  	</a:t>
            </a:r>
            <a:r>
              <a:rPr lang="en-US" i="1" dirty="0">
                <a:solidFill>
                  <a:schemeClr val="tx1"/>
                </a:solidFill>
              </a:rPr>
              <a:t>(A) water </a:t>
            </a:r>
            <a:br>
              <a:rPr lang="en-US" i="1" dirty="0">
                <a:solidFill>
                  <a:schemeClr val="tx1"/>
                </a:solidFill>
              </a:rPr>
            </a:br>
            <a:r>
              <a:rPr lang="en-US" i="1" dirty="0">
                <a:solidFill>
                  <a:schemeClr val="tx1"/>
                </a:solidFill>
              </a:rPr>
              <a:t>	        	(B) oxygen </a:t>
            </a:r>
            <a:br>
              <a:rPr lang="en-US" i="1" dirty="0">
                <a:solidFill>
                  <a:schemeClr val="tx1"/>
                </a:solidFill>
              </a:rPr>
            </a:br>
            <a:r>
              <a:rPr lang="en-US" i="1" dirty="0">
                <a:solidFill>
                  <a:schemeClr val="tx1"/>
                </a:solidFill>
              </a:rPr>
              <a:t>	        	(C) protein </a:t>
            </a:r>
            <a:br>
              <a:rPr lang="en-US" i="1" dirty="0">
                <a:solidFill>
                  <a:schemeClr val="tx1"/>
                </a:solidFill>
              </a:rPr>
            </a:br>
            <a:r>
              <a:rPr lang="en-US" i="1" dirty="0">
                <a:solidFill>
                  <a:schemeClr val="tx1"/>
                </a:solidFill>
              </a:rPr>
              <a:t> 	        	(D) sugar </a:t>
            </a:r>
          </a:p>
        </p:txBody>
      </p:sp>
      <p:sp>
        <p:nvSpPr>
          <p:cNvPr id="35" name="Rectangle 34">
            <a:extLst>
              <a:ext uri="{FF2B5EF4-FFF2-40B4-BE49-F238E27FC236}">
                <a16:creationId xmlns:a16="http://schemas.microsoft.com/office/drawing/2014/main" id="{0478293D-CB7E-5147-8792-A80FA510B27E}"/>
              </a:ext>
            </a:extLst>
          </p:cNvPr>
          <p:cNvSpPr/>
          <p:nvPr/>
        </p:nvSpPr>
        <p:spPr>
          <a:xfrm>
            <a:off x="8306027" y="4581587"/>
            <a:ext cx="1968499" cy="461665"/>
          </a:xfrm>
          <a:prstGeom prst="rect">
            <a:avLst/>
          </a:prstGeom>
        </p:spPr>
        <p:txBody>
          <a:bodyPr wrap="square">
            <a:spAutoFit/>
          </a:bodyPr>
          <a:lstStyle/>
          <a:p>
            <a:pPr algn="ctr"/>
            <a:r>
              <a:rPr lang="en-US" sz="2400" i="1" dirty="0"/>
              <a:t>“The big kid”</a:t>
            </a:r>
          </a:p>
        </p:txBody>
      </p:sp>
      <p:sp>
        <p:nvSpPr>
          <p:cNvPr id="36" name="Chevron 35">
            <a:extLst>
              <a:ext uri="{FF2B5EF4-FFF2-40B4-BE49-F238E27FC236}">
                <a16:creationId xmlns:a16="http://schemas.microsoft.com/office/drawing/2014/main" id="{F766969C-9217-404D-BF40-E647D5FA6D16}"/>
              </a:ext>
            </a:extLst>
          </p:cNvPr>
          <p:cNvSpPr/>
          <p:nvPr/>
        </p:nvSpPr>
        <p:spPr>
          <a:xfrm>
            <a:off x="6354320" y="4616448"/>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E32C334E-38D2-624B-A4EF-C3ACB0D5BF35}"/>
              </a:ext>
            </a:extLst>
          </p:cNvPr>
          <p:cNvSpPr>
            <a:spLocks noGrp="1"/>
          </p:cNvSpPr>
          <p:nvPr>
            <p:ph type="sldNum" sz="quarter" idx="10"/>
          </p:nvPr>
        </p:nvSpPr>
        <p:spPr/>
        <p:txBody>
          <a:bodyPr/>
          <a:lstStyle/>
          <a:p>
            <a:pPr>
              <a:defRPr/>
            </a:pPr>
            <a:fld id="{0121240C-47AF-2F4D-83B3-CC3EDF50F794}" type="slidenum">
              <a:rPr lang="en-US" smtClean="0"/>
              <a:pPr>
                <a:defRPr/>
              </a:pPr>
              <a:t>13</a:t>
            </a:fld>
            <a:endParaRPr lang="en-US" dirty="0"/>
          </a:p>
        </p:txBody>
      </p:sp>
      <p:sp>
        <p:nvSpPr>
          <p:cNvPr id="37" name="Rectangle 36">
            <a:extLst>
              <a:ext uri="{FF2B5EF4-FFF2-40B4-BE49-F238E27FC236}">
                <a16:creationId xmlns:a16="http://schemas.microsoft.com/office/drawing/2014/main" id="{C18F56B2-951F-AC42-810C-90BC0AD9CB5E}"/>
              </a:ext>
            </a:extLst>
          </p:cNvPr>
          <p:cNvSpPr/>
          <p:nvPr/>
        </p:nvSpPr>
        <p:spPr>
          <a:xfrm>
            <a:off x="2761512" y="6356799"/>
            <a:ext cx="6096000" cy="369332"/>
          </a:xfrm>
          <a:prstGeom prst="rect">
            <a:avLst/>
          </a:prstGeom>
        </p:spPr>
        <p:txBody>
          <a:bodyPr>
            <a:spAutoFit/>
          </a:bodyPr>
          <a:lstStyle/>
          <a:p>
            <a:pPr marL="11113" lvl="2" algn="ctr"/>
            <a:r>
              <a:rPr lang="en-US" dirty="0">
                <a:solidFill>
                  <a:schemeClr val="bg1">
                    <a:lumMod val="50000"/>
                  </a:schemeClr>
                </a:solidFill>
              </a:rPr>
              <a:t>[Clark et al. 2018]</a:t>
            </a:r>
            <a:endParaRPr lang="en-US" dirty="0"/>
          </a:p>
        </p:txBody>
      </p:sp>
      <p:sp>
        <p:nvSpPr>
          <p:cNvPr id="38" name="TextBox 37">
            <a:extLst>
              <a:ext uri="{FF2B5EF4-FFF2-40B4-BE49-F238E27FC236}">
                <a16:creationId xmlns:a16="http://schemas.microsoft.com/office/drawing/2014/main" id="{E58DD093-8086-0B49-98F3-0CEFE278573E}"/>
              </a:ext>
            </a:extLst>
          </p:cNvPr>
          <p:cNvSpPr txBox="1"/>
          <p:nvPr/>
        </p:nvSpPr>
        <p:spPr>
          <a:xfrm rot="16200000">
            <a:off x="9897056" y="1219130"/>
            <a:ext cx="470000" cy="523220"/>
          </a:xfrm>
          <a:prstGeom prst="rect">
            <a:avLst/>
          </a:prstGeom>
          <a:noFill/>
        </p:spPr>
        <p:txBody>
          <a:bodyPr wrap="none" rtlCol="0">
            <a:spAutoFit/>
          </a:bodyPr>
          <a:lstStyle/>
          <a:p>
            <a:r>
              <a:rPr lang="en-US" sz="2800" dirty="0"/>
              <a:t>…</a:t>
            </a:r>
          </a:p>
        </p:txBody>
      </p:sp>
      <p:sp>
        <p:nvSpPr>
          <p:cNvPr id="39" name="TextBox 38">
            <a:extLst>
              <a:ext uri="{FF2B5EF4-FFF2-40B4-BE49-F238E27FC236}">
                <a16:creationId xmlns:a16="http://schemas.microsoft.com/office/drawing/2014/main" id="{8D5A8C72-EFDF-5E43-9C10-41FBE29E6702}"/>
              </a:ext>
            </a:extLst>
          </p:cNvPr>
          <p:cNvSpPr txBox="1"/>
          <p:nvPr/>
        </p:nvSpPr>
        <p:spPr>
          <a:xfrm rot="16200000">
            <a:off x="9142575" y="1221971"/>
            <a:ext cx="470000" cy="523220"/>
          </a:xfrm>
          <a:prstGeom prst="rect">
            <a:avLst/>
          </a:prstGeom>
          <a:noFill/>
        </p:spPr>
        <p:txBody>
          <a:bodyPr wrap="none" rtlCol="0">
            <a:spAutoFit/>
          </a:bodyPr>
          <a:lstStyle/>
          <a:p>
            <a:r>
              <a:rPr lang="en-US" sz="2800" dirty="0"/>
              <a:t>…</a:t>
            </a:r>
          </a:p>
        </p:txBody>
      </p:sp>
    </p:spTree>
    <p:extLst>
      <p:ext uri="{BB962C8B-B14F-4D97-AF65-F5344CB8AC3E}">
        <p14:creationId xmlns:p14="http://schemas.microsoft.com/office/powerpoint/2010/main" val="294802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animBg="1"/>
      <p:bldP spid="35" grpId="0"/>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516E-4255-1047-8382-EA4717AB320E}"/>
              </a:ext>
            </a:extLst>
          </p:cNvPr>
          <p:cNvSpPr>
            <a:spLocks noGrp="1"/>
          </p:cNvSpPr>
          <p:nvPr>
            <p:ph type="title"/>
          </p:nvPr>
        </p:nvSpPr>
        <p:spPr/>
        <p:txBody>
          <a:bodyPr/>
          <a:lstStyle/>
          <a:p>
            <a:r>
              <a:rPr lang="en-US" dirty="0"/>
              <a:t>Many Flavors of QA </a:t>
            </a:r>
          </a:p>
        </p:txBody>
      </p:sp>
      <p:sp>
        <p:nvSpPr>
          <p:cNvPr id="3" name="Content Placeholder 2">
            <a:extLst>
              <a:ext uri="{FF2B5EF4-FFF2-40B4-BE49-F238E27FC236}">
                <a16:creationId xmlns:a16="http://schemas.microsoft.com/office/drawing/2014/main" id="{4EEEEC83-7D4E-C74A-94DE-C0843650DEFD}"/>
              </a:ext>
            </a:extLst>
          </p:cNvPr>
          <p:cNvSpPr>
            <a:spLocks noGrp="1"/>
          </p:cNvSpPr>
          <p:nvPr>
            <p:ph idx="1"/>
          </p:nvPr>
        </p:nvSpPr>
        <p:spPr/>
        <p:txBody>
          <a:bodyPr/>
          <a:lstStyle/>
          <a:p>
            <a:endParaRPr lang="en-US" dirty="0"/>
          </a:p>
          <a:p>
            <a:endParaRPr lang="en-US" dirty="0"/>
          </a:p>
          <a:p>
            <a:endParaRPr lang="en-US" dirty="0"/>
          </a:p>
          <a:p>
            <a:pPr marL="0" indent="0">
              <a:buNone/>
            </a:pPr>
            <a:endParaRPr lang="en-US" dirty="0"/>
          </a:p>
          <a:p>
            <a:pPr marL="0" indent="0">
              <a:buNone/>
            </a:pPr>
            <a:endParaRPr lang="en-US" dirty="0"/>
          </a:p>
          <a:p>
            <a:r>
              <a:rPr lang="en-US" dirty="0"/>
              <a:t>Motivations for publishing new datasets: </a:t>
            </a:r>
          </a:p>
          <a:p>
            <a:pPr lvl="1"/>
            <a:r>
              <a:rPr lang="en-US" dirty="0"/>
              <a:t>Unexplored reasoning challenges  </a:t>
            </a:r>
          </a:p>
          <a:p>
            <a:pPr lvl="1"/>
            <a:r>
              <a:rPr lang="en-US" dirty="0"/>
              <a:t>Alternate (better?) evaluation protocols</a:t>
            </a:r>
          </a:p>
        </p:txBody>
      </p:sp>
      <p:cxnSp>
        <p:nvCxnSpPr>
          <p:cNvPr id="6" name="Straight Arrow Connector 5">
            <a:extLst>
              <a:ext uri="{FF2B5EF4-FFF2-40B4-BE49-F238E27FC236}">
                <a16:creationId xmlns:a16="http://schemas.microsoft.com/office/drawing/2014/main" id="{374FC7A2-1614-104E-89F4-606AF91C4E2F}"/>
              </a:ext>
            </a:extLst>
          </p:cNvPr>
          <p:cNvCxnSpPr>
            <a:cxnSpLocks/>
          </p:cNvCxnSpPr>
          <p:nvPr/>
        </p:nvCxnSpPr>
        <p:spPr>
          <a:xfrm>
            <a:off x="954947" y="3029854"/>
            <a:ext cx="105655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EB34B12-7337-184F-BB39-70D052B752F7}"/>
              </a:ext>
            </a:extLst>
          </p:cNvPr>
          <p:cNvSpPr txBox="1"/>
          <p:nvPr/>
        </p:nvSpPr>
        <p:spPr>
          <a:xfrm>
            <a:off x="1184693" y="3039296"/>
            <a:ext cx="10064935" cy="369332"/>
          </a:xfrm>
          <a:prstGeom prst="rect">
            <a:avLst/>
          </a:prstGeom>
          <a:noFill/>
        </p:spPr>
        <p:txBody>
          <a:bodyPr wrap="none" rtlCol="0">
            <a:spAutoFit/>
          </a:bodyPr>
          <a:lstStyle/>
          <a:p>
            <a:r>
              <a:rPr lang="en-US" dirty="0"/>
              <a:t>2000		        2005		                   2010		            2015	    	    2020</a:t>
            </a:r>
          </a:p>
        </p:txBody>
      </p:sp>
      <p:sp>
        <p:nvSpPr>
          <p:cNvPr id="15" name="Rounded Rectangle 14">
            <a:extLst>
              <a:ext uri="{FF2B5EF4-FFF2-40B4-BE49-F238E27FC236}">
                <a16:creationId xmlns:a16="http://schemas.microsoft.com/office/drawing/2014/main" id="{5F2D0C3E-932D-DB4E-90E9-1AAD17C4892A}"/>
              </a:ext>
            </a:extLst>
          </p:cNvPr>
          <p:cNvSpPr/>
          <p:nvPr/>
        </p:nvSpPr>
        <p:spPr>
          <a:xfrm>
            <a:off x="1015586" y="2703742"/>
            <a:ext cx="535070" cy="2400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TREC-8</a:t>
            </a:r>
          </a:p>
        </p:txBody>
      </p:sp>
      <p:sp>
        <p:nvSpPr>
          <p:cNvPr id="16" name="Rounded Rectangle 15">
            <a:extLst>
              <a:ext uri="{FF2B5EF4-FFF2-40B4-BE49-F238E27FC236}">
                <a16:creationId xmlns:a16="http://schemas.microsoft.com/office/drawing/2014/main" id="{9B89EDCA-66BB-0E42-ACB3-42A2AFA1B78D}"/>
              </a:ext>
            </a:extLst>
          </p:cNvPr>
          <p:cNvSpPr/>
          <p:nvPr/>
        </p:nvSpPr>
        <p:spPr>
          <a:xfrm>
            <a:off x="1584961" y="2692167"/>
            <a:ext cx="535070" cy="2497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TREC-9</a:t>
            </a:r>
          </a:p>
        </p:txBody>
      </p:sp>
      <p:sp>
        <p:nvSpPr>
          <p:cNvPr id="17" name="Rounded Rectangle 16">
            <a:extLst>
              <a:ext uri="{FF2B5EF4-FFF2-40B4-BE49-F238E27FC236}">
                <a16:creationId xmlns:a16="http://schemas.microsoft.com/office/drawing/2014/main" id="{D8BE7499-80FA-124A-9DB2-8D8F91E1BBEF}"/>
              </a:ext>
            </a:extLst>
          </p:cNvPr>
          <p:cNvSpPr/>
          <p:nvPr/>
        </p:nvSpPr>
        <p:spPr>
          <a:xfrm>
            <a:off x="2140507" y="2681540"/>
            <a:ext cx="1606083" cy="2537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TREC-2001-2005.</a:t>
            </a:r>
          </a:p>
        </p:txBody>
      </p:sp>
      <p:sp>
        <p:nvSpPr>
          <p:cNvPr id="18" name="Rounded Rectangle 17">
            <a:extLst>
              <a:ext uri="{FF2B5EF4-FFF2-40B4-BE49-F238E27FC236}">
                <a16:creationId xmlns:a16="http://schemas.microsoft.com/office/drawing/2014/main" id="{1A9EE56F-13FA-EA40-A940-A374E4579692}"/>
              </a:ext>
            </a:extLst>
          </p:cNvPr>
          <p:cNvSpPr/>
          <p:nvPr/>
        </p:nvSpPr>
        <p:spPr>
          <a:xfrm>
            <a:off x="6354320" y="2701740"/>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MCTest</a:t>
            </a:r>
            <a:endParaRPr lang="en-US" sz="1400" dirty="0"/>
          </a:p>
        </p:txBody>
      </p:sp>
      <p:sp>
        <p:nvSpPr>
          <p:cNvPr id="19" name="Rounded Rectangle 18">
            <a:extLst>
              <a:ext uri="{FF2B5EF4-FFF2-40B4-BE49-F238E27FC236}">
                <a16:creationId xmlns:a16="http://schemas.microsoft.com/office/drawing/2014/main" id="{5CCCA68C-7039-E343-B061-7C3290C0CB65}"/>
              </a:ext>
            </a:extLst>
          </p:cNvPr>
          <p:cNvSpPr/>
          <p:nvPr/>
        </p:nvSpPr>
        <p:spPr>
          <a:xfrm>
            <a:off x="8431751" y="269634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RACE</a:t>
            </a:r>
          </a:p>
        </p:txBody>
      </p:sp>
      <p:sp>
        <p:nvSpPr>
          <p:cNvPr id="20" name="Rounded Rectangle 19">
            <a:extLst>
              <a:ext uri="{FF2B5EF4-FFF2-40B4-BE49-F238E27FC236}">
                <a16:creationId xmlns:a16="http://schemas.microsoft.com/office/drawing/2014/main" id="{AF25CD1F-5379-F64F-81D8-6C789DFDF698}"/>
              </a:ext>
            </a:extLst>
          </p:cNvPr>
          <p:cNvSpPr/>
          <p:nvPr/>
        </p:nvSpPr>
        <p:spPr>
          <a:xfrm>
            <a:off x="8431750" y="23624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SQuAD1</a:t>
            </a:r>
          </a:p>
        </p:txBody>
      </p:sp>
      <p:sp>
        <p:nvSpPr>
          <p:cNvPr id="24" name="Rounded Rectangle 23">
            <a:extLst>
              <a:ext uri="{FF2B5EF4-FFF2-40B4-BE49-F238E27FC236}">
                <a16:creationId xmlns:a16="http://schemas.microsoft.com/office/drawing/2014/main" id="{8D30D3B2-A88B-7E4B-9551-D43CFAAF261C}"/>
              </a:ext>
            </a:extLst>
          </p:cNvPr>
          <p:cNvSpPr/>
          <p:nvPr/>
        </p:nvSpPr>
        <p:spPr>
          <a:xfrm>
            <a:off x="9183682" y="27001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ARC</a:t>
            </a:r>
          </a:p>
        </p:txBody>
      </p:sp>
      <p:sp>
        <p:nvSpPr>
          <p:cNvPr id="25" name="Rounded Rectangle 24">
            <a:extLst>
              <a:ext uri="{FF2B5EF4-FFF2-40B4-BE49-F238E27FC236}">
                <a16:creationId xmlns:a16="http://schemas.microsoft.com/office/drawing/2014/main" id="{787E76C2-C37A-574C-B01D-DD7B3E3FF387}"/>
              </a:ext>
            </a:extLst>
          </p:cNvPr>
          <p:cNvSpPr/>
          <p:nvPr/>
        </p:nvSpPr>
        <p:spPr>
          <a:xfrm>
            <a:off x="9183682" y="23451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300" dirty="0" err="1"/>
              <a:t>SQuAD</a:t>
            </a:r>
            <a:r>
              <a:rPr lang="en-US" sz="1300" dirty="0"/>
              <a:t> 2</a:t>
            </a:r>
          </a:p>
        </p:txBody>
      </p:sp>
      <p:sp>
        <p:nvSpPr>
          <p:cNvPr id="26" name="Rounded Rectangle 25">
            <a:extLst>
              <a:ext uri="{FF2B5EF4-FFF2-40B4-BE49-F238E27FC236}">
                <a16:creationId xmlns:a16="http://schemas.microsoft.com/office/drawing/2014/main" id="{63C631BD-A711-E24B-9D5B-5F517D41E4A5}"/>
              </a:ext>
            </a:extLst>
          </p:cNvPr>
          <p:cNvSpPr/>
          <p:nvPr/>
        </p:nvSpPr>
        <p:spPr>
          <a:xfrm>
            <a:off x="9933719" y="268560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900" dirty="0" err="1"/>
              <a:t>WinoGrande</a:t>
            </a:r>
            <a:endParaRPr lang="en-US" sz="900" dirty="0"/>
          </a:p>
        </p:txBody>
      </p:sp>
      <p:sp>
        <p:nvSpPr>
          <p:cNvPr id="27" name="Rounded Rectangle 26">
            <a:extLst>
              <a:ext uri="{FF2B5EF4-FFF2-40B4-BE49-F238E27FC236}">
                <a16:creationId xmlns:a16="http://schemas.microsoft.com/office/drawing/2014/main" id="{4D6E2347-0B02-2D49-9022-593548EB0C6F}"/>
              </a:ext>
            </a:extLst>
          </p:cNvPr>
          <p:cNvSpPr/>
          <p:nvPr/>
        </p:nvSpPr>
        <p:spPr>
          <a:xfrm>
            <a:off x="9931144" y="236351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ComQA</a:t>
            </a:r>
            <a:endParaRPr lang="en-US" sz="1400" dirty="0"/>
          </a:p>
        </p:txBody>
      </p:sp>
      <p:sp>
        <p:nvSpPr>
          <p:cNvPr id="28" name="Rounded Rectangle 27">
            <a:extLst>
              <a:ext uri="{FF2B5EF4-FFF2-40B4-BE49-F238E27FC236}">
                <a16:creationId xmlns:a16="http://schemas.microsoft.com/office/drawing/2014/main" id="{547906FD-E2CF-9C44-847C-07EBF71B52F5}"/>
              </a:ext>
            </a:extLst>
          </p:cNvPr>
          <p:cNvSpPr/>
          <p:nvPr/>
        </p:nvSpPr>
        <p:spPr>
          <a:xfrm>
            <a:off x="9931144" y="2009438"/>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DROP</a:t>
            </a:r>
          </a:p>
        </p:txBody>
      </p:sp>
      <p:sp>
        <p:nvSpPr>
          <p:cNvPr id="29" name="Rounded Rectangle 28">
            <a:extLst>
              <a:ext uri="{FF2B5EF4-FFF2-40B4-BE49-F238E27FC236}">
                <a16:creationId xmlns:a16="http://schemas.microsoft.com/office/drawing/2014/main" id="{969F314A-B541-6449-AC86-B7AB77F138CE}"/>
              </a:ext>
            </a:extLst>
          </p:cNvPr>
          <p:cNvSpPr/>
          <p:nvPr/>
        </p:nvSpPr>
        <p:spPr>
          <a:xfrm>
            <a:off x="9183682" y="2023911"/>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NarQA</a:t>
            </a:r>
            <a:endParaRPr lang="en-US" sz="1400" dirty="0"/>
          </a:p>
        </p:txBody>
      </p:sp>
      <p:sp>
        <p:nvSpPr>
          <p:cNvPr id="31" name="Rounded Rectangle 30">
            <a:extLst>
              <a:ext uri="{FF2B5EF4-FFF2-40B4-BE49-F238E27FC236}">
                <a16:creationId xmlns:a16="http://schemas.microsoft.com/office/drawing/2014/main" id="{F6AFF80D-F7C7-EC49-BED0-795064879532}"/>
              </a:ext>
            </a:extLst>
          </p:cNvPr>
          <p:cNvSpPr/>
          <p:nvPr/>
        </p:nvSpPr>
        <p:spPr>
          <a:xfrm>
            <a:off x="9183682" y="169123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OBQA</a:t>
            </a:r>
          </a:p>
        </p:txBody>
      </p:sp>
      <p:sp>
        <p:nvSpPr>
          <p:cNvPr id="32" name="Rounded Rectangle 31">
            <a:extLst>
              <a:ext uri="{FF2B5EF4-FFF2-40B4-BE49-F238E27FC236}">
                <a16:creationId xmlns:a16="http://schemas.microsoft.com/office/drawing/2014/main" id="{79AE130E-EE41-A54D-82C6-91846CE67158}"/>
              </a:ext>
            </a:extLst>
          </p:cNvPr>
          <p:cNvSpPr/>
          <p:nvPr/>
        </p:nvSpPr>
        <p:spPr>
          <a:xfrm>
            <a:off x="9931144" y="16840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BoolQ</a:t>
            </a:r>
            <a:endParaRPr lang="en-US" sz="1400" dirty="0"/>
          </a:p>
        </p:txBody>
      </p:sp>
      <p:sp>
        <p:nvSpPr>
          <p:cNvPr id="33" name="TextBox 32">
            <a:extLst>
              <a:ext uri="{FF2B5EF4-FFF2-40B4-BE49-F238E27FC236}">
                <a16:creationId xmlns:a16="http://schemas.microsoft.com/office/drawing/2014/main" id="{01806DB2-7EAC-A848-9E9D-86874046648C}"/>
              </a:ext>
            </a:extLst>
          </p:cNvPr>
          <p:cNvSpPr txBox="1"/>
          <p:nvPr/>
        </p:nvSpPr>
        <p:spPr>
          <a:xfrm>
            <a:off x="10749754" y="2421798"/>
            <a:ext cx="470000" cy="523220"/>
          </a:xfrm>
          <a:prstGeom prst="rect">
            <a:avLst/>
          </a:prstGeom>
          <a:noFill/>
        </p:spPr>
        <p:txBody>
          <a:bodyPr wrap="none" rtlCol="0">
            <a:spAutoFit/>
          </a:bodyPr>
          <a:lstStyle/>
          <a:p>
            <a:r>
              <a:rPr lang="en-US" sz="2800" dirty="0"/>
              <a:t>…</a:t>
            </a:r>
          </a:p>
        </p:txBody>
      </p:sp>
      <p:sp>
        <p:nvSpPr>
          <p:cNvPr id="4" name="Slide Number Placeholder 3">
            <a:extLst>
              <a:ext uri="{FF2B5EF4-FFF2-40B4-BE49-F238E27FC236}">
                <a16:creationId xmlns:a16="http://schemas.microsoft.com/office/drawing/2014/main" id="{7B78FD79-99BE-2543-B7F2-9405DD8F01C0}"/>
              </a:ext>
            </a:extLst>
          </p:cNvPr>
          <p:cNvSpPr>
            <a:spLocks noGrp="1"/>
          </p:cNvSpPr>
          <p:nvPr>
            <p:ph type="sldNum" sz="quarter" idx="10"/>
          </p:nvPr>
        </p:nvSpPr>
        <p:spPr/>
        <p:txBody>
          <a:bodyPr/>
          <a:lstStyle/>
          <a:p>
            <a:pPr>
              <a:defRPr/>
            </a:pPr>
            <a:fld id="{0121240C-47AF-2F4D-83B3-CC3EDF50F794}" type="slidenum">
              <a:rPr lang="en-US" smtClean="0"/>
              <a:pPr>
                <a:defRPr/>
              </a:pPr>
              <a:t>14</a:t>
            </a:fld>
            <a:endParaRPr lang="en-US" dirty="0"/>
          </a:p>
        </p:txBody>
      </p:sp>
      <p:sp>
        <p:nvSpPr>
          <p:cNvPr id="30" name="TextBox 29">
            <a:extLst>
              <a:ext uri="{FF2B5EF4-FFF2-40B4-BE49-F238E27FC236}">
                <a16:creationId xmlns:a16="http://schemas.microsoft.com/office/drawing/2014/main" id="{1E93303A-47B0-D944-BC2F-36D4919EE4BE}"/>
              </a:ext>
            </a:extLst>
          </p:cNvPr>
          <p:cNvSpPr txBox="1"/>
          <p:nvPr/>
        </p:nvSpPr>
        <p:spPr>
          <a:xfrm rot="16200000">
            <a:off x="9897056" y="1219130"/>
            <a:ext cx="470000" cy="523220"/>
          </a:xfrm>
          <a:prstGeom prst="rect">
            <a:avLst/>
          </a:prstGeom>
          <a:noFill/>
        </p:spPr>
        <p:txBody>
          <a:bodyPr wrap="none" rtlCol="0">
            <a:spAutoFit/>
          </a:bodyPr>
          <a:lstStyle/>
          <a:p>
            <a:r>
              <a:rPr lang="en-US" sz="2800" dirty="0"/>
              <a:t>…</a:t>
            </a:r>
          </a:p>
        </p:txBody>
      </p:sp>
      <p:sp>
        <p:nvSpPr>
          <p:cNvPr id="36" name="TextBox 35">
            <a:extLst>
              <a:ext uri="{FF2B5EF4-FFF2-40B4-BE49-F238E27FC236}">
                <a16:creationId xmlns:a16="http://schemas.microsoft.com/office/drawing/2014/main" id="{57466095-5C15-124E-835E-55113C411336}"/>
              </a:ext>
            </a:extLst>
          </p:cNvPr>
          <p:cNvSpPr txBox="1"/>
          <p:nvPr/>
        </p:nvSpPr>
        <p:spPr>
          <a:xfrm rot="16200000">
            <a:off x="9142575" y="1221971"/>
            <a:ext cx="470000" cy="523220"/>
          </a:xfrm>
          <a:prstGeom prst="rect">
            <a:avLst/>
          </a:prstGeom>
          <a:noFill/>
        </p:spPr>
        <p:txBody>
          <a:bodyPr wrap="none" rtlCol="0">
            <a:spAutoFit/>
          </a:bodyPr>
          <a:lstStyle/>
          <a:p>
            <a:r>
              <a:rPr lang="en-US" sz="2800" dirty="0"/>
              <a:t>…</a:t>
            </a:r>
          </a:p>
        </p:txBody>
      </p:sp>
      <p:sp>
        <p:nvSpPr>
          <p:cNvPr id="34" name="Rectangle 33">
            <a:extLst>
              <a:ext uri="{FF2B5EF4-FFF2-40B4-BE49-F238E27FC236}">
                <a16:creationId xmlns:a16="http://schemas.microsoft.com/office/drawing/2014/main" id="{A950DF69-61EA-C647-A57F-2CEE05887C0E}"/>
              </a:ext>
            </a:extLst>
          </p:cNvPr>
          <p:cNvSpPr/>
          <p:nvPr/>
        </p:nvSpPr>
        <p:spPr>
          <a:xfrm>
            <a:off x="7774570" y="4843173"/>
            <a:ext cx="4412939" cy="523220"/>
          </a:xfrm>
          <a:prstGeom prst="rect">
            <a:avLst/>
          </a:prstGeom>
        </p:spPr>
        <p:txBody>
          <a:bodyPr wrap="none">
            <a:spAutoFit/>
          </a:bodyPr>
          <a:lstStyle/>
          <a:p>
            <a:r>
              <a:rPr lang="en-US" sz="2800" i="1" dirty="0"/>
              <a:t>But inherently they’re all </a:t>
            </a:r>
            <a:r>
              <a:rPr lang="en-US" sz="2800" b="1" i="1" dirty="0"/>
              <a:t>QA</a:t>
            </a:r>
            <a:r>
              <a:rPr lang="en-US" sz="2800" i="1" dirty="0"/>
              <a:t>! </a:t>
            </a:r>
          </a:p>
        </p:txBody>
      </p:sp>
      <p:sp>
        <p:nvSpPr>
          <p:cNvPr id="35" name="Triangle 34">
            <a:extLst>
              <a:ext uri="{FF2B5EF4-FFF2-40B4-BE49-F238E27FC236}">
                <a16:creationId xmlns:a16="http://schemas.microsoft.com/office/drawing/2014/main" id="{DE4A2525-8E8F-234A-8CC3-0666BF185DC2}"/>
              </a:ext>
            </a:extLst>
          </p:cNvPr>
          <p:cNvSpPr/>
          <p:nvPr/>
        </p:nvSpPr>
        <p:spPr>
          <a:xfrm rot="5400000">
            <a:off x="6903799" y="4928322"/>
            <a:ext cx="1140813" cy="382420"/>
          </a:xfrm>
          <a:prstGeom prst="triangle">
            <a:avLst/>
          </a:prstGeom>
          <a:solidFill>
            <a:srgbClr val="6E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142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3">
                                            <p:txEl>
                                              <p:pRg st="5" end="5"/>
                                            </p:txEl>
                                          </p:spTgt>
                                        </p:tgtEl>
                                        <p:attrNameLst>
                                          <p:attrName>style.opacity</p:attrName>
                                        </p:attrNameLst>
                                      </p:cBhvr>
                                      <p:to>
                                        <p:strVal val="0.25"/>
                                      </p:to>
                                    </p:set>
                                    <p:animEffect filter="image" prLst="opacity: 0.25">
                                      <p:cBhvr rctx="IE">
                                        <p:cTn id="7" dur="indefinite"/>
                                        <p:tgtEl>
                                          <p:spTgt spid="3">
                                            <p:txEl>
                                              <p:pRg st="5" end="5"/>
                                            </p:txEl>
                                          </p:spTgt>
                                        </p:tgtEl>
                                      </p:cBhvr>
                                    </p:animEffect>
                                  </p:childTnLst>
                                </p:cTn>
                              </p:par>
                              <p:par>
                                <p:cTn id="8" presetID="9" presetClass="emph" presetSubtype="0" grpId="0" nodeType="withEffect">
                                  <p:stCondLst>
                                    <p:cond delay="0"/>
                                  </p:stCondLst>
                                  <p:childTnLst>
                                    <p:set>
                                      <p:cBhvr>
                                        <p:cTn id="9" dur="indefinite"/>
                                        <p:tgtEl>
                                          <p:spTgt spid="3">
                                            <p:txEl>
                                              <p:pRg st="6" end="6"/>
                                            </p:txEl>
                                          </p:spTgt>
                                        </p:tgtEl>
                                        <p:attrNameLst>
                                          <p:attrName>style.opacity</p:attrName>
                                        </p:attrNameLst>
                                      </p:cBhvr>
                                      <p:to>
                                        <p:strVal val="0.25"/>
                                      </p:to>
                                    </p:set>
                                    <p:animEffect filter="image" prLst="opacity: 0.25">
                                      <p:cBhvr rctx="IE">
                                        <p:cTn id="10" dur="indefinite"/>
                                        <p:tgtEl>
                                          <p:spTgt spid="3">
                                            <p:txEl>
                                              <p:pRg st="6" end="6"/>
                                            </p:txEl>
                                          </p:spTgt>
                                        </p:tgtEl>
                                      </p:cBhvr>
                                    </p:animEffect>
                                  </p:childTnLst>
                                </p:cTn>
                              </p:par>
                              <p:par>
                                <p:cTn id="11" presetID="9" presetClass="emph" presetSubtype="0" grpId="0" nodeType="withEffect">
                                  <p:stCondLst>
                                    <p:cond delay="0"/>
                                  </p:stCondLst>
                                  <p:childTnLst>
                                    <p:set>
                                      <p:cBhvr>
                                        <p:cTn id="12" dur="indefinite"/>
                                        <p:tgtEl>
                                          <p:spTgt spid="3">
                                            <p:txEl>
                                              <p:pRg st="7" end="7"/>
                                            </p:txEl>
                                          </p:spTgt>
                                        </p:tgtEl>
                                        <p:attrNameLst>
                                          <p:attrName>style.opacity</p:attrName>
                                        </p:attrNameLst>
                                      </p:cBhvr>
                                      <p:to>
                                        <p:strVal val="0.25"/>
                                      </p:to>
                                    </p:set>
                                    <p:animEffect filter="image" prLst="opacity: 0.25">
                                      <p:cBhvr rctx="IE">
                                        <p:cTn id="13" dur="indefinite"/>
                                        <p:tgtEl>
                                          <p:spTgt spid="3">
                                            <p:txEl>
                                              <p:pRg st="7" end="7"/>
                                            </p:txEl>
                                          </p:spTgt>
                                        </p:tgtEl>
                                      </p:cBhvr>
                                    </p:animEffect>
                                  </p:childTnLst>
                                </p:cTn>
                              </p:par>
                              <p:par>
                                <p:cTn id="14" presetID="9" presetClass="emph" presetSubtype="0" grpId="1" nodeType="withEffect">
                                  <p:stCondLst>
                                    <p:cond delay="0"/>
                                  </p:stCondLst>
                                  <p:childTnLst>
                                    <p:set>
                                      <p:cBhvr>
                                        <p:cTn id="15" dur="indefinite"/>
                                        <p:tgtEl>
                                          <p:spTgt spid="34"/>
                                        </p:tgtEl>
                                        <p:attrNameLst>
                                          <p:attrName>style.opacity</p:attrName>
                                        </p:attrNameLst>
                                      </p:cBhvr>
                                      <p:to>
                                        <p:strVal val="0.25"/>
                                      </p:to>
                                    </p:set>
                                    <p:animEffect filter="image" prLst="opacity: 0.25">
                                      <p:cBhvr rctx="IE">
                                        <p:cTn id="16" dur="indefinite"/>
                                        <p:tgtEl>
                                          <p:spTgt spid="34"/>
                                        </p:tgtEl>
                                      </p:cBhvr>
                                    </p:animEffect>
                                  </p:childTnLst>
                                </p:cTn>
                              </p:par>
                              <p:par>
                                <p:cTn id="17" presetID="9" presetClass="emph" presetSubtype="0" grpId="1" nodeType="withEffect">
                                  <p:stCondLst>
                                    <p:cond delay="0"/>
                                  </p:stCondLst>
                                  <p:childTnLst>
                                    <p:set>
                                      <p:cBhvr>
                                        <p:cTn id="18" dur="indefinite"/>
                                        <p:tgtEl>
                                          <p:spTgt spid="35"/>
                                        </p:tgtEl>
                                        <p:attrNameLst>
                                          <p:attrName>style.opacity</p:attrName>
                                        </p:attrNameLst>
                                      </p:cBhvr>
                                      <p:to>
                                        <p:strVal val="0.25"/>
                                      </p:to>
                                    </p:set>
                                    <p:animEffect filter="image" prLst="opacity: 0.25">
                                      <p:cBhvr rctx="IE">
                                        <p:cTn id="19" dur="indefinite"/>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mph" presetSubtype="0" nodeType="clickEffect">
                                  <p:stCondLst>
                                    <p:cond delay="0"/>
                                  </p:stCondLst>
                                  <p:childTnLst>
                                    <p:set>
                                      <p:cBhvr>
                                        <p:cTn id="23" dur="indefinite"/>
                                        <p:tgtEl>
                                          <p:spTgt spid="3">
                                            <p:txEl>
                                              <p:pRg st="5" end="5"/>
                                            </p:txEl>
                                          </p:spTgt>
                                        </p:tgtEl>
                                        <p:attrNameLst>
                                          <p:attrName>style.opacity</p:attrName>
                                        </p:attrNameLst>
                                      </p:cBhvr>
                                      <p:to>
                                        <p:strVal val="1"/>
                                      </p:to>
                                    </p:set>
                                    <p:animEffect filter="image" prLst="opacity: 1">
                                      <p:cBhvr rctx="IE">
                                        <p:cTn id="24" dur="indefinite"/>
                                        <p:tgtEl>
                                          <p:spTgt spid="3">
                                            <p:txEl>
                                              <p:pRg st="5" end="5"/>
                                            </p:txEl>
                                          </p:spTgt>
                                        </p:tgtEl>
                                      </p:cBhvr>
                                    </p:animEffect>
                                  </p:childTnLst>
                                </p:cTn>
                              </p:par>
                              <p:par>
                                <p:cTn id="25" presetID="9" presetClass="emph" presetSubtype="0" nodeType="withEffect">
                                  <p:stCondLst>
                                    <p:cond delay="0"/>
                                  </p:stCondLst>
                                  <p:childTnLst>
                                    <p:set>
                                      <p:cBhvr>
                                        <p:cTn id="26" dur="indefinite"/>
                                        <p:tgtEl>
                                          <p:spTgt spid="3">
                                            <p:txEl>
                                              <p:pRg st="6" end="6"/>
                                            </p:txEl>
                                          </p:spTgt>
                                        </p:tgtEl>
                                        <p:attrNameLst>
                                          <p:attrName>style.opacity</p:attrName>
                                        </p:attrNameLst>
                                      </p:cBhvr>
                                      <p:to>
                                        <p:strVal val="1"/>
                                      </p:to>
                                    </p:set>
                                    <p:animEffect filter="image" prLst="opacity: 1">
                                      <p:cBhvr rctx="IE">
                                        <p:cTn id="27" dur="indefinite"/>
                                        <p:tgtEl>
                                          <p:spTgt spid="3">
                                            <p:txEl>
                                              <p:pRg st="6" end="6"/>
                                            </p:txEl>
                                          </p:spTgt>
                                        </p:tgtEl>
                                      </p:cBhvr>
                                    </p:animEffect>
                                  </p:childTnLst>
                                </p:cTn>
                              </p:par>
                              <p:par>
                                <p:cTn id="28" presetID="9" presetClass="emph" presetSubtype="0" nodeType="withEffect">
                                  <p:stCondLst>
                                    <p:cond delay="0"/>
                                  </p:stCondLst>
                                  <p:childTnLst>
                                    <p:set>
                                      <p:cBhvr>
                                        <p:cTn id="29" dur="indefinite"/>
                                        <p:tgtEl>
                                          <p:spTgt spid="3">
                                            <p:txEl>
                                              <p:pRg st="7" end="7"/>
                                            </p:txEl>
                                          </p:spTgt>
                                        </p:tgtEl>
                                        <p:attrNameLst>
                                          <p:attrName>style.opacity</p:attrName>
                                        </p:attrNameLst>
                                      </p:cBhvr>
                                      <p:to>
                                        <p:strVal val="1"/>
                                      </p:to>
                                    </p:set>
                                    <p:animEffect filter="image" prLst="opacity: 1">
                                      <p:cBhvr rctx="IE">
                                        <p:cTn id="30" dur="indefinite"/>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mph" presetSubtype="0" grpId="0" nodeType="clickEffect">
                                  <p:stCondLst>
                                    <p:cond delay="0"/>
                                  </p:stCondLst>
                                  <p:childTnLst>
                                    <p:set>
                                      <p:cBhvr>
                                        <p:cTn id="34" dur="indefinite"/>
                                        <p:tgtEl>
                                          <p:spTgt spid="35"/>
                                        </p:tgtEl>
                                        <p:attrNameLst>
                                          <p:attrName>style.opacity</p:attrName>
                                        </p:attrNameLst>
                                      </p:cBhvr>
                                      <p:to>
                                        <p:strVal val="1"/>
                                      </p:to>
                                    </p:set>
                                    <p:animEffect filter="image" prLst="opacity: 1">
                                      <p:cBhvr rctx="IE">
                                        <p:cTn id="35" dur="indefinite"/>
                                        <p:tgtEl>
                                          <p:spTgt spid="35"/>
                                        </p:tgtEl>
                                      </p:cBhvr>
                                    </p:animEffect>
                                  </p:childTnLst>
                                </p:cTn>
                              </p:par>
                              <p:par>
                                <p:cTn id="36" presetID="9" presetClass="emph" presetSubtype="0" grpId="0" nodeType="withEffect">
                                  <p:stCondLst>
                                    <p:cond delay="0"/>
                                  </p:stCondLst>
                                  <p:childTnLst>
                                    <p:set>
                                      <p:cBhvr>
                                        <p:cTn id="37" dur="indefinite"/>
                                        <p:tgtEl>
                                          <p:spTgt spid="34"/>
                                        </p:tgtEl>
                                        <p:attrNameLst>
                                          <p:attrName>style.opacity</p:attrName>
                                        </p:attrNameLst>
                                      </p:cBhvr>
                                      <p:to>
                                        <p:strVal val="1"/>
                                      </p:to>
                                    </p:set>
                                    <p:animEffect filter="image" prLst="opacity: 1">
                                      <p:cBhvr rctx="IE">
                                        <p:cTn id="38" dur="indefinite"/>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4" grpId="0"/>
      <p:bldP spid="34" grpId="1"/>
      <p:bldP spid="35" grpId="0" animBg="1"/>
      <p:bldP spid="3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907FA-4987-6D4F-9CC0-BCAF41943D39}"/>
              </a:ext>
            </a:extLst>
          </p:cNvPr>
          <p:cNvSpPr>
            <a:spLocks noGrp="1"/>
          </p:cNvSpPr>
          <p:nvPr>
            <p:ph type="title"/>
          </p:nvPr>
        </p:nvSpPr>
        <p:spPr/>
        <p:txBody>
          <a:bodyPr/>
          <a:lstStyle/>
          <a:p>
            <a:r>
              <a:rPr lang="en-US" dirty="0"/>
              <a:t>Format-Specific Model Design</a:t>
            </a:r>
          </a:p>
        </p:txBody>
      </p:sp>
      <p:sp>
        <p:nvSpPr>
          <p:cNvPr id="4" name="Rounded Rectangle 3">
            <a:extLst>
              <a:ext uri="{FF2B5EF4-FFF2-40B4-BE49-F238E27FC236}">
                <a16:creationId xmlns:a16="http://schemas.microsoft.com/office/drawing/2014/main" id="{29923198-89B8-E045-9A02-6BE30F5490AC}"/>
              </a:ext>
            </a:extLst>
          </p:cNvPr>
          <p:cNvSpPr/>
          <p:nvPr/>
        </p:nvSpPr>
        <p:spPr>
          <a:xfrm>
            <a:off x="1557843" y="2563102"/>
            <a:ext cx="2936441" cy="3114488"/>
          </a:xfrm>
          <a:prstGeom prst="roundRect">
            <a:avLst/>
          </a:prstGeom>
          <a:solidFill>
            <a:srgbClr val="FFFE1A">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66CB49E-D374-4D4B-B7B8-A5792BF024D9}"/>
              </a:ext>
            </a:extLst>
          </p:cNvPr>
          <p:cNvGrpSpPr/>
          <p:nvPr/>
        </p:nvGrpSpPr>
        <p:grpSpPr>
          <a:xfrm>
            <a:off x="1227991" y="3353397"/>
            <a:ext cx="308034" cy="1462135"/>
            <a:chOff x="959667" y="3388037"/>
            <a:chExt cx="464019" cy="1462135"/>
          </a:xfrm>
        </p:grpSpPr>
        <p:cxnSp>
          <p:nvCxnSpPr>
            <p:cNvPr id="6" name="Straight Arrow Connector 5">
              <a:extLst>
                <a:ext uri="{FF2B5EF4-FFF2-40B4-BE49-F238E27FC236}">
                  <a16:creationId xmlns:a16="http://schemas.microsoft.com/office/drawing/2014/main" id="{6FD96F91-8AE8-624E-A6C8-B32A1AD4FFE5}"/>
                </a:ext>
              </a:extLst>
            </p:cNvPr>
            <p:cNvCxnSpPr>
              <a:cxnSpLocks/>
            </p:cNvCxnSpPr>
            <p:nvPr/>
          </p:nvCxnSpPr>
          <p:spPr>
            <a:xfrm>
              <a:off x="959667" y="338803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a:extLst>
                <a:ext uri="{FF2B5EF4-FFF2-40B4-BE49-F238E27FC236}">
                  <a16:creationId xmlns:a16="http://schemas.microsoft.com/office/drawing/2014/main" id="{965EDB6E-AB3D-F248-8FA4-4BEAC4FCA758}"/>
                </a:ext>
              </a:extLst>
            </p:cNvPr>
            <p:cNvCxnSpPr>
              <a:cxnSpLocks/>
            </p:cNvCxnSpPr>
            <p:nvPr/>
          </p:nvCxnSpPr>
          <p:spPr>
            <a:xfrm>
              <a:off x="959667" y="389352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86430D7D-5576-1A4F-B3BD-2FBF7A5E442C}"/>
                </a:ext>
              </a:extLst>
            </p:cNvPr>
            <p:cNvCxnSpPr>
              <a:cxnSpLocks/>
            </p:cNvCxnSpPr>
            <p:nvPr/>
          </p:nvCxnSpPr>
          <p:spPr>
            <a:xfrm>
              <a:off x="959667" y="437184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9922BA56-E4D4-D042-B164-A6B74C6ED681}"/>
                </a:ext>
              </a:extLst>
            </p:cNvPr>
            <p:cNvCxnSpPr>
              <a:cxnSpLocks/>
            </p:cNvCxnSpPr>
            <p:nvPr/>
          </p:nvCxnSpPr>
          <p:spPr>
            <a:xfrm>
              <a:off x="959667" y="485017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pic>
        <p:nvPicPr>
          <p:cNvPr id="10" name="Picture 9">
            <a:extLst>
              <a:ext uri="{FF2B5EF4-FFF2-40B4-BE49-F238E27FC236}">
                <a16:creationId xmlns:a16="http://schemas.microsoft.com/office/drawing/2014/main" id="{F5695A3C-4D5E-334A-80A5-25205BBAF7BE}"/>
              </a:ext>
            </a:extLst>
          </p:cNvPr>
          <p:cNvPicPr>
            <a:picLocks noChangeAspect="1"/>
          </p:cNvPicPr>
          <p:nvPr/>
        </p:nvPicPr>
        <p:blipFill>
          <a:blip r:embed="rId3"/>
          <a:stretch>
            <a:fillRect/>
          </a:stretch>
        </p:blipFill>
        <p:spPr>
          <a:xfrm>
            <a:off x="1844629" y="3133426"/>
            <a:ext cx="2319802" cy="2009741"/>
          </a:xfrm>
          <a:prstGeom prst="rect">
            <a:avLst/>
          </a:prstGeom>
        </p:spPr>
      </p:pic>
      <p:sp>
        <p:nvSpPr>
          <p:cNvPr id="11" name="Rounded Rectangle 10">
            <a:extLst>
              <a:ext uri="{FF2B5EF4-FFF2-40B4-BE49-F238E27FC236}">
                <a16:creationId xmlns:a16="http://schemas.microsoft.com/office/drawing/2014/main" id="{F4053047-5677-CA46-886B-49F8BC69E464}"/>
              </a:ext>
            </a:extLst>
          </p:cNvPr>
          <p:cNvSpPr/>
          <p:nvPr/>
        </p:nvSpPr>
        <p:spPr>
          <a:xfrm>
            <a:off x="411424" y="3133426"/>
            <a:ext cx="805546" cy="1827679"/>
          </a:xfrm>
          <a:prstGeom prst="roundRect">
            <a:avLst/>
          </a:prstGeom>
          <a:solidFill>
            <a:schemeClr val="tx2">
              <a:lumMod val="20000"/>
              <a:lumOff val="8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dirty="0">
                <a:solidFill>
                  <a:schemeClr val="tx1"/>
                </a:solidFill>
              </a:rPr>
              <a:t>Input</a:t>
            </a:r>
          </a:p>
        </p:txBody>
      </p:sp>
      <p:sp>
        <p:nvSpPr>
          <p:cNvPr id="12" name="Rounded Rectangle 11">
            <a:extLst>
              <a:ext uri="{FF2B5EF4-FFF2-40B4-BE49-F238E27FC236}">
                <a16:creationId xmlns:a16="http://schemas.microsoft.com/office/drawing/2014/main" id="{9F0BEC09-FA2B-1847-9454-3E561140FCAF}"/>
              </a:ext>
            </a:extLst>
          </p:cNvPr>
          <p:cNvSpPr/>
          <p:nvPr/>
        </p:nvSpPr>
        <p:spPr>
          <a:xfrm>
            <a:off x="4832114" y="3164758"/>
            <a:ext cx="805546" cy="1827679"/>
          </a:xfrm>
          <a:prstGeom prst="roundRect">
            <a:avLst/>
          </a:prstGeom>
          <a:solidFill>
            <a:schemeClr val="tx2">
              <a:lumMod val="20000"/>
              <a:lumOff val="8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vert="horz" lIns="0" rIns="0" rtlCol="0" anchor="ctr"/>
          <a:lstStyle/>
          <a:p>
            <a:pPr algn="ctr"/>
            <a:r>
              <a:rPr lang="en-US" sz="1400" dirty="0">
                <a:solidFill>
                  <a:schemeClr val="tx1"/>
                </a:solidFill>
              </a:rPr>
              <a:t>Task-specific layer</a:t>
            </a:r>
          </a:p>
        </p:txBody>
      </p:sp>
      <p:grpSp>
        <p:nvGrpSpPr>
          <p:cNvPr id="13" name="Group 12">
            <a:extLst>
              <a:ext uri="{FF2B5EF4-FFF2-40B4-BE49-F238E27FC236}">
                <a16:creationId xmlns:a16="http://schemas.microsoft.com/office/drawing/2014/main" id="{EED2642B-F7BE-B74C-8380-3B3BCFDAC622}"/>
              </a:ext>
            </a:extLst>
          </p:cNvPr>
          <p:cNvGrpSpPr/>
          <p:nvPr/>
        </p:nvGrpSpPr>
        <p:grpSpPr>
          <a:xfrm>
            <a:off x="4492176" y="3347529"/>
            <a:ext cx="308034" cy="1462135"/>
            <a:chOff x="959667" y="3388037"/>
            <a:chExt cx="464019" cy="1462135"/>
          </a:xfrm>
        </p:grpSpPr>
        <p:cxnSp>
          <p:nvCxnSpPr>
            <p:cNvPr id="14" name="Straight Arrow Connector 13">
              <a:extLst>
                <a:ext uri="{FF2B5EF4-FFF2-40B4-BE49-F238E27FC236}">
                  <a16:creationId xmlns:a16="http://schemas.microsoft.com/office/drawing/2014/main" id="{60594D5B-4942-CD4F-9C8C-C69CC6074B55}"/>
                </a:ext>
              </a:extLst>
            </p:cNvPr>
            <p:cNvCxnSpPr>
              <a:cxnSpLocks/>
            </p:cNvCxnSpPr>
            <p:nvPr/>
          </p:nvCxnSpPr>
          <p:spPr>
            <a:xfrm>
              <a:off x="959667" y="338803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C479E1C7-A868-4D4D-9096-254C9A34A17B}"/>
                </a:ext>
              </a:extLst>
            </p:cNvPr>
            <p:cNvCxnSpPr>
              <a:cxnSpLocks/>
            </p:cNvCxnSpPr>
            <p:nvPr/>
          </p:nvCxnSpPr>
          <p:spPr>
            <a:xfrm>
              <a:off x="959667" y="389352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16B8068E-A57C-2541-8A7C-689DBE59632A}"/>
                </a:ext>
              </a:extLst>
            </p:cNvPr>
            <p:cNvCxnSpPr>
              <a:cxnSpLocks/>
            </p:cNvCxnSpPr>
            <p:nvPr/>
          </p:nvCxnSpPr>
          <p:spPr>
            <a:xfrm>
              <a:off x="959667" y="437184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85DD0C3B-2C76-FA43-B991-3594A97B3FF7}"/>
                </a:ext>
              </a:extLst>
            </p:cNvPr>
            <p:cNvCxnSpPr>
              <a:cxnSpLocks/>
            </p:cNvCxnSpPr>
            <p:nvPr/>
          </p:nvCxnSpPr>
          <p:spPr>
            <a:xfrm>
              <a:off x="959667" y="485017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9" name="Rectangular Callout 18">
            <a:extLst>
              <a:ext uri="{FF2B5EF4-FFF2-40B4-BE49-F238E27FC236}">
                <a16:creationId xmlns:a16="http://schemas.microsoft.com/office/drawing/2014/main" id="{EFB1D24F-7272-0A43-BD31-3DBB723AEDB2}"/>
              </a:ext>
            </a:extLst>
          </p:cNvPr>
          <p:cNvSpPr/>
          <p:nvPr/>
        </p:nvSpPr>
        <p:spPr>
          <a:xfrm>
            <a:off x="3962399" y="5743943"/>
            <a:ext cx="1833762" cy="751114"/>
          </a:xfrm>
          <a:prstGeom prst="wedgeRectCallout">
            <a:avLst>
              <a:gd name="adj1" fmla="val 17827"/>
              <a:gd name="adj2" fmla="val -115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Dataset-specific assumptions 😢</a:t>
            </a:r>
          </a:p>
        </p:txBody>
      </p:sp>
      <p:graphicFrame>
        <p:nvGraphicFramePr>
          <p:cNvPr id="22" name="Table 21">
            <a:extLst>
              <a:ext uri="{FF2B5EF4-FFF2-40B4-BE49-F238E27FC236}">
                <a16:creationId xmlns:a16="http://schemas.microsoft.com/office/drawing/2014/main" id="{BFA24205-0E25-A349-8529-E759A603537D}"/>
              </a:ext>
            </a:extLst>
          </p:cNvPr>
          <p:cNvGraphicFramePr>
            <a:graphicFrameLocks noGrp="1"/>
          </p:cNvGraphicFramePr>
          <p:nvPr>
            <p:extLst>
              <p:ext uri="{D42A27DB-BD31-4B8C-83A1-F6EECF244321}">
                <p14:modId xmlns:p14="http://schemas.microsoft.com/office/powerpoint/2010/main" val="3760380255"/>
              </p:ext>
            </p:extLst>
          </p:nvPr>
        </p:nvGraphicFramePr>
        <p:xfrm>
          <a:off x="6210889" y="3384396"/>
          <a:ext cx="5718352" cy="2661920"/>
        </p:xfrm>
        <a:graphic>
          <a:graphicData uri="http://schemas.openxmlformats.org/drawingml/2006/table">
            <a:tbl>
              <a:tblPr firstRow="1" bandRow="1">
                <a:tableStyleId>{5C22544A-7EE6-4342-B048-85BDC9FD1C3A}</a:tableStyleId>
              </a:tblPr>
              <a:tblGrid>
                <a:gridCol w="2198240">
                  <a:extLst>
                    <a:ext uri="{9D8B030D-6E8A-4147-A177-3AD203B41FA5}">
                      <a16:colId xmlns:a16="http://schemas.microsoft.com/office/drawing/2014/main" val="243073372"/>
                    </a:ext>
                  </a:extLst>
                </a:gridCol>
                <a:gridCol w="3520112">
                  <a:extLst>
                    <a:ext uri="{9D8B030D-6E8A-4147-A177-3AD203B41FA5}">
                      <a16:colId xmlns:a16="http://schemas.microsoft.com/office/drawing/2014/main" val="4068774688"/>
                    </a:ext>
                  </a:extLst>
                </a:gridCol>
              </a:tblGrid>
              <a:tr h="370840">
                <a:tc>
                  <a:txBody>
                    <a:bodyPr/>
                    <a:lstStyle/>
                    <a:p>
                      <a:pPr algn="ctr"/>
                      <a:r>
                        <a:rPr lang="en-US" dirty="0"/>
                        <a:t>format</a:t>
                      </a:r>
                    </a:p>
                  </a:txBody>
                  <a:tcPr/>
                </a:tc>
                <a:tc>
                  <a:txBody>
                    <a:bodyPr/>
                    <a:lstStyle/>
                    <a:p>
                      <a:pPr algn="ctr"/>
                      <a:r>
                        <a:rPr lang="en-US" dirty="0"/>
                        <a:t>assumption</a:t>
                      </a:r>
                    </a:p>
                  </a:txBody>
                  <a:tcPr/>
                </a:tc>
                <a:extLst>
                  <a:ext uri="{0D108BD9-81ED-4DB2-BD59-A6C34878D82A}">
                    <a16:rowId xmlns:a16="http://schemas.microsoft.com/office/drawing/2014/main" val="117047485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Yes/No QA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Wingdings" pitchFamily="2" charset="2"/>
                      </a:endParaRPr>
                    </a:p>
                  </a:txBody>
                  <a:tcPr/>
                </a:tc>
                <a:extLst>
                  <a:ext uri="{0D108BD9-81ED-4DB2-BD59-A6C34878D82A}">
                    <a16:rowId xmlns:a16="http://schemas.microsoft.com/office/drawing/2014/main" val="512712009"/>
                  </a:ext>
                </a:extLst>
              </a:tr>
              <a:tr h="4654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ym typeface="Wingdings" pitchFamily="2" charset="2"/>
                        </a:rPr>
                        <a:t>Multiple-choice QA</a:t>
                      </a:r>
                    </a:p>
                  </a:txBody>
                  <a:tcPr/>
                </a:tc>
                <a:tc>
                  <a:txBody>
                    <a:bodyPr/>
                    <a:lstStyle/>
                    <a:p>
                      <a:br>
                        <a:rPr lang="en-US" dirty="0"/>
                      </a:br>
                      <a:endParaRPr lang="en-US" dirty="0"/>
                    </a:p>
                  </a:txBody>
                  <a:tcPr/>
                </a:tc>
                <a:extLst>
                  <a:ext uri="{0D108BD9-81ED-4DB2-BD59-A6C34878D82A}">
                    <a16:rowId xmlns:a16="http://schemas.microsoft.com/office/drawing/2014/main" val="9723672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ym typeface="Wingdings" pitchFamily="2" charset="2"/>
                        </a:rPr>
                        <a:t>Extractive QA</a:t>
                      </a:r>
                    </a:p>
                  </a:txBody>
                  <a:tcPr/>
                </a:tc>
                <a:tc>
                  <a:txBody>
                    <a:bodyPr/>
                    <a:lstStyle/>
                    <a:p>
                      <a:br>
                        <a:rPr lang="en-US" dirty="0"/>
                      </a:br>
                      <a:endParaRPr lang="en-US" dirty="0"/>
                    </a:p>
                  </a:txBody>
                  <a:tcPr/>
                </a:tc>
                <a:extLst>
                  <a:ext uri="{0D108BD9-81ED-4DB2-BD59-A6C34878D82A}">
                    <a16:rowId xmlns:a16="http://schemas.microsoft.com/office/drawing/2014/main" val="236699149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Abstractive QA</a:t>
                      </a:r>
                      <a:endParaRPr lang="en-US" sz="1800" dirty="0">
                        <a:sym typeface="Wingdings" pitchFamily="2" charset="2"/>
                      </a:endParaRPr>
                    </a:p>
                  </a:txBody>
                  <a:tcPr/>
                </a:tc>
                <a:tc>
                  <a:txBody>
                    <a:bodyPr/>
                    <a:lstStyle/>
                    <a:p>
                      <a:br>
                        <a:rPr lang="en-US" dirty="0"/>
                      </a:br>
                      <a:endParaRPr lang="en-US" dirty="0"/>
                    </a:p>
                  </a:txBody>
                  <a:tcPr/>
                </a:tc>
                <a:extLst>
                  <a:ext uri="{0D108BD9-81ED-4DB2-BD59-A6C34878D82A}">
                    <a16:rowId xmlns:a16="http://schemas.microsoft.com/office/drawing/2014/main" val="82591444"/>
                  </a:ext>
                </a:extLst>
              </a:tr>
            </a:tbl>
          </a:graphicData>
        </a:graphic>
      </p:graphicFrame>
      <p:sp>
        <p:nvSpPr>
          <p:cNvPr id="24" name="Rectangle 23">
            <a:extLst>
              <a:ext uri="{FF2B5EF4-FFF2-40B4-BE49-F238E27FC236}">
                <a16:creationId xmlns:a16="http://schemas.microsoft.com/office/drawing/2014/main" id="{2DC9CC5F-7231-334D-B3A8-5AFFFF07F63E}"/>
              </a:ext>
            </a:extLst>
          </p:cNvPr>
          <p:cNvSpPr/>
          <p:nvPr/>
        </p:nvSpPr>
        <p:spPr>
          <a:xfrm>
            <a:off x="8401413" y="3749335"/>
            <a:ext cx="3527828" cy="338554"/>
          </a:xfrm>
          <a:prstGeom prst="rect">
            <a:avLst/>
          </a:prstGeom>
        </p:spPr>
        <p:txBody>
          <a:bodyPr wrap="square">
            <a:spAutoFit/>
          </a:bodyPr>
          <a:lstStyle/>
          <a:p>
            <a:pPr lvl="0" algn="ctr" eaLnBrk="1" fontAlgn="auto" hangingPunct="1">
              <a:spcBef>
                <a:spcPts val="0"/>
              </a:spcBef>
              <a:spcAft>
                <a:spcPts val="0"/>
              </a:spcAft>
              <a:defRPr/>
            </a:pPr>
            <a:r>
              <a:rPr lang="en-US" sz="1600" i="1" dirty="0">
                <a:sym typeface="Wingdings" pitchFamily="2" charset="2"/>
              </a:rPr>
              <a:t>binary output </a:t>
            </a:r>
          </a:p>
        </p:txBody>
      </p:sp>
      <p:sp>
        <p:nvSpPr>
          <p:cNvPr id="25" name="Rectangle 24">
            <a:extLst>
              <a:ext uri="{FF2B5EF4-FFF2-40B4-BE49-F238E27FC236}">
                <a16:creationId xmlns:a16="http://schemas.microsoft.com/office/drawing/2014/main" id="{FE6ABEE1-A13A-3A48-B276-50FEB680C428}"/>
              </a:ext>
            </a:extLst>
          </p:cNvPr>
          <p:cNvSpPr/>
          <p:nvPr/>
        </p:nvSpPr>
        <p:spPr>
          <a:xfrm>
            <a:off x="8383741" y="4265434"/>
            <a:ext cx="3650604" cy="323165"/>
          </a:xfrm>
          <a:prstGeom prst="rect">
            <a:avLst/>
          </a:prstGeom>
        </p:spPr>
        <p:txBody>
          <a:bodyPr wrap="square">
            <a:spAutoFit/>
          </a:bodyPr>
          <a:lstStyle/>
          <a:p>
            <a:r>
              <a:rPr lang="en-US" sz="1500" i="1" dirty="0">
                <a:sym typeface="Wingdings" pitchFamily="2" charset="2"/>
              </a:rPr>
              <a:t>One correct answer from a list of candidates. </a:t>
            </a:r>
            <a:endParaRPr lang="en-US" sz="1500" i="1" dirty="0"/>
          </a:p>
        </p:txBody>
      </p:sp>
      <p:sp>
        <p:nvSpPr>
          <p:cNvPr id="26" name="Rectangle 25">
            <a:extLst>
              <a:ext uri="{FF2B5EF4-FFF2-40B4-BE49-F238E27FC236}">
                <a16:creationId xmlns:a16="http://schemas.microsoft.com/office/drawing/2014/main" id="{2E610A5D-3ACB-514B-9D6B-C91BBF1D1E02}"/>
              </a:ext>
            </a:extLst>
          </p:cNvPr>
          <p:cNvSpPr/>
          <p:nvPr/>
        </p:nvSpPr>
        <p:spPr>
          <a:xfrm>
            <a:off x="8583436" y="4942031"/>
            <a:ext cx="3545500" cy="338554"/>
          </a:xfrm>
          <a:prstGeom prst="rect">
            <a:avLst/>
          </a:prstGeom>
        </p:spPr>
        <p:txBody>
          <a:bodyPr wrap="square">
            <a:spAutoFit/>
          </a:bodyPr>
          <a:lstStyle/>
          <a:p>
            <a:r>
              <a:rPr lang="en-US" sz="1600" i="1" dirty="0">
                <a:sym typeface="Wingdings" pitchFamily="2" charset="2"/>
              </a:rPr>
              <a:t>answer is a substring of  paragraph </a:t>
            </a:r>
            <a:endParaRPr lang="en-US" sz="1600" i="1" dirty="0"/>
          </a:p>
        </p:txBody>
      </p:sp>
      <p:sp>
        <p:nvSpPr>
          <p:cNvPr id="27" name="Rectangle 26">
            <a:extLst>
              <a:ext uri="{FF2B5EF4-FFF2-40B4-BE49-F238E27FC236}">
                <a16:creationId xmlns:a16="http://schemas.microsoft.com/office/drawing/2014/main" id="{B9999686-5B4E-A14F-9376-45AB05CD7AFB}"/>
              </a:ext>
            </a:extLst>
          </p:cNvPr>
          <p:cNvSpPr/>
          <p:nvPr/>
        </p:nvSpPr>
        <p:spPr>
          <a:xfrm>
            <a:off x="8383741" y="5525733"/>
            <a:ext cx="3545500" cy="338554"/>
          </a:xfrm>
          <a:prstGeom prst="rect">
            <a:avLst/>
          </a:prstGeom>
        </p:spPr>
        <p:txBody>
          <a:bodyPr wrap="square">
            <a:spAutoFit/>
          </a:bodyPr>
          <a:lstStyle/>
          <a:p>
            <a:r>
              <a:rPr lang="en-US" sz="1600" i="1" dirty="0">
                <a:sym typeface="Wingdings" pitchFamily="2" charset="2"/>
              </a:rPr>
              <a:t>answer to be inferred from the paragraph</a:t>
            </a:r>
            <a:endParaRPr lang="en-US" sz="1600" i="1" dirty="0"/>
          </a:p>
        </p:txBody>
      </p:sp>
      <p:sp>
        <p:nvSpPr>
          <p:cNvPr id="28" name="Content Placeholder 27">
            <a:extLst>
              <a:ext uri="{FF2B5EF4-FFF2-40B4-BE49-F238E27FC236}">
                <a16:creationId xmlns:a16="http://schemas.microsoft.com/office/drawing/2014/main" id="{181F1A03-7E2C-9849-A9E4-501EFCAA4FF9}"/>
              </a:ext>
            </a:extLst>
          </p:cNvPr>
          <p:cNvSpPr>
            <a:spLocks noGrp="1"/>
          </p:cNvSpPr>
          <p:nvPr>
            <p:ph idx="1"/>
          </p:nvPr>
        </p:nvSpPr>
        <p:spPr>
          <a:xfrm>
            <a:off x="5907668" y="1368321"/>
            <a:ext cx="6284331" cy="1979208"/>
          </a:xfrm>
          <a:solidFill>
            <a:schemeClr val="bg1"/>
          </a:solidFill>
        </p:spPr>
        <p:txBody>
          <a:bodyPr/>
          <a:lstStyle/>
          <a:p>
            <a:pPr marL="0" indent="0">
              <a:buNone/>
            </a:pPr>
            <a:br>
              <a:rPr lang="en-US" sz="2000" dirty="0"/>
            </a:br>
            <a:r>
              <a:rPr lang="en-US" sz="2400" dirty="0"/>
              <a:t>Consequences of format-specific designs:</a:t>
            </a:r>
          </a:p>
          <a:p>
            <a:r>
              <a:rPr lang="en-US" sz="2000" b="1" dirty="0">
                <a:solidFill>
                  <a:schemeClr val="tx1">
                    <a:lumMod val="50000"/>
                  </a:schemeClr>
                </a:solidFill>
              </a:rPr>
              <a:t>Prevent generalization</a:t>
            </a:r>
            <a:r>
              <a:rPr lang="en-US" sz="2000" dirty="0">
                <a:solidFill>
                  <a:schemeClr val="tx1">
                    <a:lumMod val="50000"/>
                  </a:schemeClr>
                </a:solidFill>
              </a:rPr>
              <a:t> </a:t>
            </a:r>
            <a:r>
              <a:rPr lang="en-US" sz="2000" dirty="0"/>
              <a:t>across formats </a:t>
            </a:r>
          </a:p>
          <a:p>
            <a:r>
              <a:rPr lang="en-US" sz="2000" b="1" dirty="0"/>
              <a:t>Don’t benefit</a:t>
            </a:r>
            <a:r>
              <a:rPr lang="en-US" sz="2000" dirty="0"/>
              <a:t> from labeled data of other formats </a:t>
            </a:r>
          </a:p>
        </p:txBody>
      </p:sp>
      <p:sp>
        <p:nvSpPr>
          <p:cNvPr id="29" name="Slide Number Placeholder 28">
            <a:extLst>
              <a:ext uri="{FF2B5EF4-FFF2-40B4-BE49-F238E27FC236}">
                <a16:creationId xmlns:a16="http://schemas.microsoft.com/office/drawing/2014/main" id="{14083681-3AFA-0C43-B8B0-7C13271F27BE}"/>
              </a:ext>
            </a:extLst>
          </p:cNvPr>
          <p:cNvSpPr>
            <a:spLocks noGrp="1"/>
          </p:cNvSpPr>
          <p:nvPr>
            <p:ph type="sldNum" sz="quarter" idx="10"/>
          </p:nvPr>
        </p:nvSpPr>
        <p:spPr/>
        <p:txBody>
          <a:bodyPr/>
          <a:lstStyle/>
          <a:p>
            <a:pPr>
              <a:defRPr/>
            </a:pPr>
            <a:fld id="{0121240C-47AF-2F4D-83B3-CC3EDF50F794}" type="slidenum">
              <a:rPr lang="en-US" smtClean="0"/>
              <a:pPr>
                <a:defRPr/>
              </a:pPr>
              <a:t>15</a:t>
            </a:fld>
            <a:endParaRPr lang="en-US" dirty="0"/>
          </a:p>
        </p:txBody>
      </p:sp>
    </p:spTree>
    <p:extLst>
      <p:ext uri="{BB962C8B-B14F-4D97-AF65-F5344CB8AC3E}">
        <p14:creationId xmlns:p14="http://schemas.microsoft.com/office/powerpoint/2010/main" val="24338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xEl>
                                              <p:pRg st="0" end="0"/>
                                            </p:txEl>
                                          </p:spTgt>
                                        </p:tgtEl>
                                        <p:attrNameLst>
                                          <p:attrName>style.visibility</p:attrName>
                                        </p:attrNameLst>
                                      </p:cBhvr>
                                      <p:to>
                                        <p:strVal val="visible"/>
                                      </p:to>
                                    </p:set>
                                    <p:animEffect transition="in" filter="fade">
                                      <p:cBhvr>
                                        <p:cTn id="37" dur="500"/>
                                        <p:tgtEl>
                                          <p:spTgt spid="28">
                                            <p:txEl>
                                              <p:pRg st="0" end="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8">
                                            <p:txEl>
                                              <p:pRg st="1" end="1"/>
                                            </p:txEl>
                                          </p:spTgt>
                                        </p:tgtEl>
                                        <p:attrNameLst>
                                          <p:attrName>style.visibility</p:attrName>
                                        </p:attrNameLst>
                                      </p:cBhvr>
                                      <p:to>
                                        <p:strVal val="visible"/>
                                      </p:to>
                                    </p:set>
                                    <p:animEffect transition="in" filter="fade">
                                      <p:cBhvr>
                                        <p:cTn id="40" dur="500"/>
                                        <p:tgtEl>
                                          <p:spTgt spid="28">
                                            <p:txEl>
                                              <p:pRg st="1" end="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8">
                                            <p:txEl>
                                              <p:pRg st="2" end="2"/>
                                            </p:txEl>
                                          </p:spTgt>
                                        </p:tgtEl>
                                        <p:attrNameLst>
                                          <p:attrName>style.visibility</p:attrName>
                                        </p:attrNameLst>
                                      </p:cBhvr>
                                      <p:to>
                                        <p:strVal val="visible"/>
                                      </p:to>
                                    </p:set>
                                    <p:animEffect transition="in" filter="fade">
                                      <p:cBhvr>
                                        <p:cTn id="43"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4" grpId="0"/>
      <p:bldP spid="25" grpId="0"/>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6992-1B72-F341-B9CB-11B9C9F3A201}"/>
              </a:ext>
            </a:extLst>
          </p:cNvPr>
          <p:cNvSpPr>
            <a:spLocks noGrp="1"/>
          </p:cNvSpPr>
          <p:nvPr>
            <p:ph type="title"/>
          </p:nvPr>
        </p:nvSpPr>
        <p:spPr/>
        <p:txBody>
          <a:bodyPr/>
          <a:lstStyle/>
          <a:p>
            <a:r>
              <a:rPr lang="en-US" dirty="0"/>
              <a:t>Format-Specific Model Design (2)</a:t>
            </a:r>
          </a:p>
        </p:txBody>
      </p:sp>
      <p:grpSp>
        <p:nvGrpSpPr>
          <p:cNvPr id="4" name="Group 3">
            <a:extLst>
              <a:ext uri="{FF2B5EF4-FFF2-40B4-BE49-F238E27FC236}">
                <a16:creationId xmlns:a16="http://schemas.microsoft.com/office/drawing/2014/main" id="{3128E3D5-76B3-F44E-ADE7-BAC81D47F933}"/>
              </a:ext>
            </a:extLst>
          </p:cNvPr>
          <p:cNvGrpSpPr/>
          <p:nvPr/>
        </p:nvGrpSpPr>
        <p:grpSpPr>
          <a:xfrm>
            <a:off x="838200" y="1838155"/>
            <a:ext cx="10618743" cy="1985791"/>
            <a:chOff x="838200" y="1838155"/>
            <a:chExt cx="10618743" cy="1985791"/>
          </a:xfrm>
        </p:grpSpPr>
        <p:sp>
          <p:nvSpPr>
            <p:cNvPr id="5" name="Rectangle 4">
              <a:extLst>
                <a:ext uri="{FF2B5EF4-FFF2-40B4-BE49-F238E27FC236}">
                  <a16:creationId xmlns:a16="http://schemas.microsoft.com/office/drawing/2014/main" id="{BAA19890-465A-2544-8F80-FCCCAF83873D}"/>
                </a:ext>
              </a:extLst>
            </p:cNvPr>
            <p:cNvSpPr/>
            <p:nvPr/>
          </p:nvSpPr>
          <p:spPr>
            <a:xfrm>
              <a:off x="1038963" y="1838155"/>
              <a:ext cx="3383073" cy="769441"/>
            </a:xfrm>
            <a:prstGeom prst="rect">
              <a:avLst/>
            </a:prstGeom>
          </p:spPr>
          <p:txBody>
            <a:bodyPr wrap="square">
              <a:spAutoFit/>
            </a:bodyPr>
            <a:lstStyle/>
            <a:p>
              <a:pPr algn="ctr"/>
              <a:r>
                <a:rPr lang="en-US" sz="2200" b="1" dirty="0"/>
                <a:t>Question:</a:t>
              </a:r>
              <a:r>
                <a:rPr lang="en-US" sz="2200" b="1" i="1" dirty="0"/>
                <a:t> </a:t>
              </a:r>
              <a:r>
                <a:rPr lang="en-US" sz="2200" i="1" dirty="0"/>
                <a:t>“At what speed did the turbine operate?”</a:t>
              </a:r>
            </a:p>
          </p:txBody>
        </p:sp>
        <p:sp>
          <p:nvSpPr>
            <p:cNvPr id="6" name="Rectangle 5">
              <a:extLst>
                <a:ext uri="{FF2B5EF4-FFF2-40B4-BE49-F238E27FC236}">
                  <a16:creationId xmlns:a16="http://schemas.microsoft.com/office/drawing/2014/main" id="{43E1EBE6-DF9F-ED48-A2DB-37E847023BDA}"/>
                </a:ext>
              </a:extLst>
            </p:cNvPr>
            <p:cNvSpPr/>
            <p:nvPr/>
          </p:nvSpPr>
          <p:spPr>
            <a:xfrm>
              <a:off x="9488444" y="2628249"/>
              <a:ext cx="1968499" cy="461665"/>
            </a:xfrm>
            <a:prstGeom prst="rect">
              <a:avLst/>
            </a:prstGeom>
          </p:spPr>
          <p:txBody>
            <a:bodyPr wrap="square">
              <a:spAutoFit/>
            </a:bodyPr>
            <a:lstStyle/>
            <a:p>
              <a:pPr algn="ctr"/>
              <a:r>
                <a:rPr lang="en-US" sz="2400" i="1" dirty="0"/>
                <a:t>“16,000 rpm”</a:t>
              </a:r>
            </a:p>
          </p:txBody>
        </p:sp>
        <p:sp>
          <p:nvSpPr>
            <p:cNvPr id="7" name="Alternate Process 6">
              <a:extLst>
                <a:ext uri="{FF2B5EF4-FFF2-40B4-BE49-F238E27FC236}">
                  <a16:creationId xmlns:a16="http://schemas.microsoft.com/office/drawing/2014/main" id="{4269482B-BAB9-B644-9499-D325AC0ED32F}"/>
                </a:ext>
              </a:extLst>
            </p:cNvPr>
            <p:cNvSpPr/>
            <p:nvPr/>
          </p:nvSpPr>
          <p:spPr>
            <a:xfrm>
              <a:off x="838200" y="2598078"/>
              <a:ext cx="3784600" cy="122586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pPr algn="ctr"/>
              <a:r>
                <a:rPr lang="en-US" i="1" dirty="0">
                  <a:solidFill>
                    <a:schemeClr val="tx1"/>
                  </a:solidFill>
                </a:rPr>
                <a:t>(</a:t>
              </a:r>
              <a:r>
                <a:rPr lang="en-US" i="1" dirty="0" err="1">
                  <a:solidFill>
                    <a:schemeClr val="tx1"/>
                  </a:solidFill>
                </a:rPr>
                <a:t>Nikola_Tesla</a:t>
              </a:r>
              <a:r>
                <a:rPr lang="en-US" i="1" dirty="0">
                  <a:solidFill>
                    <a:schemeClr val="tx1"/>
                  </a:solidFill>
                </a:rPr>
                <a:t>) On his 50th birthday in 1906, Tesla demonstrated  his 200 horsepower (150 kilowatts) </a:t>
              </a:r>
              <a:r>
                <a:rPr lang="en-US" i="1" dirty="0">
                  <a:solidFill>
                    <a:schemeClr val="tx1"/>
                  </a:solidFill>
                  <a:highlight>
                    <a:srgbClr val="FFFF00"/>
                  </a:highlight>
                </a:rPr>
                <a:t>16,000 rpm</a:t>
              </a:r>
              <a:r>
                <a:rPr lang="en-US" i="1" dirty="0">
                  <a:solidFill>
                    <a:schemeClr val="tx1"/>
                  </a:solidFill>
                </a:rPr>
                <a:t> bladeless turbine.  …</a:t>
              </a:r>
            </a:p>
          </p:txBody>
        </p:sp>
      </p:grpSp>
      <p:sp>
        <p:nvSpPr>
          <p:cNvPr id="9" name="Chevron 8">
            <a:extLst>
              <a:ext uri="{FF2B5EF4-FFF2-40B4-BE49-F238E27FC236}">
                <a16:creationId xmlns:a16="http://schemas.microsoft.com/office/drawing/2014/main" id="{678264A3-83A6-C748-A790-C82A33477375}"/>
              </a:ext>
            </a:extLst>
          </p:cNvPr>
          <p:cNvSpPr/>
          <p:nvPr/>
        </p:nvSpPr>
        <p:spPr>
          <a:xfrm>
            <a:off x="4983274" y="2712378"/>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cxnSp>
        <p:nvCxnSpPr>
          <p:cNvPr id="13" name="Straight Connector 12">
            <a:extLst>
              <a:ext uri="{FF2B5EF4-FFF2-40B4-BE49-F238E27FC236}">
                <a16:creationId xmlns:a16="http://schemas.microsoft.com/office/drawing/2014/main" id="{3FE0FFB7-2C4E-0E49-8C33-FE2657038D54}"/>
              </a:ext>
            </a:extLst>
          </p:cNvPr>
          <p:cNvCxnSpPr/>
          <p:nvPr/>
        </p:nvCxnSpPr>
        <p:spPr>
          <a:xfrm>
            <a:off x="393700" y="4013200"/>
            <a:ext cx="112776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4" name="Chevron 13">
            <a:extLst>
              <a:ext uri="{FF2B5EF4-FFF2-40B4-BE49-F238E27FC236}">
                <a16:creationId xmlns:a16="http://schemas.microsoft.com/office/drawing/2014/main" id="{052D8432-6CC1-474D-BC49-A92C4E866FC4}"/>
              </a:ext>
            </a:extLst>
          </p:cNvPr>
          <p:cNvSpPr/>
          <p:nvPr/>
        </p:nvSpPr>
        <p:spPr>
          <a:xfrm>
            <a:off x="4983274" y="5254712"/>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grpSp>
        <p:nvGrpSpPr>
          <p:cNvPr id="8" name="Group 7">
            <a:extLst>
              <a:ext uri="{FF2B5EF4-FFF2-40B4-BE49-F238E27FC236}">
                <a16:creationId xmlns:a16="http://schemas.microsoft.com/office/drawing/2014/main" id="{904B3D09-6F8D-4D4A-9290-62572EE81A6A}"/>
              </a:ext>
            </a:extLst>
          </p:cNvPr>
          <p:cNvGrpSpPr/>
          <p:nvPr/>
        </p:nvGrpSpPr>
        <p:grpSpPr>
          <a:xfrm>
            <a:off x="631524" y="4511963"/>
            <a:ext cx="10784059" cy="2003354"/>
            <a:chOff x="631524" y="4511963"/>
            <a:chExt cx="10784059" cy="2003354"/>
          </a:xfrm>
        </p:grpSpPr>
        <p:sp>
          <p:nvSpPr>
            <p:cNvPr id="10" name="Rectangle 9">
              <a:extLst>
                <a:ext uri="{FF2B5EF4-FFF2-40B4-BE49-F238E27FC236}">
                  <a16:creationId xmlns:a16="http://schemas.microsoft.com/office/drawing/2014/main" id="{A6C4E71C-628D-CC48-88ED-6CF5AB255FAD}"/>
                </a:ext>
              </a:extLst>
            </p:cNvPr>
            <p:cNvSpPr/>
            <p:nvPr/>
          </p:nvSpPr>
          <p:spPr>
            <a:xfrm>
              <a:off x="631524" y="4511963"/>
              <a:ext cx="4576337" cy="769441"/>
            </a:xfrm>
            <a:prstGeom prst="rect">
              <a:avLst/>
            </a:prstGeom>
          </p:spPr>
          <p:txBody>
            <a:bodyPr wrap="square">
              <a:spAutoFit/>
            </a:bodyPr>
            <a:lstStyle/>
            <a:p>
              <a:pPr algn="ctr"/>
              <a:r>
                <a:rPr lang="en-US" sz="2200" b="1" dirty="0"/>
                <a:t>Question:</a:t>
              </a:r>
              <a:r>
                <a:rPr lang="en-US" sz="2200" b="1" i="1" dirty="0"/>
                <a:t> </a:t>
              </a:r>
              <a:r>
                <a:rPr lang="en-US" sz="2200" i="1" dirty="0"/>
                <a:t>“What does photosynthesis produce that helps plants grow?”</a:t>
              </a:r>
            </a:p>
          </p:txBody>
        </p:sp>
        <p:sp>
          <p:nvSpPr>
            <p:cNvPr id="11" name="Alternate Process 10">
              <a:extLst>
                <a:ext uri="{FF2B5EF4-FFF2-40B4-BE49-F238E27FC236}">
                  <a16:creationId xmlns:a16="http://schemas.microsoft.com/office/drawing/2014/main" id="{FD9763AB-3480-C247-A070-B7F186D41102}"/>
                </a:ext>
              </a:extLst>
            </p:cNvPr>
            <p:cNvSpPr/>
            <p:nvPr/>
          </p:nvSpPr>
          <p:spPr>
            <a:xfrm>
              <a:off x="838200" y="5289449"/>
              <a:ext cx="3784600" cy="122586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pPr algn="ctr"/>
              <a:r>
                <a:rPr lang="en-US" i="1" dirty="0">
                  <a:solidFill>
                    <a:schemeClr val="tx1"/>
                  </a:solidFill>
                </a:rPr>
                <a:t>(A) water </a:t>
              </a:r>
              <a:br>
                <a:rPr lang="en-US" i="1" dirty="0">
                  <a:solidFill>
                    <a:schemeClr val="tx1"/>
                  </a:solidFill>
                </a:rPr>
              </a:br>
              <a:r>
                <a:rPr lang="en-US" i="1" dirty="0">
                  <a:solidFill>
                    <a:schemeClr val="tx1"/>
                  </a:solidFill>
                </a:rPr>
                <a:t>(B) oxygen </a:t>
              </a:r>
              <a:br>
                <a:rPr lang="en-US" i="1" dirty="0">
                  <a:solidFill>
                    <a:schemeClr val="tx1"/>
                  </a:solidFill>
                </a:rPr>
              </a:br>
              <a:r>
                <a:rPr lang="en-US" i="1" dirty="0">
                  <a:solidFill>
                    <a:schemeClr val="tx1"/>
                  </a:solidFill>
                </a:rPr>
                <a:t>(C) protein </a:t>
              </a:r>
              <a:br>
                <a:rPr lang="en-US" i="1" dirty="0">
                  <a:solidFill>
                    <a:schemeClr val="tx1"/>
                  </a:solidFill>
                </a:rPr>
              </a:br>
              <a:r>
                <a:rPr lang="en-US" i="1" dirty="0">
                  <a:solidFill>
                    <a:schemeClr val="tx1"/>
                  </a:solidFill>
                </a:rPr>
                <a:t>(D) sugar</a:t>
              </a:r>
            </a:p>
          </p:txBody>
        </p:sp>
        <p:sp>
          <p:nvSpPr>
            <p:cNvPr id="15" name="Rectangle 14">
              <a:extLst>
                <a:ext uri="{FF2B5EF4-FFF2-40B4-BE49-F238E27FC236}">
                  <a16:creationId xmlns:a16="http://schemas.microsoft.com/office/drawing/2014/main" id="{BCF1A679-7447-074E-8AEC-E841ABE838D1}"/>
                </a:ext>
              </a:extLst>
            </p:cNvPr>
            <p:cNvSpPr/>
            <p:nvPr/>
          </p:nvSpPr>
          <p:spPr>
            <a:xfrm>
              <a:off x="9447084" y="5287012"/>
              <a:ext cx="1968499" cy="461665"/>
            </a:xfrm>
            <a:prstGeom prst="rect">
              <a:avLst/>
            </a:prstGeom>
          </p:spPr>
          <p:txBody>
            <a:bodyPr wrap="square">
              <a:spAutoFit/>
            </a:bodyPr>
            <a:lstStyle/>
            <a:p>
              <a:pPr algn="ctr"/>
              <a:r>
                <a:rPr lang="en-US" sz="2400" i="1" dirty="0"/>
                <a:t>“sugar”</a:t>
              </a:r>
            </a:p>
          </p:txBody>
        </p:sp>
      </p:grpSp>
      <p:sp>
        <p:nvSpPr>
          <p:cNvPr id="16" name="Rectangle 15">
            <a:extLst>
              <a:ext uri="{FF2B5EF4-FFF2-40B4-BE49-F238E27FC236}">
                <a16:creationId xmlns:a16="http://schemas.microsoft.com/office/drawing/2014/main" id="{17CA043C-5E83-C245-9027-BE7D8E7ED808}"/>
              </a:ext>
            </a:extLst>
          </p:cNvPr>
          <p:cNvSpPr/>
          <p:nvPr/>
        </p:nvSpPr>
        <p:spPr>
          <a:xfrm>
            <a:off x="149607" y="1364739"/>
            <a:ext cx="1529586" cy="369332"/>
          </a:xfrm>
          <a:prstGeom prst="rect">
            <a:avLst/>
          </a:prstGeom>
        </p:spPr>
        <p:txBody>
          <a:bodyPr wrap="none">
            <a:spAutoFit/>
          </a:bodyPr>
          <a:lstStyle/>
          <a:p>
            <a:r>
              <a:rPr lang="en-US" b="1" dirty="0" err="1">
                <a:solidFill>
                  <a:schemeClr val="tx2"/>
                </a:solidFill>
              </a:rPr>
              <a:t>ExtractiveQA</a:t>
            </a:r>
            <a:endParaRPr lang="en-US" b="1" dirty="0">
              <a:solidFill>
                <a:schemeClr val="tx2"/>
              </a:solidFill>
            </a:endParaRPr>
          </a:p>
        </p:txBody>
      </p:sp>
      <p:sp>
        <p:nvSpPr>
          <p:cNvPr id="17" name="Rectangle 16">
            <a:extLst>
              <a:ext uri="{FF2B5EF4-FFF2-40B4-BE49-F238E27FC236}">
                <a16:creationId xmlns:a16="http://schemas.microsoft.com/office/drawing/2014/main" id="{AC7A5A86-FCC0-4443-A5F3-2F7CB20733F8}"/>
              </a:ext>
            </a:extLst>
          </p:cNvPr>
          <p:cNvSpPr/>
          <p:nvPr/>
        </p:nvSpPr>
        <p:spPr>
          <a:xfrm>
            <a:off x="162307" y="4063188"/>
            <a:ext cx="2004075" cy="369332"/>
          </a:xfrm>
          <a:prstGeom prst="rect">
            <a:avLst/>
          </a:prstGeom>
        </p:spPr>
        <p:txBody>
          <a:bodyPr wrap="none">
            <a:spAutoFit/>
          </a:bodyPr>
          <a:lstStyle/>
          <a:p>
            <a:r>
              <a:rPr lang="en-US" b="1" dirty="0" err="1">
                <a:solidFill>
                  <a:schemeClr val="tx2"/>
                </a:solidFill>
              </a:rPr>
              <a:t>MultipleChoiceQA</a:t>
            </a:r>
            <a:endParaRPr lang="en-US" b="1" dirty="0">
              <a:solidFill>
                <a:schemeClr val="tx2"/>
              </a:solidFill>
            </a:endParaRPr>
          </a:p>
        </p:txBody>
      </p:sp>
      <p:pic>
        <p:nvPicPr>
          <p:cNvPr id="18" name="Picture 17">
            <a:extLst>
              <a:ext uri="{FF2B5EF4-FFF2-40B4-BE49-F238E27FC236}">
                <a16:creationId xmlns:a16="http://schemas.microsoft.com/office/drawing/2014/main" id="{6D36370A-AE6B-274A-9447-DDAE296CD8B4}"/>
              </a:ext>
            </a:extLst>
          </p:cNvPr>
          <p:cNvPicPr>
            <a:picLocks noChangeAspect="1"/>
          </p:cNvPicPr>
          <p:nvPr/>
        </p:nvPicPr>
        <p:blipFill>
          <a:blip r:embed="rId3">
            <a:duotone>
              <a:schemeClr val="accent2">
                <a:shade val="45000"/>
                <a:satMod val="135000"/>
              </a:schemeClr>
              <a:prstClr val="white"/>
            </a:duotone>
          </a:blip>
          <a:stretch>
            <a:fillRect/>
          </a:stretch>
        </p:blipFill>
        <p:spPr>
          <a:xfrm>
            <a:off x="6096000" y="2139134"/>
            <a:ext cx="1809406" cy="1403275"/>
          </a:xfrm>
          <a:prstGeom prst="rect">
            <a:avLst/>
          </a:prstGeom>
        </p:spPr>
      </p:pic>
      <p:sp>
        <p:nvSpPr>
          <p:cNvPr id="19" name="Chevron 18">
            <a:extLst>
              <a:ext uri="{FF2B5EF4-FFF2-40B4-BE49-F238E27FC236}">
                <a16:creationId xmlns:a16="http://schemas.microsoft.com/office/drawing/2014/main" id="{A7443116-A0DB-D344-A61A-C99BF6F5A7D5}"/>
              </a:ext>
            </a:extLst>
          </p:cNvPr>
          <p:cNvSpPr/>
          <p:nvPr/>
        </p:nvSpPr>
        <p:spPr>
          <a:xfrm>
            <a:off x="8265880" y="2685569"/>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0" name="Chevron 19">
            <a:extLst>
              <a:ext uri="{FF2B5EF4-FFF2-40B4-BE49-F238E27FC236}">
                <a16:creationId xmlns:a16="http://schemas.microsoft.com/office/drawing/2014/main" id="{61D776CA-1714-D941-9F5F-3211648D572D}"/>
              </a:ext>
            </a:extLst>
          </p:cNvPr>
          <p:cNvSpPr/>
          <p:nvPr/>
        </p:nvSpPr>
        <p:spPr>
          <a:xfrm>
            <a:off x="8265880" y="5254712"/>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21" name="Picture 20">
            <a:extLst>
              <a:ext uri="{FF2B5EF4-FFF2-40B4-BE49-F238E27FC236}">
                <a16:creationId xmlns:a16="http://schemas.microsoft.com/office/drawing/2014/main" id="{ED2817A1-FEBB-0E4B-ACC8-AAE7BFEF3B9D}"/>
              </a:ext>
            </a:extLst>
          </p:cNvPr>
          <p:cNvPicPr>
            <a:picLocks noChangeAspect="1"/>
          </p:cNvPicPr>
          <p:nvPr/>
        </p:nvPicPr>
        <p:blipFill>
          <a:blip r:embed="rId3">
            <a:duotone>
              <a:schemeClr val="accent5">
                <a:shade val="45000"/>
                <a:satMod val="135000"/>
              </a:schemeClr>
              <a:prstClr val="white"/>
            </a:duotone>
          </a:blip>
          <a:stretch>
            <a:fillRect/>
          </a:stretch>
        </p:blipFill>
        <p:spPr>
          <a:xfrm>
            <a:off x="6150919" y="4732969"/>
            <a:ext cx="1809406" cy="1403275"/>
          </a:xfrm>
          <a:prstGeom prst="rect">
            <a:avLst/>
          </a:prstGeom>
        </p:spPr>
      </p:pic>
      <p:sp>
        <p:nvSpPr>
          <p:cNvPr id="3" name="Multiply 2">
            <a:extLst>
              <a:ext uri="{FF2B5EF4-FFF2-40B4-BE49-F238E27FC236}">
                <a16:creationId xmlns:a16="http://schemas.microsoft.com/office/drawing/2014/main" id="{2A805BC2-D089-A44B-8F89-A823183D7280}"/>
              </a:ext>
            </a:extLst>
          </p:cNvPr>
          <p:cNvSpPr/>
          <p:nvPr/>
        </p:nvSpPr>
        <p:spPr>
          <a:xfrm>
            <a:off x="8337138" y="3620638"/>
            <a:ext cx="790832" cy="785124"/>
          </a:xfrm>
          <a:prstGeom prst="mathMultiply">
            <a:avLst>
              <a:gd name="adj1" fmla="val 140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D1DA93A3-4ED1-0745-9009-AF14937704EA}"/>
              </a:ext>
            </a:extLst>
          </p:cNvPr>
          <p:cNvSpPr>
            <a:spLocks noGrp="1"/>
          </p:cNvSpPr>
          <p:nvPr>
            <p:ph type="sldNum" sz="quarter" idx="10"/>
          </p:nvPr>
        </p:nvSpPr>
        <p:spPr/>
        <p:txBody>
          <a:bodyPr/>
          <a:lstStyle/>
          <a:p>
            <a:pPr>
              <a:defRPr/>
            </a:pPr>
            <a:fld id="{0121240C-47AF-2F4D-83B3-CC3EDF50F794}" type="slidenum">
              <a:rPr lang="en-US" smtClean="0"/>
              <a:pPr>
                <a:defRPr/>
              </a:pPr>
              <a:t>16</a:t>
            </a:fld>
            <a:endParaRPr lang="en-US" dirty="0"/>
          </a:p>
        </p:txBody>
      </p:sp>
    </p:spTree>
    <p:extLst>
      <p:ext uri="{BB962C8B-B14F-4D97-AF65-F5344CB8AC3E}">
        <p14:creationId xmlns:p14="http://schemas.microsoft.com/office/powerpoint/2010/main" val="194995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9"/>
                                        </p:tgtEl>
                                      </p:cBhvr>
                                    </p:animEffect>
                                    <p:set>
                                      <p:cBhvr>
                                        <p:cTn id="45" dur="1" fill="hold">
                                          <p:stCondLst>
                                            <p:cond delay="499"/>
                                          </p:stCondLst>
                                        </p:cTn>
                                        <p:tgtEl>
                                          <p:spTgt spid="1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0"/>
                                        </p:tgtEl>
                                      </p:cBhvr>
                                    </p:animEffect>
                                    <p:set>
                                      <p:cBhvr>
                                        <p:cTn id="54" dur="1" fill="hold">
                                          <p:stCondLst>
                                            <p:cond delay="499"/>
                                          </p:stCondLst>
                                        </p:cTn>
                                        <p:tgtEl>
                                          <p:spTgt spid="2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fade">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4" grpId="0" animBg="1"/>
      <p:bldP spid="14" grpId="1" animBg="1"/>
      <p:bldP spid="19" grpId="0" animBg="1"/>
      <p:bldP spid="19" grpId="1" animBg="1"/>
      <p:bldP spid="20" grpId="0" animBg="1"/>
      <p:bldP spid="20" grpId="1"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66992-1B72-F341-B9CB-11B9C9F3A201}"/>
              </a:ext>
            </a:extLst>
          </p:cNvPr>
          <p:cNvSpPr>
            <a:spLocks noGrp="1"/>
          </p:cNvSpPr>
          <p:nvPr>
            <p:ph type="title"/>
          </p:nvPr>
        </p:nvSpPr>
        <p:spPr/>
        <p:txBody>
          <a:bodyPr/>
          <a:lstStyle/>
          <a:p>
            <a:r>
              <a:rPr lang="en-US" dirty="0"/>
              <a:t>Beyond Format-Specialized Models</a:t>
            </a:r>
          </a:p>
        </p:txBody>
      </p:sp>
      <p:sp>
        <p:nvSpPr>
          <p:cNvPr id="9" name="Chevron 8">
            <a:extLst>
              <a:ext uri="{FF2B5EF4-FFF2-40B4-BE49-F238E27FC236}">
                <a16:creationId xmlns:a16="http://schemas.microsoft.com/office/drawing/2014/main" id="{678264A3-83A6-C748-A790-C82A33477375}"/>
              </a:ext>
            </a:extLst>
          </p:cNvPr>
          <p:cNvSpPr/>
          <p:nvPr/>
        </p:nvSpPr>
        <p:spPr>
          <a:xfrm rot="2574837">
            <a:off x="5273564" y="3101719"/>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4" name="Chevron 13">
            <a:extLst>
              <a:ext uri="{FF2B5EF4-FFF2-40B4-BE49-F238E27FC236}">
                <a16:creationId xmlns:a16="http://schemas.microsoft.com/office/drawing/2014/main" id="{052D8432-6CC1-474D-BC49-A92C4E866FC4}"/>
              </a:ext>
            </a:extLst>
          </p:cNvPr>
          <p:cNvSpPr/>
          <p:nvPr/>
        </p:nvSpPr>
        <p:spPr>
          <a:xfrm rot="18886926">
            <a:off x="5352017" y="4801683"/>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6" name="Rectangle 15">
            <a:extLst>
              <a:ext uri="{FF2B5EF4-FFF2-40B4-BE49-F238E27FC236}">
                <a16:creationId xmlns:a16="http://schemas.microsoft.com/office/drawing/2014/main" id="{17CA043C-5E83-C245-9027-BE7D8E7ED808}"/>
              </a:ext>
            </a:extLst>
          </p:cNvPr>
          <p:cNvSpPr/>
          <p:nvPr/>
        </p:nvSpPr>
        <p:spPr>
          <a:xfrm>
            <a:off x="149607" y="1364739"/>
            <a:ext cx="1529586" cy="369332"/>
          </a:xfrm>
          <a:prstGeom prst="rect">
            <a:avLst/>
          </a:prstGeom>
        </p:spPr>
        <p:txBody>
          <a:bodyPr wrap="none">
            <a:spAutoFit/>
          </a:bodyPr>
          <a:lstStyle/>
          <a:p>
            <a:r>
              <a:rPr lang="en-US" b="1" dirty="0" err="1">
                <a:solidFill>
                  <a:schemeClr val="tx2"/>
                </a:solidFill>
              </a:rPr>
              <a:t>ExtractiveQA</a:t>
            </a:r>
            <a:endParaRPr lang="en-US" b="1" dirty="0">
              <a:solidFill>
                <a:schemeClr val="tx2"/>
              </a:solidFill>
            </a:endParaRPr>
          </a:p>
        </p:txBody>
      </p:sp>
      <p:sp>
        <p:nvSpPr>
          <p:cNvPr id="17" name="Rectangle 16">
            <a:extLst>
              <a:ext uri="{FF2B5EF4-FFF2-40B4-BE49-F238E27FC236}">
                <a16:creationId xmlns:a16="http://schemas.microsoft.com/office/drawing/2014/main" id="{AC7A5A86-FCC0-4443-A5F3-2F7CB20733F8}"/>
              </a:ext>
            </a:extLst>
          </p:cNvPr>
          <p:cNvSpPr/>
          <p:nvPr/>
        </p:nvSpPr>
        <p:spPr>
          <a:xfrm>
            <a:off x="162307" y="4063188"/>
            <a:ext cx="2004075" cy="369332"/>
          </a:xfrm>
          <a:prstGeom prst="rect">
            <a:avLst/>
          </a:prstGeom>
        </p:spPr>
        <p:txBody>
          <a:bodyPr wrap="none">
            <a:spAutoFit/>
          </a:bodyPr>
          <a:lstStyle/>
          <a:p>
            <a:r>
              <a:rPr lang="en-US" b="1" dirty="0" err="1">
                <a:solidFill>
                  <a:schemeClr val="tx2"/>
                </a:solidFill>
              </a:rPr>
              <a:t>MultipleChoiceQA</a:t>
            </a:r>
            <a:endParaRPr lang="en-US" b="1" dirty="0">
              <a:solidFill>
                <a:schemeClr val="tx2"/>
              </a:solidFill>
            </a:endParaRPr>
          </a:p>
        </p:txBody>
      </p:sp>
      <p:pic>
        <p:nvPicPr>
          <p:cNvPr id="21" name="Picture 20">
            <a:extLst>
              <a:ext uri="{FF2B5EF4-FFF2-40B4-BE49-F238E27FC236}">
                <a16:creationId xmlns:a16="http://schemas.microsoft.com/office/drawing/2014/main" id="{ED2817A1-FEBB-0E4B-ACC8-AAE7BFEF3B9D}"/>
              </a:ext>
            </a:extLst>
          </p:cNvPr>
          <p:cNvPicPr>
            <a:picLocks noChangeAspect="1"/>
          </p:cNvPicPr>
          <p:nvPr/>
        </p:nvPicPr>
        <p:blipFill>
          <a:blip r:embed="rId3"/>
          <a:stretch>
            <a:fillRect/>
          </a:stretch>
        </p:blipFill>
        <p:spPr>
          <a:xfrm>
            <a:off x="6309103" y="3394782"/>
            <a:ext cx="1809406" cy="1403275"/>
          </a:xfrm>
          <a:prstGeom prst="rect">
            <a:avLst/>
          </a:prstGeom>
        </p:spPr>
      </p:pic>
      <p:sp>
        <p:nvSpPr>
          <p:cNvPr id="22" name="Chevron 21">
            <a:extLst>
              <a:ext uri="{FF2B5EF4-FFF2-40B4-BE49-F238E27FC236}">
                <a16:creationId xmlns:a16="http://schemas.microsoft.com/office/drawing/2014/main" id="{97685350-2A40-4947-9DC2-73B0B68E72F7}"/>
              </a:ext>
            </a:extLst>
          </p:cNvPr>
          <p:cNvSpPr/>
          <p:nvPr/>
        </p:nvSpPr>
        <p:spPr>
          <a:xfrm rot="2574837">
            <a:off x="8220016" y="4808772"/>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3" name="Chevron 22">
            <a:extLst>
              <a:ext uri="{FF2B5EF4-FFF2-40B4-BE49-F238E27FC236}">
                <a16:creationId xmlns:a16="http://schemas.microsoft.com/office/drawing/2014/main" id="{C8A29FC2-99EF-8549-BD50-7FE5B9B33F7D}"/>
              </a:ext>
            </a:extLst>
          </p:cNvPr>
          <p:cNvSpPr/>
          <p:nvPr/>
        </p:nvSpPr>
        <p:spPr>
          <a:xfrm rot="18886926">
            <a:off x="8147760" y="2968798"/>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4" name="Rectangle 23">
            <a:extLst>
              <a:ext uri="{FF2B5EF4-FFF2-40B4-BE49-F238E27FC236}">
                <a16:creationId xmlns:a16="http://schemas.microsoft.com/office/drawing/2014/main" id="{F001D3C0-297F-554D-83A7-5FB3B4FAC284}"/>
              </a:ext>
            </a:extLst>
          </p:cNvPr>
          <p:cNvSpPr/>
          <p:nvPr/>
        </p:nvSpPr>
        <p:spPr>
          <a:xfrm>
            <a:off x="1038963" y="1838155"/>
            <a:ext cx="3383073" cy="769441"/>
          </a:xfrm>
          <a:prstGeom prst="rect">
            <a:avLst/>
          </a:prstGeom>
        </p:spPr>
        <p:txBody>
          <a:bodyPr wrap="square">
            <a:spAutoFit/>
          </a:bodyPr>
          <a:lstStyle/>
          <a:p>
            <a:pPr algn="ctr"/>
            <a:r>
              <a:rPr lang="en-US" sz="2200" b="1" dirty="0"/>
              <a:t>Question:</a:t>
            </a:r>
            <a:r>
              <a:rPr lang="en-US" sz="2200" b="1" i="1" dirty="0"/>
              <a:t> </a:t>
            </a:r>
            <a:r>
              <a:rPr lang="en-US" sz="2200" i="1" dirty="0"/>
              <a:t>“At what speed did the turbine operate?”</a:t>
            </a:r>
          </a:p>
        </p:txBody>
      </p:sp>
      <p:sp>
        <p:nvSpPr>
          <p:cNvPr id="25" name="Rectangle 24">
            <a:extLst>
              <a:ext uri="{FF2B5EF4-FFF2-40B4-BE49-F238E27FC236}">
                <a16:creationId xmlns:a16="http://schemas.microsoft.com/office/drawing/2014/main" id="{624BE91D-FB50-F641-A49B-6039E1C4D899}"/>
              </a:ext>
            </a:extLst>
          </p:cNvPr>
          <p:cNvSpPr/>
          <p:nvPr/>
        </p:nvSpPr>
        <p:spPr>
          <a:xfrm>
            <a:off x="631524" y="4511963"/>
            <a:ext cx="4576337" cy="769441"/>
          </a:xfrm>
          <a:prstGeom prst="rect">
            <a:avLst/>
          </a:prstGeom>
        </p:spPr>
        <p:txBody>
          <a:bodyPr wrap="square">
            <a:spAutoFit/>
          </a:bodyPr>
          <a:lstStyle/>
          <a:p>
            <a:pPr algn="ctr"/>
            <a:r>
              <a:rPr lang="en-US" sz="2200" b="1" dirty="0"/>
              <a:t>Question:</a:t>
            </a:r>
            <a:r>
              <a:rPr lang="en-US" sz="2200" b="1" i="1" dirty="0"/>
              <a:t> </a:t>
            </a:r>
            <a:r>
              <a:rPr lang="en-US" sz="2200" i="1" dirty="0"/>
              <a:t>“What does photosynthesis produce that helps plants grow?”</a:t>
            </a:r>
          </a:p>
        </p:txBody>
      </p:sp>
      <p:sp>
        <p:nvSpPr>
          <p:cNvPr id="26" name="Rectangle 25">
            <a:extLst>
              <a:ext uri="{FF2B5EF4-FFF2-40B4-BE49-F238E27FC236}">
                <a16:creationId xmlns:a16="http://schemas.microsoft.com/office/drawing/2014/main" id="{03C91178-B225-A14A-AE58-BA0221BA7C9D}"/>
              </a:ext>
            </a:extLst>
          </p:cNvPr>
          <p:cNvSpPr/>
          <p:nvPr/>
        </p:nvSpPr>
        <p:spPr>
          <a:xfrm>
            <a:off x="9488444" y="2628249"/>
            <a:ext cx="1968499" cy="461665"/>
          </a:xfrm>
          <a:prstGeom prst="rect">
            <a:avLst/>
          </a:prstGeom>
        </p:spPr>
        <p:txBody>
          <a:bodyPr wrap="square">
            <a:spAutoFit/>
          </a:bodyPr>
          <a:lstStyle/>
          <a:p>
            <a:pPr algn="ctr"/>
            <a:r>
              <a:rPr lang="en-US" sz="2400" i="1" dirty="0"/>
              <a:t>“16,000 rpm”</a:t>
            </a:r>
          </a:p>
        </p:txBody>
      </p:sp>
      <p:sp>
        <p:nvSpPr>
          <p:cNvPr id="27" name="Rectangle 26">
            <a:extLst>
              <a:ext uri="{FF2B5EF4-FFF2-40B4-BE49-F238E27FC236}">
                <a16:creationId xmlns:a16="http://schemas.microsoft.com/office/drawing/2014/main" id="{3892A9B9-245E-4C40-93A0-D7C61476432E}"/>
              </a:ext>
            </a:extLst>
          </p:cNvPr>
          <p:cNvSpPr/>
          <p:nvPr/>
        </p:nvSpPr>
        <p:spPr>
          <a:xfrm>
            <a:off x="9447084" y="5287012"/>
            <a:ext cx="1968499" cy="461665"/>
          </a:xfrm>
          <a:prstGeom prst="rect">
            <a:avLst/>
          </a:prstGeom>
        </p:spPr>
        <p:txBody>
          <a:bodyPr wrap="square">
            <a:spAutoFit/>
          </a:bodyPr>
          <a:lstStyle/>
          <a:p>
            <a:pPr algn="ctr"/>
            <a:r>
              <a:rPr lang="en-US" sz="2400" i="1" dirty="0"/>
              <a:t>“sugar”</a:t>
            </a:r>
          </a:p>
        </p:txBody>
      </p:sp>
      <p:sp>
        <p:nvSpPr>
          <p:cNvPr id="28" name="Alternate Process 27">
            <a:extLst>
              <a:ext uri="{FF2B5EF4-FFF2-40B4-BE49-F238E27FC236}">
                <a16:creationId xmlns:a16="http://schemas.microsoft.com/office/drawing/2014/main" id="{AD007A76-470C-9D44-8C0F-DCF0D3401C5D}"/>
              </a:ext>
            </a:extLst>
          </p:cNvPr>
          <p:cNvSpPr/>
          <p:nvPr/>
        </p:nvSpPr>
        <p:spPr>
          <a:xfrm>
            <a:off x="838200" y="2598078"/>
            <a:ext cx="3784600" cy="122586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pPr algn="ctr"/>
            <a:r>
              <a:rPr lang="en-US" i="1" dirty="0">
                <a:solidFill>
                  <a:schemeClr val="tx1"/>
                </a:solidFill>
              </a:rPr>
              <a:t>(</a:t>
            </a:r>
            <a:r>
              <a:rPr lang="en-US" i="1" dirty="0" err="1">
                <a:solidFill>
                  <a:schemeClr val="tx1"/>
                </a:solidFill>
              </a:rPr>
              <a:t>Nikola_Tesla</a:t>
            </a:r>
            <a:r>
              <a:rPr lang="en-US" i="1" dirty="0">
                <a:solidFill>
                  <a:schemeClr val="tx1"/>
                </a:solidFill>
              </a:rPr>
              <a:t>) On his 50th birthday in 1906, Tesla demonstrated  his 200 horsepower (150 kilowatts) </a:t>
            </a:r>
            <a:r>
              <a:rPr lang="en-US" i="1" dirty="0">
                <a:solidFill>
                  <a:schemeClr val="tx1"/>
                </a:solidFill>
                <a:highlight>
                  <a:srgbClr val="FFFF00"/>
                </a:highlight>
              </a:rPr>
              <a:t>16,000 rpm</a:t>
            </a:r>
            <a:r>
              <a:rPr lang="en-US" i="1" dirty="0">
                <a:solidFill>
                  <a:schemeClr val="tx1"/>
                </a:solidFill>
              </a:rPr>
              <a:t> bladeless turbine.  …</a:t>
            </a:r>
          </a:p>
        </p:txBody>
      </p:sp>
      <p:sp>
        <p:nvSpPr>
          <p:cNvPr id="29" name="Alternate Process 28">
            <a:extLst>
              <a:ext uri="{FF2B5EF4-FFF2-40B4-BE49-F238E27FC236}">
                <a16:creationId xmlns:a16="http://schemas.microsoft.com/office/drawing/2014/main" id="{88ACA3FC-DF27-4D45-A916-88352CFEF851}"/>
              </a:ext>
            </a:extLst>
          </p:cNvPr>
          <p:cNvSpPr/>
          <p:nvPr/>
        </p:nvSpPr>
        <p:spPr>
          <a:xfrm>
            <a:off x="838200" y="5289449"/>
            <a:ext cx="3784600" cy="122586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pPr algn="ctr"/>
            <a:r>
              <a:rPr lang="en-US" i="1" dirty="0">
                <a:solidFill>
                  <a:schemeClr val="tx1"/>
                </a:solidFill>
              </a:rPr>
              <a:t>(A) water </a:t>
            </a:r>
            <a:br>
              <a:rPr lang="en-US" i="1" dirty="0">
                <a:solidFill>
                  <a:schemeClr val="tx1"/>
                </a:solidFill>
              </a:rPr>
            </a:br>
            <a:r>
              <a:rPr lang="en-US" i="1" dirty="0">
                <a:solidFill>
                  <a:schemeClr val="tx1"/>
                </a:solidFill>
              </a:rPr>
              <a:t>(B) oxygen </a:t>
            </a:r>
            <a:br>
              <a:rPr lang="en-US" i="1" dirty="0">
                <a:solidFill>
                  <a:schemeClr val="tx1"/>
                </a:solidFill>
              </a:rPr>
            </a:br>
            <a:r>
              <a:rPr lang="en-US" i="1" dirty="0">
                <a:solidFill>
                  <a:schemeClr val="tx1"/>
                </a:solidFill>
              </a:rPr>
              <a:t>(C) protein </a:t>
            </a:r>
            <a:br>
              <a:rPr lang="en-US" i="1" dirty="0">
                <a:solidFill>
                  <a:schemeClr val="tx1"/>
                </a:solidFill>
              </a:rPr>
            </a:br>
            <a:r>
              <a:rPr lang="en-US" i="1" dirty="0">
                <a:solidFill>
                  <a:schemeClr val="tx1"/>
                </a:solidFill>
              </a:rPr>
              <a:t>(D) sugar</a:t>
            </a:r>
          </a:p>
        </p:txBody>
      </p:sp>
      <p:sp>
        <p:nvSpPr>
          <p:cNvPr id="3" name="Slide Number Placeholder 2">
            <a:extLst>
              <a:ext uri="{FF2B5EF4-FFF2-40B4-BE49-F238E27FC236}">
                <a16:creationId xmlns:a16="http://schemas.microsoft.com/office/drawing/2014/main" id="{6F9B1977-1F6B-6A42-A44B-08E763C689A0}"/>
              </a:ext>
            </a:extLst>
          </p:cNvPr>
          <p:cNvSpPr>
            <a:spLocks noGrp="1"/>
          </p:cNvSpPr>
          <p:nvPr>
            <p:ph type="sldNum" sz="quarter" idx="10"/>
          </p:nvPr>
        </p:nvSpPr>
        <p:spPr/>
        <p:txBody>
          <a:bodyPr/>
          <a:lstStyle/>
          <a:p>
            <a:pPr>
              <a:defRPr/>
            </a:pPr>
            <a:fld id="{0121240C-47AF-2F4D-83B3-CC3EDF50F794}" type="slidenum">
              <a:rPr lang="en-US" smtClean="0"/>
              <a:pPr>
                <a:defRPr/>
              </a:pPr>
              <a:t>17</a:t>
            </a:fld>
            <a:endParaRPr lang="en-US" dirty="0"/>
          </a:p>
        </p:txBody>
      </p:sp>
    </p:spTree>
    <p:extLst>
      <p:ext uri="{BB962C8B-B14F-4D97-AF65-F5344CB8AC3E}">
        <p14:creationId xmlns:p14="http://schemas.microsoft.com/office/powerpoint/2010/main" val="268292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22" grpId="0" animBg="1"/>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DEE0-C473-BB4A-A1B6-F63421249882}"/>
              </a:ext>
            </a:extLst>
          </p:cNvPr>
          <p:cNvSpPr>
            <a:spLocks noGrp="1"/>
          </p:cNvSpPr>
          <p:nvPr>
            <p:ph type="title"/>
          </p:nvPr>
        </p:nvSpPr>
        <p:spPr/>
        <p:txBody>
          <a:bodyPr/>
          <a:lstStyle/>
          <a:p>
            <a:r>
              <a:rPr lang="en-US" dirty="0" err="1"/>
              <a:t>UnifiedQA</a:t>
            </a:r>
            <a:r>
              <a:rPr lang="en-US" dirty="0"/>
              <a:t>: Definition </a:t>
            </a:r>
          </a:p>
        </p:txBody>
      </p:sp>
      <p:sp>
        <p:nvSpPr>
          <p:cNvPr id="3" name="Content Placeholder 2">
            <a:extLst>
              <a:ext uri="{FF2B5EF4-FFF2-40B4-BE49-F238E27FC236}">
                <a16:creationId xmlns:a16="http://schemas.microsoft.com/office/drawing/2014/main" id="{72B6D91F-68C0-EC4D-93E5-ACE661A53724}"/>
              </a:ext>
            </a:extLst>
          </p:cNvPr>
          <p:cNvSpPr>
            <a:spLocks noGrp="1"/>
          </p:cNvSpPr>
          <p:nvPr>
            <p:ph idx="1"/>
          </p:nvPr>
        </p:nvSpPr>
        <p:spPr/>
        <p:txBody>
          <a:bodyPr/>
          <a:lstStyle/>
          <a:p>
            <a:pPr marL="514350" indent="-514350">
              <a:buFont typeface="+mj-lt"/>
              <a:buAutoNum type="arabicPeriod"/>
            </a:pPr>
            <a:r>
              <a:rPr lang="en-US" dirty="0"/>
              <a:t>It’s a single system that is supposed to work on a variety of </a:t>
            </a:r>
            <a:r>
              <a:rPr lang="en-US" b="1" dirty="0"/>
              <a:t>QA formats</a:t>
            </a:r>
            <a:r>
              <a:rPr lang="en-US" dirty="0"/>
              <a:t>. </a:t>
            </a:r>
          </a:p>
          <a:p>
            <a:pPr marL="514350" indent="-514350">
              <a:buFont typeface="+mj-lt"/>
              <a:buAutoNum type="arabicPeriod"/>
            </a:pPr>
            <a:r>
              <a:rPr lang="en-US" dirty="0"/>
              <a:t>The input should be </a:t>
            </a:r>
            <a:r>
              <a:rPr lang="en-US" i="1" dirty="0"/>
              <a:t>natural</a:t>
            </a:r>
            <a:r>
              <a:rPr lang="en-US" dirty="0"/>
              <a:t>.  </a:t>
            </a:r>
          </a:p>
          <a:p>
            <a:pPr lvl="1"/>
            <a:r>
              <a:rPr lang="en-US" dirty="0"/>
              <a:t>Minimal-enough for a human solver to infer the format.  </a:t>
            </a:r>
          </a:p>
        </p:txBody>
      </p:sp>
      <p:sp>
        <p:nvSpPr>
          <p:cNvPr id="4" name="Rectangle 3">
            <a:extLst>
              <a:ext uri="{FF2B5EF4-FFF2-40B4-BE49-F238E27FC236}">
                <a16:creationId xmlns:a16="http://schemas.microsoft.com/office/drawing/2014/main" id="{D0CAA803-EC5D-E543-B7E7-FD63EDDE7A68}"/>
              </a:ext>
            </a:extLst>
          </p:cNvPr>
          <p:cNvSpPr/>
          <p:nvPr/>
        </p:nvSpPr>
        <p:spPr>
          <a:xfrm>
            <a:off x="2511845" y="3870730"/>
            <a:ext cx="7170237"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latin typeface="Consolas" panose="020B0609020204030204" pitchFamily="49" charset="0"/>
                <a:cs typeface="Consolas" panose="020B0609020204030204" pitchFamily="49" charset="0"/>
              </a:rPr>
              <a:t>What causes sound? </a:t>
            </a:r>
          </a:p>
          <a:p>
            <a:endParaRPr lang="en-US" dirty="0">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(A) sunlight (B) vibrations (C) x-rays (D) pitch</a:t>
            </a:r>
          </a:p>
        </p:txBody>
      </p:sp>
      <p:sp>
        <p:nvSpPr>
          <p:cNvPr id="5" name="Rectangle 4">
            <a:extLst>
              <a:ext uri="{FF2B5EF4-FFF2-40B4-BE49-F238E27FC236}">
                <a16:creationId xmlns:a16="http://schemas.microsoft.com/office/drawing/2014/main" id="{1CA65B40-B1F6-A34B-97E9-ABF84F76CCE3}"/>
              </a:ext>
            </a:extLst>
          </p:cNvPr>
          <p:cNvSpPr/>
          <p:nvPr/>
        </p:nvSpPr>
        <p:spPr>
          <a:xfrm>
            <a:off x="5237356" y="5596027"/>
            <a:ext cx="1717287" cy="369332"/>
          </a:xfrm>
          <a:prstGeom prst="rect">
            <a:avLst/>
          </a:prstGeom>
        </p:spPr>
        <p:txBody>
          <a:bodyPr wrap="square">
            <a:spAutoFit/>
          </a:bodyPr>
          <a:lstStyle/>
          <a:p>
            <a:r>
              <a:rPr lang="en-US" dirty="0">
                <a:latin typeface="Consolas" panose="020B0609020204030204" pitchFamily="49" charset="0"/>
                <a:cs typeface="Consolas" panose="020B0609020204030204" pitchFamily="49" charset="0"/>
              </a:rPr>
              <a:t>“vibrations”</a:t>
            </a:r>
          </a:p>
        </p:txBody>
      </p:sp>
      <p:sp>
        <p:nvSpPr>
          <p:cNvPr id="7" name="Slide Number Placeholder 6">
            <a:extLst>
              <a:ext uri="{FF2B5EF4-FFF2-40B4-BE49-F238E27FC236}">
                <a16:creationId xmlns:a16="http://schemas.microsoft.com/office/drawing/2014/main" id="{A3E00D10-C3DA-8948-9B78-1618F5BB671A}"/>
              </a:ext>
            </a:extLst>
          </p:cNvPr>
          <p:cNvSpPr>
            <a:spLocks noGrp="1"/>
          </p:cNvSpPr>
          <p:nvPr>
            <p:ph type="sldNum" sz="quarter" idx="10"/>
          </p:nvPr>
        </p:nvSpPr>
        <p:spPr/>
        <p:txBody>
          <a:bodyPr/>
          <a:lstStyle/>
          <a:p>
            <a:pPr>
              <a:defRPr/>
            </a:pPr>
            <a:fld id="{0121240C-47AF-2F4D-83B3-CC3EDF50F794}" type="slidenum">
              <a:rPr lang="en-US" smtClean="0"/>
              <a:pPr>
                <a:defRPr/>
              </a:pPr>
              <a:t>18</a:t>
            </a:fld>
            <a:endParaRPr lang="en-US" dirty="0"/>
          </a:p>
        </p:txBody>
      </p:sp>
      <p:sp>
        <p:nvSpPr>
          <p:cNvPr id="8" name="Chevron 7">
            <a:extLst>
              <a:ext uri="{FF2B5EF4-FFF2-40B4-BE49-F238E27FC236}">
                <a16:creationId xmlns:a16="http://schemas.microsoft.com/office/drawing/2014/main" id="{8E6FD5BF-2779-FE47-9AD3-42F5A882924A}"/>
              </a:ext>
            </a:extLst>
          </p:cNvPr>
          <p:cNvSpPr/>
          <p:nvPr/>
        </p:nvSpPr>
        <p:spPr>
          <a:xfrm rot="5400000">
            <a:off x="5865032" y="5209047"/>
            <a:ext cx="369332" cy="19975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0269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par>
                                <p:cTn id="11" presetID="9" presetClass="emph" presetSubtype="0" nodeType="withEffect">
                                  <p:stCondLst>
                                    <p:cond delay="0"/>
                                  </p:stCondLst>
                                  <p:childTnLst>
                                    <p:set>
                                      <p:cBhvr>
                                        <p:cTn id="12" dur="indefinite"/>
                                        <p:tgtEl>
                                          <p:spTgt spid="3">
                                            <p:txEl>
                                              <p:pRg st="2" end="2"/>
                                            </p:txEl>
                                          </p:spTgt>
                                        </p:tgtEl>
                                        <p:attrNameLst>
                                          <p:attrName>style.opacity</p:attrName>
                                        </p:attrNameLst>
                                      </p:cBhvr>
                                      <p:to>
                                        <p:strVal val="0.25"/>
                                      </p:to>
                                    </p:set>
                                    <p:animEffect filter="image" prLst="opacity: 0.25">
                                      <p:cBhvr rctx="IE">
                                        <p:cTn id="13" dur="indefinite"/>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3">
                                            <p:txEl>
                                              <p:pRg st="0" end="0"/>
                                            </p:txEl>
                                          </p:spTgt>
                                        </p:tgtEl>
                                        <p:attrNameLst>
                                          <p:attrName>style.opacity</p:attrName>
                                        </p:attrNameLst>
                                      </p:cBhvr>
                                      <p:to>
                                        <p:strVal val="1"/>
                                      </p:to>
                                    </p:set>
                                    <p:animEffect filter="image" prLst="opacity: 1">
                                      <p:cBhvr rctx="IE">
                                        <p:cTn id="18" dur="indefinite"/>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3">
                                            <p:txEl>
                                              <p:pRg st="1" end="1"/>
                                            </p:txEl>
                                          </p:spTgt>
                                        </p:tgtEl>
                                        <p:attrNameLst>
                                          <p:attrName>style.opacity</p:attrName>
                                        </p:attrNameLst>
                                      </p:cBhvr>
                                      <p:to>
                                        <p:strVal val="1"/>
                                      </p:to>
                                    </p:set>
                                    <p:animEffect filter="image" prLst="opacity: 1">
                                      <p:cBhvr rctx="IE">
                                        <p:cTn id="23" dur="indefinite"/>
                                        <p:tgtEl>
                                          <p:spTgt spid="3">
                                            <p:txEl>
                                              <p:pRg st="1" end="1"/>
                                            </p:txEl>
                                          </p:spTgt>
                                        </p:tgtEl>
                                      </p:cBhvr>
                                    </p:animEffect>
                                  </p:childTnLst>
                                </p:cTn>
                              </p:par>
                              <p:par>
                                <p:cTn id="24" presetID="9" presetClass="emph" presetSubtype="0" nodeType="withEffect">
                                  <p:stCondLst>
                                    <p:cond delay="0"/>
                                  </p:stCondLst>
                                  <p:childTnLst>
                                    <p:set>
                                      <p:cBhvr>
                                        <p:cTn id="25" dur="indefinite"/>
                                        <p:tgtEl>
                                          <p:spTgt spid="3">
                                            <p:txEl>
                                              <p:pRg st="2" end="2"/>
                                            </p:txEl>
                                          </p:spTgt>
                                        </p:tgtEl>
                                        <p:attrNameLst>
                                          <p:attrName>style.opacity</p:attrName>
                                        </p:attrNameLst>
                                      </p:cBhvr>
                                      <p:to>
                                        <p:strVal val="1"/>
                                      </p:to>
                                    </p:set>
                                    <p:animEffect filter="image" prLst="opacity: 1">
                                      <p:cBhvr rctx="IE">
                                        <p:cTn id="26" dur="indefinite"/>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DEE0-C473-BB4A-A1B6-F63421249882}"/>
              </a:ext>
            </a:extLst>
          </p:cNvPr>
          <p:cNvSpPr>
            <a:spLocks noGrp="1"/>
          </p:cNvSpPr>
          <p:nvPr>
            <p:ph type="title"/>
          </p:nvPr>
        </p:nvSpPr>
        <p:spPr/>
        <p:txBody>
          <a:bodyPr/>
          <a:lstStyle/>
          <a:p>
            <a:r>
              <a:rPr lang="en-US" dirty="0" err="1"/>
              <a:t>UnifiedQA</a:t>
            </a:r>
            <a:r>
              <a:rPr lang="en-US" dirty="0"/>
              <a:t>: Definition </a:t>
            </a:r>
          </a:p>
        </p:txBody>
      </p:sp>
      <p:sp>
        <p:nvSpPr>
          <p:cNvPr id="3" name="Content Placeholder 2">
            <a:extLst>
              <a:ext uri="{FF2B5EF4-FFF2-40B4-BE49-F238E27FC236}">
                <a16:creationId xmlns:a16="http://schemas.microsoft.com/office/drawing/2014/main" id="{72B6D91F-68C0-EC4D-93E5-ACE661A53724}"/>
              </a:ext>
            </a:extLst>
          </p:cNvPr>
          <p:cNvSpPr>
            <a:spLocks noGrp="1"/>
          </p:cNvSpPr>
          <p:nvPr>
            <p:ph idx="1"/>
          </p:nvPr>
        </p:nvSpPr>
        <p:spPr/>
        <p:txBody>
          <a:bodyPr/>
          <a:lstStyle/>
          <a:p>
            <a:pPr marL="514350" indent="-514350">
              <a:buFont typeface="+mj-lt"/>
              <a:buAutoNum type="arabicPeriod"/>
            </a:pPr>
            <a:r>
              <a:rPr lang="en-US" dirty="0"/>
              <a:t>It’s a single system that is supposed to work on a variety of </a:t>
            </a:r>
            <a:r>
              <a:rPr lang="en-US" b="1" dirty="0"/>
              <a:t>QA formats</a:t>
            </a:r>
            <a:r>
              <a:rPr lang="en-US" dirty="0"/>
              <a:t>. </a:t>
            </a:r>
          </a:p>
          <a:p>
            <a:pPr marL="514350" indent="-514350">
              <a:buFont typeface="+mj-lt"/>
              <a:buAutoNum type="arabicPeriod"/>
            </a:pPr>
            <a:r>
              <a:rPr lang="en-US" dirty="0"/>
              <a:t>The input should be </a:t>
            </a:r>
            <a:r>
              <a:rPr lang="en-US" i="1" dirty="0"/>
              <a:t>natural</a:t>
            </a:r>
            <a:r>
              <a:rPr lang="en-US" dirty="0"/>
              <a:t>.  </a:t>
            </a:r>
          </a:p>
          <a:p>
            <a:pPr lvl="1"/>
            <a:r>
              <a:rPr lang="en-US" dirty="0"/>
              <a:t>Minimal-enough for a human solver to infer the format.  </a:t>
            </a:r>
          </a:p>
        </p:txBody>
      </p:sp>
      <p:sp>
        <p:nvSpPr>
          <p:cNvPr id="4" name="Rectangle 3">
            <a:extLst>
              <a:ext uri="{FF2B5EF4-FFF2-40B4-BE49-F238E27FC236}">
                <a16:creationId xmlns:a16="http://schemas.microsoft.com/office/drawing/2014/main" id="{D0CAA803-EC5D-E543-B7E7-FD63EDDE7A68}"/>
              </a:ext>
            </a:extLst>
          </p:cNvPr>
          <p:cNvSpPr/>
          <p:nvPr/>
        </p:nvSpPr>
        <p:spPr>
          <a:xfrm>
            <a:off x="2510881" y="3870730"/>
            <a:ext cx="7170237" cy="12003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dirty="0">
                <a:latin typeface="Consolas" panose="020B0609020204030204" pitchFamily="49" charset="0"/>
                <a:cs typeface="Consolas" panose="020B0609020204030204" pitchFamily="49" charset="0"/>
              </a:rPr>
              <a:t>Is Jamaica considered part of the United States?</a:t>
            </a:r>
          </a:p>
          <a:p>
            <a:endParaRPr lang="en-US" dirty="0">
              <a:latin typeface="Consolas" panose="020B0609020204030204" pitchFamily="49" charset="0"/>
              <a:cs typeface="Consolas" panose="020B0609020204030204" pitchFamily="49" charset="0"/>
            </a:endParaRPr>
          </a:p>
          <a:p>
            <a:r>
              <a:rPr lang="en-US" dirty="0">
                <a:latin typeface="Consolas" panose="020B0609020204030204" pitchFamily="49" charset="0"/>
                <a:cs typeface="Consolas" panose="020B0609020204030204" pitchFamily="49" charset="0"/>
              </a:rPr>
              <a:t>(Jamaica) Jamaica (/</a:t>
            </a:r>
            <a:r>
              <a:rPr lang="en-US" dirty="0" err="1">
                <a:latin typeface="Consolas" panose="020B0609020204030204" pitchFamily="49" charset="0"/>
                <a:cs typeface="Consolas" panose="020B0609020204030204" pitchFamily="49" charset="0"/>
              </a:rPr>
              <a:t>dʒəˈmeɪkə</a:t>
            </a:r>
            <a:r>
              <a:rPr lang="en-US" dirty="0">
                <a:latin typeface="Consolas" panose="020B0609020204030204" pitchFamily="49" charset="0"/>
                <a:cs typeface="Consolas" panose="020B0609020204030204" pitchFamily="49" charset="0"/>
              </a:rPr>
              <a:t>/ ( listen)) is an island country situated in the Caribbean Sea...</a:t>
            </a:r>
            <a:endParaRPr lang="en-US" i="1" dirty="0"/>
          </a:p>
        </p:txBody>
      </p:sp>
      <p:sp>
        <p:nvSpPr>
          <p:cNvPr id="5" name="Rectangle 4">
            <a:extLst>
              <a:ext uri="{FF2B5EF4-FFF2-40B4-BE49-F238E27FC236}">
                <a16:creationId xmlns:a16="http://schemas.microsoft.com/office/drawing/2014/main" id="{1CA65B40-B1F6-A34B-97E9-ABF84F76CCE3}"/>
              </a:ext>
            </a:extLst>
          </p:cNvPr>
          <p:cNvSpPr/>
          <p:nvPr/>
        </p:nvSpPr>
        <p:spPr>
          <a:xfrm>
            <a:off x="5439432" y="5543434"/>
            <a:ext cx="1208031" cy="369332"/>
          </a:xfrm>
          <a:prstGeom prst="rect">
            <a:avLst/>
          </a:prstGeom>
        </p:spPr>
        <p:txBody>
          <a:bodyPr wrap="square">
            <a:spAutoFit/>
          </a:bodyPr>
          <a:lstStyle/>
          <a:p>
            <a:pPr algn="ctr"/>
            <a:r>
              <a:rPr lang="en-US" dirty="0">
                <a:latin typeface="Consolas" panose="020B0609020204030204" pitchFamily="49" charset="0"/>
                <a:cs typeface="Consolas" panose="020B0609020204030204" pitchFamily="49" charset="0"/>
              </a:rPr>
              <a:t>“</a:t>
            </a:r>
            <a:r>
              <a:rPr lang="en-US" i="1" dirty="0">
                <a:latin typeface="Consolas" panose="020B0609020204030204" pitchFamily="49" charset="0"/>
                <a:cs typeface="Consolas" panose="020B0609020204030204" pitchFamily="49" charset="0"/>
              </a:rPr>
              <a:t>no</a:t>
            </a:r>
            <a:r>
              <a:rPr lang="en-US" dirty="0">
                <a:latin typeface="Consolas" panose="020B0609020204030204" pitchFamily="49" charset="0"/>
                <a:cs typeface="Consolas" panose="020B0609020204030204" pitchFamily="49" charset="0"/>
              </a:rPr>
              <a:t>”</a:t>
            </a:r>
          </a:p>
        </p:txBody>
      </p:sp>
      <p:sp>
        <p:nvSpPr>
          <p:cNvPr id="6" name="Slide Number Placeholder 5">
            <a:extLst>
              <a:ext uri="{FF2B5EF4-FFF2-40B4-BE49-F238E27FC236}">
                <a16:creationId xmlns:a16="http://schemas.microsoft.com/office/drawing/2014/main" id="{5D5883B4-89A9-184D-B0E0-57E20B9DED6B}"/>
              </a:ext>
            </a:extLst>
          </p:cNvPr>
          <p:cNvSpPr>
            <a:spLocks noGrp="1"/>
          </p:cNvSpPr>
          <p:nvPr>
            <p:ph type="sldNum" sz="quarter" idx="10"/>
          </p:nvPr>
        </p:nvSpPr>
        <p:spPr/>
        <p:txBody>
          <a:bodyPr/>
          <a:lstStyle/>
          <a:p>
            <a:pPr>
              <a:defRPr/>
            </a:pPr>
            <a:fld id="{0121240C-47AF-2F4D-83B3-CC3EDF50F794}" type="slidenum">
              <a:rPr lang="en-US" smtClean="0"/>
              <a:pPr>
                <a:defRPr/>
              </a:pPr>
              <a:t>19</a:t>
            </a:fld>
            <a:endParaRPr lang="en-US" dirty="0"/>
          </a:p>
        </p:txBody>
      </p:sp>
      <p:sp>
        <p:nvSpPr>
          <p:cNvPr id="7" name="Chevron 6">
            <a:extLst>
              <a:ext uri="{FF2B5EF4-FFF2-40B4-BE49-F238E27FC236}">
                <a16:creationId xmlns:a16="http://schemas.microsoft.com/office/drawing/2014/main" id="{CBBD238C-3A30-934D-983A-EDB24A3CF074}"/>
              </a:ext>
            </a:extLst>
          </p:cNvPr>
          <p:cNvSpPr/>
          <p:nvPr/>
        </p:nvSpPr>
        <p:spPr>
          <a:xfrm rot="5400000">
            <a:off x="5839927" y="5252184"/>
            <a:ext cx="369332" cy="19975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95968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94C06-9E19-F041-809F-CF76BD975589}"/>
              </a:ext>
            </a:extLst>
          </p:cNvPr>
          <p:cNvSpPr>
            <a:spLocks noGrp="1"/>
          </p:cNvSpPr>
          <p:nvPr>
            <p:ph type="title"/>
          </p:nvPr>
        </p:nvSpPr>
        <p:spPr/>
        <p:txBody>
          <a:bodyPr/>
          <a:lstStyle/>
          <a:p>
            <a:r>
              <a:rPr lang="en-US" dirty="0"/>
              <a:t>Pandemic Anecdote: Chess </a:t>
            </a:r>
          </a:p>
        </p:txBody>
      </p:sp>
      <p:sp>
        <p:nvSpPr>
          <p:cNvPr id="3" name="Content Placeholder 2">
            <a:extLst>
              <a:ext uri="{FF2B5EF4-FFF2-40B4-BE49-F238E27FC236}">
                <a16:creationId xmlns:a16="http://schemas.microsoft.com/office/drawing/2014/main" id="{9E4D69C4-94F6-0A4A-8C66-A2D8EC39E214}"/>
              </a:ext>
            </a:extLst>
          </p:cNvPr>
          <p:cNvSpPr>
            <a:spLocks noGrp="1"/>
          </p:cNvSpPr>
          <p:nvPr>
            <p:ph idx="1"/>
          </p:nvPr>
        </p:nvSpPr>
        <p:spPr>
          <a:xfrm>
            <a:off x="605728" y="1825625"/>
            <a:ext cx="5392838" cy="4351338"/>
          </a:xfrm>
        </p:spPr>
        <p:txBody>
          <a:bodyPr/>
          <a:lstStyle/>
          <a:p>
            <a:r>
              <a:rPr lang="en-US" dirty="0"/>
              <a:t>Humans generalize to “unseen” variants of chess. </a:t>
            </a:r>
          </a:p>
          <a:p>
            <a:pPr lvl="1"/>
            <a:endParaRPr lang="en-US" dirty="0"/>
          </a:p>
          <a:p>
            <a:r>
              <a:rPr lang="en-US" dirty="0"/>
              <a:t>The standard chess is considered a </a:t>
            </a:r>
            <a:r>
              <a:rPr lang="en-US" dirty="0">
                <a:solidFill>
                  <a:srgbClr val="009545"/>
                </a:solidFill>
              </a:rPr>
              <a:t>“solved”</a:t>
            </a:r>
            <a:r>
              <a:rPr lang="en-US" dirty="0"/>
              <a:t> problem for AI. </a:t>
            </a:r>
          </a:p>
          <a:p>
            <a:endParaRPr lang="en-US" dirty="0"/>
          </a:p>
          <a:p>
            <a:r>
              <a:rPr lang="en-US" dirty="0"/>
              <a:t>Yet, </a:t>
            </a:r>
            <a:r>
              <a:rPr lang="en-US" dirty="0">
                <a:solidFill>
                  <a:srgbClr val="FF0000"/>
                </a:solidFill>
              </a:rPr>
              <a:t>no</a:t>
            </a:r>
            <a:r>
              <a:rPr lang="en-US" dirty="0"/>
              <a:t> system can generalize across chess variants.</a:t>
            </a:r>
          </a:p>
          <a:p>
            <a:pPr lvl="1"/>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2B0C5AF-01C1-F14F-8096-9EFC41C15353}"/>
              </a:ext>
            </a:extLst>
          </p:cNvPr>
          <p:cNvSpPr>
            <a:spLocks noGrp="1"/>
          </p:cNvSpPr>
          <p:nvPr>
            <p:ph type="sldNum" sz="quarter" idx="10"/>
          </p:nvPr>
        </p:nvSpPr>
        <p:spPr/>
        <p:txBody>
          <a:bodyPr/>
          <a:lstStyle/>
          <a:p>
            <a:pPr>
              <a:defRPr/>
            </a:pPr>
            <a:fld id="{0121240C-47AF-2F4D-83B3-CC3EDF50F794}" type="slidenum">
              <a:rPr lang="en-US" smtClean="0"/>
              <a:pPr>
                <a:defRPr/>
              </a:pPr>
              <a:t>2</a:t>
            </a:fld>
            <a:endParaRPr lang="en-US" dirty="0"/>
          </a:p>
        </p:txBody>
      </p:sp>
      <p:pic>
        <p:nvPicPr>
          <p:cNvPr id="6" name="Picture 5" descr="A picture containing outdoor object, honeycomb&#10;&#10;Description automatically generated">
            <a:extLst>
              <a:ext uri="{FF2B5EF4-FFF2-40B4-BE49-F238E27FC236}">
                <a16:creationId xmlns:a16="http://schemas.microsoft.com/office/drawing/2014/main" id="{B0882E3D-79F0-804C-AE67-99336CAA6B6D}"/>
              </a:ext>
            </a:extLst>
          </p:cNvPr>
          <p:cNvPicPr>
            <a:picLocks noChangeAspect="1"/>
          </p:cNvPicPr>
          <p:nvPr/>
        </p:nvPicPr>
        <p:blipFill>
          <a:blip r:embed="rId3"/>
          <a:stretch>
            <a:fillRect/>
          </a:stretch>
        </p:blipFill>
        <p:spPr>
          <a:xfrm>
            <a:off x="8978144" y="4107306"/>
            <a:ext cx="2261796" cy="2343983"/>
          </a:xfrm>
          <a:prstGeom prst="rect">
            <a:avLst/>
          </a:prstGeom>
        </p:spPr>
      </p:pic>
      <p:pic>
        <p:nvPicPr>
          <p:cNvPr id="11" name="Picture 10">
            <a:extLst>
              <a:ext uri="{FF2B5EF4-FFF2-40B4-BE49-F238E27FC236}">
                <a16:creationId xmlns:a16="http://schemas.microsoft.com/office/drawing/2014/main" id="{2766B64F-C304-6D4F-B73B-337B793C5A73}"/>
              </a:ext>
            </a:extLst>
          </p:cNvPr>
          <p:cNvPicPr>
            <a:picLocks noChangeAspect="1"/>
          </p:cNvPicPr>
          <p:nvPr/>
        </p:nvPicPr>
        <p:blipFill>
          <a:blip r:embed="rId4"/>
          <a:stretch>
            <a:fillRect/>
          </a:stretch>
        </p:blipFill>
        <p:spPr>
          <a:xfrm>
            <a:off x="5669709" y="4330347"/>
            <a:ext cx="3555104" cy="2120942"/>
          </a:xfrm>
          <a:prstGeom prst="rect">
            <a:avLst/>
          </a:prstGeom>
        </p:spPr>
      </p:pic>
      <p:pic>
        <p:nvPicPr>
          <p:cNvPr id="1036" name="Picture 12" descr="Four-player chess - Wikipedia">
            <a:extLst>
              <a:ext uri="{FF2B5EF4-FFF2-40B4-BE49-F238E27FC236}">
                <a16:creationId xmlns:a16="http://schemas.microsoft.com/office/drawing/2014/main" id="{3DDCE8FE-C741-E94C-90C3-D722E6DF97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5956" y="1586146"/>
            <a:ext cx="2343984" cy="234398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urkin Opening (1.Na3) - Chess Lines">
            <a:extLst>
              <a:ext uri="{FF2B5EF4-FFF2-40B4-BE49-F238E27FC236}">
                <a16:creationId xmlns:a16="http://schemas.microsoft.com/office/drawing/2014/main" id="{1F431FA3-2D4D-0144-8037-828EC40B37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6790" y="1809188"/>
            <a:ext cx="2120942" cy="2120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46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500"/>
                                        <p:tgtEl>
                                          <p:spTgt spid="10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6"/>
                                        </p:tgtEl>
                                        <p:attrNameLst>
                                          <p:attrName>style.visibility</p:attrName>
                                        </p:attrNameLst>
                                      </p:cBhvr>
                                      <p:to>
                                        <p:strVal val="visible"/>
                                      </p:to>
                                    </p:set>
                                    <p:animEffect transition="in" filter="fade">
                                      <p:cBhvr>
                                        <p:cTn id="22" dur="500"/>
                                        <p:tgtEl>
                                          <p:spTgt spid="10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DEE0-C473-BB4A-A1B6-F63421249882}"/>
              </a:ext>
            </a:extLst>
          </p:cNvPr>
          <p:cNvSpPr>
            <a:spLocks noGrp="1"/>
          </p:cNvSpPr>
          <p:nvPr>
            <p:ph type="title"/>
          </p:nvPr>
        </p:nvSpPr>
        <p:spPr/>
        <p:txBody>
          <a:bodyPr/>
          <a:lstStyle/>
          <a:p>
            <a:r>
              <a:rPr lang="en-US" dirty="0" err="1"/>
              <a:t>UnifiedQA</a:t>
            </a:r>
            <a:r>
              <a:rPr lang="en-US" dirty="0"/>
              <a:t>: Definition </a:t>
            </a:r>
          </a:p>
        </p:txBody>
      </p:sp>
      <p:sp>
        <p:nvSpPr>
          <p:cNvPr id="3" name="Content Placeholder 2">
            <a:extLst>
              <a:ext uri="{FF2B5EF4-FFF2-40B4-BE49-F238E27FC236}">
                <a16:creationId xmlns:a16="http://schemas.microsoft.com/office/drawing/2014/main" id="{72B6D91F-68C0-EC4D-93E5-ACE661A53724}"/>
              </a:ext>
            </a:extLst>
          </p:cNvPr>
          <p:cNvSpPr>
            <a:spLocks noGrp="1"/>
          </p:cNvSpPr>
          <p:nvPr>
            <p:ph idx="1"/>
          </p:nvPr>
        </p:nvSpPr>
        <p:spPr/>
        <p:txBody>
          <a:bodyPr/>
          <a:lstStyle/>
          <a:p>
            <a:pPr marL="514350" indent="-514350">
              <a:buFont typeface="+mj-lt"/>
              <a:buAutoNum type="arabicPeriod"/>
            </a:pPr>
            <a:r>
              <a:rPr lang="en-US" dirty="0"/>
              <a:t>It’s a single system that is supposed to work on a variety of </a:t>
            </a:r>
            <a:r>
              <a:rPr lang="en-US" b="1" dirty="0"/>
              <a:t>QA formats</a:t>
            </a:r>
            <a:r>
              <a:rPr lang="en-US" dirty="0"/>
              <a:t>. </a:t>
            </a:r>
          </a:p>
          <a:p>
            <a:pPr marL="514350" indent="-514350">
              <a:buFont typeface="+mj-lt"/>
              <a:buAutoNum type="arabicPeriod"/>
            </a:pPr>
            <a:r>
              <a:rPr lang="en-US" dirty="0"/>
              <a:t>The input should be </a:t>
            </a:r>
            <a:r>
              <a:rPr lang="en-US" i="1" dirty="0"/>
              <a:t>natural</a:t>
            </a:r>
            <a:r>
              <a:rPr lang="en-US" dirty="0"/>
              <a:t>.  </a:t>
            </a:r>
          </a:p>
          <a:p>
            <a:pPr lvl="1"/>
            <a:r>
              <a:rPr lang="en-US" dirty="0"/>
              <a:t>Minimal-enough for a human solver to infer the format.  </a:t>
            </a:r>
          </a:p>
          <a:p>
            <a:pPr lvl="1"/>
            <a:endParaRPr lang="en-US" dirty="0"/>
          </a:p>
          <a:p>
            <a:pPr lvl="1"/>
            <a:endParaRPr lang="en-US" dirty="0"/>
          </a:p>
          <a:p>
            <a:pPr lvl="1"/>
            <a:endParaRPr lang="en-US" dirty="0"/>
          </a:p>
          <a:p>
            <a:pPr lvl="1"/>
            <a:endParaRPr lang="en-US" dirty="0"/>
          </a:p>
          <a:p>
            <a:pPr marL="457200" lvl="1" indent="0">
              <a:buNone/>
            </a:pPr>
            <a:endParaRPr lang="en-US" dirty="0"/>
          </a:p>
          <a:p>
            <a:pPr marL="457200" lvl="1" indent="0">
              <a:buNone/>
            </a:pPr>
            <a:endParaRPr lang="en-US" dirty="0"/>
          </a:p>
          <a:p>
            <a:pPr marL="514350" indent="-514350">
              <a:buFont typeface="+mj-lt"/>
              <a:buAutoNum type="arabicPeriod"/>
            </a:pPr>
            <a:r>
              <a:rPr lang="en-US" dirty="0"/>
              <a:t>Use text-to-text architectures: </a:t>
            </a:r>
            <a:r>
              <a:rPr lang="en-US" sz="2000" dirty="0"/>
              <a:t>T5 </a:t>
            </a:r>
            <a:r>
              <a:rPr lang="en-US" sz="1200" dirty="0">
                <a:solidFill>
                  <a:schemeClr val="bg1">
                    <a:lumMod val="50000"/>
                  </a:schemeClr>
                </a:solidFill>
              </a:rPr>
              <a:t>[</a:t>
            </a:r>
            <a:r>
              <a:rPr lang="en-US" sz="1200" dirty="0" err="1">
                <a:solidFill>
                  <a:schemeClr val="bg1">
                    <a:lumMod val="50000"/>
                  </a:schemeClr>
                </a:solidFill>
              </a:rPr>
              <a:t>Raffal</a:t>
            </a:r>
            <a:r>
              <a:rPr lang="en-US" sz="1200" dirty="0">
                <a:solidFill>
                  <a:schemeClr val="bg1">
                    <a:lumMod val="50000"/>
                  </a:schemeClr>
                </a:solidFill>
              </a:rPr>
              <a:t> et al. 2020]</a:t>
            </a:r>
            <a:r>
              <a:rPr lang="en-US" sz="2000" dirty="0"/>
              <a:t>, BART </a:t>
            </a:r>
            <a:r>
              <a:rPr lang="en-US" sz="1200" dirty="0">
                <a:solidFill>
                  <a:schemeClr val="bg1">
                    <a:lumMod val="50000"/>
                  </a:schemeClr>
                </a:solidFill>
              </a:rPr>
              <a:t>[Lewis et al. 2019]</a:t>
            </a:r>
            <a:r>
              <a:rPr lang="en-US" sz="2000" dirty="0"/>
              <a:t>, etc. </a:t>
            </a:r>
            <a:endParaRPr lang="en-US" dirty="0"/>
          </a:p>
          <a:p>
            <a:pPr marL="457200" lvl="1" indent="0">
              <a:buNone/>
            </a:pPr>
            <a:endParaRPr lang="en-US" dirty="0"/>
          </a:p>
        </p:txBody>
      </p:sp>
      <p:sp>
        <p:nvSpPr>
          <p:cNvPr id="4" name="Rectangle 3">
            <a:extLst>
              <a:ext uri="{FF2B5EF4-FFF2-40B4-BE49-F238E27FC236}">
                <a16:creationId xmlns:a16="http://schemas.microsoft.com/office/drawing/2014/main" id="{D0CAA803-EC5D-E543-B7E7-FD63EDDE7A68}"/>
              </a:ext>
            </a:extLst>
          </p:cNvPr>
          <p:cNvSpPr/>
          <p:nvPr/>
        </p:nvSpPr>
        <p:spPr>
          <a:xfrm>
            <a:off x="2509277" y="3863200"/>
            <a:ext cx="7170237" cy="109568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30" dirty="0">
                <a:latin typeface="Consolas" panose="020B0609020204030204" pitchFamily="49" charset="0"/>
                <a:cs typeface="Consolas" panose="020B0609020204030204" pitchFamily="49" charset="0"/>
              </a:rPr>
              <a:t>What type of musical instruments did the Yuan bring to China?   </a:t>
            </a:r>
          </a:p>
          <a:p>
            <a:br>
              <a:rPr lang="en-US" sz="1630" dirty="0">
                <a:latin typeface="Consolas" panose="020B0609020204030204" pitchFamily="49" charset="0"/>
                <a:cs typeface="Consolas" panose="020B0609020204030204" pitchFamily="49" charset="0"/>
              </a:rPr>
            </a:br>
            <a:r>
              <a:rPr lang="en-US" sz="1630" dirty="0">
                <a:latin typeface="Consolas" panose="020B0609020204030204" pitchFamily="49" charset="0"/>
                <a:cs typeface="Consolas" panose="020B0609020204030204" pitchFamily="49" charset="0"/>
              </a:rPr>
              <a:t>(</a:t>
            </a:r>
            <a:r>
              <a:rPr lang="en-US" sz="1630" dirty="0" err="1">
                <a:latin typeface="Consolas" panose="020B0609020204030204" pitchFamily="49" charset="0"/>
                <a:cs typeface="Consolas" panose="020B0609020204030204" pitchFamily="49" charset="0"/>
              </a:rPr>
              <a:t>Yuan_dynasty</a:t>
            </a:r>
            <a:r>
              <a:rPr lang="en-US" sz="1630" dirty="0">
                <a:latin typeface="Consolas" panose="020B0609020204030204" pitchFamily="49" charset="0"/>
                <a:cs typeface="Consolas" panose="020B0609020204030204" pitchFamily="49" charset="0"/>
              </a:rPr>
              <a:t>) Western musical instruments were introduced to enrich Chinese performing arts....</a:t>
            </a:r>
          </a:p>
        </p:txBody>
      </p:sp>
      <p:sp>
        <p:nvSpPr>
          <p:cNvPr id="5" name="Rectangle 4">
            <a:extLst>
              <a:ext uri="{FF2B5EF4-FFF2-40B4-BE49-F238E27FC236}">
                <a16:creationId xmlns:a16="http://schemas.microsoft.com/office/drawing/2014/main" id="{1CA65B40-B1F6-A34B-97E9-ABF84F76CCE3}"/>
              </a:ext>
            </a:extLst>
          </p:cNvPr>
          <p:cNvSpPr/>
          <p:nvPr/>
        </p:nvSpPr>
        <p:spPr>
          <a:xfrm>
            <a:off x="4021423" y="5549535"/>
            <a:ext cx="3980985" cy="369332"/>
          </a:xfrm>
          <a:prstGeom prst="rect">
            <a:avLst/>
          </a:prstGeom>
        </p:spPr>
        <p:txBody>
          <a:bodyPr wrap="square">
            <a:spAutoFit/>
          </a:bodyPr>
          <a:lstStyle/>
          <a:p>
            <a:pPr algn="ctr"/>
            <a:r>
              <a:rPr lang="en-US" dirty="0">
                <a:latin typeface="Consolas" panose="020B0609020204030204" pitchFamily="49" charset="0"/>
                <a:cs typeface="Consolas" panose="020B0609020204030204" pitchFamily="49" charset="0"/>
              </a:rPr>
              <a:t>“Western musical instruments”</a:t>
            </a:r>
          </a:p>
        </p:txBody>
      </p:sp>
      <p:sp>
        <p:nvSpPr>
          <p:cNvPr id="6" name="Rounded Rectangular Callout 5">
            <a:extLst>
              <a:ext uri="{FF2B5EF4-FFF2-40B4-BE49-F238E27FC236}">
                <a16:creationId xmlns:a16="http://schemas.microsoft.com/office/drawing/2014/main" id="{33CC78A8-01E3-8C4C-A15D-11E9CB7DC4F1}"/>
              </a:ext>
            </a:extLst>
          </p:cNvPr>
          <p:cNvSpPr/>
          <p:nvPr/>
        </p:nvSpPr>
        <p:spPr>
          <a:xfrm>
            <a:off x="7220607" y="1882080"/>
            <a:ext cx="4761186" cy="1464231"/>
          </a:xfrm>
          <a:prstGeom prst="wedgeRoundRectCallout">
            <a:avLst>
              <a:gd name="adj1" fmla="val -35889"/>
              <a:gd name="adj2" fmla="val 8716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122238" lvl="1"/>
            <a:r>
              <a:rPr lang="en-US" sz="2000" b="1" i="1" dirty="0"/>
              <a:t>Our encoding: </a:t>
            </a:r>
          </a:p>
          <a:p>
            <a:pPr marL="407988" lvl="1" indent="-285750">
              <a:buFont typeface="Arial" panose="020B0604020202020204" pitchFamily="34" charset="0"/>
              <a:buChar char="•"/>
            </a:pPr>
            <a:r>
              <a:rPr lang="en-US" sz="2000" i="1" dirty="0"/>
              <a:t>Text-in, text-out</a:t>
            </a:r>
          </a:p>
          <a:p>
            <a:pPr marL="407988" lvl="1" indent="-285750">
              <a:buFont typeface="Arial" panose="020B0604020202020204" pitchFamily="34" charset="0"/>
              <a:buChar char="•"/>
            </a:pPr>
            <a:r>
              <a:rPr lang="en-US" sz="2000" i="1" dirty="0"/>
              <a:t>The question always comes first.</a:t>
            </a:r>
          </a:p>
          <a:p>
            <a:pPr marL="407988" lvl="1" indent="-285750">
              <a:buFont typeface="Arial" panose="020B0604020202020204" pitchFamily="34" charset="0"/>
              <a:buChar char="•"/>
            </a:pPr>
            <a:r>
              <a:rPr lang="en-US" sz="2000" i="1" dirty="0"/>
              <a:t>Additional info are appended with “\n”. </a:t>
            </a:r>
          </a:p>
        </p:txBody>
      </p:sp>
      <p:sp>
        <p:nvSpPr>
          <p:cNvPr id="7" name="Slide Number Placeholder 6">
            <a:extLst>
              <a:ext uri="{FF2B5EF4-FFF2-40B4-BE49-F238E27FC236}">
                <a16:creationId xmlns:a16="http://schemas.microsoft.com/office/drawing/2014/main" id="{17C9DE60-385C-3F4B-83AA-EB9AF60BEB6A}"/>
              </a:ext>
            </a:extLst>
          </p:cNvPr>
          <p:cNvSpPr>
            <a:spLocks noGrp="1"/>
          </p:cNvSpPr>
          <p:nvPr>
            <p:ph type="sldNum" sz="quarter" idx="10"/>
          </p:nvPr>
        </p:nvSpPr>
        <p:spPr/>
        <p:txBody>
          <a:bodyPr/>
          <a:lstStyle/>
          <a:p>
            <a:pPr>
              <a:defRPr/>
            </a:pPr>
            <a:fld id="{0121240C-47AF-2F4D-83B3-CC3EDF50F794}" type="slidenum">
              <a:rPr lang="en-US" smtClean="0"/>
              <a:pPr>
                <a:defRPr/>
              </a:pPr>
              <a:t>20</a:t>
            </a:fld>
            <a:endParaRPr lang="en-US" dirty="0"/>
          </a:p>
        </p:txBody>
      </p:sp>
      <p:sp>
        <p:nvSpPr>
          <p:cNvPr id="8" name="Chevron 7">
            <a:extLst>
              <a:ext uri="{FF2B5EF4-FFF2-40B4-BE49-F238E27FC236}">
                <a16:creationId xmlns:a16="http://schemas.microsoft.com/office/drawing/2014/main" id="{BE9C245B-E523-C947-B0B7-69F22578A6BA}"/>
              </a:ext>
            </a:extLst>
          </p:cNvPr>
          <p:cNvSpPr/>
          <p:nvPr/>
        </p:nvSpPr>
        <p:spPr>
          <a:xfrm rot="5400000">
            <a:off x="5838824" y="5257685"/>
            <a:ext cx="369332" cy="19975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6018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Effect transition="in" filter="fade">
                                      <p:cBhvr>
                                        <p:cTn id="1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A5C5B85-DED3-AA46-871F-715E7674200E}"/>
              </a:ext>
            </a:extLst>
          </p:cNvPr>
          <p:cNvSpPr>
            <a:spLocks noGrp="1"/>
          </p:cNvSpPr>
          <p:nvPr>
            <p:ph idx="1"/>
          </p:nvPr>
        </p:nvSpPr>
        <p:spPr/>
        <p:txBody>
          <a:bodyPr/>
          <a:lstStyle/>
          <a:p>
            <a:r>
              <a:rPr lang="en-US" dirty="0"/>
              <a:t>Is there any value in out-of-format training? </a:t>
            </a:r>
          </a:p>
          <a:p>
            <a:endParaRPr lang="en-US" dirty="0"/>
          </a:p>
        </p:txBody>
      </p:sp>
      <p:sp>
        <p:nvSpPr>
          <p:cNvPr id="28" name="Google Shape;602;p44">
            <a:extLst>
              <a:ext uri="{FF2B5EF4-FFF2-40B4-BE49-F238E27FC236}">
                <a16:creationId xmlns:a16="http://schemas.microsoft.com/office/drawing/2014/main" id="{08CEA626-CAB7-B64A-A3AF-2046249B0C38}"/>
              </a:ext>
            </a:extLst>
          </p:cNvPr>
          <p:cNvSpPr txBox="1">
            <a:spLocks/>
          </p:cNvSpPr>
          <p:nvPr/>
        </p:nvSpPr>
        <p:spPr>
          <a:xfrm>
            <a:off x="205929" y="2634345"/>
            <a:ext cx="4236688" cy="1298060"/>
          </a:xfrm>
          <a:prstGeom prst="round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50000"/>
              </a:lnSpc>
              <a:spcBef>
                <a:spcPts val="1000"/>
              </a:spcBef>
              <a:buFont typeface="Wingdings" charset="2"/>
              <a:buChar char="§"/>
              <a:defRPr sz="2600" kern="1200">
                <a:solidFill>
                  <a:schemeClr val="tx1"/>
                </a:solidFill>
                <a:latin typeface="Merriweather Sans" charset="0"/>
                <a:ea typeface="Merriweather Sans" charset="0"/>
                <a:cs typeface="Merriweather Sans" charset="0"/>
              </a:defRPr>
            </a:lvl1pPr>
            <a:lvl2pPr marL="685800" indent="-228600" algn="l" defTabSz="914400" rtl="0" eaLnBrk="1" latinLnBrk="0" hangingPunct="1">
              <a:lnSpc>
                <a:spcPct val="150000"/>
              </a:lnSpc>
              <a:spcBef>
                <a:spcPts val="500"/>
              </a:spcBef>
              <a:buFont typeface="Courier New" charset="0"/>
              <a:buChar char="o"/>
              <a:defRPr sz="2200" kern="1200">
                <a:solidFill>
                  <a:schemeClr val="tx1"/>
                </a:solidFill>
                <a:latin typeface="Merriweather Sans" charset="0"/>
                <a:ea typeface="Merriweather Sans" charset="0"/>
                <a:cs typeface="Merriweather Sans" charset="0"/>
              </a:defRPr>
            </a:lvl2pPr>
            <a:lvl3pPr marL="1143000" indent="-228600" algn="l" defTabSz="914400" rtl="0" eaLnBrk="1" latinLnBrk="0" hangingPunct="1">
              <a:lnSpc>
                <a:spcPct val="150000"/>
              </a:lnSpc>
              <a:spcBef>
                <a:spcPts val="500"/>
              </a:spcBef>
              <a:buFont typeface="Arial"/>
              <a:buChar char="•"/>
              <a:defRPr sz="1800" kern="1200">
                <a:solidFill>
                  <a:schemeClr val="tx1"/>
                </a:solidFill>
                <a:latin typeface="Merriweather Sans" charset="0"/>
                <a:ea typeface="Merriweather Sans" charset="0"/>
                <a:cs typeface="Merriweather Sans" charset="0"/>
              </a:defRPr>
            </a:lvl3pPr>
            <a:lvl4pPr marL="1600200" indent="-228600" algn="l" defTabSz="914400" rtl="0" eaLnBrk="1" latinLnBrk="0" hangingPunct="1">
              <a:lnSpc>
                <a:spcPct val="150000"/>
              </a:lnSpc>
              <a:spcBef>
                <a:spcPts val="500"/>
              </a:spcBef>
              <a:buFont typeface="Wingdings" charset="2"/>
              <a:buChar char="§"/>
              <a:defRPr sz="1600" kern="1200">
                <a:solidFill>
                  <a:schemeClr val="tx1"/>
                </a:solidFill>
                <a:latin typeface="Merriweather Sans" charset="0"/>
                <a:ea typeface="Merriweather Sans" charset="0"/>
                <a:cs typeface="Merriweather Sans" charset="0"/>
              </a:defRPr>
            </a:lvl4pPr>
            <a:lvl5pPr marL="2057400" indent="-228600" algn="l" defTabSz="914400" rtl="0" eaLnBrk="1" latinLnBrk="0" hangingPunct="1">
              <a:lnSpc>
                <a:spcPct val="150000"/>
              </a:lnSpc>
              <a:spcBef>
                <a:spcPts val="500"/>
              </a:spcBef>
              <a:buFont typeface="Arial"/>
              <a:buChar char="•"/>
              <a:defRPr sz="1600" kern="1200">
                <a:solidFill>
                  <a:schemeClr val="tx1"/>
                </a:solidFill>
                <a:latin typeface="Merriweather Sans" charset="0"/>
                <a:ea typeface="Merriweather Sans" charset="0"/>
                <a:cs typeface="Merriweather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400"/>
              </a:spcBef>
              <a:buSzPts val="2000"/>
              <a:buNone/>
            </a:pPr>
            <a:r>
              <a:rPr lang="en-US" sz="2000" dirty="0">
                <a:latin typeface="+mn-lt"/>
              </a:rPr>
              <a:t>Mixing RACE (</a:t>
            </a:r>
            <a:r>
              <a:rPr lang="en-US" sz="2000" b="1" dirty="0">
                <a:latin typeface="+mn-lt"/>
              </a:rPr>
              <a:t>Multiple-Choice</a:t>
            </a:r>
            <a:r>
              <a:rPr lang="en-US" sz="2000" dirty="0">
                <a:latin typeface="+mn-lt"/>
              </a:rPr>
              <a:t>)</a:t>
            </a:r>
            <a:br>
              <a:rPr lang="en-US" sz="2000" dirty="0">
                <a:latin typeface="+mn-lt"/>
              </a:rPr>
            </a:br>
            <a:r>
              <a:rPr lang="en-US" sz="2000" dirty="0">
                <a:latin typeface="+mn-lt"/>
              </a:rPr>
              <a:t>w/ datasets of different formats. </a:t>
            </a:r>
          </a:p>
        </p:txBody>
      </p:sp>
      <p:grpSp>
        <p:nvGrpSpPr>
          <p:cNvPr id="4" name="Group 3">
            <a:extLst>
              <a:ext uri="{FF2B5EF4-FFF2-40B4-BE49-F238E27FC236}">
                <a16:creationId xmlns:a16="http://schemas.microsoft.com/office/drawing/2014/main" id="{DCFD8606-E919-7C44-91DB-F20A3E672E69}"/>
              </a:ext>
            </a:extLst>
          </p:cNvPr>
          <p:cNvGrpSpPr/>
          <p:nvPr/>
        </p:nvGrpSpPr>
        <p:grpSpPr>
          <a:xfrm>
            <a:off x="1532966" y="4187814"/>
            <a:ext cx="1783565" cy="954259"/>
            <a:chOff x="1532966" y="4187814"/>
            <a:chExt cx="1783565" cy="954259"/>
          </a:xfrm>
        </p:grpSpPr>
        <p:sp>
          <p:nvSpPr>
            <p:cNvPr id="7" name="TextBox 6">
              <a:extLst>
                <a:ext uri="{FF2B5EF4-FFF2-40B4-BE49-F238E27FC236}">
                  <a16:creationId xmlns:a16="http://schemas.microsoft.com/office/drawing/2014/main" id="{1A093C52-DF90-0F4D-AAAE-5A8FD8A50BF7}"/>
                </a:ext>
              </a:extLst>
            </p:cNvPr>
            <p:cNvSpPr txBox="1"/>
            <p:nvPr/>
          </p:nvSpPr>
          <p:spPr>
            <a:xfrm>
              <a:off x="1532966" y="4772741"/>
              <a:ext cx="1783565" cy="369332"/>
            </a:xfrm>
            <a:prstGeom prst="rect">
              <a:avLst/>
            </a:prstGeom>
            <a:noFill/>
          </p:spPr>
          <p:txBody>
            <a:bodyPr wrap="none" rtlCol="0">
              <a:spAutoFit/>
            </a:bodyPr>
            <a:lstStyle/>
            <a:p>
              <a:pPr algn="ctr"/>
              <a:r>
                <a:rPr lang="en-US" dirty="0"/>
                <a:t>Trained on RACE</a:t>
              </a:r>
            </a:p>
          </p:txBody>
        </p:sp>
        <p:sp>
          <p:nvSpPr>
            <p:cNvPr id="32" name="Rectangle 31">
              <a:extLst>
                <a:ext uri="{FF2B5EF4-FFF2-40B4-BE49-F238E27FC236}">
                  <a16:creationId xmlns:a16="http://schemas.microsoft.com/office/drawing/2014/main" id="{1A272525-DAD5-8A44-97CA-73798E04A149}"/>
                </a:ext>
              </a:extLst>
            </p:cNvPr>
            <p:cNvSpPr/>
            <p:nvPr/>
          </p:nvSpPr>
          <p:spPr>
            <a:xfrm>
              <a:off x="1737876" y="4187814"/>
              <a:ext cx="1363154" cy="617585"/>
            </a:xfrm>
            <a:prstGeom prst="rect">
              <a:avLst/>
            </a:prstGeom>
            <a:solidFill>
              <a:srgbClr val="5C9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6E2D2A76-68C9-834B-91A5-E5497C47336C}"/>
              </a:ext>
            </a:extLst>
          </p:cNvPr>
          <p:cNvGrpSpPr/>
          <p:nvPr/>
        </p:nvGrpSpPr>
        <p:grpSpPr>
          <a:xfrm>
            <a:off x="1386006" y="5276299"/>
            <a:ext cx="2900859" cy="911082"/>
            <a:chOff x="1386006" y="5276299"/>
            <a:chExt cx="2900859" cy="911082"/>
          </a:xfrm>
        </p:grpSpPr>
        <p:sp>
          <p:nvSpPr>
            <p:cNvPr id="31" name="TextBox 30">
              <a:extLst>
                <a:ext uri="{FF2B5EF4-FFF2-40B4-BE49-F238E27FC236}">
                  <a16:creationId xmlns:a16="http://schemas.microsoft.com/office/drawing/2014/main" id="{1BFF99D0-A010-9D44-A9A6-9805AB26DBDB}"/>
                </a:ext>
              </a:extLst>
            </p:cNvPr>
            <p:cNvSpPr txBox="1"/>
            <p:nvPr/>
          </p:nvSpPr>
          <p:spPr>
            <a:xfrm>
              <a:off x="1386006" y="5818049"/>
              <a:ext cx="2900859" cy="369332"/>
            </a:xfrm>
            <a:prstGeom prst="rect">
              <a:avLst/>
            </a:prstGeom>
            <a:noFill/>
          </p:spPr>
          <p:txBody>
            <a:bodyPr wrap="none" rtlCol="0">
              <a:spAutoFit/>
            </a:bodyPr>
            <a:lstStyle/>
            <a:p>
              <a:r>
                <a:rPr lang="en-US" dirty="0"/>
                <a:t>Trained on RACE + </a:t>
              </a:r>
              <a:r>
                <a:rPr lang="en-US" b="1" dirty="0" err="1">
                  <a:solidFill>
                    <a:srgbClr val="FF0000"/>
                  </a:solidFill>
                </a:rPr>
                <a:t>SQuAD</a:t>
              </a:r>
              <a:r>
                <a:rPr lang="en-US" b="1" dirty="0">
                  <a:solidFill>
                    <a:srgbClr val="FF0000"/>
                  </a:solidFill>
                </a:rPr>
                <a:t> 1</a:t>
              </a:r>
            </a:p>
          </p:txBody>
        </p:sp>
        <p:sp>
          <p:nvSpPr>
            <p:cNvPr id="34" name="Rectangle 33">
              <a:extLst>
                <a:ext uri="{FF2B5EF4-FFF2-40B4-BE49-F238E27FC236}">
                  <a16:creationId xmlns:a16="http://schemas.microsoft.com/office/drawing/2014/main" id="{7F1315D7-E384-DA49-A4AF-FDA96009E251}"/>
                </a:ext>
              </a:extLst>
            </p:cNvPr>
            <p:cNvSpPr/>
            <p:nvPr/>
          </p:nvSpPr>
          <p:spPr>
            <a:xfrm>
              <a:off x="1748150" y="5276299"/>
              <a:ext cx="1363154" cy="617585"/>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40F69E0-166D-D14E-A2BA-6D04EF3DDCCB}"/>
              </a:ext>
            </a:extLst>
          </p:cNvPr>
          <p:cNvGrpSpPr/>
          <p:nvPr/>
        </p:nvGrpSpPr>
        <p:grpSpPr>
          <a:xfrm>
            <a:off x="5673192" y="4984065"/>
            <a:ext cx="741671" cy="960439"/>
            <a:chOff x="5673192" y="4995216"/>
            <a:chExt cx="741671" cy="960439"/>
          </a:xfrm>
        </p:grpSpPr>
        <p:sp>
          <p:nvSpPr>
            <p:cNvPr id="46" name="Rectangle 45">
              <a:extLst>
                <a:ext uri="{FF2B5EF4-FFF2-40B4-BE49-F238E27FC236}">
                  <a16:creationId xmlns:a16="http://schemas.microsoft.com/office/drawing/2014/main" id="{34F404C0-DCA0-2443-8B7D-C833F1A5DD90}"/>
                </a:ext>
              </a:extLst>
            </p:cNvPr>
            <p:cNvSpPr/>
            <p:nvPr/>
          </p:nvSpPr>
          <p:spPr>
            <a:xfrm>
              <a:off x="5673192" y="4995216"/>
              <a:ext cx="722842" cy="960439"/>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202B2A3-4143-7D46-BEF0-3B0F828D7F86}"/>
                </a:ext>
              </a:extLst>
            </p:cNvPr>
            <p:cNvSpPr txBox="1"/>
            <p:nvPr/>
          </p:nvSpPr>
          <p:spPr>
            <a:xfrm>
              <a:off x="5692021" y="5000222"/>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55.8</a:t>
              </a:r>
            </a:p>
          </p:txBody>
        </p:sp>
      </p:grpSp>
      <p:sp>
        <p:nvSpPr>
          <p:cNvPr id="5" name="Title 4">
            <a:extLst>
              <a:ext uri="{FF2B5EF4-FFF2-40B4-BE49-F238E27FC236}">
                <a16:creationId xmlns:a16="http://schemas.microsoft.com/office/drawing/2014/main" id="{3E5C1185-1A59-8943-8E87-DD90D0E5B715}"/>
              </a:ext>
            </a:extLst>
          </p:cNvPr>
          <p:cNvSpPr>
            <a:spLocks noGrp="1"/>
          </p:cNvSpPr>
          <p:nvPr>
            <p:ph type="title"/>
          </p:nvPr>
        </p:nvSpPr>
        <p:spPr/>
        <p:txBody>
          <a:bodyPr/>
          <a:lstStyle/>
          <a:p>
            <a:r>
              <a:rPr lang="en-US" dirty="0"/>
              <a:t>Experiment: Mixing Pairs of Formats</a:t>
            </a:r>
          </a:p>
        </p:txBody>
      </p:sp>
      <p:grpSp>
        <p:nvGrpSpPr>
          <p:cNvPr id="13" name="Group 12">
            <a:extLst>
              <a:ext uri="{FF2B5EF4-FFF2-40B4-BE49-F238E27FC236}">
                <a16:creationId xmlns:a16="http://schemas.microsoft.com/office/drawing/2014/main" id="{14D4A842-C25A-1149-9F46-1470B0DFF94B}"/>
              </a:ext>
            </a:extLst>
          </p:cNvPr>
          <p:cNvGrpSpPr/>
          <p:nvPr/>
        </p:nvGrpSpPr>
        <p:grpSpPr>
          <a:xfrm>
            <a:off x="6511749" y="4315166"/>
            <a:ext cx="722842" cy="1629338"/>
            <a:chOff x="6433692" y="4326317"/>
            <a:chExt cx="722842" cy="1629338"/>
          </a:xfrm>
        </p:grpSpPr>
        <p:sp>
          <p:nvSpPr>
            <p:cNvPr id="24" name="Rectangle 23">
              <a:extLst>
                <a:ext uri="{FF2B5EF4-FFF2-40B4-BE49-F238E27FC236}">
                  <a16:creationId xmlns:a16="http://schemas.microsoft.com/office/drawing/2014/main" id="{622EF219-FFA4-B04A-869C-DC596A4343E4}"/>
                </a:ext>
              </a:extLst>
            </p:cNvPr>
            <p:cNvSpPr/>
            <p:nvPr/>
          </p:nvSpPr>
          <p:spPr>
            <a:xfrm>
              <a:off x="6433692" y="4348198"/>
              <a:ext cx="722842" cy="1607457"/>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BAC344EE-C9EA-6C4E-A502-0EC1CDE3DFB8}"/>
                </a:ext>
              </a:extLst>
            </p:cNvPr>
            <p:cNvSpPr txBox="1"/>
            <p:nvPr/>
          </p:nvSpPr>
          <p:spPr>
            <a:xfrm>
              <a:off x="6433692" y="4326317"/>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59.1</a:t>
              </a:r>
            </a:p>
          </p:txBody>
        </p:sp>
      </p:grpSp>
      <p:grpSp>
        <p:nvGrpSpPr>
          <p:cNvPr id="11" name="Group 10">
            <a:extLst>
              <a:ext uri="{FF2B5EF4-FFF2-40B4-BE49-F238E27FC236}">
                <a16:creationId xmlns:a16="http://schemas.microsoft.com/office/drawing/2014/main" id="{F137CD8E-29D1-5E48-8023-963909CA8E3A}"/>
              </a:ext>
            </a:extLst>
          </p:cNvPr>
          <p:cNvGrpSpPr/>
          <p:nvPr/>
        </p:nvGrpSpPr>
        <p:grpSpPr>
          <a:xfrm>
            <a:off x="8620431" y="3885778"/>
            <a:ext cx="725689" cy="2058017"/>
            <a:chOff x="8620431" y="3885778"/>
            <a:chExt cx="725689" cy="2058017"/>
          </a:xfrm>
        </p:grpSpPr>
        <p:sp>
          <p:nvSpPr>
            <p:cNvPr id="63" name="Rectangle 62">
              <a:extLst>
                <a:ext uri="{FF2B5EF4-FFF2-40B4-BE49-F238E27FC236}">
                  <a16:creationId xmlns:a16="http://schemas.microsoft.com/office/drawing/2014/main" id="{D7D1ACF0-9436-BF4A-823E-860B54F4E908}"/>
                </a:ext>
              </a:extLst>
            </p:cNvPr>
            <p:cNvSpPr/>
            <p:nvPr/>
          </p:nvSpPr>
          <p:spPr>
            <a:xfrm>
              <a:off x="8623278" y="3885778"/>
              <a:ext cx="722842" cy="2058017"/>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EFB91E95-4B7B-CC43-BA9D-42AC1DDA9A94}"/>
                </a:ext>
              </a:extLst>
            </p:cNvPr>
            <p:cNvSpPr txBox="1"/>
            <p:nvPr/>
          </p:nvSpPr>
          <p:spPr>
            <a:xfrm>
              <a:off x="8620431" y="3908114"/>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62.5</a:t>
              </a:r>
            </a:p>
          </p:txBody>
        </p:sp>
      </p:grpSp>
      <p:grpSp>
        <p:nvGrpSpPr>
          <p:cNvPr id="14" name="Group 13">
            <a:extLst>
              <a:ext uri="{FF2B5EF4-FFF2-40B4-BE49-F238E27FC236}">
                <a16:creationId xmlns:a16="http://schemas.microsoft.com/office/drawing/2014/main" id="{3251E3AF-DB7C-6E41-9242-86FAE4B70F5A}"/>
              </a:ext>
            </a:extLst>
          </p:cNvPr>
          <p:cNvGrpSpPr/>
          <p:nvPr/>
        </p:nvGrpSpPr>
        <p:grpSpPr>
          <a:xfrm>
            <a:off x="9363644" y="2771629"/>
            <a:ext cx="742976" cy="3172167"/>
            <a:chOff x="9363644" y="2771629"/>
            <a:chExt cx="742976" cy="3172167"/>
          </a:xfrm>
        </p:grpSpPr>
        <p:sp>
          <p:nvSpPr>
            <p:cNvPr id="62" name="Rectangle 61">
              <a:extLst>
                <a:ext uri="{FF2B5EF4-FFF2-40B4-BE49-F238E27FC236}">
                  <a16:creationId xmlns:a16="http://schemas.microsoft.com/office/drawing/2014/main" id="{C06CEE90-88D1-2E4E-86E0-EA521C15FBF1}"/>
                </a:ext>
              </a:extLst>
            </p:cNvPr>
            <p:cNvSpPr/>
            <p:nvPr/>
          </p:nvSpPr>
          <p:spPr>
            <a:xfrm>
              <a:off x="9383778" y="2776581"/>
              <a:ext cx="722842" cy="3167215"/>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86691C9D-BD59-8048-A801-4767FB6FD6EB}"/>
                </a:ext>
              </a:extLst>
            </p:cNvPr>
            <p:cNvSpPr txBox="1"/>
            <p:nvPr/>
          </p:nvSpPr>
          <p:spPr>
            <a:xfrm>
              <a:off x="9363644" y="2771629"/>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69.4</a:t>
              </a:r>
            </a:p>
          </p:txBody>
        </p:sp>
      </p:grpSp>
      <p:grpSp>
        <p:nvGrpSpPr>
          <p:cNvPr id="9" name="Group 8">
            <a:extLst>
              <a:ext uri="{FF2B5EF4-FFF2-40B4-BE49-F238E27FC236}">
                <a16:creationId xmlns:a16="http://schemas.microsoft.com/office/drawing/2014/main" id="{3EE7EB6B-5D36-4442-B400-07EDA0E06350}"/>
              </a:ext>
            </a:extLst>
          </p:cNvPr>
          <p:cNvGrpSpPr/>
          <p:nvPr/>
        </p:nvGrpSpPr>
        <p:grpSpPr>
          <a:xfrm>
            <a:off x="5008494" y="2141721"/>
            <a:ext cx="5518155" cy="4511056"/>
            <a:chOff x="5008494" y="2141721"/>
            <a:chExt cx="5518155" cy="4511056"/>
          </a:xfrm>
        </p:grpSpPr>
        <p:sp>
          <p:nvSpPr>
            <p:cNvPr id="12" name="TextBox 11">
              <a:extLst>
                <a:ext uri="{FF2B5EF4-FFF2-40B4-BE49-F238E27FC236}">
                  <a16:creationId xmlns:a16="http://schemas.microsoft.com/office/drawing/2014/main" id="{45D0358D-3E08-A840-B972-F7254ABB27E2}"/>
                </a:ext>
              </a:extLst>
            </p:cNvPr>
            <p:cNvSpPr txBox="1"/>
            <p:nvPr/>
          </p:nvSpPr>
          <p:spPr>
            <a:xfrm>
              <a:off x="5008494" y="2141721"/>
              <a:ext cx="425181" cy="3970318"/>
            </a:xfrm>
            <a:prstGeom prst="rect">
              <a:avLst/>
            </a:prstGeom>
            <a:noFill/>
          </p:spPr>
          <p:txBody>
            <a:bodyPr wrap="none" rtlCol="0" anchor="ctr" anchorCtr="0">
              <a:spAutoFit/>
            </a:bodyPr>
            <a:lstStyle/>
            <a:p>
              <a:pPr algn="r"/>
              <a:endParaRPr lang="en-US" dirty="0">
                <a:latin typeface="+mn-lt"/>
              </a:endParaRPr>
            </a:p>
            <a:p>
              <a:pPr algn="r"/>
              <a:r>
                <a:rPr lang="en-US" dirty="0">
                  <a:latin typeface="+mn-lt"/>
                </a:rPr>
                <a:t>70</a:t>
              </a:r>
            </a:p>
            <a:p>
              <a:pPr algn="r"/>
              <a:endParaRPr lang="en-US" dirty="0">
                <a:latin typeface="+mn-lt"/>
              </a:endParaRPr>
            </a:p>
            <a:p>
              <a:pPr algn="r"/>
              <a:endParaRPr lang="en-US" dirty="0">
                <a:latin typeface="+mn-lt"/>
              </a:endParaRPr>
            </a:p>
            <a:p>
              <a:pPr algn="r"/>
              <a:r>
                <a:rPr lang="en-US" dirty="0">
                  <a:latin typeface="+mn-lt"/>
                </a:rPr>
                <a:t>65</a:t>
              </a:r>
            </a:p>
            <a:p>
              <a:pPr algn="r"/>
              <a:endParaRPr lang="en-US" dirty="0">
                <a:latin typeface="+mn-lt"/>
              </a:endParaRPr>
            </a:p>
            <a:p>
              <a:pPr algn="r"/>
              <a:endParaRPr lang="en-US" dirty="0">
                <a:latin typeface="+mn-lt"/>
              </a:endParaRPr>
            </a:p>
            <a:p>
              <a:pPr algn="r"/>
              <a:r>
                <a:rPr lang="en-US" dirty="0">
                  <a:latin typeface="+mn-lt"/>
                </a:rPr>
                <a:t>60</a:t>
              </a:r>
            </a:p>
            <a:p>
              <a:pPr algn="r"/>
              <a:endParaRPr lang="en-US" dirty="0">
                <a:latin typeface="+mn-lt"/>
              </a:endParaRPr>
            </a:p>
            <a:p>
              <a:pPr algn="r"/>
              <a:endParaRPr lang="en-US" dirty="0">
                <a:latin typeface="+mn-lt"/>
              </a:endParaRPr>
            </a:p>
            <a:p>
              <a:pPr algn="r"/>
              <a:r>
                <a:rPr lang="en-US" dirty="0">
                  <a:latin typeface="+mn-lt"/>
                </a:rPr>
                <a:t>55</a:t>
              </a:r>
            </a:p>
            <a:p>
              <a:pPr algn="r"/>
              <a:endParaRPr lang="en-US" dirty="0">
                <a:latin typeface="+mn-lt"/>
              </a:endParaRPr>
            </a:p>
            <a:p>
              <a:pPr algn="r"/>
              <a:endParaRPr lang="en-US" dirty="0">
                <a:latin typeface="+mn-lt"/>
              </a:endParaRPr>
            </a:p>
            <a:p>
              <a:pPr algn="r"/>
              <a:r>
                <a:rPr lang="en-US" dirty="0">
                  <a:latin typeface="+mn-lt"/>
                </a:rPr>
                <a:t>50</a:t>
              </a:r>
            </a:p>
          </p:txBody>
        </p:sp>
        <p:cxnSp>
          <p:nvCxnSpPr>
            <p:cNvPr id="16" name="Straight Connector 15">
              <a:extLst>
                <a:ext uri="{FF2B5EF4-FFF2-40B4-BE49-F238E27FC236}">
                  <a16:creationId xmlns:a16="http://schemas.microsoft.com/office/drawing/2014/main" id="{931AEF81-4193-574F-952A-CB3A4329CEF3}"/>
                </a:ext>
              </a:extLst>
            </p:cNvPr>
            <p:cNvCxnSpPr>
              <a:cxnSpLocks/>
            </p:cNvCxnSpPr>
            <p:nvPr/>
          </p:nvCxnSpPr>
          <p:spPr>
            <a:xfrm>
              <a:off x="5413184" y="5962535"/>
              <a:ext cx="5113465"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2C1D6CB-241D-8742-8C7A-0231E60EEE6B}"/>
                </a:ext>
              </a:extLst>
            </p:cNvPr>
            <p:cNvSpPr/>
            <p:nvPr/>
          </p:nvSpPr>
          <p:spPr>
            <a:xfrm>
              <a:off x="6098255" y="6035839"/>
              <a:ext cx="727443" cy="369332"/>
            </a:xfrm>
            <a:prstGeom prst="rect">
              <a:avLst/>
            </a:prstGeom>
          </p:spPr>
          <p:txBody>
            <a:bodyPr wrap="none">
              <a:spAutoFit/>
            </a:bodyPr>
            <a:lstStyle/>
            <a:p>
              <a:r>
                <a:rPr lang="en-US" dirty="0">
                  <a:latin typeface="+mn-lt"/>
                </a:rPr>
                <a:t>RACE</a:t>
              </a:r>
            </a:p>
          </p:txBody>
        </p:sp>
        <p:sp>
          <p:nvSpPr>
            <p:cNvPr id="67" name="Rectangle 66">
              <a:extLst>
                <a:ext uri="{FF2B5EF4-FFF2-40B4-BE49-F238E27FC236}">
                  <a16:creationId xmlns:a16="http://schemas.microsoft.com/office/drawing/2014/main" id="{8F3FAE3B-3D92-A949-8A12-0C491857F2C6}"/>
                </a:ext>
              </a:extLst>
            </p:cNvPr>
            <p:cNvSpPr/>
            <p:nvPr/>
          </p:nvSpPr>
          <p:spPr>
            <a:xfrm>
              <a:off x="8924806" y="6008934"/>
              <a:ext cx="912173" cy="369332"/>
            </a:xfrm>
            <a:prstGeom prst="rect">
              <a:avLst/>
            </a:prstGeom>
          </p:spPr>
          <p:txBody>
            <a:bodyPr wrap="none">
              <a:spAutoFit/>
            </a:bodyPr>
            <a:lstStyle/>
            <a:p>
              <a:r>
                <a:rPr lang="en-US" dirty="0" err="1">
                  <a:latin typeface="+mn-lt"/>
                </a:rPr>
                <a:t>MCTest</a:t>
              </a:r>
              <a:endParaRPr lang="en-US" dirty="0">
                <a:latin typeface="+mn-lt"/>
              </a:endParaRPr>
            </a:p>
          </p:txBody>
        </p:sp>
        <p:sp>
          <p:nvSpPr>
            <p:cNvPr id="68" name="Rectangle 67">
              <a:extLst>
                <a:ext uri="{FF2B5EF4-FFF2-40B4-BE49-F238E27FC236}">
                  <a16:creationId xmlns:a16="http://schemas.microsoft.com/office/drawing/2014/main" id="{E62BFE43-10A2-7E4A-A8B4-C2EFA417DECC}"/>
                </a:ext>
              </a:extLst>
            </p:cNvPr>
            <p:cNvSpPr/>
            <p:nvPr/>
          </p:nvSpPr>
          <p:spPr>
            <a:xfrm>
              <a:off x="8596389" y="6330332"/>
              <a:ext cx="1798890" cy="307777"/>
            </a:xfrm>
            <a:prstGeom prst="rect">
              <a:avLst/>
            </a:prstGeom>
          </p:spPr>
          <p:txBody>
            <a:bodyPr wrap="none">
              <a:spAutoFit/>
            </a:bodyPr>
            <a:lstStyle/>
            <a:p>
              <a:r>
                <a:rPr lang="en-US" sz="1400" dirty="0">
                  <a:solidFill>
                    <a:schemeClr val="bg1">
                      <a:lumMod val="50000"/>
                    </a:schemeClr>
                  </a:solidFill>
                </a:rPr>
                <a:t>[Richardson et al. 15]</a:t>
              </a:r>
            </a:p>
          </p:txBody>
        </p:sp>
        <p:sp>
          <p:nvSpPr>
            <p:cNvPr id="70" name="Rectangle 69">
              <a:extLst>
                <a:ext uri="{FF2B5EF4-FFF2-40B4-BE49-F238E27FC236}">
                  <a16:creationId xmlns:a16="http://schemas.microsoft.com/office/drawing/2014/main" id="{3517D684-2AE9-CE4B-8E0F-5A722B119A9A}"/>
                </a:ext>
              </a:extLst>
            </p:cNvPr>
            <p:cNvSpPr/>
            <p:nvPr/>
          </p:nvSpPr>
          <p:spPr>
            <a:xfrm>
              <a:off x="5938288" y="6345000"/>
              <a:ext cx="1123064" cy="307777"/>
            </a:xfrm>
            <a:prstGeom prst="rect">
              <a:avLst/>
            </a:prstGeom>
          </p:spPr>
          <p:txBody>
            <a:bodyPr wrap="none">
              <a:spAutoFit/>
            </a:bodyPr>
            <a:lstStyle/>
            <a:p>
              <a:r>
                <a:rPr lang="en-US" sz="1400" dirty="0">
                  <a:solidFill>
                    <a:schemeClr val="bg1">
                      <a:lumMod val="50000"/>
                    </a:schemeClr>
                  </a:solidFill>
                </a:rPr>
                <a:t>[Lai et al. 17]</a:t>
              </a:r>
            </a:p>
          </p:txBody>
        </p:sp>
      </p:grpSp>
      <p:sp>
        <p:nvSpPr>
          <p:cNvPr id="15" name="Rectangle 14">
            <a:extLst>
              <a:ext uri="{FF2B5EF4-FFF2-40B4-BE49-F238E27FC236}">
                <a16:creationId xmlns:a16="http://schemas.microsoft.com/office/drawing/2014/main" id="{94DA6CE7-2C8E-BD44-915A-4FDA6662E284}"/>
              </a:ext>
            </a:extLst>
          </p:cNvPr>
          <p:cNvSpPr/>
          <p:nvPr/>
        </p:nvSpPr>
        <p:spPr>
          <a:xfrm>
            <a:off x="5564459" y="4673347"/>
            <a:ext cx="850404" cy="1266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4E90A73-839B-844F-A3CE-B3C47ABD929D}"/>
              </a:ext>
            </a:extLst>
          </p:cNvPr>
          <p:cNvSpPr/>
          <p:nvPr/>
        </p:nvSpPr>
        <p:spPr>
          <a:xfrm>
            <a:off x="8507269" y="3714754"/>
            <a:ext cx="850404" cy="2229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AA6479E-F807-C842-BCE6-EE272696ADE8}"/>
              </a:ext>
            </a:extLst>
          </p:cNvPr>
          <p:cNvSpPr/>
          <p:nvPr/>
        </p:nvSpPr>
        <p:spPr>
          <a:xfrm>
            <a:off x="6506861" y="4169009"/>
            <a:ext cx="1069326" cy="1774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0EC7008-FCBC-FA46-BA5A-BE74EBD15643}"/>
              </a:ext>
            </a:extLst>
          </p:cNvPr>
          <p:cNvSpPr/>
          <p:nvPr/>
        </p:nvSpPr>
        <p:spPr>
          <a:xfrm>
            <a:off x="9379158" y="2771629"/>
            <a:ext cx="1358984" cy="3179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6">
            <a:extLst>
              <a:ext uri="{FF2B5EF4-FFF2-40B4-BE49-F238E27FC236}">
                <a16:creationId xmlns:a16="http://schemas.microsoft.com/office/drawing/2014/main" id="{AD735698-923B-DF47-B2E9-B5E38CD148F2}"/>
              </a:ext>
            </a:extLst>
          </p:cNvPr>
          <p:cNvSpPr>
            <a:spLocks noGrp="1"/>
          </p:cNvSpPr>
          <p:nvPr>
            <p:ph type="sldNum" sz="quarter" idx="10"/>
          </p:nvPr>
        </p:nvSpPr>
        <p:spPr/>
        <p:txBody>
          <a:bodyPr/>
          <a:lstStyle/>
          <a:p>
            <a:pPr>
              <a:defRPr/>
            </a:pPr>
            <a:fld id="{0121240C-47AF-2F4D-83B3-CC3EDF50F794}" type="slidenum">
              <a:rPr lang="en-US" smtClean="0"/>
              <a:pPr>
                <a:defRPr/>
              </a:pPr>
              <a:t>21</a:t>
            </a:fld>
            <a:endParaRPr lang="en-US" dirty="0"/>
          </a:p>
        </p:txBody>
      </p:sp>
    </p:spTree>
    <p:extLst>
      <p:ext uri="{BB962C8B-B14F-4D97-AF65-F5344CB8AC3E}">
        <p14:creationId xmlns:p14="http://schemas.microsoft.com/office/powerpoint/2010/main" val="73730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par>
                                <p:cTn id="12" presetID="1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0" nodeType="clickEffect">
                                  <p:stCondLst>
                                    <p:cond delay="0"/>
                                  </p:stCondLst>
                                  <p:childTnLst>
                                    <p:animEffect transition="out" filter="wipe(down)">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22" presetClass="exit" presetSubtype="4" fill="hold" grpId="0" nodeType="withEffect">
                                  <p:stCondLst>
                                    <p:cond delay="0"/>
                                  </p:stCondLst>
                                  <p:childTnLst>
                                    <p:animEffect transition="out" filter="wipe(down)">
                                      <p:cBhvr>
                                        <p:cTn id="21" dur="500"/>
                                        <p:tgtEl>
                                          <p:spTgt spid="35"/>
                                        </p:tgtEl>
                                      </p:cBhvr>
                                    </p:animEffect>
                                    <p:set>
                                      <p:cBhvr>
                                        <p:cTn id="22" dur="1" fill="hold">
                                          <p:stCondLst>
                                            <p:cond delay="499"/>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36"/>
                                        </p:tgtEl>
                                      </p:cBhvr>
                                    </p:animEffect>
                                    <p:set>
                                      <p:cBhvr>
                                        <p:cTn id="32" dur="1" fill="hold">
                                          <p:stCondLst>
                                            <p:cond delay="499"/>
                                          </p:stCondLst>
                                        </p:cTn>
                                        <p:tgtEl>
                                          <p:spTgt spid="3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37"/>
                                        </p:tgtEl>
                                      </p:cBhvr>
                                    </p:animEffect>
                                    <p:set>
                                      <p:cBhvr>
                                        <p:cTn id="37"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5" grpId="0" animBg="1"/>
      <p:bldP spid="35" grpId="0" animBg="1"/>
      <p:bldP spid="36"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4DDD6-F915-544A-BB52-6A7B7A2F929D}"/>
              </a:ext>
            </a:extLst>
          </p:cNvPr>
          <p:cNvSpPr>
            <a:spLocks noGrp="1"/>
          </p:cNvSpPr>
          <p:nvPr>
            <p:ph type="title"/>
          </p:nvPr>
        </p:nvSpPr>
        <p:spPr/>
        <p:txBody>
          <a:bodyPr/>
          <a:lstStyle/>
          <a:p>
            <a:r>
              <a:rPr lang="en-US" dirty="0"/>
              <a:t>UnifiedQA-v1</a:t>
            </a:r>
          </a:p>
        </p:txBody>
      </p:sp>
      <p:sp>
        <p:nvSpPr>
          <p:cNvPr id="3" name="Content Placeholder 2">
            <a:extLst>
              <a:ext uri="{FF2B5EF4-FFF2-40B4-BE49-F238E27FC236}">
                <a16:creationId xmlns:a16="http://schemas.microsoft.com/office/drawing/2014/main" id="{E6600325-3370-444E-B596-A08510B09964}"/>
              </a:ext>
            </a:extLst>
          </p:cNvPr>
          <p:cNvSpPr>
            <a:spLocks noGrp="1"/>
          </p:cNvSpPr>
          <p:nvPr>
            <p:ph idx="1"/>
          </p:nvPr>
        </p:nvSpPr>
        <p:spPr/>
        <p:txBody>
          <a:bodyPr/>
          <a:lstStyle/>
          <a:p>
            <a:r>
              <a:rPr lang="en-US" dirty="0"/>
              <a:t>Trained on the union of different formats: </a:t>
            </a:r>
          </a:p>
          <a:p>
            <a:pPr lvl="1"/>
            <a:r>
              <a:rPr lang="en-US" b="1" dirty="0"/>
              <a:t>Extractive:</a:t>
            </a:r>
            <a:r>
              <a:rPr lang="en-US" dirty="0"/>
              <a:t> 		</a:t>
            </a:r>
            <a:r>
              <a:rPr lang="en-US" dirty="0" err="1"/>
              <a:t>SQuAD</a:t>
            </a:r>
            <a:r>
              <a:rPr lang="en-US" dirty="0"/>
              <a:t> 1.1, </a:t>
            </a:r>
            <a:r>
              <a:rPr lang="en-US" dirty="0" err="1"/>
              <a:t>SQuAD</a:t>
            </a:r>
            <a:r>
              <a:rPr lang="en-US" dirty="0"/>
              <a:t> 2.0 </a:t>
            </a:r>
            <a:endParaRPr lang="en-US" sz="1600" dirty="0"/>
          </a:p>
          <a:p>
            <a:pPr lvl="1"/>
            <a:r>
              <a:rPr lang="en-US" b="1" dirty="0"/>
              <a:t>Abstractive: </a:t>
            </a:r>
            <a:r>
              <a:rPr lang="en-US" dirty="0"/>
              <a:t>		</a:t>
            </a:r>
            <a:r>
              <a:rPr lang="en-US" dirty="0" err="1"/>
              <a:t>NarrativeQA</a:t>
            </a:r>
            <a:r>
              <a:rPr lang="en-US" dirty="0"/>
              <a:t> </a:t>
            </a:r>
            <a:endParaRPr lang="en-US" sz="1600" dirty="0"/>
          </a:p>
          <a:p>
            <a:pPr lvl="1"/>
            <a:r>
              <a:rPr lang="en-US" b="1" dirty="0"/>
              <a:t>Multiple-choice:</a:t>
            </a:r>
            <a:r>
              <a:rPr lang="en-US" dirty="0"/>
              <a:t> 	RACE, ARC, OBQA, </a:t>
            </a:r>
            <a:r>
              <a:rPr lang="en-US" dirty="0" err="1"/>
              <a:t>MCTest</a:t>
            </a:r>
            <a:endParaRPr lang="en-US" sz="1600" dirty="0"/>
          </a:p>
          <a:p>
            <a:pPr lvl="1"/>
            <a:r>
              <a:rPr lang="en-US" b="1" dirty="0" err="1"/>
              <a:t>YesNo</a:t>
            </a:r>
            <a:r>
              <a:rPr lang="en-US" b="1" dirty="0"/>
              <a:t>:</a:t>
            </a:r>
            <a:r>
              <a:rPr lang="en-US" dirty="0"/>
              <a:t> 			</a:t>
            </a:r>
            <a:r>
              <a:rPr lang="en-US" dirty="0" err="1"/>
              <a:t>BoolQ</a:t>
            </a:r>
            <a:endParaRPr lang="en-US" dirty="0"/>
          </a:p>
          <a:p>
            <a:endParaRPr lang="en-US" dirty="0"/>
          </a:p>
          <a:p>
            <a:endParaRPr lang="en-US" dirty="0"/>
          </a:p>
          <a:p>
            <a:endParaRPr lang="en-US" dirty="0"/>
          </a:p>
          <a:p>
            <a:pPr marL="0" indent="0">
              <a:buNone/>
            </a:pPr>
            <a:r>
              <a:rPr lang="en-US" sz="1500" dirty="0">
                <a:solidFill>
                  <a:schemeClr val="bg1">
                    <a:lumMod val="50000"/>
                  </a:schemeClr>
                </a:solidFill>
              </a:rPr>
              <a:t>* </a:t>
            </a:r>
            <a:r>
              <a:rPr lang="en-US" sz="1500" dirty="0" err="1">
                <a:solidFill>
                  <a:schemeClr val="bg1">
                    <a:lumMod val="50000"/>
                  </a:schemeClr>
                </a:solidFill>
              </a:rPr>
              <a:t>Rajpurkar</a:t>
            </a:r>
            <a:r>
              <a:rPr lang="en-US" sz="1500" dirty="0">
                <a:solidFill>
                  <a:schemeClr val="bg1">
                    <a:lumMod val="50000"/>
                  </a:schemeClr>
                </a:solidFill>
              </a:rPr>
              <a:t> et al. ‘16 &amp; ‘18; </a:t>
            </a:r>
            <a:r>
              <a:rPr lang="en-US" sz="1500" dirty="0" err="1">
                <a:solidFill>
                  <a:schemeClr val="bg1">
                    <a:lumMod val="50000"/>
                  </a:schemeClr>
                </a:solidFill>
              </a:rPr>
              <a:t>Kociský</a:t>
            </a:r>
            <a:r>
              <a:rPr lang="en-US" sz="1500" dirty="0">
                <a:solidFill>
                  <a:schemeClr val="bg1">
                    <a:lumMod val="50000"/>
                  </a:schemeClr>
                </a:solidFill>
              </a:rPr>
              <a:t> et al. ‘18; Lai et al. ‘17; Clark et al. ‘18; </a:t>
            </a:r>
            <a:r>
              <a:rPr lang="en-US" sz="1500" dirty="0" err="1">
                <a:solidFill>
                  <a:schemeClr val="bg1">
                    <a:lumMod val="50000"/>
                  </a:schemeClr>
                </a:solidFill>
              </a:rPr>
              <a:t>Mihaylov</a:t>
            </a:r>
            <a:r>
              <a:rPr lang="en-US" sz="1500" dirty="0">
                <a:solidFill>
                  <a:schemeClr val="bg1">
                    <a:lumMod val="50000"/>
                  </a:schemeClr>
                </a:solidFill>
              </a:rPr>
              <a:t> et al. ‘18; Richardson et al. ‘13; Clark et al. ‘19</a:t>
            </a:r>
            <a:endParaRPr lang="en-US" sz="1500" dirty="0"/>
          </a:p>
          <a:p>
            <a:endParaRPr lang="en-US" dirty="0"/>
          </a:p>
        </p:txBody>
      </p:sp>
      <p:sp>
        <p:nvSpPr>
          <p:cNvPr id="5" name="Slide Number Placeholder 4">
            <a:extLst>
              <a:ext uri="{FF2B5EF4-FFF2-40B4-BE49-F238E27FC236}">
                <a16:creationId xmlns:a16="http://schemas.microsoft.com/office/drawing/2014/main" id="{01B4B4DC-AFD8-9442-BD2E-F6183A4AEE92}"/>
              </a:ext>
            </a:extLst>
          </p:cNvPr>
          <p:cNvSpPr>
            <a:spLocks noGrp="1"/>
          </p:cNvSpPr>
          <p:nvPr>
            <p:ph type="sldNum" sz="quarter" idx="10"/>
          </p:nvPr>
        </p:nvSpPr>
        <p:spPr/>
        <p:txBody>
          <a:bodyPr/>
          <a:lstStyle/>
          <a:p>
            <a:pPr>
              <a:defRPr/>
            </a:pPr>
            <a:fld id="{0121240C-47AF-2F4D-83B3-CC3EDF50F794}" type="slidenum">
              <a:rPr lang="en-US" smtClean="0"/>
              <a:pPr>
                <a:defRPr/>
              </a:pPr>
              <a:t>22</a:t>
            </a:fld>
            <a:endParaRPr lang="en-US" dirty="0"/>
          </a:p>
        </p:txBody>
      </p:sp>
    </p:spTree>
    <p:extLst>
      <p:ext uri="{BB962C8B-B14F-4D97-AF65-F5344CB8AC3E}">
        <p14:creationId xmlns:p14="http://schemas.microsoft.com/office/powerpoint/2010/main" val="143534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C1185-1A59-8943-8E87-DD90D0E5B715}"/>
              </a:ext>
            </a:extLst>
          </p:cNvPr>
          <p:cNvSpPr>
            <a:spLocks noGrp="1"/>
          </p:cNvSpPr>
          <p:nvPr>
            <p:ph type="title"/>
          </p:nvPr>
        </p:nvSpPr>
        <p:spPr>
          <a:xfrm>
            <a:off x="806669" y="290984"/>
            <a:ext cx="11353801" cy="960438"/>
          </a:xfrm>
        </p:spPr>
        <p:txBody>
          <a:bodyPr/>
          <a:lstStyle/>
          <a:p>
            <a:r>
              <a:rPr lang="en-US" dirty="0"/>
              <a:t>Experiment: Comparison w/ Dedicated Models</a:t>
            </a:r>
          </a:p>
        </p:txBody>
      </p:sp>
      <p:sp>
        <p:nvSpPr>
          <p:cNvPr id="6" name="Content Placeholder 5">
            <a:extLst>
              <a:ext uri="{FF2B5EF4-FFF2-40B4-BE49-F238E27FC236}">
                <a16:creationId xmlns:a16="http://schemas.microsoft.com/office/drawing/2014/main" id="{87BB548B-CA4C-4144-BA7F-17E75268F3A1}"/>
              </a:ext>
            </a:extLst>
          </p:cNvPr>
          <p:cNvSpPr>
            <a:spLocks noGrp="1"/>
          </p:cNvSpPr>
          <p:nvPr>
            <p:ph idx="1"/>
          </p:nvPr>
        </p:nvSpPr>
        <p:spPr>
          <a:xfrm>
            <a:off x="594663" y="1511718"/>
            <a:ext cx="10515600" cy="4838817"/>
          </a:xfrm>
        </p:spPr>
        <p:txBody>
          <a:bodyPr/>
          <a:lstStyle/>
          <a:p>
            <a:r>
              <a:rPr lang="en-US" dirty="0"/>
              <a:t>Is </a:t>
            </a:r>
            <a:r>
              <a:rPr lang="en-US" dirty="0" err="1"/>
              <a:t>UnifiedQA</a:t>
            </a:r>
            <a:r>
              <a:rPr lang="en-US" dirty="0"/>
              <a:t> as good as systems dedicated to individual datasets?</a:t>
            </a:r>
          </a:p>
          <a:p>
            <a:endParaRPr lang="en-US" dirty="0"/>
          </a:p>
          <a:p>
            <a:endParaRPr lang="en-US" dirty="0"/>
          </a:p>
          <a:p>
            <a:endParaRPr lang="en-US" dirty="0"/>
          </a:p>
          <a:p>
            <a:endParaRPr lang="en-US" dirty="0"/>
          </a:p>
          <a:p>
            <a:endParaRPr lang="en-US" dirty="0"/>
          </a:p>
          <a:p>
            <a:endParaRPr lang="en-US" dirty="0"/>
          </a:p>
          <a:p>
            <a:endParaRPr lang="en-US" dirty="0"/>
          </a:p>
          <a:p>
            <a:r>
              <a:rPr lang="en-US" dirty="0" err="1"/>
              <a:t>UnifiedQA</a:t>
            </a:r>
            <a:r>
              <a:rPr lang="en-US" dirty="0"/>
              <a:t> performs almost as well as individual T5 models targeted to each dataset.</a:t>
            </a:r>
          </a:p>
        </p:txBody>
      </p:sp>
      <p:graphicFrame>
        <p:nvGraphicFramePr>
          <p:cNvPr id="7" name="Chart 6">
            <a:extLst>
              <a:ext uri="{FF2B5EF4-FFF2-40B4-BE49-F238E27FC236}">
                <a16:creationId xmlns:a16="http://schemas.microsoft.com/office/drawing/2014/main" id="{9D1E6409-8C35-F740-A858-629B38CB23F5}"/>
              </a:ext>
            </a:extLst>
          </p:cNvPr>
          <p:cNvGraphicFramePr>
            <a:graphicFrameLocks/>
          </p:cNvGraphicFramePr>
          <p:nvPr>
            <p:extLst>
              <p:ext uri="{D42A27DB-BD31-4B8C-83A1-F6EECF244321}">
                <p14:modId xmlns:p14="http://schemas.microsoft.com/office/powerpoint/2010/main" val="3062131186"/>
              </p:ext>
            </p:extLst>
          </p:nvPr>
        </p:nvGraphicFramePr>
        <p:xfrm>
          <a:off x="2957094" y="2112836"/>
          <a:ext cx="5912536" cy="3479824"/>
        </p:xfrm>
        <a:graphic>
          <a:graphicData uri="http://schemas.openxmlformats.org/drawingml/2006/chart">
            <c:chart xmlns:c="http://schemas.openxmlformats.org/drawingml/2006/chart" xmlns:r="http://schemas.openxmlformats.org/officeDocument/2006/relationships" r:id="rId3"/>
          </a:graphicData>
        </a:graphic>
      </p:graphicFrame>
      <p:sp>
        <p:nvSpPr>
          <p:cNvPr id="10" name="Slide Number Placeholder 9">
            <a:extLst>
              <a:ext uri="{FF2B5EF4-FFF2-40B4-BE49-F238E27FC236}">
                <a16:creationId xmlns:a16="http://schemas.microsoft.com/office/drawing/2014/main" id="{9617D96A-75B7-0849-9A9E-926915C5398D}"/>
              </a:ext>
            </a:extLst>
          </p:cNvPr>
          <p:cNvSpPr>
            <a:spLocks noGrp="1"/>
          </p:cNvSpPr>
          <p:nvPr>
            <p:ph type="sldNum" sz="quarter" idx="10"/>
          </p:nvPr>
        </p:nvSpPr>
        <p:spPr/>
        <p:txBody>
          <a:bodyPr/>
          <a:lstStyle/>
          <a:p>
            <a:pPr>
              <a:defRPr/>
            </a:pPr>
            <a:fld id="{0121240C-47AF-2F4D-83B3-CC3EDF50F794}" type="slidenum">
              <a:rPr lang="en-US" smtClean="0"/>
              <a:pPr>
                <a:defRPr/>
              </a:pPr>
              <a:t>23</a:t>
            </a:fld>
            <a:endParaRPr lang="en-US" dirty="0"/>
          </a:p>
        </p:txBody>
      </p:sp>
      <p:sp>
        <p:nvSpPr>
          <p:cNvPr id="2" name="Rounded Rectangle 1">
            <a:extLst>
              <a:ext uri="{FF2B5EF4-FFF2-40B4-BE49-F238E27FC236}">
                <a16:creationId xmlns:a16="http://schemas.microsoft.com/office/drawing/2014/main" id="{44BEDD1E-B5CA-0344-AA6B-04BFA6F0A086}"/>
              </a:ext>
            </a:extLst>
          </p:cNvPr>
          <p:cNvSpPr/>
          <p:nvPr/>
        </p:nvSpPr>
        <p:spPr>
          <a:xfrm>
            <a:off x="8229600" y="2782388"/>
            <a:ext cx="640030" cy="1894113"/>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9341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animEffect transition="in" filter="fade">
                                      <p:cBhvr>
                                        <p:cTn id="1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3B0F30-A8D5-F94C-A7C6-893FF89B2EC6}"/>
              </a:ext>
            </a:extLst>
          </p:cNvPr>
          <p:cNvSpPr>
            <a:spLocks noGrp="1"/>
          </p:cNvSpPr>
          <p:nvPr>
            <p:ph idx="1"/>
          </p:nvPr>
        </p:nvSpPr>
        <p:spPr/>
        <p:txBody>
          <a:bodyPr/>
          <a:lstStyle/>
          <a:p>
            <a:r>
              <a:rPr lang="en-US" dirty="0"/>
              <a:t>Is there value in using </a:t>
            </a:r>
            <a:r>
              <a:rPr lang="en-US" dirty="0" err="1"/>
              <a:t>UnifiedQA</a:t>
            </a:r>
            <a:r>
              <a:rPr lang="en-US" dirty="0"/>
              <a:t> as a starting point for fine-tuning?</a:t>
            </a:r>
          </a:p>
          <a:p>
            <a:pPr lvl="1"/>
            <a:r>
              <a:rPr lang="en-US" dirty="0"/>
              <a:t>Show SOTA on 10 datasets (</a:t>
            </a:r>
            <a:r>
              <a:rPr lang="en-US" sz="2000" dirty="0"/>
              <a:t>OBQA, QASC, RACE, </a:t>
            </a:r>
            <a:r>
              <a:rPr lang="en-US" sz="2000" dirty="0" err="1"/>
              <a:t>WinoGrande</a:t>
            </a:r>
            <a:r>
              <a:rPr lang="en-US" sz="2000" dirty="0"/>
              <a:t>, PIQA, SIQA, ROPES</a:t>
            </a:r>
            <a:r>
              <a:rPr lang="en-US" dirty="0"/>
              <a:t>)</a:t>
            </a:r>
          </a:p>
          <a:p>
            <a:pPr lvl="1"/>
            <a:r>
              <a:rPr lang="en-US" dirty="0"/>
              <a:t>Similar trends for BART </a:t>
            </a:r>
          </a:p>
          <a:p>
            <a:endParaRPr lang="en-US" dirty="0"/>
          </a:p>
        </p:txBody>
      </p:sp>
      <p:sp>
        <p:nvSpPr>
          <p:cNvPr id="12" name="TextBox 11">
            <a:extLst>
              <a:ext uri="{FF2B5EF4-FFF2-40B4-BE49-F238E27FC236}">
                <a16:creationId xmlns:a16="http://schemas.microsoft.com/office/drawing/2014/main" id="{45D0358D-3E08-A840-B972-F7254ABB27E2}"/>
              </a:ext>
            </a:extLst>
          </p:cNvPr>
          <p:cNvSpPr txBox="1"/>
          <p:nvPr/>
        </p:nvSpPr>
        <p:spPr>
          <a:xfrm>
            <a:off x="4131361" y="2339715"/>
            <a:ext cx="418769" cy="3693319"/>
          </a:xfrm>
          <a:prstGeom prst="rect">
            <a:avLst/>
          </a:prstGeom>
          <a:noFill/>
        </p:spPr>
        <p:txBody>
          <a:bodyPr wrap="none" rtlCol="0" anchor="ctr" anchorCtr="0">
            <a:spAutoFit/>
          </a:bodyPr>
          <a:lstStyle/>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85</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75</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65</a:t>
            </a:r>
          </a:p>
        </p:txBody>
      </p:sp>
      <p:cxnSp>
        <p:nvCxnSpPr>
          <p:cNvPr id="16" name="Straight Connector 15">
            <a:extLst>
              <a:ext uri="{FF2B5EF4-FFF2-40B4-BE49-F238E27FC236}">
                <a16:creationId xmlns:a16="http://schemas.microsoft.com/office/drawing/2014/main" id="{931AEF81-4193-574F-952A-CB3A4329CEF3}"/>
              </a:ext>
            </a:extLst>
          </p:cNvPr>
          <p:cNvCxnSpPr>
            <a:cxnSpLocks/>
          </p:cNvCxnSpPr>
          <p:nvPr/>
        </p:nvCxnSpPr>
        <p:spPr>
          <a:xfrm>
            <a:off x="4461554" y="5955391"/>
            <a:ext cx="6200619"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22EF219-FFA4-B04A-869C-DC596A4343E4}"/>
              </a:ext>
            </a:extLst>
          </p:cNvPr>
          <p:cNvSpPr/>
          <p:nvPr/>
        </p:nvSpPr>
        <p:spPr>
          <a:xfrm>
            <a:off x="9544462" y="3204731"/>
            <a:ext cx="722842" cy="2738076"/>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A093C52-DF90-0F4D-AAAE-5A8FD8A50BF7}"/>
              </a:ext>
            </a:extLst>
          </p:cNvPr>
          <p:cNvSpPr txBox="1"/>
          <p:nvPr/>
        </p:nvSpPr>
        <p:spPr>
          <a:xfrm>
            <a:off x="1297411" y="4886252"/>
            <a:ext cx="1791132" cy="369332"/>
          </a:xfrm>
          <a:prstGeom prst="rect">
            <a:avLst/>
          </a:prstGeom>
          <a:noFill/>
        </p:spPr>
        <p:txBody>
          <a:bodyPr wrap="none" rtlCol="0">
            <a:spAutoFit/>
          </a:bodyPr>
          <a:lstStyle/>
          <a:p>
            <a:pPr algn="ctr"/>
            <a:r>
              <a:rPr lang="en-US" dirty="0"/>
              <a:t>Fine-tuned on T5</a:t>
            </a:r>
            <a:endParaRPr lang="en-US" dirty="0">
              <a:latin typeface="Merriweather Sans" panose="02000503060000020004" pitchFamily="2" charset="77"/>
            </a:endParaRPr>
          </a:p>
        </p:txBody>
      </p:sp>
      <p:sp>
        <p:nvSpPr>
          <p:cNvPr id="31" name="TextBox 30">
            <a:extLst>
              <a:ext uri="{FF2B5EF4-FFF2-40B4-BE49-F238E27FC236}">
                <a16:creationId xmlns:a16="http://schemas.microsoft.com/office/drawing/2014/main" id="{1BFF99D0-A010-9D44-A9A6-9805AB26DBDB}"/>
              </a:ext>
            </a:extLst>
          </p:cNvPr>
          <p:cNvSpPr txBox="1"/>
          <p:nvPr/>
        </p:nvSpPr>
        <p:spPr>
          <a:xfrm>
            <a:off x="932803" y="5952535"/>
            <a:ext cx="2510880" cy="646331"/>
          </a:xfrm>
          <a:prstGeom prst="rect">
            <a:avLst/>
          </a:prstGeom>
          <a:noFill/>
        </p:spPr>
        <p:txBody>
          <a:bodyPr wrap="none" rtlCol="0">
            <a:spAutoFit/>
          </a:bodyPr>
          <a:lstStyle/>
          <a:p>
            <a:pPr algn="ctr"/>
            <a:r>
              <a:rPr lang="en-US" dirty="0"/>
              <a:t>Fine-tuned </a:t>
            </a:r>
            <a:br>
              <a:rPr lang="en-US" dirty="0"/>
            </a:br>
            <a:r>
              <a:rPr lang="en-US" dirty="0" err="1"/>
              <a:t>UnifiedQA</a:t>
            </a:r>
            <a:r>
              <a:rPr lang="en-US" dirty="0"/>
              <a:t> (based on T5)</a:t>
            </a:r>
            <a:endParaRPr lang="en-US" b="1" dirty="0">
              <a:solidFill>
                <a:srgbClr val="FF0000"/>
              </a:solidFill>
              <a:latin typeface="Merriweather Sans" panose="02000503060000020004" pitchFamily="2" charset="77"/>
            </a:endParaRPr>
          </a:p>
        </p:txBody>
      </p:sp>
      <p:sp>
        <p:nvSpPr>
          <p:cNvPr id="32" name="Rectangle 31">
            <a:extLst>
              <a:ext uri="{FF2B5EF4-FFF2-40B4-BE49-F238E27FC236}">
                <a16:creationId xmlns:a16="http://schemas.microsoft.com/office/drawing/2014/main" id="{1A272525-DAD5-8A44-97CA-73798E04A149}"/>
              </a:ext>
            </a:extLst>
          </p:cNvPr>
          <p:cNvSpPr/>
          <p:nvPr/>
        </p:nvSpPr>
        <p:spPr>
          <a:xfrm>
            <a:off x="1484330" y="4511218"/>
            <a:ext cx="1363154" cy="395479"/>
          </a:xfrm>
          <a:prstGeom prst="rect">
            <a:avLst/>
          </a:prstGeom>
          <a:solidFill>
            <a:srgbClr val="5C9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F1315D7-E384-DA49-A4AF-FDA96009E251}"/>
              </a:ext>
            </a:extLst>
          </p:cNvPr>
          <p:cNvSpPr/>
          <p:nvPr/>
        </p:nvSpPr>
        <p:spPr>
          <a:xfrm>
            <a:off x="1494604" y="5615496"/>
            <a:ext cx="1363154" cy="369332"/>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4F404C0-DCA0-2443-8B7D-C833F1A5DD90}"/>
              </a:ext>
            </a:extLst>
          </p:cNvPr>
          <p:cNvSpPr/>
          <p:nvPr/>
        </p:nvSpPr>
        <p:spPr>
          <a:xfrm>
            <a:off x="8783962" y="3711967"/>
            <a:ext cx="722842" cy="2230839"/>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202B2A3-4143-7D46-BEF0-3B0F828D7F86}"/>
              </a:ext>
            </a:extLst>
          </p:cNvPr>
          <p:cNvSpPr txBox="1"/>
          <p:nvPr/>
        </p:nvSpPr>
        <p:spPr>
          <a:xfrm>
            <a:off x="8788545" y="3740894"/>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84</a:t>
            </a:r>
          </a:p>
        </p:txBody>
      </p:sp>
      <p:sp>
        <p:nvSpPr>
          <p:cNvPr id="5" name="Title 4">
            <a:extLst>
              <a:ext uri="{FF2B5EF4-FFF2-40B4-BE49-F238E27FC236}">
                <a16:creationId xmlns:a16="http://schemas.microsoft.com/office/drawing/2014/main" id="{3E5C1185-1A59-8943-8E87-DD90D0E5B715}"/>
              </a:ext>
            </a:extLst>
          </p:cNvPr>
          <p:cNvSpPr>
            <a:spLocks noGrp="1"/>
          </p:cNvSpPr>
          <p:nvPr>
            <p:ph type="title"/>
          </p:nvPr>
        </p:nvSpPr>
        <p:spPr/>
        <p:txBody>
          <a:bodyPr/>
          <a:lstStyle/>
          <a:p>
            <a:r>
              <a:rPr lang="en-US" dirty="0"/>
              <a:t>Experiment: Fine-tuning </a:t>
            </a:r>
            <a:r>
              <a:rPr lang="en-US" dirty="0" err="1"/>
              <a:t>UnifiedQA</a:t>
            </a:r>
            <a:r>
              <a:rPr lang="en-US" dirty="0"/>
              <a:t> </a:t>
            </a:r>
          </a:p>
        </p:txBody>
      </p:sp>
      <p:sp>
        <p:nvSpPr>
          <p:cNvPr id="49" name="TextBox 48">
            <a:extLst>
              <a:ext uri="{FF2B5EF4-FFF2-40B4-BE49-F238E27FC236}">
                <a16:creationId xmlns:a16="http://schemas.microsoft.com/office/drawing/2014/main" id="{BAC344EE-C9EA-6C4E-A502-0EC1CDE3DFB8}"/>
              </a:ext>
            </a:extLst>
          </p:cNvPr>
          <p:cNvSpPr txBox="1"/>
          <p:nvPr/>
        </p:nvSpPr>
        <p:spPr>
          <a:xfrm>
            <a:off x="9547967" y="3204731"/>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87</a:t>
            </a:r>
          </a:p>
        </p:txBody>
      </p:sp>
      <p:sp>
        <p:nvSpPr>
          <p:cNvPr id="58" name="Rectangle 57">
            <a:extLst>
              <a:ext uri="{FF2B5EF4-FFF2-40B4-BE49-F238E27FC236}">
                <a16:creationId xmlns:a16="http://schemas.microsoft.com/office/drawing/2014/main" id="{D594139F-EADC-E44D-9442-10A2DC2F4BAC}"/>
              </a:ext>
            </a:extLst>
          </p:cNvPr>
          <p:cNvSpPr/>
          <p:nvPr/>
        </p:nvSpPr>
        <p:spPr>
          <a:xfrm>
            <a:off x="5437319" y="4540458"/>
            <a:ext cx="722842" cy="1389765"/>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158EE8BE-27FA-A346-B849-1CF7B2E29F35}"/>
              </a:ext>
            </a:extLst>
          </p:cNvPr>
          <p:cNvSpPr/>
          <p:nvPr/>
        </p:nvSpPr>
        <p:spPr>
          <a:xfrm>
            <a:off x="4676819" y="5287591"/>
            <a:ext cx="722842" cy="642632"/>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75DEA883-B5EF-6343-ACB8-6235CF70FB6F}"/>
              </a:ext>
            </a:extLst>
          </p:cNvPr>
          <p:cNvSpPr txBox="1"/>
          <p:nvPr/>
        </p:nvSpPr>
        <p:spPr>
          <a:xfrm>
            <a:off x="4672476" y="5288826"/>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70</a:t>
            </a:r>
          </a:p>
        </p:txBody>
      </p:sp>
      <p:sp>
        <p:nvSpPr>
          <p:cNvPr id="61" name="TextBox 60">
            <a:extLst>
              <a:ext uri="{FF2B5EF4-FFF2-40B4-BE49-F238E27FC236}">
                <a16:creationId xmlns:a16="http://schemas.microsoft.com/office/drawing/2014/main" id="{DEB71D89-2858-4F41-9611-4C5F7DC97A8A}"/>
              </a:ext>
            </a:extLst>
          </p:cNvPr>
          <p:cNvSpPr txBox="1"/>
          <p:nvPr/>
        </p:nvSpPr>
        <p:spPr>
          <a:xfrm>
            <a:off x="5405755" y="4522565"/>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78</a:t>
            </a:r>
          </a:p>
        </p:txBody>
      </p:sp>
      <p:sp>
        <p:nvSpPr>
          <p:cNvPr id="62" name="Rectangle 61">
            <a:extLst>
              <a:ext uri="{FF2B5EF4-FFF2-40B4-BE49-F238E27FC236}">
                <a16:creationId xmlns:a16="http://schemas.microsoft.com/office/drawing/2014/main" id="{C06CEE90-88D1-2E4E-86E0-EA521C15FBF1}"/>
              </a:ext>
            </a:extLst>
          </p:cNvPr>
          <p:cNvSpPr/>
          <p:nvPr/>
        </p:nvSpPr>
        <p:spPr>
          <a:xfrm>
            <a:off x="7488547" y="4406645"/>
            <a:ext cx="722842" cy="1535184"/>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D7D1ACF0-9436-BF4A-823E-860B54F4E908}"/>
              </a:ext>
            </a:extLst>
          </p:cNvPr>
          <p:cNvSpPr/>
          <p:nvPr/>
        </p:nvSpPr>
        <p:spPr>
          <a:xfrm>
            <a:off x="6728047" y="4552064"/>
            <a:ext cx="722842" cy="1389765"/>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EFB91E95-4B7B-CC43-BA9D-42AC1DDA9A94}"/>
              </a:ext>
            </a:extLst>
          </p:cNvPr>
          <p:cNvSpPr txBox="1"/>
          <p:nvPr/>
        </p:nvSpPr>
        <p:spPr>
          <a:xfrm>
            <a:off x="6734141" y="4533225"/>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78</a:t>
            </a:r>
          </a:p>
        </p:txBody>
      </p:sp>
      <p:sp>
        <p:nvSpPr>
          <p:cNvPr id="65" name="TextBox 64">
            <a:extLst>
              <a:ext uri="{FF2B5EF4-FFF2-40B4-BE49-F238E27FC236}">
                <a16:creationId xmlns:a16="http://schemas.microsoft.com/office/drawing/2014/main" id="{86691C9D-BD59-8048-A801-4767FB6FD6EB}"/>
              </a:ext>
            </a:extLst>
          </p:cNvPr>
          <p:cNvSpPr txBox="1"/>
          <p:nvPr/>
        </p:nvSpPr>
        <p:spPr>
          <a:xfrm>
            <a:off x="7466245" y="4386047"/>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79</a:t>
            </a:r>
          </a:p>
        </p:txBody>
      </p:sp>
      <p:sp>
        <p:nvSpPr>
          <p:cNvPr id="6" name="Rectangle 5">
            <a:extLst>
              <a:ext uri="{FF2B5EF4-FFF2-40B4-BE49-F238E27FC236}">
                <a16:creationId xmlns:a16="http://schemas.microsoft.com/office/drawing/2014/main" id="{72C1D6CB-241D-8742-8C7A-0231E60EEE6B}"/>
              </a:ext>
            </a:extLst>
          </p:cNvPr>
          <p:cNvSpPr/>
          <p:nvPr/>
        </p:nvSpPr>
        <p:spPr>
          <a:xfrm>
            <a:off x="9129999" y="5973701"/>
            <a:ext cx="750526" cy="369332"/>
          </a:xfrm>
          <a:prstGeom prst="rect">
            <a:avLst/>
          </a:prstGeom>
        </p:spPr>
        <p:txBody>
          <a:bodyPr wrap="none">
            <a:spAutoFit/>
          </a:bodyPr>
          <a:lstStyle/>
          <a:p>
            <a:r>
              <a:rPr lang="en-US" dirty="0">
                <a:latin typeface="Merriweather Sans" panose="02000503060000020004" pitchFamily="2" charset="77"/>
              </a:rPr>
              <a:t>OBQA</a:t>
            </a:r>
            <a:endParaRPr lang="en-US" dirty="0"/>
          </a:p>
        </p:txBody>
      </p:sp>
      <p:sp>
        <p:nvSpPr>
          <p:cNvPr id="66" name="Rectangle 65">
            <a:extLst>
              <a:ext uri="{FF2B5EF4-FFF2-40B4-BE49-F238E27FC236}">
                <a16:creationId xmlns:a16="http://schemas.microsoft.com/office/drawing/2014/main" id="{0C8AD106-ED84-054C-B1FE-34C37CD38912}"/>
              </a:ext>
            </a:extLst>
          </p:cNvPr>
          <p:cNvSpPr/>
          <p:nvPr/>
        </p:nvSpPr>
        <p:spPr>
          <a:xfrm>
            <a:off x="4889019" y="5994481"/>
            <a:ext cx="1124026" cy="369332"/>
          </a:xfrm>
          <a:prstGeom prst="rect">
            <a:avLst/>
          </a:prstGeom>
        </p:spPr>
        <p:txBody>
          <a:bodyPr wrap="none">
            <a:spAutoFit/>
          </a:bodyPr>
          <a:lstStyle/>
          <a:p>
            <a:r>
              <a:rPr lang="en-US" dirty="0"/>
              <a:t>ARC-</a:t>
            </a:r>
            <a:r>
              <a:rPr lang="en-US" dirty="0" err="1"/>
              <a:t>chall</a:t>
            </a:r>
            <a:endParaRPr lang="en-US" dirty="0"/>
          </a:p>
        </p:txBody>
      </p:sp>
      <p:sp>
        <p:nvSpPr>
          <p:cNvPr id="67" name="Rectangle 66">
            <a:extLst>
              <a:ext uri="{FF2B5EF4-FFF2-40B4-BE49-F238E27FC236}">
                <a16:creationId xmlns:a16="http://schemas.microsoft.com/office/drawing/2014/main" id="{8F3FAE3B-3D92-A949-8A12-0C491857F2C6}"/>
              </a:ext>
            </a:extLst>
          </p:cNvPr>
          <p:cNvSpPr/>
          <p:nvPr/>
        </p:nvSpPr>
        <p:spPr>
          <a:xfrm>
            <a:off x="6543805" y="5990402"/>
            <a:ext cx="1863011" cy="369332"/>
          </a:xfrm>
          <a:prstGeom prst="rect">
            <a:avLst/>
          </a:prstGeom>
        </p:spPr>
        <p:txBody>
          <a:bodyPr wrap="none">
            <a:spAutoFit/>
          </a:bodyPr>
          <a:lstStyle/>
          <a:p>
            <a:r>
              <a:rPr lang="en-US" dirty="0" err="1">
                <a:latin typeface="Merriweather Sans" panose="02000503060000020004" pitchFamily="2" charset="77"/>
              </a:rPr>
              <a:t>CommonsenseQA</a:t>
            </a:r>
            <a:endParaRPr lang="en-US" dirty="0"/>
          </a:p>
        </p:txBody>
      </p:sp>
      <p:sp>
        <p:nvSpPr>
          <p:cNvPr id="29" name="Rectangle 28">
            <a:extLst>
              <a:ext uri="{FF2B5EF4-FFF2-40B4-BE49-F238E27FC236}">
                <a16:creationId xmlns:a16="http://schemas.microsoft.com/office/drawing/2014/main" id="{75F15BB2-896F-FB41-AEED-6B0033AAE8BA}"/>
              </a:ext>
            </a:extLst>
          </p:cNvPr>
          <p:cNvSpPr/>
          <p:nvPr/>
        </p:nvSpPr>
        <p:spPr>
          <a:xfrm>
            <a:off x="4743864" y="6287636"/>
            <a:ext cx="5820205" cy="523220"/>
          </a:xfrm>
          <a:prstGeom prst="rect">
            <a:avLst/>
          </a:prstGeom>
        </p:spPr>
        <p:txBody>
          <a:bodyPr wrap="square">
            <a:spAutoFit/>
          </a:bodyPr>
          <a:lstStyle/>
          <a:p>
            <a:r>
              <a:rPr lang="en-US" sz="1400" dirty="0">
                <a:solidFill>
                  <a:schemeClr val="bg1">
                    <a:lumMod val="50000"/>
                  </a:schemeClr>
                </a:solidFill>
              </a:rPr>
              <a:t> [Clark et al. 18] 	        [Talmor et al. 19] 	               [</a:t>
            </a:r>
            <a:r>
              <a:rPr lang="en-US" sz="1400" dirty="0" err="1">
                <a:solidFill>
                  <a:schemeClr val="bg1">
                    <a:lumMod val="50000"/>
                  </a:schemeClr>
                </a:solidFill>
              </a:rPr>
              <a:t>Khot</a:t>
            </a:r>
            <a:r>
              <a:rPr lang="en-US" sz="1400" dirty="0">
                <a:solidFill>
                  <a:schemeClr val="bg1">
                    <a:lumMod val="50000"/>
                  </a:schemeClr>
                </a:solidFill>
              </a:rPr>
              <a:t> et al. 19]	 </a:t>
            </a:r>
          </a:p>
          <a:p>
            <a:endParaRPr lang="en-US" sz="1400" dirty="0">
              <a:solidFill>
                <a:schemeClr val="bg1">
                  <a:lumMod val="50000"/>
                </a:schemeClr>
              </a:solidFill>
            </a:endParaRPr>
          </a:p>
        </p:txBody>
      </p:sp>
      <p:sp>
        <p:nvSpPr>
          <p:cNvPr id="3" name="Slide Number Placeholder 2">
            <a:extLst>
              <a:ext uri="{FF2B5EF4-FFF2-40B4-BE49-F238E27FC236}">
                <a16:creationId xmlns:a16="http://schemas.microsoft.com/office/drawing/2014/main" id="{5413DCE5-95A5-E44B-870C-CFBF7FB0C1DC}"/>
              </a:ext>
            </a:extLst>
          </p:cNvPr>
          <p:cNvSpPr>
            <a:spLocks noGrp="1"/>
          </p:cNvSpPr>
          <p:nvPr>
            <p:ph type="sldNum" sz="quarter" idx="10"/>
          </p:nvPr>
        </p:nvSpPr>
        <p:spPr/>
        <p:txBody>
          <a:bodyPr/>
          <a:lstStyle/>
          <a:p>
            <a:pPr>
              <a:defRPr/>
            </a:pPr>
            <a:fld id="{0121240C-47AF-2F4D-83B3-CC3EDF50F794}" type="slidenum">
              <a:rPr lang="en-US" smtClean="0"/>
              <a:pPr>
                <a:defRPr/>
              </a:pPr>
              <a:t>24</a:t>
            </a:fld>
            <a:endParaRPr lang="en-US" dirty="0"/>
          </a:p>
        </p:txBody>
      </p:sp>
      <p:sp>
        <p:nvSpPr>
          <p:cNvPr id="39" name="Rectangle 38">
            <a:extLst>
              <a:ext uri="{FF2B5EF4-FFF2-40B4-BE49-F238E27FC236}">
                <a16:creationId xmlns:a16="http://schemas.microsoft.com/office/drawing/2014/main" id="{CEA0CBD3-507C-B745-95C4-D676F91CE4E3}"/>
              </a:ext>
            </a:extLst>
          </p:cNvPr>
          <p:cNvSpPr/>
          <p:nvPr/>
        </p:nvSpPr>
        <p:spPr>
          <a:xfrm>
            <a:off x="4672476" y="3835060"/>
            <a:ext cx="753692" cy="210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41905EF-8BA2-0144-9A27-E3AACCA5311F}"/>
              </a:ext>
            </a:extLst>
          </p:cNvPr>
          <p:cNvSpPr/>
          <p:nvPr/>
        </p:nvSpPr>
        <p:spPr>
          <a:xfrm>
            <a:off x="6697197" y="3830629"/>
            <a:ext cx="753692" cy="210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22019CF-C3F9-614E-B29A-8A233321FE9E}"/>
              </a:ext>
            </a:extLst>
          </p:cNvPr>
          <p:cNvSpPr/>
          <p:nvPr/>
        </p:nvSpPr>
        <p:spPr>
          <a:xfrm>
            <a:off x="8777394" y="3645477"/>
            <a:ext cx="753692" cy="2298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7B87786-59B7-4E4C-A3C3-063955A75E6A}"/>
              </a:ext>
            </a:extLst>
          </p:cNvPr>
          <p:cNvSpPr/>
          <p:nvPr/>
        </p:nvSpPr>
        <p:spPr>
          <a:xfrm>
            <a:off x="5436449" y="3821840"/>
            <a:ext cx="753692" cy="210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2AA5CD9-968C-8D4B-BFD2-40635A5099C8}"/>
              </a:ext>
            </a:extLst>
          </p:cNvPr>
          <p:cNvSpPr/>
          <p:nvPr/>
        </p:nvSpPr>
        <p:spPr>
          <a:xfrm>
            <a:off x="7484531" y="3839822"/>
            <a:ext cx="753692" cy="210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047C498-0EB2-5942-9A00-1BCFC4280535}"/>
              </a:ext>
            </a:extLst>
          </p:cNvPr>
          <p:cNvSpPr/>
          <p:nvPr/>
        </p:nvSpPr>
        <p:spPr>
          <a:xfrm>
            <a:off x="9532346" y="3071275"/>
            <a:ext cx="753692" cy="2871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13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9"/>
                                        </p:tgtEl>
                                      </p:cBhvr>
                                    </p:animEffect>
                                    <p:set>
                                      <p:cBhvr>
                                        <p:cTn id="7" dur="1" fill="hold">
                                          <p:stCondLst>
                                            <p:cond delay="499"/>
                                          </p:stCondLst>
                                        </p:cTn>
                                        <p:tgtEl>
                                          <p:spTgt spid="39"/>
                                        </p:tgtEl>
                                        <p:attrNameLst>
                                          <p:attrName>style.visibility</p:attrName>
                                        </p:attrNameLst>
                                      </p:cBhvr>
                                      <p:to>
                                        <p:strVal val="hidden"/>
                                      </p:to>
                                    </p:set>
                                  </p:childTnLst>
                                </p:cTn>
                              </p:par>
                              <p:par>
                                <p:cTn id="8" presetID="22" presetClass="exit" presetSubtype="4" fill="hold" grpId="0" nodeType="withEffect">
                                  <p:stCondLst>
                                    <p:cond delay="0"/>
                                  </p:stCondLst>
                                  <p:childTnLst>
                                    <p:animEffect transition="out" filter="wipe(down)">
                                      <p:cBhvr>
                                        <p:cTn id="9" dur="500"/>
                                        <p:tgtEl>
                                          <p:spTgt spid="40"/>
                                        </p:tgtEl>
                                      </p:cBhvr>
                                    </p:animEffect>
                                    <p:set>
                                      <p:cBhvr>
                                        <p:cTn id="10" dur="1" fill="hold">
                                          <p:stCondLst>
                                            <p:cond delay="499"/>
                                          </p:stCondLst>
                                        </p:cTn>
                                        <p:tgtEl>
                                          <p:spTgt spid="40"/>
                                        </p:tgtEl>
                                        <p:attrNameLst>
                                          <p:attrName>style.visibility</p:attrName>
                                        </p:attrNameLst>
                                      </p:cBhvr>
                                      <p:to>
                                        <p:strVal val="hidden"/>
                                      </p:to>
                                    </p:set>
                                  </p:childTnLst>
                                </p:cTn>
                              </p:par>
                              <p:par>
                                <p:cTn id="11" presetID="22" presetClass="exit" presetSubtype="4" fill="hold" grpId="0" nodeType="withEffect">
                                  <p:stCondLst>
                                    <p:cond delay="0"/>
                                  </p:stCondLst>
                                  <p:childTnLst>
                                    <p:animEffect transition="out" filter="wipe(down)">
                                      <p:cBhvr>
                                        <p:cTn id="12" dur="500"/>
                                        <p:tgtEl>
                                          <p:spTgt spid="41"/>
                                        </p:tgtEl>
                                      </p:cBhvr>
                                    </p:animEffect>
                                    <p:set>
                                      <p:cBhvr>
                                        <p:cTn id="13" dur="1" fill="hold">
                                          <p:stCondLst>
                                            <p:cond delay="499"/>
                                          </p:stCondLst>
                                        </p:cTn>
                                        <p:tgtEl>
                                          <p:spTgt spid="4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grpId="0" nodeType="clickEffect">
                                  <p:stCondLst>
                                    <p:cond delay="0"/>
                                  </p:stCondLst>
                                  <p:childTnLst>
                                    <p:animEffect transition="out" filter="wipe(down)">
                                      <p:cBhvr>
                                        <p:cTn id="17" dur="500"/>
                                        <p:tgtEl>
                                          <p:spTgt spid="42"/>
                                        </p:tgtEl>
                                      </p:cBhvr>
                                    </p:animEffect>
                                    <p:set>
                                      <p:cBhvr>
                                        <p:cTn id="18" dur="1" fill="hold">
                                          <p:stCondLst>
                                            <p:cond delay="499"/>
                                          </p:stCondLst>
                                        </p:cTn>
                                        <p:tgtEl>
                                          <p:spTgt spid="42"/>
                                        </p:tgtEl>
                                        <p:attrNameLst>
                                          <p:attrName>style.visibility</p:attrName>
                                        </p:attrNameLst>
                                      </p:cBhvr>
                                      <p:to>
                                        <p:strVal val="hidden"/>
                                      </p:to>
                                    </p:set>
                                  </p:childTnLst>
                                </p:cTn>
                              </p:par>
                              <p:par>
                                <p:cTn id="19" presetID="22" presetClass="exit" presetSubtype="4" fill="hold" grpId="0" nodeType="withEffect">
                                  <p:stCondLst>
                                    <p:cond delay="0"/>
                                  </p:stCondLst>
                                  <p:childTnLst>
                                    <p:animEffect transition="out" filter="wipe(down)">
                                      <p:cBhvr>
                                        <p:cTn id="20" dur="500"/>
                                        <p:tgtEl>
                                          <p:spTgt spid="43"/>
                                        </p:tgtEl>
                                      </p:cBhvr>
                                    </p:animEffect>
                                    <p:set>
                                      <p:cBhvr>
                                        <p:cTn id="21" dur="1" fill="hold">
                                          <p:stCondLst>
                                            <p:cond delay="499"/>
                                          </p:stCondLst>
                                        </p:cTn>
                                        <p:tgtEl>
                                          <p:spTgt spid="43"/>
                                        </p:tgtEl>
                                        <p:attrNameLst>
                                          <p:attrName>style.visibility</p:attrName>
                                        </p:attrNameLst>
                                      </p:cBhvr>
                                      <p:to>
                                        <p:strVal val="hidden"/>
                                      </p:to>
                                    </p:set>
                                  </p:childTnLst>
                                </p:cTn>
                              </p:par>
                              <p:par>
                                <p:cTn id="22" presetID="22" presetClass="exit" presetSubtype="4" fill="hold" grpId="0" nodeType="withEffect">
                                  <p:stCondLst>
                                    <p:cond delay="0"/>
                                  </p:stCondLst>
                                  <p:childTnLst>
                                    <p:animEffect transition="out" filter="wipe(down)">
                                      <p:cBhvr>
                                        <p:cTn id="23" dur="500"/>
                                        <p:tgtEl>
                                          <p:spTgt spid="44"/>
                                        </p:tgtEl>
                                      </p:cBhvr>
                                    </p:animEffect>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B6066-E10B-0E46-B550-485D58BA65CF}"/>
              </a:ext>
            </a:extLst>
          </p:cNvPr>
          <p:cNvSpPr>
            <a:spLocks noGrp="1"/>
          </p:cNvSpPr>
          <p:nvPr>
            <p:ph type="title"/>
          </p:nvPr>
        </p:nvSpPr>
        <p:spPr/>
        <p:txBody>
          <a:bodyPr/>
          <a:lstStyle/>
          <a:p>
            <a:r>
              <a:rPr lang="en-US" dirty="0"/>
              <a:t>Earlier Work on Multi-task Learning</a:t>
            </a:r>
          </a:p>
        </p:txBody>
      </p:sp>
      <p:sp>
        <p:nvSpPr>
          <p:cNvPr id="3" name="Content Placeholder 2">
            <a:extLst>
              <a:ext uri="{FF2B5EF4-FFF2-40B4-BE49-F238E27FC236}">
                <a16:creationId xmlns:a16="http://schemas.microsoft.com/office/drawing/2014/main" id="{8FD5E14D-6420-E345-A12C-933029A94C0F}"/>
              </a:ext>
            </a:extLst>
          </p:cNvPr>
          <p:cNvSpPr>
            <a:spLocks noGrp="1"/>
          </p:cNvSpPr>
          <p:nvPr>
            <p:ph idx="1"/>
          </p:nvPr>
        </p:nvSpPr>
        <p:spPr/>
        <p:txBody>
          <a:bodyPr/>
          <a:lstStyle/>
          <a:p>
            <a:r>
              <a:rPr lang="en-US" dirty="0"/>
              <a:t>In the same spirit as multi-task learning </a:t>
            </a:r>
          </a:p>
          <a:p>
            <a:pPr lvl="1"/>
            <a:r>
              <a:rPr lang="en-US" dirty="0"/>
              <a:t>They usually don’t work! 😭</a:t>
            </a:r>
          </a:p>
          <a:p>
            <a:pPr marL="0" indent="0">
              <a:buNone/>
            </a:pPr>
            <a:endParaRPr lang="en-US" dirty="0"/>
          </a:p>
          <a:p>
            <a:r>
              <a:rPr lang="en-US" dirty="0"/>
              <a:t>The choice of tasks is also important. </a:t>
            </a:r>
          </a:p>
          <a:p>
            <a:pPr lvl="1"/>
            <a:r>
              <a:rPr lang="en-US" dirty="0"/>
              <a:t>Earlier works select </a:t>
            </a:r>
            <a:r>
              <a:rPr lang="en-US" dirty="0">
                <a:solidFill>
                  <a:srgbClr val="FF0000"/>
                </a:solidFill>
              </a:rPr>
              <a:t>too broad</a:t>
            </a:r>
            <a:r>
              <a:rPr lang="en-US" dirty="0"/>
              <a:t> of tasks. </a:t>
            </a:r>
          </a:p>
          <a:p>
            <a:pPr lvl="2"/>
            <a:r>
              <a:rPr lang="en-US" dirty="0"/>
              <a:t>E.g., </a:t>
            </a:r>
            <a:r>
              <a:rPr lang="en-US" dirty="0">
                <a:solidFill>
                  <a:schemeClr val="bg1">
                    <a:lumMod val="50000"/>
                  </a:schemeClr>
                </a:solidFill>
              </a:rPr>
              <a:t>[</a:t>
            </a:r>
            <a:r>
              <a:rPr lang="en-US" dirty="0" err="1">
                <a:solidFill>
                  <a:schemeClr val="bg1">
                    <a:lumMod val="50000"/>
                  </a:schemeClr>
                </a:solidFill>
              </a:rPr>
              <a:t>Raffel</a:t>
            </a:r>
            <a:r>
              <a:rPr lang="en-US" dirty="0">
                <a:solidFill>
                  <a:schemeClr val="bg1">
                    <a:lumMod val="50000"/>
                  </a:schemeClr>
                </a:solidFill>
              </a:rPr>
              <a:t> et al.’19]:</a:t>
            </a:r>
            <a:r>
              <a:rPr lang="en-US" dirty="0"/>
              <a:t> diverse NLP tasks (machine translation, summarization, </a:t>
            </a:r>
            <a:r>
              <a:rPr lang="en-US" dirty="0" err="1"/>
              <a:t>etc</a:t>
            </a:r>
            <a:r>
              <a:rPr lang="en-US" dirty="0"/>
              <a:t>) and conclude that a single model for multiple NLP tasks underperform task-specific models. </a:t>
            </a:r>
          </a:p>
          <a:p>
            <a:endParaRPr lang="en-US" dirty="0"/>
          </a:p>
          <a:p>
            <a:r>
              <a:rPr lang="en-US" dirty="0"/>
              <a:t>We choose to stay within the boundaries of QA. </a:t>
            </a:r>
          </a:p>
          <a:p>
            <a:pPr marL="0" indent="0">
              <a:buNone/>
            </a:pPr>
            <a:endParaRPr lang="en-US" dirty="0"/>
          </a:p>
        </p:txBody>
      </p:sp>
      <p:sp>
        <p:nvSpPr>
          <p:cNvPr id="4" name="Slide Number Placeholder 3">
            <a:extLst>
              <a:ext uri="{FF2B5EF4-FFF2-40B4-BE49-F238E27FC236}">
                <a16:creationId xmlns:a16="http://schemas.microsoft.com/office/drawing/2014/main" id="{D9931BA0-F674-CF4D-A03F-EA35C92D11E9}"/>
              </a:ext>
            </a:extLst>
          </p:cNvPr>
          <p:cNvSpPr>
            <a:spLocks noGrp="1"/>
          </p:cNvSpPr>
          <p:nvPr>
            <p:ph type="sldNum" sz="quarter" idx="10"/>
          </p:nvPr>
        </p:nvSpPr>
        <p:spPr/>
        <p:txBody>
          <a:bodyPr/>
          <a:lstStyle/>
          <a:p>
            <a:pPr>
              <a:defRPr/>
            </a:pPr>
            <a:fld id="{0121240C-47AF-2F4D-83B3-CC3EDF50F794}" type="slidenum">
              <a:rPr lang="en-US" smtClean="0"/>
              <a:pPr>
                <a:defRPr/>
              </a:pPr>
              <a:t>25</a:t>
            </a:fld>
            <a:endParaRPr lang="en-US" dirty="0"/>
          </a:p>
        </p:txBody>
      </p:sp>
      <p:sp>
        <p:nvSpPr>
          <p:cNvPr id="5" name="Rectangle 4">
            <a:extLst>
              <a:ext uri="{FF2B5EF4-FFF2-40B4-BE49-F238E27FC236}">
                <a16:creationId xmlns:a16="http://schemas.microsoft.com/office/drawing/2014/main" id="{76C5E7AD-F97F-774C-A8C3-33A148AED400}"/>
              </a:ext>
            </a:extLst>
          </p:cNvPr>
          <p:cNvSpPr/>
          <p:nvPr/>
        </p:nvSpPr>
        <p:spPr>
          <a:xfrm>
            <a:off x="7054661" y="1892533"/>
            <a:ext cx="3157211" cy="369332"/>
          </a:xfrm>
          <a:prstGeom prst="rect">
            <a:avLst/>
          </a:prstGeom>
        </p:spPr>
        <p:txBody>
          <a:bodyPr wrap="none">
            <a:spAutoFit/>
          </a:bodyPr>
          <a:lstStyle/>
          <a:p>
            <a:r>
              <a:rPr lang="en-US" dirty="0">
                <a:solidFill>
                  <a:schemeClr val="bg1">
                    <a:lumMod val="50000"/>
                  </a:schemeClr>
                </a:solidFill>
              </a:rPr>
              <a:t>[Caruana '97; McCann et al. ’18]</a:t>
            </a:r>
          </a:p>
        </p:txBody>
      </p:sp>
      <p:sp>
        <p:nvSpPr>
          <p:cNvPr id="6" name="Rounded Rectangular Callout 5">
            <a:extLst>
              <a:ext uri="{FF2B5EF4-FFF2-40B4-BE49-F238E27FC236}">
                <a16:creationId xmlns:a16="http://schemas.microsoft.com/office/drawing/2014/main" id="{667521C8-DD2B-534A-8102-CA93BB1A9D70}"/>
              </a:ext>
            </a:extLst>
          </p:cNvPr>
          <p:cNvSpPr/>
          <p:nvPr/>
        </p:nvSpPr>
        <p:spPr>
          <a:xfrm>
            <a:off x="7267265" y="2449747"/>
            <a:ext cx="4638129" cy="408623"/>
          </a:xfrm>
          <a:prstGeom prst="wedgeRoundRectCallout">
            <a:avLst>
              <a:gd name="adj1" fmla="val 45525"/>
              <a:gd name="adj2" fmla="val 12253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en-US" dirty="0"/>
              <a:t>Didn’t work before; why would it work now? 🤔</a:t>
            </a:r>
          </a:p>
        </p:txBody>
      </p:sp>
    </p:spTree>
    <p:extLst>
      <p:ext uri="{BB962C8B-B14F-4D97-AF65-F5344CB8AC3E}">
        <p14:creationId xmlns:p14="http://schemas.microsoft.com/office/powerpoint/2010/main" val="238254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par>
                                <p:cTn id="11" presetID="9" presetClass="emph" presetSubtype="0" nodeType="withEffect">
                                  <p:stCondLst>
                                    <p:cond delay="0"/>
                                  </p:stCondLst>
                                  <p:childTnLst>
                                    <p:set>
                                      <p:cBhvr>
                                        <p:cTn id="12" dur="indefinite"/>
                                        <p:tgtEl>
                                          <p:spTgt spid="3">
                                            <p:txEl>
                                              <p:pRg st="3" end="3"/>
                                            </p:txEl>
                                          </p:spTgt>
                                        </p:tgtEl>
                                        <p:attrNameLst>
                                          <p:attrName>style.opacity</p:attrName>
                                        </p:attrNameLst>
                                      </p:cBhvr>
                                      <p:to>
                                        <p:strVal val="0.25"/>
                                      </p:to>
                                    </p:set>
                                    <p:animEffect filter="image" prLst="opacity: 0.25">
                                      <p:cBhvr rctx="IE">
                                        <p:cTn id="13" dur="indefinite"/>
                                        <p:tgtEl>
                                          <p:spTgt spid="3">
                                            <p:txEl>
                                              <p:pRg st="3" end="3"/>
                                            </p:txEl>
                                          </p:spTgt>
                                        </p:tgtEl>
                                      </p:cBhvr>
                                    </p:animEffect>
                                  </p:childTnLst>
                                </p:cTn>
                              </p:par>
                              <p:par>
                                <p:cTn id="14" presetID="9" presetClass="emph" presetSubtype="0" nodeType="withEffect">
                                  <p:stCondLst>
                                    <p:cond delay="0"/>
                                  </p:stCondLst>
                                  <p:childTnLst>
                                    <p:set>
                                      <p:cBhvr>
                                        <p:cTn id="15" dur="indefinite"/>
                                        <p:tgtEl>
                                          <p:spTgt spid="3">
                                            <p:txEl>
                                              <p:pRg st="4" end="4"/>
                                            </p:txEl>
                                          </p:spTgt>
                                        </p:tgtEl>
                                        <p:attrNameLst>
                                          <p:attrName>style.opacity</p:attrName>
                                        </p:attrNameLst>
                                      </p:cBhvr>
                                      <p:to>
                                        <p:strVal val="0.25"/>
                                      </p:to>
                                    </p:set>
                                    <p:animEffect filter="image" prLst="opacity: 0.25">
                                      <p:cBhvr rctx="IE">
                                        <p:cTn id="16" dur="indefinite"/>
                                        <p:tgtEl>
                                          <p:spTgt spid="3">
                                            <p:txEl>
                                              <p:pRg st="4" end="4"/>
                                            </p:txEl>
                                          </p:spTgt>
                                        </p:tgtEl>
                                      </p:cBhvr>
                                    </p:animEffect>
                                  </p:childTnLst>
                                </p:cTn>
                              </p:par>
                              <p:par>
                                <p:cTn id="17" presetID="9" presetClass="emph" presetSubtype="0" nodeType="withEffect">
                                  <p:stCondLst>
                                    <p:cond delay="0"/>
                                  </p:stCondLst>
                                  <p:childTnLst>
                                    <p:set>
                                      <p:cBhvr>
                                        <p:cTn id="18" dur="indefinite"/>
                                        <p:tgtEl>
                                          <p:spTgt spid="3">
                                            <p:txEl>
                                              <p:pRg st="5" end="5"/>
                                            </p:txEl>
                                          </p:spTgt>
                                        </p:tgtEl>
                                        <p:attrNameLst>
                                          <p:attrName>style.opacity</p:attrName>
                                        </p:attrNameLst>
                                      </p:cBhvr>
                                      <p:to>
                                        <p:strVal val="0.25"/>
                                      </p:to>
                                    </p:set>
                                    <p:animEffect filter="image" prLst="opacity: 0.25">
                                      <p:cBhvr rctx="IE">
                                        <p:cTn id="19" dur="indefinite"/>
                                        <p:tgtEl>
                                          <p:spTgt spid="3">
                                            <p:txEl>
                                              <p:pRg st="5" end="5"/>
                                            </p:txEl>
                                          </p:spTgt>
                                        </p:tgtEl>
                                      </p:cBhvr>
                                    </p:animEffect>
                                  </p:childTnLst>
                                </p:cTn>
                              </p:par>
                              <p:par>
                                <p:cTn id="20" presetID="9" presetClass="emph" presetSubtype="0" nodeType="withEffect">
                                  <p:stCondLst>
                                    <p:cond delay="0"/>
                                  </p:stCondLst>
                                  <p:childTnLst>
                                    <p:set>
                                      <p:cBhvr>
                                        <p:cTn id="21" dur="indefinite"/>
                                        <p:tgtEl>
                                          <p:spTgt spid="3">
                                            <p:txEl>
                                              <p:pRg st="7" end="7"/>
                                            </p:txEl>
                                          </p:spTgt>
                                        </p:tgtEl>
                                        <p:attrNameLst>
                                          <p:attrName>style.opacity</p:attrName>
                                        </p:attrNameLst>
                                      </p:cBhvr>
                                      <p:to>
                                        <p:strVal val="0.25"/>
                                      </p:to>
                                    </p:set>
                                    <p:animEffect filter="image" prLst="opacity: 0.25">
                                      <p:cBhvr rctx="IE">
                                        <p:cTn id="22" dur="indefinite"/>
                                        <p:tgtEl>
                                          <p:spTgt spid="3">
                                            <p:txEl>
                                              <p:pRg st="7" end="7"/>
                                            </p:txEl>
                                          </p:spTgt>
                                        </p:tgtEl>
                                      </p:cBhvr>
                                    </p:animEffect>
                                  </p:childTnLst>
                                </p:cTn>
                              </p:par>
                              <p:par>
                                <p:cTn id="23" presetID="9" presetClass="emph" presetSubtype="0" grpId="1" nodeType="withEffect">
                                  <p:stCondLst>
                                    <p:cond delay="0"/>
                                  </p:stCondLst>
                                  <p:childTnLst>
                                    <p:set>
                                      <p:cBhvr>
                                        <p:cTn id="24" dur="indefinite"/>
                                        <p:tgtEl>
                                          <p:spTgt spid="5"/>
                                        </p:tgtEl>
                                        <p:attrNameLst>
                                          <p:attrName>style.opacity</p:attrName>
                                        </p:attrNameLst>
                                      </p:cBhvr>
                                      <p:to>
                                        <p:strVal val="0.25"/>
                                      </p:to>
                                    </p:set>
                                    <p:animEffect filter="image" prLst="opacity: 0.25">
                                      <p:cBhvr rctx="IE">
                                        <p:cTn id="25" dur="indefinite"/>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mph" presetSubtype="0" nodeType="clickEffect">
                                  <p:stCondLst>
                                    <p:cond delay="0"/>
                                  </p:stCondLst>
                                  <p:childTnLst>
                                    <p:set>
                                      <p:cBhvr>
                                        <p:cTn id="29" dur="indefinite"/>
                                        <p:tgtEl>
                                          <p:spTgt spid="3">
                                            <p:txEl>
                                              <p:pRg st="0" end="0"/>
                                            </p:txEl>
                                          </p:spTgt>
                                        </p:tgtEl>
                                        <p:attrNameLst>
                                          <p:attrName>style.opacity</p:attrName>
                                        </p:attrNameLst>
                                      </p:cBhvr>
                                      <p:to>
                                        <p:strVal val="1"/>
                                      </p:to>
                                    </p:set>
                                    <p:animEffect filter="image" prLst="opacity: 1">
                                      <p:cBhvr rctx="IE">
                                        <p:cTn id="30" dur="indefinite"/>
                                        <p:tgtEl>
                                          <p:spTgt spid="3">
                                            <p:txEl>
                                              <p:pRg st="0" end="0"/>
                                            </p:txEl>
                                          </p:spTgt>
                                        </p:tgtEl>
                                      </p:cBhvr>
                                    </p:animEffect>
                                  </p:childTnLst>
                                </p:cTn>
                              </p:par>
                              <p:par>
                                <p:cTn id="31" presetID="9" presetClass="emph" presetSubtype="0" grpId="0" nodeType="withEffect">
                                  <p:stCondLst>
                                    <p:cond delay="0"/>
                                  </p:stCondLst>
                                  <p:childTnLst>
                                    <p:set>
                                      <p:cBhvr>
                                        <p:cTn id="32" dur="indefinite"/>
                                        <p:tgtEl>
                                          <p:spTgt spid="5"/>
                                        </p:tgtEl>
                                        <p:attrNameLst>
                                          <p:attrName>style.opacity</p:attrName>
                                        </p:attrNameLst>
                                      </p:cBhvr>
                                      <p:to>
                                        <p:strVal val="1"/>
                                      </p:to>
                                    </p:set>
                                    <p:animEffect filter="image" prLst="opacity: 1">
                                      <p:cBhvr rctx="IE">
                                        <p:cTn id="33" dur="indefinite"/>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3">
                                            <p:txEl>
                                              <p:pRg st="1" end="1"/>
                                            </p:txEl>
                                          </p:spTgt>
                                        </p:tgtEl>
                                        <p:attrNameLst>
                                          <p:attrName>style.opacity</p:attrName>
                                        </p:attrNameLst>
                                      </p:cBhvr>
                                      <p:to>
                                        <p:strVal val="1"/>
                                      </p:to>
                                    </p:set>
                                    <p:animEffect filter="image" prLst="opacity: 1">
                                      <p:cBhvr rctx="IE">
                                        <p:cTn id="38" dur="indefinite"/>
                                        <p:tgtEl>
                                          <p:spTgt spid="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mph" presetSubtype="0" nodeType="clickEffect">
                                  <p:stCondLst>
                                    <p:cond delay="0"/>
                                  </p:stCondLst>
                                  <p:childTnLst>
                                    <p:set>
                                      <p:cBhvr>
                                        <p:cTn id="47" dur="indefinite"/>
                                        <p:tgtEl>
                                          <p:spTgt spid="3">
                                            <p:txEl>
                                              <p:pRg st="3" end="3"/>
                                            </p:txEl>
                                          </p:spTgt>
                                        </p:tgtEl>
                                        <p:attrNameLst>
                                          <p:attrName>style.opacity</p:attrName>
                                        </p:attrNameLst>
                                      </p:cBhvr>
                                      <p:to>
                                        <p:strVal val="1"/>
                                      </p:to>
                                    </p:set>
                                    <p:animEffect filter="image" prLst="opacity: 1">
                                      <p:cBhvr rctx="IE">
                                        <p:cTn id="48" dur="indefinite"/>
                                        <p:tgtEl>
                                          <p:spTgt spid="3">
                                            <p:txEl>
                                              <p:pRg st="3" end="3"/>
                                            </p:txEl>
                                          </p:spTgt>
                                        </p:tgtEl>
                                      </p:cBhvr>
                                    </p:animEffect>
                                  </p:childTnLst>
                                </p:cTn>
                              </p:par>
                              <p:par>
                                <p:cTn id="49" presetID="9" presetClass="emph" presetSubtype="0" nodeType="withEffect">
                                  <p:stCondLst>
                                    <p:cond delay="0"/>
                                  </p:stCondLst>
                                  <p:childTnLst>
                                    <p:set>
                                      <p:cBhvr>
                                        <p:cTn id="50" dur="indefinite"/>
                                        <p:tgtEl>
                                          <p:spTgt spid="3">
                                            <p:txEl>
                                              <p:pRg st="4" end="4"/>
                                            </p:txEl>
                                          </p:spTgt>
                                        </p:tgtEl>
                                        <p:attrNameLst>
                                          <p:attrName>style.opacity</p:attrName>
                                        </p:attrNameLst>
                                      </p:cBhvr>
                                      <p:to>
                                        <p:strVal val="1"/>
                                      </p:to>
                                    </p:set>
                                    <p:animEffect filter="image" prLst="opacity: 1">
                                      <p:cBhvr rctx="IE">
                                        <p:cTn id="51" dur="indefinite"/>
                                        <p:tgtEl>
                                          <p:spTgt spid="3">
                                            <p:txEl>
                                              <p:pRg st="4" end="4"/>
                                            </p:txEl>
                                          </p:spTgt>
                                        </p:tgtEl>
                                      </p:cBhvr>
                                    </p:animEffect>
                                  </p:childTnLst>
                                </p:cTn>
                              </p:par>
                              <p:par>
                                <p:cTn id="52" presetID="9" presetClass="emph" presetSubtype="0" nodeType="withEffect">
                                  <p:stCondLst>
                                    <p:cond delay="0"/>
                                  </p:stCondLst>
                                  <p:childTnLst>
                                    <p:set>
                                      <p:cBhvr>
                                        <p:cTn id="53" dur="indefinite"/>
                                        <p:tgtEl>
                                          <p:spTgt spid="3">
                                            <p:txEl>
                                              <p:pRg st="5" end="5"/>
                                            </p:txEl>
                                          </p:spTgt>
                                        </p:tgtEl>
                                        <p:attrNameLst>
                                          <p:attrName>style.opacity</p:attrName>
                                        </p:attrNameLst>
                                      </p:cBhvr>
                                      <p:to>
                                        <p:strVal val="1"/>
                                      </p:to>
                                    </p:set>
                                    <p:animEffect filter="image" prLst="opacity: 1">
                                      <p:cBhvr rctx="IE">
                                        <p:cTn id="54" dur="indefinite"/>
                                        <p:tgtEl>
                                          <p:spTgt spid="3">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9" presetClass="emph" presetSubtype="0" nodeType="clickEffect">
                                  <p:stCondLst>
                                    <p:cond delay="0"/>
                                  </p:stCondLst>
                                  <p:childTnLst>
                                    <p:set>
                                      <p:cBhvr>
                                        <p:cTn id="58" dur="indefinite"/>
                                        <p:tgtEl>
                                          <p:spTgt spid="3">
                                            <p:txEl>
                                              <p:pRg st="7" end="7"/>
                                            </p:txEl>
                                          </p:spTgt>
                                        </p:tgtEl>
                                        <p:attrNameLst>
                                          <p:attrName>style.opacity</p:attrName>
                                        </p:attrNameLst>
                                      </p:cBhvr>
                                      <p:to>
                                        <p:strVal val="1"/>
                                      </p:to>
                                    </p:set>
                                    <p:animEffect filter="image" prLst="opacity: 1">
                                      <p:cBhvr rctx="IE">
                                        <p:cTn id="59" dur="indefinite"/>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C6517-D490-ED44-8AEF-ECEBC4BAFFF9}"/>
              </a:ext>
            </a:extLst>
          </p:cNvPr>
          <p:cNvSpPr>
            <a:spLocks noGrp="1"/>
          </p:cNvSpPr>
          <p:nvPr>
            <p:ph type="title"/>
          </p:nvPr>
        </p:nvSpPr>
        <p:spPr/>
        <p:txBody>
          <a:bodyPr/>
          <a:lstStyle/>
          <a:p>
            <a:r>
              <a:rPr lang="en-US" dirty="0"/>
              <a:t>Lessons</a:t>
            </a:r>
          </a:p>
        </p:txBody>
      </p:sp>
      <p:sp>
        <p:nvSpPr>
          <p:cNvPr id="3" name="Content Placeholder 2">
            <a:extLst>
              <a:ext uri="{FF2B5EF4-FFF2-40B4-BE49-F238E27FC236}">
                <a16:creationId xmlns:a16="http://schemas.microsoft.com/office/drawing/2014/main" id="{9EB3DA2A-7CCB-664A-94FD-5DEA15C91275}"/>
              </a:ext>
            </a:extLst>
          </p:cNvPr>
          <p:cNvSpPr>
            <a:spLocks noGrp="1"/>
          </p:cNvSpPr>
          <p:nvPr>
            <p:ph idx="1"/>
          </p:nvPr>
        </p:nvSpPr>
        <p:spPr>
          <a:xfrm>
            <a:off x="353407" y="1649780"/>
            <a:ext cx="11768255" cy="4351338"/>
          </a:xfrm>
        </p:spPr>
        <p:txBody>
          <a:bodyPr/>
          <a:lstStyle/>
          <a:p>
            <a:r>
              <a:rPr lang="en-US" dirty="0"/>
              <a:t>The field relies </a:t>
            </a:r>
            <a:r>
              <a:rPr lang="en-US" dirty="0">
                <a:solidFill>
                  <a:srgbClr val="FF0000"/>
                </a:solidFill>
              </a:rPr>
              <a:t>excessively</a:t>
            </a:r>
            <a:r>
              <a:rPr lang="en-US" dirty="0"/>
              <a:t> on </a:t>
            </a:r>
            <a:r>
              <a:rPr lang="en-US" dirty="0">
                <a:solidFill>
                  <a:srgbClr val="FF0000"/>
                </a:solidFill>
              </a:rPr>
              <a:t>format-specific </a:t>
            </a:r>
            <a:r>
              <a:rPr lang="en-US" dirty="0"/>
              <a:t>assumptions for system design. </a:t>
            </a:r>
          </a:p>
          <a:p>
            <a:pPr lvl="1"/>
            <a:r>
              <a:rPr lang="en-US" dirty="0"/>
              <a:t>Creating </a:t>
            </a:r>
            <a:r>
              <a:rPr lang="en-US" dirty="0">
                <a:solidFill>
                  <a:srgbClr val="FF0000"/>
                </a:solidFill>
              </a:rPr>
              <a:t>format-specific</a:t>
            </a:r>
            <a:r>
              <a:rPr lang="en-US" dirty="0"/>
              <a:t> QA models </a:t>
            </a:r>
            <a:r>
              <a:rPr lang="en-US" dirty="0">
                <a:solidFill>
                  <a:srgbClr val="FF0000"/>
                </a:solidFill>
              </a:rPr>
              <a:t>distance </a:t>
            </a:r>
            <a:r>
              <a:rPr lang="en-US" dirty="0"/>
              <a:t>us from broad QA. </a:t>
            </a:r>
            <a:br>
              <a:rPr lang="en-US" dirty="0"/>
            </a:br>
            <a:endParaRPr lang="en-US" dirty="0"/>
          </a:p>
          <a:p>
            <a:r>
              <a:rPr lang="en-US" dirty="0"/>
              <a:t>Instead, we should build </a:t>
            </a:r>
            <a:r>
              <a:rPr lang="en-US" dirty="0">
                <a:solidFill>
                  <a:srgbClr val="00B050"/>
                </a:solidFill>
              </a:rPr>
              <a:t>more general </a:t>
            </a:r>
            <a:r>
              <a:rPr lang="en-US" dirty="0"/>
              <a:t>QA architectures </a:t>
            </a:r>
            <a:r>
              <a:rPr lang="en-US" dirty="0">
                <a:sym typeface="Wingdings" pitchFamily="2" charset="2"/>
              </a:rPr>
              <a:t> more breadth! </a:t>
            </a:r>
            <a:br>
              <a:rPr lang="en-US" dirty="0"/>
            </a:br>
            <a:endParaRPr lang="en-US" dirty="0"/>
          </a:p>
          <a:p>
            <a:r>
              <a:rPr lang="en-US" dirty="0"/>
              <a:t>Incentive: there is </a:t>
            </a:r>
            <a:r>
              <a:rPr lang="en-US" dirty="0">
                <a:solidFill>
                  <a:srgbClr val="00B050"/>
                </a:solidFill>
              </a:rPr>
              <a:t>value in mixing </a:t>
            </a:r>
            <a:r>
              <a:rPr lang="en-US" dirty="0"/>
              <a:t>QA datasets of different formats. </a:t>
            </a:r>
            <a:br>
              <a:rPr lang="en-US" dirty="0"/>
            </a:br>
            <a:endParaRPr lang="en-US" dirty="0"/>
          </a:p>
          <a:p>
            <a:r>
              <a:rPr lang="en-US" dirty="0" err="1"/>
              <a:t>UnifiedQA</a:t>
            </a:r>
            <a:r>
              <a:rPr lang="en-US" dirty="0"/>
              <a:t>: a single QA system working across four common QA formats</a:t>
            </a:r>
          </a:p>
          <a:p>
            <a:pPr lvl="1"/>
            <a:r>
              <a:rPr lang="en-US" dirty="0"/>
              <a:t>Fine-tuning models pre-trained on </a:t>
            </a:r>
            <a:r>
              <a:rPr lang="en-US" dirty="0" err="1"/>
              <a:t>UnifiedQA</a:t>
            </a:r>
            <a:r>
              <a:rPr lang="en-US" dirty="0"/>
              <a:t> yields </a:t>
            </a:r>
            <a:r>
              <a:rPr lang="en-US" dirty="0">
                <a:solidFill>
                  <a:srgbClr val="00B050"/>
                </a:solidFill>
              </a:rPr>
              <a:t>SOTA </a:t>
            </a:r>
            <a:r>
              <a:rPr lang="en-US" dirty="0"/>
              <a:t>results. </a:t>
            </a:r>
          </a:p>
          <a:p>
            <a:endParaRPr lang="en-US" dirty="0"/>
          </a:p>
        </p:txBody>
      </p:sp>
      <p:sp>
        <p:nvSpPr>
          <p:cNvPr id="4" name="Rectangle 3">
            <a:extLst>
              <a:ext uri="{FF2B5EF4-FFF2-40B4-BE49-F238E27FC236}">
                <a16:creationId xmlns:a16="http://schemas.microsoft.com/office/drawing/2014/main" id="{2A653B11-89E3-3542-B90E-5886E9C06662}"/>
              </a:ext>
            </a:extLst>
          </p:cNvPr>
          <p:cNvSpPr/>
          <p:nvPr/>
        </p:nvSpPr>
        <p:spPr>
          <a:xfrm>
            <a:off x="2892383" y="5905007"/>
            <a:ext cx="6301725" cy="461665"/>
          </a:xfrm>
          <a:prstGeom prst="rect">
            <a:avLst/>
          </a:prstGeom>
        </p:spPr>
        <p:txBody>
          <a:bodyPr wrap="none">
            <a:spAutoFit/>
          </a:bodyPr>
          <a:lstStyle/>
          <a:p>
            <a:r>
              <a:rPr lang="en-US" sz="2400" dirty="0">
                <a:solidFill>
                  <a:srgbClr val="255ED3"/>
                </a:solidFill>
                <a:latin typeface="Consolas" panose="020B0609020204030204" pitchFamily="49" charset="0"/>
                <a:cs typeface="Consolas" panose="020B0609020204030204" pitchFamily="49" charset="0"/>
              </a:rPr>
              <a:t>https://</a:t>
            </a:r>
            <a:r>
              <a:rPr lang="en-US" sz="2400" dirty="0" err="1">
                <a:solidFill>
                  <a:srgbClr val="255ED3"/>
                </a:solidFill>
                <a:latin typeface="Consolas" panose="020B0609020204030204" pitchFamily="49" charset="0"/>
                <a:cs typeface="Consolas" panose="020B0609020204030204" pitchFamily="49" charset="0"/>
              </a:rPr>
              <a:t>github.com</a:t>
            </a:r>
            <a:r>
              <a:rPr lang="en-US" sz="2400" dirty="0">
                <a:solidFill>
                  <a:srgbClr val="255ED3"/>
                </a:solidFill>
                <a:latin typeface="Consolas" panose="020B0609020204030204" pitchFamily="49" charset="0"/>
                <a:cs typeface="Consolas" panose="020B0609020204030204" pitchFamily="49" charset="0"/>
              </a:rPr>
              <a:t>/</a:t>
            </a:r>
            <a:r>
              <a:rPr lang="en-US" sz="2400" dirty="0" err="1">
                <a:solidFill>
                  <a:srgbClr val="255ED3"/>
                </a:solidFill>
                <a:latin typeface="Consolas" panose="020B0609020204030204" pitchFamily="49" charset="0"/>
                <a:cs typeface="Consolas" panose="020B0609020204030204" pitchFamily="49" charset="0"/>
              </a:rPr>
              <a:t>allenai</a:t>
            </a:r>
            <a:r>
              <a:rPr lang="en-US" sz="2400" dirty="0">
                <a:solidFill>
                  <a:srgbClr val="255ED3"/>
                </a:solidFill>
                <a:latin typeface="Consolas" panose="020B0609020204030204" pitchFamily="49" charset="0"/>
                <a:cs typeface="Consolas" panose="020B0609020204030204" pitchFamily="49" charset="0"/>
              </a:rPr>
              <a:t>/</a:t>
            </a:r>
            <a:r>
              <a:rPr lang="en-US" sz="2400" dirty="0" err="1">
                <a:solidFill>
                  <a:srgbClr val="255ED3"/>
                </a:solidFill>
                <a:latin typeface="Consolas" panose="020B0609020204030204" pitchFamily="49" charset="0"/>
                <a:cs typeface="Consolas" panose="020B0609020204030204" pitchFamily="49" charset="0"/>
              </a:rPr>
              <a:t>unifiedqa</a:t>
            </a:r>
            <a:endParaRPr lang="en-US" sz="2400" dirty="0">
              <a:solidFill>
                <a:srgbClr val="255ED3"/>
              </a:solidFill>
              <a:latin typeface="Consolas" panose="020B0609020204030204" pitchFamily="49" charset="0"/>
              <a:cs typeface="Consolas" panose="020B0609020204030204" pitchFamily="49" charset="0"/>
            </a:endParaRPr>
          </a:p>
        </p:txBody>
      </p:sp>
      <p:sp>
        <p:nvSpPr>
          <p:cNvPr id="5" name="Slide Number Placeholder 4">
            <a:extLst>
              <a:ext uri="{FF2B5EF4-FFF2-40B4-BE49-F238E27FC236}">
                <a16:creationId xmlns:a16="http://schemas.microsoft.com/office/drawing/2014/main" id="{B40CB2C8-E8EE-1048-956F-EA3A2B46303A}"/>
              </a:ext>
            </a:extLst>
          </p:cNvPr>
          <p:cNvSpPr>
            <a:spLocks noGrp="1"/>
          </p:cNvSpPr>
          <p:nvPr>
            <p:ph type="sldNum" sz="quarter" idx="10"/>
          </p:nvPr>
        </p:nvSpPr>
        <p:spPr/>
        <p:txBody>
          <a:bodyPr/>
          <a:lstStyle/>
          <a:p>
            <a:pPr>
              <a:defRPr/>
            </a:pPr>
            <a:fld id="{0121240C-47AF-2F4D-83B3-CC3EDF50F794}" type="slidenum">
              <a:rPr lang="en-US" smtClean="0"/>
              <a:pPr>
                <a:defRPr/>
              </a:pPr>
              <a:t>26</a:t>
            </a:fld>
            <a:endParaRPr lang="en-US" dirty="0"/>
          </a:p>
        </p:txBody>
      </p:sp>
    </p:spTree>
    <p:extLst>
      <p:ext uri="{BB962C8B-B14F-4D97-AF65-F5344CB8AC3E}">
        <p14:creationId xmlns:p14="http://schemas.microsoft.com/office/powerpoint/2010/main" val="204660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par>
                                <p:cTn id="11" presetID="9" presetClass="emph" presetSubtype="0" nodeType="withEffect">
                                  <p:stCondLst>
                                    <p:cond delay="0"/>
                                  </p:stCondLst>
                                  <p:childTnLst>
                                    <p:set>
                                      <p:cBhvr>
                                        <p:cTn id="12" dur="indefinite"/>
                                        <p:tgtEl>
                                          <p:spTgt spid="3">
                                            <p:txEl>
                                              <p:pRg st="2" end="2"/>
                                            </p:txEl>
                                          </p:spTgt>
                                        </p:tgtEl>
                                        <p:attrNameLst>
                                          <p:attrName>style.opacity</p:attrName>
                                        </p:attrNameLst>
                                      </p:cBhvr>
                                      <p:to>
                                        <p:strVal val="0.25"/>
                                      </p:to>
                                    </p:set>
                                    <p:animEffect filter="image" prLst="opacity: 0.25">
                                      <p:cBhvr rctx="IE">
                                        <p:cTn id="13" dur="indefinite"/>
                                        <p:tgtEl>
                                          <p:spTgt spid="3">
                                            <p:txEl>
                                              <p:pRg st="2" end="2"/>
                                            </p:txEl>
                                          </p:spTgt>
                                        </p:tgtEl>
                                      </p:cBhvr>
                                    </p:animEffect>
                                  </p:childTnLst>
                                </p:cTn>
                              </p:par>
                              <p:par>
                                <p:cTn id="14" presetID="9" presetClass="emph" presetSubtype="0" nodeType="withEffect">
                                  <p:stCondLst>
                                    <p:cond delay="0"/>
                                  </p:stCondLst>
                                  <p:childTnLst>
                                    <p:set>
                                      <p:cBhvr>
                                        <p:cTn id="15" dur="indefinite"/>
                                        <p:tgtEl>
                                          <p:spTgt spid="3">
                                            <p:txEl>
                                              <p:pRg st="3" end="3"/>
                                            </p:txEl>
                                          </p:spTgt>
                                        </p:tgtEl>
                                        <p:attrNameLst>
                                          <p:attrName>style.opacity</p:attrName>
                                        </p:attrNameLst>
                                      </p:cBhvr>
                                      <p:to>
                                        <p:strVal val="0.25"/>
                                      </p:to>
                                    </p:set>
                                    <p:animEffect filter="image" prLst="opacity: 0.25">
                                      <p:cBhvr rctx="IE">
                                        <p:cTn id="16" dur="indefinite"/>
                                        <p:tgtEl>
                                          <p:spTgt spid="3">
                                            <p:txEl>
                                              <p:pRg st="3" end="3"/>
                                            </p:txEl>
                                          </p:spTgt>
                                        </p:tgtEl>
                                      </p:cBhvr>
                                    </p:animEffect>
                                  </p:childTnLst>
                                </p:cTn>
                              </p:par>
                              <p:par>
                                <p:cTn id="17" presetID="9" presetClass="emph" presetSubtype="0" nodeType="withEffect">
                                  <p:stCondLst>
                                    <p:cond delay="0"/>
                                  </p:stCondLst>
                                  <p:childTnLst>
                                    <p:set>
                                      <p:cBhvr>
                                        <p:cTn id="18" dur="indefinite"/>
                                        <p:tgtEl>
                                          <p:spTgt spid="3">
                                            <p:txEl>
                                              <p:pRg st="4" end="4"/>
                                            </p:txEl>
                                          </p:spTgt>
                                        </p:tgtEl>
                                        <p:attrNameLst>
                                          <p:attrName>style.opacity</p:attrName>
                                        </p:attrNameLst>
                                      </p:cBhvr>
                                      <p:to>
                                        <p:strVal val="0.25"/>
                                      </p:to>
                                    </p:set>
                                    <p:animEffect filter="image" prLst="opacity: 0.25">
                                      <p:cBhvr rctx="IE">
                                        <p:cTn id="19" dur="indefinite"/>
                                        <p:tgtEl>
                                          <p:spTgt spid="3">
                                            <p:txEl>
                                              <p:pRg st="4" end="4"/>
                                            </p:txEl>
                                          </p:spTgt>
                                        </p:tgtEl>
                                      </p:cBhvr>
                                    </p:animEffect>
                                  </p:childTnLst>
                                </p:cTn>
                              </p:par>
                              <p:par>
                                <p:cTn id="20" presetID="9" presetClass="emph" presetSubtype="0" nodeType="withEffect">
                                  <p:stCondLst>
                                    <p:cond delay="0"/>
                                  </p:stCondLst>
                                  <p:childTnLst>
                                    <p:set>
                                      <p:cBhvr>
                                        <p:cTn id="21" dur="indefinite"/>
                                        <p:tgtEl>
                                          <p:spTgt spid="3">
                                            <p:txEl>
                                              <p:pRg st="5" end="5"/>
                                            </p:txEl>
                                          </p:spTgt>
                                        </p:tgtEl>
                                        <p:attrNameLst>
                                          <p:attrName>style.opacity</p:attrName>
                                        </p:attrNameLst>
                                      </p:cBhvr>
                                      <p:to>
                                        <p:strVal val="0.25"/>
                                      </p:to>
                                    </p:set>
                                    <p:animEffect filter="image" prLst="opacity: 0.25">
                                      <p:cBhvr rctx="IE">
                                        <p:cTn id="22" dur="indefinite"/>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nodeType="clickEffect">
                                  <p:stCondLst>
                                    <p:cond delay="0"/>
                                  </p:stCondLst>
                                  <p:childTnLst>
                                    <p:set>
                                      <p:cBhvr>
                                        <p:cTn id="26" dur="indefinite"/>
                                        <p:tgtEl>
                                          <p:spTgt spid="3">
                                            <p:txEl>
                                              <p:pRg st="0" end="0"/>
                                            </p:txEl>
                                          </p:spTgt>
                                        </p:tgtEl>
                                        <p:attrNameLst>
                                          <p:attrName>style.opacity</p:attrName>
                                        </p:attrNameLst>
                                      </p:cBhvr>
                                      <p:to>
                                        <p:strVal val="1"/>
                                      </p:to>
                                    </p:set>
                                    <p:animEffect filter="image" prLst="opacity: 1">
                                      <p:cBhvr rctx="IE">
                                        <p:cTn id="27" dur="indefinite"/>
                                        <p:tgtEl>
                                          <p:spTgt spid="3">
                                            <p:txEl>
                                              <p:pRg st="0" end="0"/>
                                            </p:txEl>
                                          </p:spTgt>
                                        </p:tgtEl>
                                      </p:cBhvr>
                                    </p:animEffect>
                                  </p:childTnLst>
                                </p:cTn>
                              </p:par>
                              <p:par>
                                <p:cTn id="28" presetID="9" presetClass="emph" presetSubtype="0" nodeType="withEffect">
                                  <p:stCondLst>
                                    <p:cond delay="0"/>
                                  </p:stCondLst>
                                  <p:childTnLst>
                                    <p:set>
                                      <p:cBhvr>
                                        <p:cTn id="29" dur="indefinite"/>
                                        <p:tgtEl>
                                          <p:spTgt spid="3">
                                            <p:txEl>
                                              <p:pRg st="1" end="1"/>
                                            </p:txEl>
                                          </p:spTgt>
                                        </p:tgtEl>
                                        <p:attrNameLst>
                                          <p:attrName>style.opacity</p:attrName>
                                        </p:attrNameLst>
                                      </p:cBhvr>
                                      <p:to>
                                        <p:strVal val="1"/>
                                      </p:to>
                                    </p:set>
                                    <p:animEffect filter="image" prLst="opacity: 1">
                                      <p:cBhvr rctx="IE">
                                        <p:cTn id="30" dur="indefinite"/>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mph" presetSubtype="0" nodeType="clickEffect">
                                  <p:stCondLst>
                                    <p:cond delay="0"/>
                                  </p:stCondLst>
                                  <p:childTnLst>
                                    <p:set>
                                      <p:cBhvr>
                                        <p:cTn id="34" dur="indefinite"/>
                                        <p:tgtEl>
                                          <p:spTgt spid="3">
                                            <p:txEl>
                                              <p:pRg st="2" end="2"/>
                                            </p:txEl>
                                          </p:spTgt>
                                        </p:tgtEl>
                                        <p:attrNameLst>
                                          <p:attrName>style.opacity</p:attrName>
                                        </p:attrNameLst>
                                      </p:cBhvr>
                                      <p:to>
                                        <p:strVal val="1"/>
                                      </p:to>
                                    </p:set>
                                    <p:animEffect filter="image" prLst="opacity: 1">
                                      <p:cBhvr rctx="IE">
                                        <p:cTn id="35" dur="indefinite"/>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mph" presetSubtype="0" nodeType="clickEffect">
                                  <p:stCondLst>
                                    <p:cond delay="0"/>
                                  </p:stCondLst>
                                  <p:childTnLst>
                                    <p:set>
                                      <p:cBhvr>
                                        <p:cTn id="39" dur="indefinite"/>
                                        <p:tgtEl>
                                          <p:spTgt spid="3">
                                            <p:txEl>
                                              <p:pRg st="3" end="3"/>
                                            </p:txEl>
                                          </p:spTgt>
                                        </p:tgtEl>
                                        <p:attrNameLst>
                                          <p:attrName>style.opacity</p:attrName>
                                        </p:attrNameLst>
                                      </p:cBhvr>
                                      <p:to>
                                        <p:strVal val="1"/>
                                      </p:to>
                                    </p:set>
                                    <p:animEffect filter="image" prLst="opacity: 1">
                                      <p:cBhvr rctx="IE">
                                        <p:cTn id="40" dur="indefinite"/>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mph" presetSubtype="0" nodeType="clickEffect">
                                  <p:stCondLst>
                                    <p:cond delay="0"/>
                                  </p:stCondLst>
                                  <p:childTnLst>
                                    <p:set>
                                      <p:cBhvr>
                                        <p:cTn id="44" dur="indefinite"/>
                                        <p:tgtEl>
                                          <p:spTgt spid="3">
                                            <p:txEl>
                                              <p:pRg st="4" end="4"/>
                                            </p:txEl>
                                          </p:spTgt>
                                        </p:tgtEl>
                                        <p:attrNameLst>
                                          <p:attrName>style.opacity</p:attrName>
                                        </p:attrNameLst>
                                      </p:cBhvr>
                                      <p:to>
                                        <p:strVal val="1"/>
                                      </p:to>
                                    </p:set>
                                    <p:animEffect filter="image" prLst="opacity: 1">
                                      <p:cBhvr rctx="IE">
                                        <p:cTn id="45" dur="indefinite"/>
                                        <p:tgtEl>
                                          <p:spTgt spid="3">
                                            <p:txEl>
                                              <p:pRg st="4" end="4"/>
                                            </p:txEl>
                                          </p:spTgt>
                                        </p:tgtEl>
                                      </p:cBhvr>
                                    </p:animEffect>
                                  </p:childTnLst>
                                </p:cTn>
                              </p:par>
                              <p:par>
                                <p:cTn id="46" presetID="9" presetClass="emph" presetSubtype="0" nodeType="withEffect">
                                  <p:stCondLst>
                                    <p:cond delay="0"/>
                                  </p:stCondLst>
                                  <p:childTnLst>
                                    <p:set>
                                      <p:cBhvr>
                                        <p:cTn id="47" dur="indefinite"/>
                                        <p:tgtEl>
                                          <p:spTgt spid="3">
                                            <p:txEl>
                                              <p:pRg st="5" end="5"/>
                                            </p:txEl>
                                          </p:spTgt>
                                        </p:tgtEl>
                                        <p:attrNameLst>
                                          <p:attrName>style.opacity</p:attrName>
                                        </p:attrNameLst>
                                      </p:cBhvr>
                                      <p:to>
                                        <p:strVal val="1"/>
                                      </p:to>
                                    </p:set>
                                    <p:animEffect filter="image" prLst="opacity: 1">
                                      <p:cBhvr rctx="IE">
                                        <p:cTn id="48" dur="indefinite"/>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34E55A-2C60-4540-92D2-863557112BA8}"/>
              </a:ext>
            </a:extLst>
          </p:cNvPr>
          <p:cNvSpPr>
            <a:spLocks noGrp="1"/>
          </p:cNvSpPr>
          <p:nvPr>
            <p:ph type="sldNum" sz="quarter" idx="10"/>
          </p:nvPr>
        </p:nvSpPr>
        <p:spPr/>
        <p:txBody>
          <a:bodyPr/>
          <a:lstStyle/>
          <a:p>
            <a:pPr>
              <a:defRPr/>
            </a:pPr>
            <a:fld id="{B3B075CB-1BFE-3F44-BFAD-0F90D2C8F8AC}" type="slidenum">
              <a:rPr lang="en-US" smtClean="0"/>
              <a:pPr>
                <a:defRPr/>
              </a:pPr>
              <a:t>27</a:t>
            </a:fld>
            <a:endParaRPr lang="en-US" dirty="0"/>
          </a:p>
        </p:txBody>
      </p:sp>
      <p:sp>
        <p:nvSpPr>
          <p:cNvPr id="3" name="Title 2">
            <a:extLst>
              <a:ext uri="{FF2B5EF4-FFF2-40B4-BE49-F238E27FC236}">
                <a16:creationId xmlns:a16="http://schemas.microsoft.com/office/drawing/2014/main" id="{87105795-6202-BB4D-96FE-1BA762518147}"/>
              </a:ext>
            </a:extLst>
          </p:cNvPr>
          <p:cNvSpPr>
            <a:spLocks noGrp="1"/>
          </p:cNvSpPr>
          <p:nvPr>
            <p:ph type="title"/>
          </p:nvPr>
        </p:nvSpPr>
        <p:spPr/>
        <p:txBody>
          <a:bodyPr/>
          <a:lstStyle/>
          <a:p>
            <a:r>
              <a:rPr lang="en-US" dirty="0"/>
              <a:t>Decomposing Complex Questions </a:t>
            </a:r>
            <a:br>
              <a:rPr lang="en-US" dirty="0"/>
            </a:br>
            <a:r>
              <a:rPr lang="en-US" dirty="0"/>
              <a:t>in the Terms of Existing QA Models</a:t>
            </a:r>
          </a:p>
        </p:txBody>
      </p:sp>
      <p:sp>
        <p:nvSpPr>
          <p:cNvPr id="4" name="Text Placeholder 3">
            <a:extLst>
              <a:ext uri="{FF2B5EF4-FFF2-40B4-BE49-F238E27FC236}">
                <a16:creationId xmlns:a16="http://schemas.microsoft.com/office/drawing/2014/main" id="{FA66F8B0-C52E-3B47-B7D7-7D0D0C7932E1}"/>
              </a:ext>
            </a:extLst>
          </p:cNvPr>
          <p:cNvSpPr>
            <a:spLocks noGrp="1"/>
          </p:cNvSpPr>
          <p:nvPr>
            <p:ph type="body" idx="1"/>
          </p:nvPr>
        </p:nvSpPr>
        <p:spPr/>
        <p:txBody>
          <a:bodyPr/>
          <a:lstStyle/>
          <a:p>
            <a:r>
              <a:rPr lang="en-US" dirty="0"/>
              <a:t>K</a:t>
            </a:r>
            <a:r>
              <a:rPr lang="en-US" b="1" dirty="0">
                <a:solidFill>
                  <a:srgbClr val="1360B2"/>
                </a:solidFill>
              </a:rPr>
              <a:t>K</a:t>
            </a:r>
            <a:r>
              <a:rPr lang="en-US" dirty="0"/>
              <a:t>RCS. Text Modular Networks: Learning to Decompose Tasks </a:t>
            </a:r>
            <a:br>
              <a:rPr lang="en-US" dirty="0"/>
            </a:br>
            <a:r>
              <a:rPr lang="en-US" dirty="0"/>
              <a:t>in the Language of Existing Models. NAACL 2021.</a:t>
            </a:r>
          </a:p>
        </p:txBody>
      </p:sp>
    </p:spTree>
    <p:extLst>
      <p:ext uri="{BB962C8B-B14F-4D97-AF65-F5344CB8AC3E}">
        <p14:creationId xmlns:p14="http://schemas.microsoft.com/office/powerpoint/2010/main" val="20664828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2EC28-932F-0A48-BC55-C0B42EBB5F3A}"/>
              </a:ext>
            </a:extLst>
          </p:cNvPr>
          <p:cNvSpPr>
            <a:spLocks noGrp="1"/>
          </p:cNvSpPr>
          <p:nvPr>
            <p:ph idx="1"/>
          </p:nvPr>
        </p:nvSpPr>
        <p:spPr>
          <a:xfrm>
            <a:off x="838200" y="3853771"/>
            <a:ext cx="10852230" cy="2323192"/>
          </a:xfrm>
        </p:spPr>
        <p:txBody>
          <a:bodyPr/>
          <a:lstStyle/>
          <a:p>
            <a:r>
              <a:rPr lang="en-US" sz="2400" b="1" dirty="0"/>
              <a:t>Challenge: </a:t>
            </a:r>
            <a:r>
              <a:rPr lang="en-US" sz="2400" dirty="0"/>
              <a:t>How do we build a system that generalize to </a:t>
            </a:r>
            <a:r>
              <a:rPr lang="en-US" sz="2400" b="1" dirty="0"/>
              <a:t>both </a:t>
            </a:r>
            <a:r>
              <a:rPr lang="en-US" sz="2400" dirty="0"/>
              <a:t>datasets? 🤔</a:t>
            </a:r>
          </a:p>
          <a:p>
            <a:r>
              <a:rPr lang="en-US" sz="2400" b="1" dirty="0"/>
              <a:t>Hypothesis: </a:t>
            </a:r>
            <a:r>
              <a:rPr lang="en-US" sz="2400" dirty="0"/>
              <a:t>despite having </a:t>
            </a:r>
            <a:r>
              <a:rPr lang="en-US" sz="2400" dirty="0">
                <a:solidFill>
                  <a:srgbClr val="1700FF"/>
                </a:solidFill>
              </a:rPr>
              <a:t>different distributions</a:t>
            </a:r>
            <a:r>
              <a:rPr lang="en-US" sz="2400" dirty="0"/>
              <a:t>, their </a:t>
            </a:r>
            <a:r>
              <a:rPr lang="en-US" sz="2400" dirty="0">
                <a:solidFill>
                  <a:srgbClr val="FF0000"/>
                </a:solidFill>
              </a:rPr>
              <a:t>sub-problems</a:t>
            </a:r>
            <a:r>
              <a:rPr lang="en-US" sz="2400" dirty="0"/>
              <a:t> are </a:t>
            </a:r>
            <a:r>
              <a:rPr lang="en-US" sz="2400" dirty="0">
                <a:solidFill>
                  <a:srgbClr val="1700FF"/>
                </a:solidFill>
              </a:rPr>
              <a:t>similar</a:t>
            </a:r>
            <a:r>
              <a:rPr lang="en-US" sz="2400" dirty="0"/>
              <a:t>. </a:t>
            </a:r>
          </a:p>
          <a:p>
            <a:r>
              <a:rPr lang="en-US" sz="2400" b="1" dirty="0"/>
              <a:t>Idea:</a:t>
            </a:r>
            <a:r>
              <a:rPr lang="en-US" sz="2400" dirty="0"/>
              <a:t> </a:t>
            </a:r>
          </a:p>
          <a:p>
            <a:pPr lvl="1"/>
            <a:r>
              <a:rPr lang="en-US" sz="2000" dirty="0"/>
              <a:t>Build a framework to </a:t>
            </a:r>
            <a:r>
              <a:rPr lang="en-US" sz="2000" b="1" dirty="0"/>
              <a:t>decompose</a:t>
            </a:r>
            <a:r>
              <a:rPr lang="en-US" sz="2000" dirty="0"/>
              <a:t> complex questions into simpler ones. </a:t>
            </a:r>
          </a:p>
          <a:p>
            <a:pPr lvl="1"/>
            <a:r>
              <a:rPr lang="en-US" sz="2000" dirty="0"/>
              <a:t>Have a </a:t>
            </a:r>
            <a:r>
              <a:rPr lang="en-US" sz="2000" b="1" dirty="0"/>
              <a:t>shared</a:t>
            </a:r>
            <a:r>
              <a:rPr lang="en-US" sz="2000" dirty="0"/>
              <a:t> set of solvers for addressing the </a:t>
            </a:r>
            <a:r>
              <a:rPr lang="en-US" sz="2000" dirty="0">
                <a:solidFill>
                  <a:srgbClr val="FF0000"/>
                </a:solidFill>
              </a:rPr>
              <a:t>sub-questions</a:t>
            </a:r>
            <a:r>
              <a:rPr lang="en-US" sz="2000" dirty="0"/>
              <a:t>.</a:t>
            </a:r>
          </a:p>
          <a:p>
            <a:pPr lvl="1"/>
            <a:endParaRPr lang="en-US" sz="2000" dirty="0"/>
          </a:p>
        </p:txBody>
      </p:sp>
      <p:sp>
        <p:nvSpPr>
          <p:cNvPr id="2" name="Title 1">
            <a:extLst>
              <a:ext uri="{FF2B5EF4-FFF2-40B4-BE49-F238E27FC236}">
                <a16:creationId xmlns:a16="http://schemas.microsoft.com/office/drawing/2014/main" id="{B42A4A93-514E-CE4D-A3D2-0641CD91D8DE}"/>
              </a:ext>
            </a:extLst>
          </p:cNvPr>
          <p:cNvSpPr>
            <a:spLocks noGrp="1"/>
          </p:cNvSpPr>
          <p:nvPr>
            <p:ph type="title"/>
          </p:nvPr>
        </p:nvSpPr>
        <p:spPr/>
        <p:txBody>
          <a:bodyPr/>
          <a:lstStyle/>
          <a:p>
            <a:r>
              <a:rPr lang="en-US" dirty="0"/>
              <a:t>Generalization Across Multi-Hop Tasks </a:t>
            </a:r>
          </a:p>
        </p:txBody>
      </p:sp>
      <p:sp>
        <p:nvSpPr>
          <p:cNvPr id="4" name="Slide Number Placeholder 3">
            <a:extLst>
              <a:ext uri="{FF2B5EF4-FFF2-40B4-BE49-F238E27FC236}">
                <a16:creationId xmlns:a16="http://schemas.microsoft.com/office/drawing/2014/main" id="{B4EF0DE4-419C-A344-9886-B771B4C04E75}"/>
              </a:ext>
            </a:extLst>
          </p:cNvPr>
          <p:cNvSpPr>
            <a:spLocks noGrp="1"/>
          </p:cNvSpPr>
          <p:nvPr>
            <p:ph type="sldNum" sz="quarter" idx="10"/>
          </p:nvPr>
        </p:nvSpPr>
        <p:spPr/>
        <p:txBody>
          <a:bodyPr/>
          <a:lstStyle/>
          <a:p>
            <a:pPr>
              <a:defRPr/>
            </a:pPr>
            <a:fld id="{0121240C-47AF-2F4D-83B3-CC3EDF50F794}" type="slidenum">
              <a:rPr lang="en-US" smtClean="0"/>
              <a:pPr>
                <a:defRPr/>
              </a:pPr>
              <a:t>28</a:t>
            </a:fld>
            <a:endParaRPr lang="en-US" dirty="0"/>
          </a:p>
        </p:txBody>
      </p:sp>
      <p:grpSp>
        <p:nvGrpSpPr>
          <p:cNvPr id="11" name="Group 10">
            <a:extLst>
              <a:ext uri="{FF2B5EF4-FFF2-40B4-BE49-F238E27FC236}">
                <a16:creationId xmlns:a16="http://schemas.microsoft.com/office/drawing/2014/main" id="{6E1D7A15-BECD-8D4B-B4C4-FC9DE149133C}"/>
              </a:ext>
            </a:extLst>
          </p:cNvPr>
          <p:cNvGrpSpPr/>
          <p:nvPr/>
        </p:nvGrpSpPr>
        <p:grpSpPr>
          <a:xfrm>
            <a:off x="2835800" y="1857036"/>
            <a:ext cx="5764856" cy="1812141"/>
            <a:chOff x="6447101" y="2595587"/>
            <a:chExt cx="5764856" cy="1812141"/>
          </a:xfrm>
        </p:grpSpPr>
        <p:sp>
          <p:nvSpPr>
            <p:cNvPr id="17" name="Rounded Rectangle 16">
              <a:extLst>
                <a:ext uri="{FF2B5EF4-FFF2-40B4-BE49-F238E27FC236}">
                  <a16:creationId xmlns:a16="http://schemas.microsoft.com/office/drawing/2014/main" id="{6C47D838-FA31-2F4F-BA91-BB72D3A9E798}"/>
                </a:ext>
              </a:extLst>
            </p:cNvPr>
            <p:cNvSpPr/>
            <p:nvPr/>
          </p:nvSpPr>
          <p:spPr>
            <a:xfrm>
              <a:off x="6447101" y="2618738"/>
              <a:ext cx="5764856" cy="1788990"/>
            </a:xfrm>
            <a:prstGeom prst="roundRect">
              <a:avLst/>
            </a:prstGeom>
            <a:solidFill>
              <a:schemeClr val="bg1">
                <a:alpha val="41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C74B059F-17DB-364F-A740-73849E5C339A}"/>
                </a:ext>
              </a:extLst>
            </p:cNvPr>
            <p:cNvSpPr txBox="1"/>
            <p:nvPr/>
          </p:nvSpPr>
          <p:spPr>
            <a:xfrm>
              <a:off x="8322233" y="2595587"/>
              <a:ext cx="2102705" cy="369332"/>
            </a:xfrm>
            <a:prstGeom prst="rect">
              <a:avLst/>
            </a:prstGeom>
            <a:noFill/>
          </p:spPr>
          <p:txBody>
            <a:bodyPr wrap="square" rtlCol="0">
              <a:spAutoFit/>
            </a:bodyPr>
            <a:lstStyle/>
            <a:p>
              <a:r>
                <a:rPr lang="en-US" b="1" dirty="0">
                  <a:solidFill>
                    <a:srgbClr val="0051CA"/>
                  </a:solidFill>
                </a:rPr>
                <a:t>Complex QA Tasks</a:t>
              </a:r>
            </a:p>
          </p:txBody>
        </p:sp>
      </p:grpSp>
      <p:grpSp>
        <p:nvGrpSpPr>
          <p:cNvPr id="19" name="Group 18">
            <a:extLst>
              <a:ext uri="{FF2B5EF4-FFF2-40B4-BE49-F238E27FC236}">
                <a16:creationId xmlns:a16="http://schemas.microsoft.com/office/drawing/2014/main" id="{057A9094-491C-724A-823A-431540E0F40B}"/>
              </a:ext>
            </a:extLst>
          </p:cNvPr>
          <p:cNvGrpSpPr/>
          <p:nvPr/>
        </p:nvGrpSpPr>
        <p:grpSpPr>
          <a:xfrm>
            <a:off x="5906307" y="2315820"/>
            <a:ext cx="2141545" cy="1105428"/>
            <a:chOff x="5983357" y="2789563"/>
            <a:chExt cx="2141545" cy="1408058"/>
          </a:xfrm>
        </p:grpSpPr>
        <p:sp>
          <p:nvSpPr>
            <p:cNvPr id="6" name="Oval 5">
              <a:extLst>
                <a:ext uri="{FF2B5EF4-FFF2-40B4-BE49-F238E27FC236}">
                  <a16:creationId xmlns:a16="http://schemas.microsoft.com/office/drawing/2014/main" id="{004EF460-0916-834A-9F22-9D494EB39F6F}"/>
                </a:ext>
              </a:extLst>
            </p:cNvPr>
            <p:cNvSpPr/>
            <p:nvPr/>
          </p:nvSpPr>
          <p:spPr>
            <a:xfrm>
              <a:off x="5983357" y="2789563"/>
              <a:ext cx="2141545" cy="1408058"/>
            </a:xfrm>
            <a:prstGeom prst="ellipse">
              <a:avLst/>
            </a:prstGeom>
            <a:solidFill>
              <a:srgbClr val="FF0000">
                <a:alpha val="20000"/>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0CAAAE5-8D8A-BF48-B4AA-4D2BD85B88FD}"/>
                </a:ext>
              </a:extLst>
            </p:cNvPr>
            <p:cNvSpPr txBox="1"/>
            <p:nvPr/>
          </p:nvSpPr>
          <p:spPr>
            <a:xfrm>
              <a:off x="6087441" y="3104792"/>
              <a:ext cx="1959899" cy="646331"/>
            </a:xfrm>
            <a:prstGeom prst="rect">
              <a:avLst/>
            </a:prstGeom>
            <a:noFill/>
          </p:spPr>
          <p:txBody>
            <a:bodyPr wrap="square" rtlCol="0">
              <a:spAutoFit/>
            </a:bodyPr>
            <a:lstStyle/>
            <a:p>
              <a:pPr algn="ctr"/>
              <a:r>
                <a:rPr lang="en-US" sz="2000" b="1" dirty="0" err="1"/>
                <a:t>HotpotQA</a:t>
              </a:r>
              <a:br>
                <a:rPr lang="en-US" sz="2000" b="1" dirty="0"/>
              </a:br>
              <a:r>
                <a:rPr lang="en-US" sz="1600" dirty="0">
                  <a:solidFill>
                    <a:schemeClr val="bg1">
                      <a:lumMod val="50000"/>
                    </a:schemeClr>
                  </a:solidFill>
                </a:rPr>
                <a:t>[</a:t>
              </a:r>
              <a:r>
                <a:rPr lang="en-US" sz="1600" dirty="0" err="1">
                  <a:solidFill>
                    <a:schemeClr val="bg1">
                      <a:lumMod val="50000"/>
                    </a:schemeClr>
                  </a:solidFill>
                </a:rPr>
                <a:t>Dua</a:t>
              </a:r>
              <a:r>
                <a:rPr lang="en-US" sz="1600" dirty="0">
                  <a:solidFill>
                    <a:schemeClr val="bg1">
                      <a:lumMod val="50000"/>
                    </a:schemeClr>
                  </a:solidFill>
                </a:rPr>
                <a:t> et al. 19]</a:t>
              </a:r>
              <a:endParaRPr lang="en-US" sz="1600" dirty="0"/>
            </a:p>
          </p:txBody>
        </p:sp>
      </p:grpSp>
      <p:grpSp>
        <p:nvGrpSpPr>
          <p:cNvPr id="21" name="Group 20">
            <a:extLst>
              <a:ext uri="{FF2B5EF4-FFF2-40B4-BE49-F238E27FC236}">
                <a16:creationId xmlns:a16="http://schemas.microsoft.com/office/drawing/2014/main" id="{25BBA5EE-5931-7D42-9D99-04920F6FCCFC}"/>
              </a:ext>
            </a:extLst>
          </p:cNvPr>
          <p:cNvGrpSpPr/>
          <p:nvPr/>
        </p:nvGrpSpPr>
        <p:grpSpPr>
          <a:xfrm>
            <a:off x="3261287" y="2315820"/>
            <a:ext cx="2183227" cy="1105428"/>
            <a:chOff x="3338683" y="3289366"/>
            <a:chExt cx="2183227" cy="1105428"/>
          </a:xfrm>
        </p:grpSpPr>
        <p:sp>
          <p:nvSpPr>
            <p:cNvPr id="10" name="Oval 9">
              <a:extLst>
                <a:ext uri="{FF2B5EF4-FFF2-40B4-BE49-F238E27FC236}">
                  <a16:creationId xmlns:a16="http://schemas.microsoft.com/office/drawing/2014/main" id="{23C12A80-F695-3A4C-AE1B-8C0AF2548070}"/>
                </a:ext>
              </a:extLst>
            </p:cNvPr>
            <p:cNvSpPr/>
            <p:nvPr/>
          </p:nvSpPr>
          <p:spPr>
            <a:xfrm>
              <a:off x="3354710" y="3289366"/>
              <a:ext cx="2141545" cy="1105428"/>
            </a:xfrm>
            <a:prstGeom prst="ellipse">
              <a:avLst/>
            </a:prstGeom>
            <a:solidFill>
              <a:schemeClr val="accent4">
                <a:alpha val="38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D9418C1-75BC-B64F-88A7-C68A34F64BB4}"/>
                </a:ext>
              </a:extLst>
            </p:cNvPr>
            <p:cNvSpPr/>
            <p:nvPr/>
          </p:nvSpPr>
          <p:spPr>
            <a:xfrm>
              <a:off x="3338683" y="3505784"/>
              <a:ext cx="2183227" cy="646331"/>
            </a:xfrm>
            <a:prstGeom prst="rect">
              <a:avLst/>
            </a:prstGeom>
          </p:spPr>
          <p:txBody>
            <a:bodyPr wrap="square">
              <a:spAutoFit/>
            </a:bodyPr>
            <a:lstStyle/>
            <a:p>
              <a:pPr algn="ctr"/>
              <a:r>
                <a:rPr lang="en-US" sz="2000" b="1" dirty="0"/>
                <a:t>DROP</a:t>
              </a:r>
              <a:br>
                <a:rPr lang="en-US" sz="2000" b="1" dirty="0"/>
              </a:br>
              <a:r>
                <a:rPr lang="en-US" sz="1600" dirty="0">
                  <a:solidFill>
                    <a:schemeClr val="bg1">
                      <a:lumMod val="50000"/>
                    </a:schemeClr>
                  </a:solidFill>
                </a:rPr>
                <a:t>[Yang et al. 18]</a:t>
              </a:r>
              <a:endParaRPr lang="en-US" sz="1600" dirty="0"/>
            </a:p>
          </p:txBody>
        </p:sp>
      </p:grpSp>
      <p:sp>
        <p:nvSpPr>
          <p:cNvPr id="28" name="Google Shape;440;p38">
            <a:extLst>
              <a:ext uri="{FF2B5EF4-FFF2-40B4-BE49-F238E27FC236}">
                <a16:creationId xmlns:a16="http://schemas.microsoft.com/office/drawing/2014/main" id="{5EFE957D-E190-AD4C-AB29-7F9829B8EF6D}"/>
              </a:ext>
            </a:extLst>
          </p:cNvPr>
          <p:cNvSpPr txBox="1"/>
          <p:nvPr/>
        </p:nvSpPr>
        <p:spPr>
          <a:xfrm>
            <a:off x="335666" y="2032950"/>
            <a:ext cx="2247872" cy="1089615"/>
          </a:xfrm>
          <a:prstGeom prst="wedgeRoundRectCallout">
            <a:avLst>
              <a:gd name="adj1" fmla="val 74170"/>
              <a:gd name="adj2" fmla="val 27444"/>
              <a:gd name="adj3" fmla="val 16667"/>
            </a:avLst>
          </a:prstGeom>
          <a:solidFill>
            <a:schemeClr val="bg1"/>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 sz="1600" i="1" dirty="0">
                <a:ea typeface="Lato"/>
                <a:cs typeface="Lato"/>
                <a:sym typeface="Lato"/>
              </a:rPr>
              <a:t>How many years did it take for the services sector to rebound?</a:t>
            </a:r>
            <a:endParaRPr sz="1600" i="1" dirty="0">
              <a:ea typeface="Lato"/>
              <a:cs typeface="Lato"/>
              <a:sym typeface="Lato"/>
            </a:endParaRPr>
          </a:p>
        </p:txBody>
      </p:sp>
      <p:sp>
        <p:nvSpPr>
          <p:cNvPr id="29" name="Google Shape;166;p23">
            <a:extLst>
              <a:ext uri="{FF2B5EF4-FFF2-40B4-BE49-F238E27FC236}">
                <a16:creationId xmlns:a16="http://schemas.microsoft.com/office/drawing/2014/main" id="{4390237C-AA68-7846-9DA2-871C86719997}"/>
              </a:ext>
            </a:extLst>
          </p:cNvPr>
          <p:cNvSpPr txBox="1"/>
          <p:nvPr/>
        </p:nvSpPr>
        <p:spPr>
          <a:xfrm>
            <a:off x="8767807" y="2183420"/>
            <a:ext cx="3100102" cy="817200"/>
          </a:xfrm>
          <a:prstGeom prst="wedgeRoundRectCallout">
            <a:avLst>
              <a:gd name="adj1" fmla="val -70711"/>
              <a:gd name="adj2" fmla="val 33409"/>
              <a:gd name="adj3" fmla="val 16667"/>
            </a:avLst>
          </a:prstGeom>
          <a:solidFill>
            <a:schemeClr val="bg1"/>
          </a:solid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 sz="1600" i="1" dirty="0">
                <a:ea typeface="Lato"/>
                <a:cs typeface="Lato"/>
                <a:sym typeface="Lato"/>
              </a:rPr>
              <a:t>What was the nationality of the director of "The Simpsons"?</a:t>
            </a:r>
            <a:endParaRPr sz="1600" i="1" dirty="0">
              <a:ea typeface="Lato"/>
              <a:cs typeface="Lato"/>
              <a:sym typeface="Lato"/>
            </a:endParaRPr>
          </a:p>
        </p:txBody>
      </p:sp>
      <p:grpSp>
        <p:nvGrpSpPr>
          <p:cNvPr id="31" name="Group 30">
            <a:extLst>
              <a:ext uri="{FF2B5EF4-FFF2-40B4-BE49-F238E27FC236}">
                <a16:creationId xmlns:a16="http://schemas.microsoft.com/office/drawing/2014/main" id="{FBB9399A-AB07-E247-A249-BC19BBE882DC}"/>
              </a:ext>
            </a:extLst>
          </p:cNvPr>
          <p:cNvGrpSpPr/>
          <p:nvPr/>
        </p:nvGrpSpPr>
        <p:grpSpPr>
          <a:xfrm>
            <a:off x="4879790" y="2269791"/>
            <a:ext cx="3078925" cy="360686"/>
            <a:chOff x="4879790" y="2269791"/>
            <a:chExt cx="3078925" cy="360686"/>
          </a:xfrm>
        </p:grpSpPr>
        <p:pic>
          <p:nvPicPr>
            <p:cNvPr id="1032" name="Picture 8">
              <a:extLst>
                <a:ext uri="{FF2B5EF4-FFF2-40B4-BE49-F238E27FC236}">
                  <a16:creationId xmlns:a16="http://schemas.microsoft.com/office/drawing/2014/main" id="{A5DE853D-1323-FE4B-9D22-D820CB8BA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1103" y="2269791"/>
              <a:ext cx="367612" cy="34888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a:extLst>
                <a:ext uri="{FF2B5EF4-FFF2-40B4-BE49-F238E27FC236}">
                  <a16:creationId xmlns:a16="http://schemas.microsoft.com/office/drawing/2014/main" id="{87323E5F-D84B-084D-8BAF-97E121EBC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790" y="2281588"/>
              <a:ext cx="367612" cy="348889"/>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Rectangle 31">
            <a:extLst>
              <a:ext uri="{FF2B5EF4-FFF2-40B4-BE49-F238E27FC236}">
                <a16:creationId xmlns:a16="http://schemas.microsoft.com/office/drawing/2014/main" id="{8BAAD84A-0B31-BF48-A801-B871C516BC73}"/>
              </a:ext>
            </a:extLst>
          </p:cNvPr>
          <p:cNvSpPr/>
          <p:nvPr/>
        </p:nvSpPr>
        <p:spPr>
          <a:xfrm>
            <a:off x="2706800" y="1395407"/>
            <a:ext cx="6179897" cy="369332"/>
          </a:xfrm>
          <a:prstGeom prst="rect">
            <a:avLst/>
          </a:prstGeom>
        </p:spPr>
        <p:txBody>
          <a:bodyPr wrap="none">
            <a:spAutoFit/>
          </a:bodyPr>
          <a:lstStyle/>
          <a:p>
            <a:r>
              <a:rPr lang="en-US" dirty="0">
                <a:solidFill>
                  <a:srgbClr val="FF00E7"/>
                </a:solidFill>
              </a:rPr>
              <a:t>No system with a reasonable generalization across datasets! 😞</a:t>
            </a:r>
          </a:p>
        </p:txBody>
      </p:sp>
    </p:spTree>
    <p:extLst>
      <p:ext uri="{BB962C8B-B14F-4D97-AF65-F5344CB8AC3E}">
        <p14:creationId xmlns:p14="http://schemas.microsoft.com/office/powerpoint/2010/main" val="394165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fade">
                                      <p:cBhvr>
                                        <p:cTn id="37" dur="500"/>
                                        <p:tgtEl>
                                          <p:spTgt spid="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fade">
                                      <p:cBhvr>
                                        <p:cTn id="42" dur="500"/>
                                        <p:tgtEl>
                                          <p:spTgt spid="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fade">
                                      <p:cBhvr>
                                        <p:cTn id="47" dur="500"/>
                                        <p:tgtEl>
                                          <p:spTgt spid="3">
                                            <p:txEl>
                                              <p:pRg st="2" end="2"/>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fade">
                                      <p:cBhvr>
                                        <p:cTn id="50" dur="500"/>
                                        <p:tgtEl>
                                          <p:spTgt spid="3">
                                            <p:txEl>
                                              <p:pRg st="3" end="3"/>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Effect transition="in" filter="fade">
                                      <p:cBhvr>
                                        <p:cTn id="5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Key Idea: Shoulders of Giants</a:t>
            </a:r>
            <a:endParaRPr dirty="0"/>
          </a:p>
        </p:txBody>
      </p:sp>
      <p:sp>
        <p:nvSpPr>
          <p:cNvPr id="159" name="Google Shape;159;p22"/>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29</a:t>
            </a:fld>
            <a:endParaRPr/>
          </a:p>
        </p:txBody>
      </p:sp>
      <p:sp>
        <p:nvSpPr>
          <p:cNvPr id="143" name="Google Shape;143;p22"/>
          <p:cNvSpPr/>
          <p:nvPr/>
        </p:nvSpPr>
        <p:spPr>
          <a:xfrm>
            <a:off x="7473892" y="2234974"/>
            <a:ext cx="1531212" cy="1595600"/>
          </a:xfrm>
          <a:prstGeom prst="roundRect">
            <a:avLst>
              <a:gd name="adj" fmla="val 16667"/>
            </a:avLst>
          </a:prstGeom>
          <a:noFill/>
          <a:ln w="9525" cap="flat" cmpd="sng">
            <a:solidFill>
              <a:srgbClr val="F1C232"/>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44" name="Google Shape;144;p22"/>
          <p:cNvSpPr/>
          <p:nvPr/>
        </p:nvSpPr>
        <p:spPr>
          <a:xfrm>
            <a:off x="2892684" y="2557986"/>
            <a:ext cx="2172800" cy="916400"/>
          </a:xfrm>
          <a:prstGeom prst="roundRect">
            <a:avLst>
              <a:gd name="adj" fmla="val 16667"/>
            </a:avLst>
          </a:prstGeom>
          <a:solidFill>
            <a:srgbClr val="D9EAD3"/>
          </a:solidFill>
          <a:ln w="952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dirty="0">
                <a:latin typeface="Lato"/>
                <a:ea typeface="Lato"/>
                <a:cs typeface="Lato"/>
                <a:sym typeface="Lato"/>
              </a:rPr>
              <a:t>Sub-Question Generator</a:t>
            </a:r>
            <a:endParaRPr dirty="0">
              <a:latin typeface="Lato"/>
              <a:ea typeface="Lato"/>
              <a:cs typeface="Lato"/>
              <a:sym typeface="Lato"/>
            </a:endParaRPr>
          </a:p>
        </p:txBody>
      </p:sp>
      <p:sp>
        <p:nvSpPr>
          <p:cNvPr id="145" name="Google Shape;145;p22"/>
          <p:cNvSpPr/>
          <p:nvPr/>
        </p:nvSpPr>
        <p:spPr>
          <a:xfrm>
            <a:off x="7613485" y="2454647"/>
            <a:ext cx="1221809" cy="4908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dirty="0">
                <a:latin typeface="Lato"/>
                <a:ea typeface="Lato"/>
                <a:cs typeface="Lato"/>
                <a:sym typeface="Lato"/>
              </a:rPr>
              <a:t>Module</a:t>
            </a:r>
            <a:r>
              <a:rPr lang="en" baseline="-25000" dirty="0">
                <a:latin typeface="Lato"/>
                <a:ea typeface="Lato"/>
                <a:cs typeface="Lato"/>
                <a:sym typeface="Lato"/>
              </a:rPr>
              <a:t>1</a:t>
            </a:r>
            <a:endParaRPr baseline="-25000" dirty="0">
              <a:latin typeface="Lato"/>
              <a:ea typeface="Lato"/>
              <a:cs typeface="Lato"/>
              <a:sym typeface="Lato"/>
            </a:endParaRPr>
          </a:p>
        </p:txBody>
      </p:sp>
      <p:sp>
        <p:nvSpPr>
          <p:cNvPr id="146" name="Google Shape;146;p22"/>
          <p:cNvSpPr/>
          <p:nvPr/>
        </p:nvSpPr>
        <p:spPr>
          <a:xfrm>
            <a:off x="7636567" y="3049662"/>
            <a:ext cx="1221809" cy="4908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dirty="0">
                <a:latin typeface="Lato"/>
                <a:ea typeface="Lato"/>
                <a:cs typeface="Lato"/>
                <a:sym typeface="Lato"/>
              </a:rPr>
              <a:t>Module</a:t>
            </a:r>
            <a:r>
              <a:rPr lang="en" baseline="-25000" dirty="0">
                <a:latin typeface="Lato"/>
                <a:ea typeface="Lato"/>
                <a:cs typeface="Lato"/>
                <a:sym typeface="Lato"/>
              </a:rPr>
              <a:t>2</a:t>
            </a:r>
            <a:endParaRPr baseline="-25000" dirty="0">
              <a:latin typeface="Lato"/>
              <a:ea typeface="Lato"/>
              <a:cs typeface="Lato"/>
              <a:sym typeface="Lato"/>
            </a:endParaRPr>
          </a:p>
        </p:txBody>
      </p:sp>
      <p:sp>
        <p:nvSpPr>
          <p:cNvPr id="147" name="Google Shape;147;p22"/>
          <p:cNvSpPr/>
          <p:nvPr/>
        </p:nvSpPr>
        <p:spPr>
          <a:xfrm rot="10799486" flipH="1">
            <a:off x="4768243" y="2975285"/>
            <a:ext cx="2674800" cy="916199"/>
          </a:xfrm>
          <a:prstGeom prst="arc">
            <a:avLst>
              <a:gd name="adj1" fmla="val 11048443"/>
              <a:gd name="adj2" fmla="val 21136192"/>
            </a:avLst>
          </a:prstGeom>
          <a:noFill/>
          <a:ln w="28575" cap="flat" cmpd="sng">
            <a:solidFill>
              <a:srgbClr val="F1C232"/>
            </a:solidFill>
            <a:prstDash val="solid"/>
            <a:round/>
            <a:headEnd type="stealth" w="lg" len="lg"/>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48" name="Google Shape;148;p22"/>
          <p:cNvSpPr/>
          <p:nvPr/>
        </p:nvSpPr>
        <p:spPr>
          <a:xfrm rot="21597063" flipH="1">
            <a:off x="4735846" y="2105781"/>
            <a:ext cx="2808801" cy="1045538"/>
          </a:xfrm>
          <a:prstGeom prst="arc">
            <a:avLst>
              <a:gd name="adj1" fmla="val 11297811"/>
              <a:gd name="adj2" fmla="val 21270038"/>
            </a:avLst>
          </a:prstGeom>
          <a:noFill/>
          <a:ln w="38100" cap="flat" cmpd="sng">
            <a:solidFill>
              <a:srgbClr val="6AA84F"/>
            </a:solidFill>
            <a:prstDash val="solid"/>
            <a:round/>
            <a:headEnd type="stealth" w="lg" len="lg"/>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49" name="Google Shape;149;p22"/>
          <p:cNvSpPr txBox="1"/>
          <p:nvPr/>
        </p:nvSpPr>
        <p:spPr>
          <a:xfrm>
            <a:off x="2633956" y="1559151"/>
            <a:ext cx="2674954" cy="523180"/>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 dirty="0">
                <a:latin typeface="Lato"/>
                <a:ea typeface="Lato"/>
                <a:cs typeface="Lato"/>
                <a:sym typeface="Lato"/>
              </a:rPr>
              <a:t>Input: </a:t>
            </a:r>
            <a:r>
              <a:rPr lang="en" sz="1400" dirty="0">
                <a:latin typeface="Lato"/>
                <a:ea typeface="Lato"/>
                <a:cs typeface="Lato"/>
                <a:sym typeface="Lato"/>
              </a:rPr>
              <a:t>complex question</a:t>
            </a:r>
            <a:endParaRPr sz="1400" dirty="0">
              <a:latin typeface="Lato"/>
              <a:ea typeface="Lato"/>
              <a:cs typeface="Lato"/>
              <a:sym typeface="Lato"/>
            </a:endParaRPr>
          </a:p>
        </p:txBody>
      </p:sp>
      <p:cxnSp>
        <p:nvCxnSpPr>
          <p:cNvPr id="150" name="Google Shape;150;p22"/>
          <p:cNvCxnSpPr>
            <a:cxnSpLocks/>
            <a:endCxn id="144" idx="0"/>
          </p:cNvCxnSpPr>
          <p:nvPr/>
        </p:nvCxnSpPr>
        <p:spPr>
          <a:xfrm>
            <a:off x="3979084" y="2082331"/>
            <a:ext cx="0" cy="475655"/>
          </a:xfrm>
          <a:prstGeom prst="straightConnector1">
            <a:avLst/>
          </a:prstGeom>
          <a:noFill/>
          <a:ln w="9525" cap="flat" cmpd="sng">
            <a:solidFill>
              <a:srgbClr val="666666"/>
            </a:solidFill>
            <a:prstDash val="solid"/>
            <a:round/>
            <a:headEnd type="none" w="med" len="med"/>
            <a:tailEnd type="stealth" w="med" len="med"/>
          </a:ln>
        </p:spPr>
      </p:cxnSp>
      <p:sp>
        <p:nvSpPr>
          <p:cNvPr id="151" name="Google Shape;151;p22"/>
          <p:cNvSpPr txBox="1"/>
          <p:nvPr/>
        </p:nvSpPr>
        <p:spPr>
          <a:xfrm>
            <a:off x="3459484" y="4001885"/>
            <a:ext cx="1039200" cy="738623"/>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 dirty="0">
                <a:latin typeface="Lato"/>
                <a:ea typeface="Lato"/>
                <a:cs typeface="Lato"/>
                <a:sym typeface="Lato"/>
              </a:rPr>
              <a:t>Output: </a:t>
            </a:r>
            <a:br>
              <a:rPr lang="en" dirty="0">
                <a:latin typeface="Lato"/>
                <a:ea typeface="Lato"/>
                <a:cs typeface="Lato"/>
                <a:sym typeface="Lato"/>
              </a:rPr>
            </a:br>
            <a:r>
              <a:rPr lang="en" sz="1400" dirty="0">
                <a:latin typeface="Lato"/>
                <a:ea typeface="Lato"/>
                <a:cs typeface="Lato"/>
                <a:sym typeface="Lato"/>
              </a:rPr>
              <a:t>answer </a:t>
            </a:r>
            <a:endParaRPr dirty="0">
              <a:latin typeface="Lato"/>
              <a:ea typeface="Lato"/>
              <a:cs typeface="Lato"/>
              <a:sym typeface="Lato"/>
            </a:endParaRPr>
          </a:p>
        </p:txBody>
      </p:sp>
      <p:cxnSp>
        <p:nvCxnSpPr>
          <p:cNvPr id="152" name="Google Shape;152;p22"/>
          <p:cNvCxnSpPr>
            <a:stCxn id="144" idx="2"/>
            <a:endCxn id="151" idx="0"/>
          </p:cNvCxnSpPr>
          <p:nvPr/>
        </p:nvCxnSpPr>
        <p:spPr>
          <a:xfrm>
            <a:off x="3979084" y="3474386"/>
            <a:ext cx="0" cy="527499"/>
          </a:xfrm>
          <a:prstGeom prst="straightConnector1">
            <a:avLst/>
          </a:prstGeom>
          <a:noFill/>
          <a:ln w="9525" cap="flat" cmpd="sng">
            <a:solidFill>
              <a:srgbClr val="666666"/>
            </a:solidFill>
            <a:prstDash val="solid"/>
            <a:round/>
            <a:headEnd type="none" w="med" len="med"/>
            <a:tailEnd type="stealth" w="med" len="med"/>
          </a:ln>
        </p:spPr>
      </p:cxnSp>
      <p:sp>
        <p:nvSpPr>
          <p:cNvPr id="157" name="Google Shape;157;p22"/>
          <p:cNvSpPr txBox="1"/>
          <p:nvPr/>
        </p:nvSpPr>
        <p:spPr>
          <a:xfrm>
            <a:off x="7785217" y="3379023"/>
            <a:ext cx="823600" cy="523180"/>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a:latin typeface="Lato"/>
                <a:ea typeface="Lato"/>
                <a:cs typeface="Lato"/>
                <a:sym typeface="Lato"/>
              </a:rPr>
              <a:t>….</a:t>
            </a:r>
            <a:endParaRPr/>
          </a:p>
        </p:txBody>
      </p:sp>
      <p:sp>
        <p:nvSpPr>
          <p:cNvPr id="24" name="Rounded Rectangular Callout 23">
            <a:extLst>
              <a:ext uri="{FF2B5EF4-FFF2-40B4-BE49-F238E27FC236}">
                <a16:creationId xmlns:a16="http://schemas.microsoft.com/office/drawing/2014/main" id="{2DB32E01-A03B-5946-8E5C-5698CC92D3B8}"/>
              </a:ext>
            </a:extLst>
          </p:cNvPr>
          <p:cNvSpPr/>
          <p:nvPr/>
        </p:nvSpPr>
        <p:spPr>
          <a:xfrm>
            <a:off x="9318616" y="3951130"/>
            <a:ext cx="2513314" cy="624689"/>
          </a:xfrm>
          <a:prstGeom prst="wedgeRoundRectCallout">
            <a:avLst>
              <a:gd name="adj1" fmla="val -57181"/>
              <a:gd name="adj2" fmla="val -985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solidFill>
              </a:rPr>
              <a:t>Solved simple QA tasks</a:t>
            </a:r>
            <a:endParaRPr lang="en-US" i="1" dirty="0">
              <a:solidFill>
                <a:schemeClr val="bg1"/>
              </a:solidFill>
              <a:latin typeface="Corbel" panose="020B0503020204020204" pitchFamily="34" charset="0"/>
            </a:endParaRPr>
          </a:p>
        </p:txBody>
      </p:sp>
      <p:sp>
        <p:nvSpPr>
          <p:cNvPr id="25" name="Rounded Rectangular Callout 24">
            <a:extLst>
              <a:ext uri="{FF2B5EF4-FFF2-40B4-BE49-F238E27FC236}">
                <a16:creationId xmlns:a16="http://schemas.microsoft.com/office/drawing/2014/main" id="{E73065ED-8CB1-E846-9E7B-EDCAF4936EF5}"/>
              </a:ext>
            </a:extLst>
          </p:cNvPr>
          <p:cNvSpPr/>
          <p:nvPr/>
        </p:nvSpPr>
        <p:spPr>
          <a:xfrm>
            <a:off x="624852" y="3919453"/>
            <a:ext cx="2513314" cy="741758"/>
          </a:xfrm>
          <a:prstGeom prst="wedgeRoundRectCallout">
            <a:avLst>
              <a:gd name="adj1" fmla="val 38715"/>
              <a:gd name="adj2" fmla="val -1116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solidFill>
              </a:rPr>
              <a:t>Decomposes </a:t>
            </a:r>
            <a:r>
              <a:rPr lang="en-US" b="1" i="1" dirty="0">
                <a:solidFill>
                  <a:schemeClr val="bg1"/>
                </a:solidFill>
              </a:rPr>
              <a:t>complex </a:t>
            </a:r>
            <a:r>
              <a:rPr lang="en-US" i="1" dirty="0">
                <a:solidFill>
                  <a:schemeClr val="bg1"/>
                </a:solidFill>
              </a:rPr>
              <a:t>tasks into smaller tasks</a:t>
            </a:r>
            <a:endParaRPr lang="en-US" i="1" dirty="0">
              <a:solidFill>
                <a:schemeClr val="bg1"/>
              </a:solidFill>
              <a:latin typeface="Corbel" panose="020B0503020204020204" pitchFamily="34" charset="0"/>
            </a:endParaRPr>
          </a:p>
        </p:txBody>
      </p:sp>
      <p:sp>
        <p:nvSpPr>
          <p:cNvPr id="29" name="Content Placeholder 2">
            <a:extLst>
              <a:ext uri="{FF2B5EF4-FFF2-40B4-BE49-F238E27FC236}">
                <a16:creationId xmlns:a16="http://schemas.microsoft.com/office/drawing/2014/main" id="{A7BAED24-8146-A144-9416-45E2F8F6255C}"/>
              </a:ext>
            </a:extLst>
          </p:cNvPr>
          <p:cNvSpPr>
            <a:spLocks noGrp="1"/>
          </p:cNvSpPr>
          <p:nvPr>
            <p:ph idx="1"/>
          </p:nvPr>
        </p:nvSpPr>
        <p:spPr>
          <a:xfrm>
            <a:off x="838200" y="5078546"/>
            <a:ext cx="10515600" cy="1647908"/>
          </a:xfrm>
        </p:spPr>
        <p:txBody>
          <a:bodyPr/>
          <a:lstStyle/>
          <a:p>
            <a:r>
              <a:rPr lang="en-US" dirty="0">
                <a:solidFill>
                  <a:srgbClr val="FF0000"/>
                </a:solidFill>
              </a:rPr>
              <a:t>Text Modular Networks</a:t>
            </a:r>
            <a:r>
              <a:rPr lang="en-US" dirty="0"/>
              <a:t>: </a:t>
            </a:r>
          </a:p>
          <a:p>
            <a:pPr lvl="1"/>
            <a:r>
              <a:rPr lang="en-US" dirty="0"/>
              <a:t>Modules for different skills </a:t>
            </a:r>
          </a:p>
          <a:p>
            <a:pPr lvl="1"/>
            <a:r>
              <a:rPr lang="en-US" dirty="0"/>
              <a:t>Natural language for communication between modules </a:t>
            </a:r>
          </a:p>
          <a:p>
            <a:pPr lvl="1"/>
            <a:r>
              <a:rPr lang="en-US" dirty="0" err="1">
                <a:solidFill>
                  <a:srgbClr val="1700FF"/>
                </a:solidFill>
              </a:rPr>
              <a:t>ModularQA</a:t>
            </a:r>
            <a:r>
              <a:rPr lang="en-US" dirty="0"/>
              <a:t>: an implementation of this framework</a:t>
            </a:r>
          </a:p>
        </p:txBody>
      </p:sp>
      <p:sp>
        <p:nvSpPr>
          <p:cNvPr id="30" name="Rounded Rectangular Callout 29">
            <a:extLst>
              <a:ext uri="{FF2B5EF4-FFF2-40B4-BE49-F238E27FC236}">
                <a16:creationId xmlns:a16="http://schemas.microsoft.com/office/drawing/2014/main" id="{F0570EB8-5FAC-1C47-9169-DB53EED058D9}"/>
              </a:ext>
            </a:extLst>
          </p:cNvPr>
          <p:cNvSpPr/>
          <p:nvPr/>
        </p:nvSpPr>
        <p:spPr>
          <a:xfrm>
            <a:off x="5117516" y="4020573"/>
            <a:ext cx="2513314" cy="624689"/>
          </a:xfrm>
          <a:prstGeom prst="wedgeRoundRectCallout">
            <a:avLst>
              <a:gd name="adj1" fmla="val -22180"/>
              <a:gd name="adj2" fmla="val -7441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bg1"/>
                </a:solidFill>
              </a:rPr>
              <a:t>Communication via natural language</a:t>
            </a:r>
            <a:endParaRPr lang="en-US" i="1" dirty="0">
              <a:solidFill>
                <a:schemeClr val="bg1"/>
              </a:solidFill>
              <a:latin typeface="Corbel" panose="020B0503020204020204" pitchFamily="34" charset="0"/>
            </a:endParaRPr>
          </a:p>
        </p:txBody>
      </p:sp>
    </p:spTree>
    <p:extLst>
      <p:ext uri="{BB962C8B-B14F-4D97-AF65-F5344CB8AC3E}">
        <p14:creationId xmlns:p14="http://schemas.microsoft.com/office/powerpoint/2010/main" val="248359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29">
                                            <p:txEl>
                                              <p:pRg st="0" end="0"/>
                                            </p:txEl>
                                          </p:spTgt>
                                        </p:tgtEl>
                                        <p:attrNameLst>
                                          <p:attrName>style.opacity</p:attrName>
                                        </p:attrNameLst>
                                      </p:cBhvr>
                                      <p:to>
                                        <p:strVal val="0.25"/>
                                      </p:to>
                                    </p:set>
                                    <p:animEffect filter="image" prLst="opacity: 0.25">
                                      <p:cBhvr rctx="IE">
                                        <p:cTn id="7" dur="indefinite"/>
                                        <p:tgtEl>
                                          <p:spTgt spid="29">
                                            <p:txEl>
                                              <p:pRg st="0" end="0"/>
                                            </p:txEl>
                                          </p:spTgt>
                                        </p:tgtEl>
                                      </p:cBhvr>
                                    </p:animEffect>
                                  </p:childTnLst>
                                </p:cTn>
                              </p:par>
                              <p:par>
                                <p:cTn id="8" presetID="9" presetClass="emph" presetSubtype="0" grpId="0" nodeType="withEffect">
                                  <p:stCondLst>
                                    <p:cond delay="0"/>
                                  </p:stCondLst>
                                  <p:childTnLst>
                                    <p:set>
                                      <p:cBhvr>
                                        <p:cTn id="9" dur="indefinite"/>
                                        <p:tgtEl>
                                          <p:spTgt spid="29">
                                            <p:txEl>
                                              <p:pRg st="1" end="1"/>
                                            </p:txEl>
                                          </p:spTgt>
                                        </p:tgtEl>
                                        <p:attrNameLst>
                                          <p:attrName>style.opacity</p:attrName>
                                        </p:attrNameLst>
                                      </p:cBhvr>
                                      <p:to>
                                        <p:strVal val="0.25"/>
                                      </p:to>
                                    </p:set>
                                    <p:animEffect filter="image" prLst="opacity: 0.25">
                                      <p:cBhvr rctx="IE">
                                        <p:cTn id="10" dur="indefinite"/>
                                        <p:tgtEl>
                                          <p:spTgt spid="29">
                                            <p:txEl>
                                              <p:pRg st="1" end="1"/>
                                            </p:txEl>
                                          </p:spTgt>
                                        </p:tgtEl>
                                      </p:cBhvr>
                                    </p:animEffect>
                                  </p:childTnLst>
                                </p:cTn>
                              </p:par>
                              <p:par>
                                <p:cTn id="11" presetID="9" presetClass="emph" presetSubtype="0" grpId="0" nodeType="withEffect">
                                  <p:stCondLst>
                                    <p:cond delay="0"/>
                                  </p:stCondLst>
                                  <p:childTnLst>
                                    <p:set>
                                      <p:cBhvr>
                                        <p:cTn id="12" dur="indefinite"/>
                                        <p:tgtEl>
                                          <p:spTgt spid="29">
                                            <p:txEl>
                                              <p:pRg st="2" end="2"/>
                                            </p:txEl>
                                          </p:spTgt>
                                        </p:tgtEl>
                                        <p:attrNameLst>
                                          <p:attrName>style.opacity</p:attrName>
                                        </p:attrNameLst>
                                      </p:cBhvr>
                                      <p:to>
                                        <p:strVal val="0.25"/>
                                      </p:to>
                                    </p:set>
                                    <p:animEffect filter="image" prLst="opacity: 0.25">
                                      <p:cBhvr rctx="IE">
                                        <p:cTn id="13" dur="indefinite"/>
                                        <p:tgtEl>
                                          <p:spTgt spid="29">
                                            <p:txEl>
                                              <p:pRg st="2" end="2"/>
                                            </p:txEl>
                                          </p:spTgt>
                                        </p:tgtEl>
                                      </p:cBhvr>
                                    </p:animEffect>
                                  </p:childTnLst>
                                </p:cTn>
                              </p:par>
                              <p:par>
                                <p:cTn id="14" presetID="9" presetClass="emph" presetSubtype="0" grpId="0" nodeType="withEffect">
                                  <p:stCondLst>
                                    <p:cond delay="0"/>
                                  </p:stCondLst>
                                  <p:childTnLst>
                                    <p:set>
                                      <p:cBhvr>
                                        <p:cTn id="15" dur="indefinite"/>
                                        <p:tgtEl>
                                          <p:spTgt spid="29">
                                            <p:txEl>
                                              <p:pRg st="3" end="3"/>
                                            </p:txEl>
                                          </p:spTgt>
                                        </p:tgtEl>
                                        <p:attrNameLst>
                                          <p:attrName>style.opacity</p:attrName>
                                        </p:attrNameLst>
                                      </p:cBhvr>
                                      <p:to>
                                        <p:strVal val="0.25"/>
                                      </p:to>
                                    </p:set>
                                    <p:animEffect filter="image" prLst="opacity: 0.25">
                                      <p:cBhvr rctx="IE">
                                        <p:cTn id="16" dur="indefinite"/>
                                        <p:tgtEl>
                                          <p:spTgt spid="2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29">
                                            <p:txEl>
                                              <p:pRg st="0" end="0"/>
                                            </p:txEl>
                                          </p:spTgt>
                                        </p:tgtEl>
                                        <p:attrNameLst>
                                          <p:attrName>style.opacity</p:attrName>
                                        </p:attrNameLst>
                                      </p:cBhvr>
                                      <p:to>
                                        <p:strVal val="1"/>
                                      </p:to>
                                    </p:set>
                                    <p:animEffect filter="image" prLst="opacity: 1">
                                      <p:cBhvr rctx="IE">
                                        <p:cTn id="36" dur="indefinite"/>
                                        <p:tgtEl>
                                          <p:spTgt spid="29">
                                            <p:txEl>
                                              <p:pRg st="0" end="0"/>
                                            </p:txEl>
                                          </p:spTgt>
                                        </p:tgtEl>
                                      </p:cBhvr>
                                    </p:animEffect>
                                  </p:childTnLst>
                                </p:cTn>
                              </p:par>
                              <p:par>
                                <p:cTn id="37" presetID="9" presetClass="emph" presetSubtype="0" nodeType="withEffect">
                                  <p:stCondLst>
                                    <p:cond delay="0"/>
                                  </p:stCondLst>
                                  <p:childTnLst>
                                    <p:set>
                                      <p:cBhvr>
                                        <p:cTn id="38" dur="indefinite"/>
                                        <p:tgtEl>
                                          <p:spTgt spid="29">
                                            <p:txEl>
                                              <p:pRg st="1" end="1"/>
                                            </p:txEl>
                                          </p:spTgt>
                                        </p:tgtEl>
                                        <p:attrNameLst>
                                          <p:attrName>style.opacity</p:attrName>
                                        </p:attrNameLst>
                                      </p:cBhvr>
                                      <p:to>
                                        <p:strVal val="1"/>
                                      </p:to>
                                    </p:set>
                                    <p:animEffect filter="image" prLst="opacity: 1">
                                      <p:cBhvr rctx="IE">
                                        <p:cTn id="39" dur="indefinite"/>
                                        <p:tgtEl>
                                          <p:spTgt spid="29">
                                            <p:txEl>
                                              <p:pRg st="1" end="1"/>
                                            </p:txEl>
                                          </p:spTgt>
                                        </p:tgtEl>
                                      </p:cBhvr>
                                    </p:animEffect>
                                  </p:childTnLst>
                                </p:cTn>
                              </p:par>
                              <p:par>
                                <p:cTn id="40" presetID="9" presetClass="emph" presetSubtype="0" nodeType="withEffect">
                                  <p:stCondLst>
                                    <p:cond delay="0"/>
                                  </p:stCondLst>
                                  <p:childTnLst>
                                    <p:set>
                                      <p:cBhvr>
                                        <p:cTn id="41" dur="indefinite"/>
                                        <p:tgtEl>
                                          <p:spTgt spid="29">
                                            <p:txEl>
                                              <p:pRg st="2" end="2"/>
                                            </p:txEl>
                                          </p:spTgt>
                                        </p:tgtEl>
                                        <p:attrNameLst>
                                          <p:attrName>style.opacity</p:attrName>
                                        </p:attrNameLst>
                                      </p:cBhvr>
                                      <p:to>
                                        <p:strVal val="1"/>
                                      </p:to>
                                    </p:set>
                                    <p:animEffect filter="image" prLst="opacity: 1">
                                      <p:cBhvr rctx="IE">
                                        <p:cTn id="42" dur="indefinite"/>
                                        <p:tgtEl>
                                          <p:spTgt spid="29">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nodeType="clickEffect">
                                  <p:stCondLst>
                                    <p:cond delay="0"/>
                                  </p:stCondLst>
                                  <p:childTnLst>
                                    <p:set>
                                      <p:cBhvr>
                                        <p:cTn id="46" dur="indefinite"/>
                                        <p:tgtEl>
                                          <p:spTgt spid="29">
                                            <p:txEl>
                                              <p:pRg st="3" end="3"/>
                                            </p:txEl>
                                          </p:spTgt>
                                        </p:tgtEl>
                                        <p:attrNameLst>
                                          <p:attrName>style.opacity</p:attrName>
                                        </p:attrNameLst>
                                      </p:cBhvr>
                                      <p:to>
                                        <p:strVal val="1"/>
                                      </p:to>
                                    </p:set>
                                    <p:animEffect filter="image" prLst="opacity: 1">
                                      <p:cBhvr rctx="IE">
                                        <p:cTn id="47" dur="indefinite"/>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9" grpId="0" build="p"/>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EE05D-6E05-FD40-BCD0-35567CF7E537}"/>
              </a:ext>
            </a:extLst>
          </p:cNvPr>
          <p:cNvSpPr>
            <a:spLocks noGrp="1"/>
          </p:cNvSpPr>
          <p:nvPr>
            <p:ph type="title"/>
          </p:nvPr>
        </p:nvSpPr>
        <p:spPr/>
        <p:txBody>
          <a:bodyPr/>
          <a:lstStyle/>
          <a:p>
            <a:r>
              <a:rPr lang="en-US" dirty="0"/>
              <a:t>AlphaGo: The Success </a:t>
            </a:r>
          </a:p>
        </p:txBody>
      </p:sp>
      <p:sp>
        <p:nvSpPr>
          <p:cNvPr id="4" name="Content Placeholder 3">
            <a:extLst>
              <a:ext uri="{FF2B5EF4-FFF2-40B4-BE49-F238E27FC236}">
                <a16:creationId xmlns:a16="http://schemas.microsoft.com/office/drawing/2014/main" id="{EBF4D937-EA02-3441-B929-2453FA1E6D35}"/>
              </a:ext>
            </a:extLst>
          </p:cNvPr>
          <p:cNvSpPr>
            <a:spLocks noGrp="1"/>
          </p:cNvSpPr>
          <p:nvPr>
            <p:ph idx="1"/>
          </p:nvPr>
        </p:nvSpPr>
        <p:spPr/>
        <p:txBody>
          <a:bodyPr/>
          <a:lstStyle/>
          <a:p>
            <a:endParaRPr lang="en-US" dirty="0"/>
          </a:p>
        </p:txBody>
      </p:sp>
      <p:sp>
        <p:nvSpPr>
          <p:cNvPr id="3" name="Slide Number Placeholder 2">
            <a:extLst>
              <a:ext uri="{FF2B5EF4-FFF2-40B4-BE49-F238E27FC236}">
                <a16:creationId xmlns:a16="http://schemas.microsoft.com/office/drawing/2014/main" id="{3A643CF9-B8AB-D446-9E99-AE9A03B754BD}"/>
              </a:ext>
            </a:extLst>
          </p:cNvPr>
          <p:cNvSpPr>
            <a:spLocks noGrp="1"/>
          </p:cNvSpPr>
          <p:nvPr>
            <p:ph type="sldNum" sz="quarter" idx="10"/>
          </p:nvPr>
        </p:nvSpPr>
        <p:spPr/>
        <p:txBody>
          <a:bodyPr/>
          <a:lstStyle/>
          <a:p>
            <a:pPr>
              <a:defRPr/>
            </a:pPr>
            <a:fld id="{17736792-7E9C-9442-95C1-E9985CE4D3B6}" type="slidenum">
              <a:rPr lang="en-US" smtClean="0"/>
              <a:pPr>
                <a:defRPr/>
              </a:pPr>
              <a:t>3</a:t>
            </a:fld>
            <a:endParaRPr lang="en-US" dirty="0"/>
          </a:p>
        </p:txBody>
      </p:sp>
      <p:pic>
        <p:nvPicPr>
          <p:cNvPr id="1026" name="Picture 2" descr="Image result for AlphaGO">
            <a:extLst>
              <a:ext uri="{FF2B5EF4-FFF2-40B4-BE49-F238E27FC236}">
                <a16:creationId xmlns:a16="http://schemas.microsoft.com/office/drawing/2014/main" id="{FB194D05-5A91-754B-A754-8112B65BA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816" y="1606052"/>
            <a:ext cx="6856367" cy="4570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733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8"/>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err="1">
                <a:latin typeface="Corbel" panose="020B0503020204020204" pitchFamily="34" charset="0"/>
              </a:rPr>
              <a:t>ModularQA</a:t>
            </a:r>
            <a:r>
              <a:rPr lang="en" dirty="0">
                <a:latin typeface="Corbel" panose="020B0503020204020204" pitchFamily="34" charset="0"/>
              </a:rPr>
              <a:t>: Example</a:t>
            </a:r>
            <a:endParaRPr dirty="0">
              <a:latin typeface="Corbel" panose="020B0503020204020204" pitchFamily="34" charset="0"/>
            </a:endParaRPr>
          </a:p>
        </p:txBody>
      </p:sp>
      <p:sp>
        <p:nvSpPr>
          <p:cNvPr id="464" name="Google Shape;464;p38"/>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latin typeface="Corbel" panose="020B0503020204020204" pitchFamily="34" charset="0"/>
              </a:rPr>
              <a:pPr/>
              <a:t>30</a:t>
            </a:fld>
            <a:endParaRPr>
              <a:latin typeface="Corbel" panose="020B0503020204020204" pitchFamily="34" charset="0"/>
            </a:endParaRPr>
          </a:p>
        </p:txBody>
      </p:sp>
      <p:cxnSp>
        <p:nvCxnSpPr>
          <p:cNvPr id="439" name="Google Shape;439;p38"/>
          <p:cNvCxnSpPr>
            <a:cxnSpLocks/>
            <a:stCxn id="440" idx="2"/>
            <a:endCxn id="441" idx="0"/>
          </p:cNvCxnSpPr>
          <p:nvPr/>
        </p:nvCxnSpPr>
        <p:spPr>
          <a:xfrm>
            <a:off x="3986078" y="2352206"/>
            <a:ext cx="2823" cy="652075"/>
          </a:xfrm>
          <a:prstGeom prst="straightConnector1">
            <a:avLst/>
          </a:prstGeom>
          <a:noFill/>
          <a:ln w="9525" cap="flat" cmpd="sng">
            <a:solidFill>
              <a:srgbClr val="666666"/>
            </a:solidFill>
            <a:prstDash val="solid"/>
            <a:round/>
            <a:headEnd type="none" w="med" len="med"/>
            <a:tailEnd type="stealth" w="med" len="med"/>
          </a:ln>
        </p:spPr>
      </p:cxnSp>
      <p:cxnSp>
        <p:nvCxnSpPr>
          <p:cNvPr id="442" name="Google Shape;442;p38"/>
          <p:cNvCxnSpPr>
            <a:stCxn id="441" idx="2"/>
            <a:endCxn id="443" idx="0"/>
          </p:cNvCxnSpPr>
          <p:nvPr/>
        </p:nvCxnSpPr>
        <p:spPr>
          <a:xfrm>
            <a:off x="3988901" y="4190681"/>
            <a:ext cx="6" cy="459035"/>
          </a:xfrm>
          <a:prstGeom prst="straightConnector1">
            <a:avLst/>
          </a:prstGeom>
          <a:noFill/>
          <a:ln w="9525" cap="flat" cmpd="sng">
            <a:solidFill>
              <a:srgbClr val="666666"/>
            </a:solidFill>
            <a:prstDash val="solid"/>
            <a:round/>
            <a:headEnd type="none" w="med" len="med"/>
            <a:tailEnd type="stealth" w="med" len="med"/>
          </a:ln>
        </p:spPr>
      </p:cxnSp>
      <p:sp>
        <p:nvSpPr>
          <p:cNvPr id="444" name="Google Shape;444;p38"/>
          <p:cNvSpPr/>
          <p:nvPr/>
        </p:nvSpPr>
        <p:spPr>
          <a:xfrm>
            <a:off x="8568201" y="2954881"/>
            <a:ext cx="1558400" cy="7388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a:ea typeface="Lato"/>
                <a:cs typeface="Lato"/>
                <a:sym typeface="Lato"/>
              </a:rPr>
              <a:t>SQuAD </a:t>
            </a:r>
            <a:br>
              <a:rPr lang="en" sz="1600">
                <a:ea typeface="Lato"/>
                <a:cs typeface="Lato"/>
                <a:sym typeface="Lato"/>
              </a:rPr>
            </a:br>
            <a:r>
              <a:rPr lang="en" sz="1600">
                <a:ea typeface="Lato"/>
                <a:cs typeface="Lato"/>
                <a:sym typeface="Lato"/>
              </a:rPr>
              <a:t>solver </a:t>
            </a:r>
            <a:endParaRPr sz="1600" baseline="-25000">
              <a:ea typeface="Lato"/>
              <a:cs typeface="Lato"/>
              <a:sym typeface="Lato"/>
            </a:endParaRPr>
          </a:p>
        </p:txBody>
      </p:sp>
      <p:sp>
        <p:nvSpPr>
          <p:cNvPr id="440" name="Google Shape;440;p38"/>
          <p:cNvSpPr txBox="1"/>
          <p:nvPr/>
        </p:nvSpPr>
        <p:spPr>
          <a:xfrm>
            <a:off x="866280" y="1859804"/>
            <a:ext cx="6239596" cy="492402"/>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 sz="1600" b="1" dirty="0">
                <a:ea typeface="Lato"/>
                <a:cs typeface="Lato"/>
                <a:sym typeface="Lato"/>
              </a:rPr>
              <a:t>Input: </a:t>
            </a:r>
            <a:r>
              <a:rPr lang="en" sz="1600" dirty="0">
                <a:ea typeface="Lato"/>
                <a:cs typeface="Lato"/>
                <a:sym typeface="Lato"/>
              </a:rPr>
              <a:t>How many years did it take for the services sector to rebound?</a:t>
            </a:r>
            <a:endParaRPr sz="1600" dirty="0">
              <a:ea typeface="Lato"/>
              <a:cs typeface="Lato"/>
              <a:sym typeface="Lato"/>
            </a:endParaRPr>
          </a:p>
        </p:txBody>
      </p:sp>
      <p:sp>
        <p:nvSpPr>
          <p:cNvPr id="443" name="Google Shape;443;p38"/>
          <p:cNvSpPr txBox="1"/>
          <p:nvPr/>
        </p:nvSpPr>
        <p:spPr>
          <a:xfrm>
            <a:off x="3444707" y="4649716"/>
            <a:ext cx="1088400" cy="471948"/>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 sz="1467" b="1" dirty="0">
                <a:ea typeface="Lato"/>
                <a:cs typeface="Lato"/>
                <a:sym typeface="Lato"/>
              </a:rPr>
              <a:t>Output: </a:t>
            </a:r>
            <a:r>
              <a:rPr lang="en" sz="1467" dirty="0">
                <a:ea typeface="Lato"/>
                <a:cs typeface="Lato"/>
                <a:sym typeface="Lato"/>
              </a:rPr>
              <a:t>1</a:t>
            </a:r>
            <a:endParaRPr sz="1467" dirty="0">
              <a:ea typeface="Lato"/>
              <a:cs typeface="Lato"/>
              <a:sym typeface="Lato"/>
            </a:endParaRPr>
          </a:p>
        </p:txBody>
      </p:sp>
      <p:grpSp>
        <p:nvGrpSpPr>
          <p:cNvPr id="445" name="Google Shape;445;p38"/>
          <p:cNvGrpSpPr/>
          <p:nvPr/>
        </p:nvGrpSpPr>
        <p:grpSpPr>
          <a:xfrm>
            <a:off x="4605801" y="2411614"/>
            <a:ext cx="4741600" cy="581267"/>
            <a:chOff x="3066725" y="1679500"/>
            <a:chExt cx="3556200" cy="435950"/>
          </a:xfrm>
        </p:grpSpPr>
        <p:cxnSp>
          <p:nvCxnSpPr>
            <p:cNvPr id="446" name="Google Shape;446;p38"/>
            <p:cNvCxnSpPr>
              <a:endCxn id="444" idx="0"/>
            </p:cNvCxnSpPr>
            <p:nvPr/>
          </p:nvCxnSpPr>
          <p:spPr>
            <a:xfrm rot="10800000" flipH="1">
              <a:off x="3066725" y="2086950"/>
              <a:ext cx="3556200" cy="28500"/>
            </a:xfrm>
            <a:prstGeom prst="bentConnector4">
              <a:avLst>
                <a:gd name="adj1" fmla="val 505"/>
                <a:gd name="adj2" fmla="val 574561"/>
              </a:avLst>
            </a:prstGeom>
            <a:noFill/>
            <a:ln w="9525" cap="flat" cmpd="sng">
              <a:solidFill>
                <a:srgbClr val="38761D"/>
              </a:solidFill>
              <a:prstDash val="solid"/>
              <a:round/>
              <a:headEnd type="none" w="med" len="med"/>
              <a:tailEnd type="stealth" w="med" len="med"/>
            </a:ln>
          </p:spPr>
        </p:cxnSp>
        <p:sp>
          <p:nvSpPr>
            <p:cNvPr id="447" name="Google Shape;447;p38"/>
            <p:cNvSpPr txBox="1"/>
            <p:nvPr/>
          </p:nvSpPr>
          <p:spPr>
            <a:xfrm>
              <a:off x="3317525" y="1679500"/>
              <a:ext cx="30489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dirty="0">
                  <a:ea typeface="Lato"/>
                  <a:cs typeface="Lato"/>
                  <a:sym typeface="Lato"/>
                </a:rPr>
                <a:t>In what years did the services sector rebound?</a:t>
              </a:r>
              <a:endParaRPr sz="1467" dirty="0">
                <a:ea typeface="Lato"/>
                <a:cs typeface="Lato"/>
                <a:sym typeface="Lato"/>
              </a:endParaRPr>
            </a:p>
          </p:txBody>
        </p:sp>
      </p:grpSp>
      <p:grpSp>
        <p:nvGrpSpPr>
          <p:cNvPr id="448" name="Google Shape;448;p38"/>
          <p:cNvGrpSpPr/>
          <p:nvPr/>
        </p:nvGrpSpPr>
        <p:grpSpPr>
          <a:xfrm>
            <a:off x="5129867" y="2841983"/>
            <a:ext cx="3462000" cy="471948"/>
            <a:chOff x="3459775" y="2002276"/>
            <a:chExt cx="2596500" cy="353961"/>
          </a:xfrm>
        </p:grpSpPr>
        <p:cxnSp>
          <p:nvCxnSpPr>
            <p:cNvPr id="449" name="Google Shape;449;p38"/>
            <p:cNvCxnSpPr/>
            <p:nvPr/>
          </p:nvCxnSpPr>
          <p:spPr>
            <a:xfrm flipH="1">
              <a:off x="3459775" y="2249726"/>
              <a:ext cx="2596500" cy="600"/>
            </a:xfrm>
            <a:prstGeom prst="bentConnector3">
              <a:avLst>
                <a:gd name="adj1" fmla="val 50000"/>
              </a:avLst>
            </a:prstGeom>
            <a:noFill/>
            <a:ln w="9525" cap="flat" cmpd="sng">
              <a:solidFill>
                <a:srgbClr val="F1C232"/>
              </a:solidFill>
              <a:prstDash val="solid"/>
              <a:round/>
              <a:headEnd type="none" w="med" len="med"/>
              <a:tailEnd type="stealth" w="med" len="med"/>
            </a:ln>
          </p:spPr>
        </p:cxnSp>
        <p:sp>
          <p:nvSpPr>
            <p:cNvPr id="450" name="Google Shape;450;p38"/>
            <p:cNvSpPr txBox="1"/>
            <p:nvPr/>
          </p:nvSpPr>
          <p:spPr>
            <a:xfrm>
              <a:off x="3985400" y="2002276"/>
              <a:ext cx="14547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dirty="0">
                  <a:ea typeface="Lato"/>
                  <a:cs typeface="Lato"/>
                  <a:sym typeface="Lato"/>
                </a:rPr>
                <a:t>2003</a:t>
              </a:r>
              <a:endParaRPr sz="1467" dirty="0">
                <a:ea typeface="Lato"/>
                <a:cs typeface="Lato"/>
                <a:sym typeface="Lato"/>
              </a:endParaRPr>
            </a:p>
          </p:txBody>
        </p:sp>
      </p:grpSp>
      <p:grpSp>
        <p:nvGrpSpPr>
          <p:cNvPr id="451" name="Google Shape;451;p38"/>
          <p:cNvGrpSpPr/>
          <p:nvPr/>
        </p:nvGrpSpPr>
        <p:grpSpPr>
          <a:xfrm>
            <a:off x="5077411" y="3180180"/>
            <a:ext cx="3516400" cy="471948"/>
            <a:chOff x="3420433" y="2255925"/>
            <a:chExt cx="2637300" cy="353961"/>
          </a:xfrm>
        </p:grpSpPr>
        <p:cxnSp>
          <p:nvCxnSpPr>
            <p:cNvPr id="452" name="Google Shape;452;p38"/>
            <p:cNvCxnSpPr/>
            <p:nvPr/>
          </p:nvCxnSpPr>
          <p:spPr>
            <a:xfrm flipH="1">
              <a:off x="3459775" y="2510451"/>
              <a:ext cx="2596500" cy="600"/>
            </a:xfrm>
            <a:prstGeom prst="bentConnector3">
              <a:avLst>
                <a:gd name="adj1" fmla="val 50000"/>
              </a:avLst>
            </a:prstGeom>
            <a:noFill/>
            <a:ln w="9525" cap="flat" cmpd="sng">
              <a:solidFill>
                <a:srgbClr val="38761D"/>
              </a:solidFill>
              <a:prstDash val="solid"/>
              <a:round/>
              <a:headEnd type="stealth" w="med" len="med"/>
              <a:tailEnd type="none" w="med" len="med"/>
            </a:ln>
          </p:spPr>
        </p:cxnSp>
        <p:sp>
          <p:nvSpPr>
            <p:cNvPr id="453" name="Google Shape;453;p38"/>
            <p:cNvSpPr txBox="1"/>
            <p:nvPr/>
          </p:nvSpPr>
          <p:spPr>
            <a:xfrm>
              <a:off x="3420433" y="2255925"/>
              <a:ext cx="26373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dirty="0">
                  <a:ea typeface="Lato"/>
                  <a:cs typeface="Lato"/>
                  <a:sym typeface="Lato"/>
                </a:rPr>
                <a:t>When did the services sector take a hit?</a:t>
              </a:r>
              <a:endParaRPr sz="1467" dirty="0">
                <a:ea typeface="Lato"/>
                <a:cs typeface="Lato"/>
                <a:sym typeface="Lato"/>
              </a:endParaRPr>
            </a:p>
          </p:txBody>
        </p:sp>
      </p:grpSp>
      <p:sp>
        <p:nvSpPr>
          <p:cNvPr id="441" name="Google Shape;441;p38"/>
          <p:cNvSpPr/>
          <p:nvPr/>
        </p:nvSpPr>
        <p:spPr>
          <a:xfrm>
            <a:off x="2851101" y="3004281"/>
            <a:ext cx="2275600" cy="1186400"/>
          </a:xfrm>
          <a:prstGeom prst="roundRect">
            <a:avLst>
              <a:gd name="adj" fmla="val 16667"/>
            </a:avLst>
          </a:prstGeom>
          <a:solidFill>
            <a:srgbClr val="D9EAD3"/>
          </a:solidFill>
          <a:ln w="952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dirty="0">
                <a:ea typeface="Lato"/>
                <a:cs typeface="Lato"/>
                <a:sym typeface="Lato"/>
              </a:rPr>
              <a:t>Sub-Question Generator</a:t>
            </a:r>
            <a:endParaRPr sz="1600" dirty="0">
              <a:ea typeface="Lato"/>
              <a:cs typeface="Lato"/>
              <a:sym typeface="Lato"/>
            </a:endParaRPr>
          </a:p>
        </p:txBody>
      </p:sp>
      <p:grpSp>
        <p:nvGrpSpPr>
          <p:cNvPr id="454" name="Google Shape;454;p38"/>
          <p:cNvGrpSpPr/>
          <p:nvPr/>
        </p:nvGrpSpPr>
        <p:grpSpPr>
          <a:xfrm>
            <a:off x="5120201" y="3479311"/>
            <a:ext cx="4227200" cy="471948"/>
            <a:chOff x="3452525" y="2480272"/>
            <a:chExt cx="3170400" cy="353961"/>
          </a:xfrm>
        </p:grpSpPr>
        <p:cxnSp>
          <p:nvCxnSpPr>
            <p:cNvPr id="455" name="Google Shape;455;p38"/>
            <p:cNvCxnSpPr>
              <a:endCxn id="444" idx="2"/>
            </p:cNvCxnSpPr>
            <p:nvPr/>
          </p:nvCxnSpPr>
          <p:spPr>
            <a:xfrm rot="10800000" flipH="1">
              <a:off x="3452525" y="2641049"/>
              <a:ext cx="3170400" cy="82800"/>
            </a:xfrm>
            <a:prstGeom prst="bentConnector2">
              <a:avLst/>
            </a:prstGeom>
            <a:noFill/>
            <a:ln w="9525" cap="flat" cmpd="sng">
              <a:solidFill>
                <a:srgbClr val="F1C232"/>
              </a:solidFill>
              <a:prstDash val="solid"/>
              <a:round/>
              <a:headEnd type="stealth" w="med" len="med"/>
              <a:tailEnd type="none" w="med" len="med"/>
            </a:ln>
          </p:spPr>
        </p:cxnSp>
        <p:sp>
          <p:nvSpPr>
            <p:cNvPr id="456" name="Google Shape;456;p38"/>
            <p:cNvSpPr txBox="1"/>
            <p:nvPr/>
          </p:nvSpPr>
          <p:spPr>
            <a:xfrm>
              <a:off x="4214471" y="2480272"/>
              <a:ext cx="9897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a:ea typeface="Lato"/>
                  <a:cs typeface="Lato"/>
                  <a:sym typeface="Lato"/>
                </a:rPr>
                <a:t>2002</a:t>
              </a:r>
              <a:endParaRPr sz="1467">
                <a:ea typeface="Lato"/>
                <a:cs typeface="Lato"/>
                <a:sym typeface="Lato"/>
              </a:endParaRPr>
            </a:p>
          </p:txBody>
        </p:sp>
      </p:grpSp>
      <p:sp>
        <p:nvSpPr>
          <p:cNvPr id="457" name="Google Shape;457;p38"/>
          <p:cNvSpPr/>
          <p:nvPr/>
        </p:nvSpPr>
        <p:spPr>
          <a:xfrm>
            <a:off x="8568201" y="3932414"/>
            <a:ext cx="1558400" cy="4516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a:ea typeface="Lato"/>
                <a:cs typeface="Lato"/>
                <a:sym typeface="Lato"/>
              </a:rPr>
              <a:t>Calculator</a:t>
            </a:r>
            <a:endParaRPr sz="1600" baseline="-25000">
              <a:ea typeface="Lato"/>
              <a:cs typeface="Lato"/>
              <a:sym typeface="Lato"/>
            </a:endParaRPr>
          </a:p>
        </p:txBody>
      </p:sp>
      <p:grpSp>
        <p:nvGrpSpPr>
          <p:cNvPr id="458" name="Google Shape;458;p38"/>
          <p:cNvGrpSpPr/>
          <p:nvPr/>
        </p:nvGrpSpPr>
        <p:grpSpPr>
          <a:xfrm>
            <a:off x="5101401" y="3793115"/>
            <a:ext cx="3471600" cy="471948"/>
            <a:chOff x="3438425" y="2715625"/>
            <a:chExt cx="2603700" cy="353961"/>
          </a:xfrm>
        </p:grpSpPr>
        <p:cxnSp>
          <p:nvCxnSpPr>
            <p:cNvPr id="459" name="Google Shape;459;p38"/>
            <p:cNvCxnSpPr/>
            <p:nvPr/>
          </p:nvCxnSpPr>
          <p:spPr>
            <a:xfrm>
              <a:off x="3438425" y="2971474"/>
              <a:ext cx="2603700" cy="600"/>
            </a:xfrm>
            <a:prstGeom prst="bentConnector3">
              <a:avLst>
                <a:gd name="adj1" fmla="val 50000"/>
              </a:avLst>
            </a:prstGeom>
            <a:noFill/>
            <a:ln w="9525" cap="flat" cmpd="sng">
              <a:solidFill>
                <a:srgbClr val="38761D"/>
              </a:solidFill>
              <a:prstDash val="solid"/>
              <a:round/>
              <a:headEnd type="none" w="med" len="med"/>
              <a:tailEnd type="stealth" w="med" len="med"/>
            </a:ln>
          </p:spPr>
        </p:cxnSp>
        <p:sp>
          <p:nvSpPr>
            <p:cNvPr id="460" name="Google Shape;460;p38"/>
            <p:cNvSpPr txBox="1"/>
            <p:nvPr/>
          </p:nvSpPr>
          <p:spPr>
            <a:xfrm>
              <a:off x="3750200" y="2715625"/>
              <a:ext cx="19272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dirty="0">
                  <a:ea typeface="Lato"/>
                  <a:cs typeface="Lato"/>
                  <a:sym typeface="Lato"/>
                </a:rPr>
                <a:t>diff(2003, 2002)</a:t>
              </a:r>
              <a:endParaRPr sz="1467" dirty="0">
                <a:ea typeface="Lato"/>
                <a:cs typeface="Lato"/>
                <a:sym typeface="Lato"/>
              </a:endParaRPr>
            </a:p>
          </p:txBody>
        </p:sp>
      </p:grpSp>
      <p:grpSp>
        <p:nvGrpSpPr>
          <p:cNvPr id="461" name="Google Shape;461;p38"/>
          <p:cNvGrpSpPr/>
          <p:nvPr/>
        </p:nvGrpSpPr>
        <p:grpSpPr>
          <a:xfrm>
            <a:off x="4639001" y="4180648"/>
            <a:ext cx="4708400" cy="471948"/>
            <a:chOff x="3091625" y="3006275"/>
            <a:chExt cx="3531300" cy="353961"/>
          </a:xfrm>
        </p:grpSpPr>
        <p:cxnSp>
          <p:nvCxnSpPr>
            <p:cNvPr id="462" name="Google Shape;462;p38"/>
            <p:cNvCxnSpPr>
              <a:endCxn id="457" idx="2"/>
            </p:cNvCxnSpPr>
            <p:nvPr/>
          </p:nvCxnSpPr>
          <p:spPr>
            <a:xfrm>
              <a:off x="3091625" y="3013896"/>
              <a:ext cx="3531300" cy="144900"/>
            </a:xfrm>
            <a:prstGeom prst="bentConnector4">
              <a:avLst>
                <a:gd name="adj1" fmla="val -197"/>
                <a:gd name="adj2" fmla="val 161146"/>
              </a:avLst>
            </a:prstGeom>
            <a:noFill/>
            <a:ln w="9525" cap="flat" cmpd="sng">
              <a:solidFill>
                <a:srgbClr val="F1C232"/>
              </a:solidFill>
              <a:prstDash val="solid"/>
              <a:round/>
              <a:headEnd type="stealth" w="med" len="med"/>
              <a:tailEnd type="none" w="med" len="med"/>
            </a:ln>
          </p:spPr>
        </p:cxnSp>
        <p:sp>
          <p:nvSpPr>
            <p:cNvPr id="463" name="Google Shape;463;p38"/>
            <p:cNvSpPr txBox="1"/>
            <p:nvPr/>
          </p:nvSpPr>
          <p:spPr>
            <a:xfrm>
              <a:off x="4186172" y="3006275"/>
              <a:ext cx="9897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a:ea typeface="Lato"/>
                  <a:cs typeface="Lato"/>
                  <a:sym typeface="Lato"/>
                </a:rPr>
                <a:t>1</a:t>
              </a:r>
              <a:endParaRPr sz="1467">
                <a:ea typeface="Lato"/>
                <a:cs typeface="Lato"/>
                <a:sym typeface="Lato"/>
              </a:endParaRPr>
            </a:p>
          </p:txBody>
        </p:sp>
      </p:grpSp>
      <p:sp>
        <p:nvSpPr>
          <p:cNvPr id="32" name="Google Shape;184;p23">
            <a:extLst>
              <a:ext uri="{FF2B5EF4-FFF2-40B4-BE49-F238E27FC236}">
                <a16:creationId xmlns:a16="http://schemas.microsoft.com/office/drawing/2014/main" id="{3FA58886-3D18-BF4D-8B20-833789FDB17B}"/>
              </a:ext>
            </a:extLst>
          </p:cNvPr>
          <p:cNvSpPr txBox="1"/>
          <p:nvPr/>
        </p:nvSpPr>
        <p:spPr>
          <a:xfrm>
            <a:off x="147567" y="5174290"/>
            <a:ext cx="11631200" cy="1095644"/>
          </a:xfrm>
          <a:prstGeom prst="rect">
            <a:avLst/>
          </a:prstGeom>
          <a:noFill/>
          <a:ln>
            <a:noFill/>
          </a:ln>
        </p:spPr>
        <p:txBody>
          <a:bodyPr spcFirstLastPara="1" wrap="square" lIns="121900" tIns="121900" rIns="121900" bIns="121900" anchor="t" anchorCtr="0">
            <a:spAutoFit/>
          </a:bodyPr>
          <a:lstStyle/>
          <a:p>
            <a:pPr marL="609585" indent="-431789">
              <a:lnSpc>
                <a:spcPct val="115000"/>
              </a:lnSpc>
              <a:spcBef>
                <a:spcPts val="0"/>
              </a:spcBef>
              <a:spcAft>
                <a:spcPts val="0"/>
              </a:spcAft>
              <a:buClr>
                <a:schemeClr val="dk1"/>
              </a:buClr>
              <a:buSzPts val="1500"/>
              <a:buFont typeface="Lato"/>
              <a:buChar char="●"/>
            </a:pPr>
            <a:r>
              <a:rPr lang="en-US" sz="2400" b="1" dirty="0">
                <a:sym typeface="Lato"/>
              </a:rPr>
              <a:t>Immediate Benefit:</a:t>
            </a:r>
          </a:p>
          <a:p>
            <a:pPr marL="1066785" lvl="1" indent="-431789">
              <a:lnSpc>
                <a:spcPct val="115000"/>
              </a:lnSpc>
              <a:spcBef>
                <a:spcPts val="0"/>
              </a:spcBef>
              <a:spcAft>
                <a:spcPts val="0"/>
              </a:spcAft>
              <a:buClr>
                <a:schemeClr val="dk1"/>
              </a:buClr>
              <a:buSzPts val="1500"/>
              <a:buFont typeface="Lato"/>
              <a:buChar char="●"/>
            </a:pPr>
            <a:r>
              <a:rPr lang="en-US" sz="2400" dirty="0">
                <a:sym typeface="Lato"/>
              </a:rPr>
              <a:t>Ease of interpretation   </a:t>
            </a:r>
            <a:endParaRPr sz="2400" dirty="0">
              <a:sym typeface="Lato"/>
            </a:endParaRPr>
          </a:p>
        </p:txBody>
      </p:sp>
      <p:sp>
        <p:nvSpPr>
          <p:cNvPr id="33" name="Rounded Rectangular Callout 32">
            <a:extLst>
              <a:ext uri="{FF2B5EF4-FFF2-40B4-BE49-F238E27FC236}">
                <a16:creationId xmlns:a16="http://schemas.microsoft.com/office/drawing/2014/main" id="{14F9AE0C-0017-6545-A732-36C15D38F532}"/>
              </a:ext>
            </a:extLst>
          </p:cNvPr>
          <p:cNvSpPr/>
          <p:nvPr/>
        </p:nvSpPr>
        <p:spPr>
          <a:xfrm>
            <a:off x="7089620" y="1500726"/>
            <a:ext cx="1361359" cy="664014"/>
          </a:xfrm>
          <a:prstGeom prst="wedgeRoundRectCallout">
            <a:avLst>
              <a:gd name="adj1" fmla="val -67236"/>
              <a:gd name="adj2" fmla="val 369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orbel" panose="020B0503020204020204" pitchFamily="34" charset="0"/>
              </a:rPr>
              <a:t>from DROP</a:t>
            </a:r>
          </a:p>
        </p:txBody>
      </p:sp>
    </p:spTree>
    <p:extLst>
      <p:ext uri="{BB962C8B-B14F-4D97-AF65-F5344CB8AC3E}">
        <p14:creationId xmlns:p14="http://schemas.microsoft.com/office/powerpoint/2010/main" val="360086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500"/>
                                        <p:tgtEl>
                                          <p:spTgt spid="4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8"/>
                                        </p:tgtEl>
                                        <p:attrNameLst>
                                          <p:attrName>style.visibility</p:attrName>
                                        </p:attrNameLst>
                                      </p:cBhvr>
                                      <p:to>
                                        <p:strVal val="visible"/>
                                      </p:to>
                                    </p:set>
                                    <p:animEffect transition="in" filter="fade">
                                      <p:cBhvr>
                                        <p:cTn id="12" dur="500"/>
                                        <p:tgtEl>
                                          <p:spTgt spid="4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1"/>
                                        </p:tgtEl>
                                        <p:attrNameLst>
                                          <p:attrName>style.visibility</p:attrName>
                                        </p:attrNameLst>
                                      </p:cBhvr>
                                      <p:to>
                                        <p:strVal val="visible"/>
                                      </p:to>
                                    </p:set>
                                    <p:animEffect transition="in" filter="fade">
                                      <p:cBhvr>
                                        <p:cTn id="17" dur="500"/>
                                        <p:tgtEl>
                                          <p:spTgt spid="4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4"/>
                                        </p:tgtEl>
                                        <p:attrNameLst>
                                          <p:attrName>style.visibility</p:attrName>
                                        </p:attrNameLst>
                                      </p:cBhvr>
                                      <p:to>
                                        <p:strVal val="visible"/>
                                      </p:to>
                                    </p:set>
                                    <p:animEffect transition="in" filter="fade">
                                      <p:cBhvr>
                                        <p:cTn id="22" dur="500"/>
                                        <p:tgtEl>
                                          <p:spTgt spid="4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8"/>
                                        </p:tgtEl>
                                        <p:attrNameLst>
                                          <p:attrName>style.visibility</p:attrName>
                                        </p:attrNameLst>
                                      </p:cBhvr>
                                      <p:to>
                                        <p:strVal val="visible"/>
                                      </p:to>
                                    </p:set>
                                    <p:animEffect transition="in" filter="fade">
                                      <p:cBhvr>
                                        <p:cTn id="27" dur="500"/>
                                        <p:tgtEl>
                                          <p:spTgt spid="45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61"/>
                                        </p:tgtEl>
                                        <p:attrNameLst>
                                          <p:attrName>style.visibility</p:attrName>
                                        </p:attrNameLst>
                                      </p:cBhvr>
                                      <p:to>
                                        <p:strVal val="visible"/>
                                      </p:to>
                                    </p:set>
                                    <p:animEffect transition="in" filter="fade">
                                      <p:cBhvr>
                                        <p:cTn id="32" dur="500"/>
                                        <p:tgtEl>
                                          <p:spTgt spid="4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3"/>
                                        </p:tgtEl>
                                        <p:attrNameLst>
                                          <p:attrName>style.visibility</p:attrName>
                                        </p:attrNameLst>
                                      </p:cBhvr>
                                      <p:to>
                                        <p:strVal val="visible"/>
                                      </p:to>
                                    </p:set>
                                    <p:animEffect transition="in" filter="fade">
                                      <p:cBhvr>
                                        <p:cTn id="37" dur="500"/>
                                        <p:tgtEl>
                                          <p:spTgt spid="443"/>
                                        </p:tgtEl>
                                      </p:cBhvr>
                                    </p:animEffect>
                                  </p:childTnLst>
                                </p:cTn>
                              </p:par>
                              <p:par>
                                <p:cTn id="38" presetID="10" presetClass="entr" presetSubtype="0" fill="hold" nodeType="withEffect">
                                  <p:stCondLst>
                                    <p:cond delay="0"/>
                                  </p:stCondLst>
                                  <p:childTnLst>
                                    <p:set>
                                      <p:cBhvr>
                                        <p:cTn id="39" dur="1" fill="hold">
                                          <p:stCondLst>
                                            <p:cond delay="0"/>
                                          </p:stCondLst>
                                        </p:cTn>
                                        <p:tgtEl>
                                          <p:spTgt spid="442"/>
                                        </p:tgtEl>
                                        <p:attrNameLst>
                                          <p:attrName>style.visibility</p:attrName>
                                        </p:attrNameLst>
                                      </p:cBhvr>
                                      <p:to>
                                        <p:strVal val="visible"/>
                                      </p:to>
                                    </p:set>
                                    <p:animEffect transition="in" filter="fade">
                                      <p:cBhvr>
                                        <p:cTn id="40" dur="500"/>
                                        <p:tgtEl>
                                          <p:spTgt spid="44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 grpId="0" animBg="1"/>
      <p:bldP spid="3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8"/>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err="1">
                <a:latin typeface="Corbel" panose="020B0503020204020204" pitchFamily="34" charset="0"/>
              </a:rPr>
              <a:t>ModularQA</a:t>
            </a:r>
            <a:r>
              <a:rPr lang="en" dirty="0">
                <a:latin typeface="Corbel" panose="020B0503020204020204" pitchFamily="34" charset="0"/>
              </a:rPr>
              <a:t>: Example</a:t>
            </a:r>
          </a:p>
        </p:txBody>
      </p:sp>
      <p:sp>
        <p:nvSpPr>
          <p:cNvPr id="464" name="Google Shape;464;p38"/>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latin typeface="Corbel" panose="020B0503020204020204" pitchFamily="34" charset="0"/>
              </a:rPr>
              <a:pPr/>
              <a:t>31</a:t>
            </a:fld>
            <a:endParaRPr>
              <a:latin typeface="Corbel" panose="020B0503020204020204" pitchFamily="34" charset="0"/>
            </a:endParaRPr>
          </a:p>
        </p:txBody>
      </p:sp>
      <p:grpSp>
        <p:nvGrpSpPr>
          <p:cNvPr id="3" name="Group 2">
            <a:extLst>
              <a:ext uri="{FF2B5EF4-FFF2-40B4-BE49-F238E27FC236}">
                <a16:creationId xmlns:a16="http://schemas.microsoft.com/office/drawing/2014/main" id="{C28032AF-43EB-394C-8DB6-40C36C9CED9F}"/>
              </a:ext>
            </a:extLst>
          </p:cNvPr>
          <p:cNvGrpSpPr/>
          <p:nvPr/>
        </p:nvGrpSpPr>
        <p:grpSpPr>
          <a:xfrm>
            <a:off x="898360" y="1859804"/>
            <a:ext cx="9228241" cy="3261860"/>
            <a:chOff x="381526" y="1687523"/>
            <a:chExt cx="9228241" cy="3261860"/>
          </a:xfrm>
        </p:grpSpPr>
        <p:cxnSp>
          <p:nvCxnSpPr>
            <p:cNvPr id="439" name="Google Shape;439;p38"/>
            <p:cNvCxnSpPr>
              <a:cxnSpLocks/>
              <a:stCxn id="440" idx="2"/>
              <a:endCxn id="441" idx="0"/>
            </p:cNvCxnSpPr>
            <p:nvPr/>
          </p:nvCxnSpPr>
          <p:spPr>
            <a:xfrm flipH="1">
              <a:off x="3472067" y="2179925"/>
              <a:ext cx="1185" cy="652075"/>
            </a:xfrm>
            <a:prstGeom prst="straightConnector1">
              <a:avLst/>
            </a:prstGeom>
            <a:noFill/>
            <a:ln w="9525" cap="flat" cmpd="sng">
              <a:solidFill>
                <a:srgbClr val="666666"/>
              </a:solidFill>
              <a:prstDash val="solid"/>
              <a:round/>
              <a:headEnd type="none" w="med" len="med"/>
              <a:tailEnd type="stealth" w="med" len="med"/>
            </a:ln>
          </p:spPr>
        </p:cxnSp>
        <p:cxnSp>
          <p:nvCxnSpPr>
            <p:cNvPr id="442" name="Google Shape;442;p38"/>
            <p:cNvCxnSpPr>
              <a:stCxn id="441" idx="2"/>
              <a:endCxn id="443" idx="0"/>
            </p:cNvCxnSpPr>
            <p:nvPr/>
          </p:nvCxnSpPr>
          <p:spPr>
            <a:xfrm>
              <a:off x="3472067" y="4018400"/>
              <a:ext cx="6" cy="459035"/>
            </a:xfrm>
            <a:prstGeom prst="straightConnector1">
              <a:avLst/>
            </a:prstGeom>
            <a:noFill/>
            <a:ln w="9525" cap="flat" cmpd="sng">
              <a:solidFill>
                <a:srgbClr val="666666"/>
              </a:solidFill>
              <a:prstDash val="solid"/>
              <a:round/>
              <a:headEnd type="none" w="med" len="med"/>
              <a:tailEnd type="stealth" w="med" len="med"/>
            </a:ln>
          </p:spPr>
        </p:cxnSp>
        <p:sp>
          <p:nvSpPr>
            <p:cNvPr id="444" name="Google Shape;444;p38"/>
            <p:cNvSpPr/>
            <p:nvPr/>
          </p:nvSpPr>
          <p:spPr>
            <a:xfrm>
              <a:off x="8051367" y="2782600"/>
              <a:ext cx="1558400" cy="7388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a:ea typeface="Lato"/>
                  <a:cs typeface="Lato"/>
                  <a:sym typeface="Lato"/>
                </a:rPr>
                <a:t>SQuAD </a:t>
              </a:r>
              <a:br>
                <a:rPr lang="en" sz="1600">
                  <a:ea typeface="Lato"/>
                  <a:cs typeface="Lato"/>
                  <a:sym typeface="Lato"/>
                </a:rPr>
              </a:br>
              <a:r>
                <a:rPr lang="en" sz="1600">
                  <a:ea typeface="Lato"/>
                  <a:cs typeface="Lato"/>
                  <a:sym typeface="Lato"/>
                </a:rPr>
                <a:t>solver </a:t>
              </a:r>
              <a:endParaRPr sz="1600" baseline="-25000">
                <a:ea typeface="Lato"/>
                <a:cs typeface="Lato"/>
                <a:sym typeface="Lato"/>
              </a:endParaRPr>
            </a:p>
          </p:txBody>
        </p:sp>
        <p:sp>
          <p:nvSpPr>
            <p:cNvPr id="440" name="Google Shape;440;p38"/>
            <p:cNvSpPr txBox="1"/>
            <p:nvPr/>
          </p:nvSpPr>
          <p:spPr>
            <a:xfrm>
              <a:off x="381526" y="1687523"/>
              <a:ext cx="6183451" cy="492402"/>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US" sz="1600" b="1" dirty="0">
                  <a:ea typeface="Lato"/>
                  <a:cs typeface="Lato"/>
                  <a:sym typeface="Lato"/>
                </a:rPr>
                <a:t>Input: </a:t>
              </a:r>
              <a:r>
                <a:rPr lang="en-US" sz="1600" dirty="0">
                  <a:ea typeface="Lato"/>
                  <a:cs typeface="Lato"/>
                  <a:sym typeface="Lato"/>
                </a:rPr>
                <a:t>How many years did it take for the services sector to rebound?</a:t>
              </a:r>
            </a:p>
          </p:txBody>
        </p:sp>
        <p:sp>
          <p:nvSpPr>
            <p:cNvPr id="443" name="Google Shape;443;p38"/>
            <p:cNvSpPr txBox="1"/>
            <p:nvPr/>
          </p:nvSpPr>
          <p:spPr>
            <a:xfrm>
              <a:off x="2927873" y="4477435"/>
              <a:ext cx="1088400" cy="471948"/>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 sz="1467" b="1" dirty="0">
                  <a:ea typeface="Lato"/>
                  <a:cs typeface="Lato"/>
                  <a:sym typeface="Lato"/>
                </a:rPr>
                <a:t>Output: </a:t>
              </a:r>
              <a:r>
                <a:rPr lang="en" sz="1467" dirty="0">
                  <a:ea typeface="Lato"/>
                  <a:cs typeface="Lato"/>
                  <a:sym typeface="Lato"/>
                </a:rPr>
                <a:t>1</a:t>
              </a:r>
              <a:endParaRPr sz="1467" dirty="0">
                <a:ea typeface="Lato"/>
                <a:cs typeface="Lato"/>
                <a:sym typeface="Lato"/>
              </a:endParaRPr>
            </a:p>
          </p:txBody>
        </p:sp>
        <p:grpSp>
          <p:nvGrpSpPr>
            <p:cNvPr id="445" name="Google Shape;445;p38"/>
            <p:cNvGrpSpPr/>
            <p:nvPr/>
          </p:nvGrpSpPr>
          <p:grpSpPr>
            <a:xfrm>
              <a:off x="4088967" y="2239333"/>
              <a:ext cx="4741600" cy="581267"/>
              <a:chOff x="3066725" y="1679500"/>
              <a:chExt cx="3556200" cy="435950"/>
            </a:xfrm>
          </p:grpSpPr>
          <p:cxnSp>
            <p:nvCxnSpPr>
              <p:cNvPr id="446" name="Google Shape;446;p38"/>
              <p:cNvCxnSpPr>
                <a:endCxn id="444" idx="0"/>
              </p:cNvCxnSpPr>
              <p:nvPr/>
            </p:nvCxnSpPr>
            <p:spPr>
              <a:xfrm rot="10800000" flipH="1">
                <a:off x="3066725" y="2086950"/>
                <a:ext cx="3556200" cy="28500"/>
              </a:xfrm>
              <a:prstGeom prst="bentConnector4">
                <a:avLst>
                  <a:gd name="adj1" fmla="val 505"/>
                  <a:gd name="adj2" fmla="val 574561"/>
                </a:avLst>
              </a:prstGeom>
              <a:noFill/>
              <a:ln w="9525" cap="flat" cmpd="sng">
                <a:solidFill>
                  <a:srgbClr val="38761D"/>
                </a:solidFill>
                <a:prstDash val="solid"/>
                <a:round/>
                <a:headEnd type="none" w="med" len="med"/>
                <a:tailEnd type="stealth" w="med" len="med"/>
              </a:ln>
            </p:spPr>
          </p:cxnSp>
          <p:sp>
            <p:nvSpPr>
              <p:cNvPr id="447" name="Google Shape;447;p38"/>
              <p:cNvSpPr txBox="1"/>
              <p:nvPr/>
            </p:nvSpPr>
            <p:spPr>
              <a:xfrm>
                <a:off x="3317525" y="1679500"/>
                <a:ext cx="30489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dirty="0">
                    <a:ea typeface="Lato"/>
                    <a:cs typeface="Lato"/>
                    <a:sym typeface="Lato"/>
                  </a:rPr>
                  <a:t>In what years did the services sector rebound?</a:t>
                </a:r>
                <a:endParaRPr sz="1467" dirty="0">
                  <a:ea typeface="Lato"/>
                  <a:cs typeface="Lato"/>
                  <a:sym typeface="Lato"/>
                </a:endParaRPr>
              </a:p>
            </p:txBody>
          </p:sp>
        </p:grpSp>
        <p:grpSp>
          <p:nvGrpSpPr>
            <p:cNvPr id="448" name="Google Shape;448;p38"/>
            <p:cNvGrpSpPr/>
            <p:nvPr/>
          </p:nvGrpSpPr>
          <p:grpSpPr>
            <a:xfrm>
              <a:off x="4613033" y="2669702"/>
              <a:ext cx="3462000" cy="471948"/>
              <a:chOff x="3459775" y="2002276"/>
              <a:chExt cx="2596500" cy="353961"/>
            </a:xfrm>
          </p:grpSpPr>
          <p:cxnSp>
            <p:nvCxnSpPr>
              <p:cNvPr id="449" name="Google Shape;449;p38"/>
              <p:cNvCxnSpPr/>
              <p:nvPr/>
            </p:nvCxnSpPr>
            <p:spPr>
              <a:xfrm flipH="1">
                <a:off x="3459775" y="2249726"/>
                <a:ext cx="2596500" cy="600"/>
              </a:xfrm>
              <a:prstGeom prst="bentConnector3">
                <a:avLst>
                  <a:gd name="adj1" fmla="val 50000"/>
                </a:avLst>
              </a:prstGeom>
              <a:noFill/>
              <a:ln w="9525" cap="flat" cmpd="sng">
                <a:solidFill>
                  <a:srgbClr val="F1C232"/>
                </a:solidFill>
                <a:prstDash val="solid"/>
                <a:round/>
                <a:headEnd type="none" w="med" len="med"/>
                <a:tailEnd type="stealth" w="med" len="med"/>
              </a:ln>
            </p:spPr>
          </p:cxnSp>
          <p:sp>
            <p:nvSpPr>
              <p:cNvPr id="450" name="Google Shape;450;p38"/>
              <p:cNvSpPr txBox="1"/>
              <p:nvPr/>
            </p:nvSpPr>
            <p:spPr>
              <a:xfrm>
                <a:off x="3985400" y="2002276"/>
                <a:ext cx="14547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a:ea typeface="Lato"/>
                    <a:cs typeface="Lato"/>
                    <a:sym typeface="Lato"/>
                  </a:rPr>
                  <a:t>2003</a:t>
                </a:r>
                <a:endParaRPr sz="1467">
                  <a:ea typeface="Lato"/>
                  <a:cs typeface="Lato"/>
                  <a:sym typeface="Lato"/>
                </a:endParaRPr>
              </a:p>
            </p:txBody>
          </p:sp>
        </p:grpSp>
        <p:grpSp>
          <p:nvGrpSpPr>
            <p:cNvPr id="451" name="Google Shape;451;p38"/>
            <p:cNvGrpSpPr/>
            <p:nvPr/>
          </p:nvGrpSpPr>
          <p:grpSpPr>
            <a:xfrm>
              <a:off x="4560577" y="3007899"/>
              <a:ext cx="3516400" cy="471948"/>
              <a:chOff x="3420433" y="2255925"/>
              <a:chExt cx="2637300" cy="353961"/>
            </a:xfrm>
          </p:grpSpPr>
          <p:cxnSp>
            <p:nvCxnSpPr>
              <p:cNvPr id="452" name="Google Shape;452;p38"/>
              <p:cNvCxnSpPr/>
              <p:nvPr/>
            </p:nvCxnSpPr>
            <p:spPr>
              <a:xfrm flipH="1">
                <a:off x="3459775" y="2510451"/>
                <a:ext cx="2596500" cy="600"/>
              </a:xfrm>
              <a:prstGeom prst="bentConnector3">
                <a:avLst>
                  <a:gd name="adj1" fmla="val 50000"/>
                </a:avLst>
              </a:prstGeom>
              <a:noFill/>
              <a:ln w="9525" cap="flat" cmpd="sng">
                <a:solidFill>
                  <a:srgbClr val="38761D"/>
                </a:solidFill>
                <a:prstDash val="solid"/>
                <a:round/>
                <a:headEnd type="stealth" w="med" len="med"/>
                <a:tailEnd type="none" w="med" len="med"/>
              </a:ln>
            </p:spPr>
          </p:cxnSp>
          <p:sp>
            <p:nvSpPr>
              <p:cNvPr id="453" name="Google Shape;453;p38"/>
              <p:cNvSpPr txBox="1"/>
              <p:nvPr/>
            </p:nvSpPr>
            <p:spPr>
              <a:xfrm>
                <a:off x="3420433" y="2255925"/>
                <a:ext cx="26373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a:ea typeface="Lato"/>
                    <a:cs typeface="Lato"/>
                    <a:sym typeface="Lato"/>
                  </a:rPr>
                  <a:t>When did the services sector take a hit?</a:t>
                </a:r>
                <a:endParaRPr sz="1467">
                  <a:ea typeface="Lato"/>
                  <a:cs typeface="Lato"/>
                  <a:sym typeface="Lato"/>
                </a:endParaRPr>
              </a:p>
            </p:txBody>
          </p:sp>
        </p:grpSp>
        <p:sp>
          <p:nvSpPr>
            <p:cNvPr id="441" name="Google Shape;441;p38"/>
            <p:cNvSpPr/>
            <p:nvPr/>
          </p:nvSpPr>
          <p:spPr>
            <a:xfrm>
              <a:off x="2334267" y="2832000"/>
              <a:ext cx="2275600" cy="1186400"/>
            </a:xfrm>
            <a:prstGeom prst="roundRect">
              <a:avLst>
                <a:gd name="adj" fmla="val 16667"/>
              </a:avLst>
            </a:prstGeom>
            <a:solidFill>
              <a:srgbClr val="D9EAD3"/>
            </a:solidFill>
            <a:ln w="952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dirty="0">
                  <a:ea typeface="Lato"/>
                  <a:cs typeface="Lato"/>
                  <a:sym typeface="Lato"/>
                </a:rPr>
                <a:t>Sub-Question Generator</a:t>
              </a:r>
              <a:endParaRPr sz="1600" dirty="0">
                <a:ea typeface="Lato"/>
                <a:cs typeface="Lato"/>
                <a:sym typeface="Lato"/>
              </a:endParaRPr>
            </a:p>
          </p:txBody>
        </p:sp>
        <p:grpSp>
          <p:nvGrpSpPr>
            <p:cNvPr id="454" name="Google Shape;454;p38"/>
            <p:cNvGrpSpPr/>
            <p:nvPr/>
          </p:nvGrpSpPr>
          <p:grpSpPr>
            <a:xfrm>
              <a:off x="4603367" y="3307030"/>
              <a:ext cx="4227200" cy="471948"/>
              <a:chOff x="3452525" y="2480272"/>
              <a:chExt cx="3170400" cy="353961"/>
            </a:xfrm>
          </p:grpSpPr>
          <p:cxnSp>
            <p:nvCxnSpPr>
              <p:cNvPr id="455" name="Google Shape;455;p38"/>
              <p:cNvCxnSpPr>
                <a:endCxn id="444" idx="2"/>
              </p:cNvCxnSpPr>
              <p:nvPr/>
            </p:nvCxnSpPr>
            <p:spPr>
              <a:xfrm rot="10800000" flipH="1">
                <a:off x="3452525" y="2641049"/>
                <a:ext cx="3170400" cy="82800"/>
              </a:xfrm>
              <a:prstGeom prst="bentConnector2">
                <a:avLst/>
              </a:prstGeom>
              <a:noFill/>
              <a:ln w="9525" cap="flat" cmpd="sng">
                <a:solidFill>
                  <a:srgbClr val="F1C232"/>
                </a:solidFill>
                <a:prstDash val="solid"/>
                <a:round/>
                <a:headEnd type="stealth" w="med" len="med"/>
                <a:tailEnd type="none" w="med" len="med"/>
              </a:ln>
            </p:spPr>
          </p:cxnSp>
          <p:sp>
            <p:nvSpPr>
              <p:cNvPr id="456" name="Google Shape;456;p38"/>
              <p:cNvSpPr txBox="1"/>
              <p:nvPr/>
            </p:nvSpPr>
            <p:spPr>
              <a:xfrm>
                <a:off x="4214471" y="2480272"/>
                <a:ext cx="9897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a:ea typeface="Lato"/>
                    <a:cs typeface="Lato"/>
                    <a:sym typeface="Lato"/>
                  </a:rPr>
                  <a:t>2002</a:t>
                </a:r>
                <a:endParaRPr sz="1467">
                  <a:ea typeface="Lato"/>
                  <a:cs typeface="Lato"/>
                  <a:sym typeface="Lato"/>
                </a:endParaRPr>
              </a:p>
            </p:txBody>
          </p:sp>
        </p:grpSp>
        <p:sp>
          <p:nvSpPr>
            <p:cNvPr id="457" name="Google Shape;457;p38"/>
            <p:cNvSpPr/>
            <p:nvPr/>
          </p:nvSpPr>
          <p:spPr>
            <a:xfrm>
              <a:off x="8051367" y="3760133"/>
              <a:ext cx="1558400" cy="4516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a:ea typeface="Lato"/>
                  <a:cs typeface="Lato"/>
                  <a:sym typeface="Lato"/>
                </a:rPr>
                <a:t>Calculator</a:t>
              </a:r>
              <a:endParaRPr sz="1600" baseline="-25000">
                <a:ea typeface="Lato"/>
                <a:cs typeface="Lato"/>
                <a:sym typeface="Lato"/>
              </a:endParaRPr>
            </a:p>
          </p:txBody>
        </p:sp>
        <p:grpSp>
          <p:nvGrpSpPr>
            <p:cNvPr id="458" name="Google Shape;458;p38"/>
            <p:cNvGrpSpPr/>
            <p:nvPr/>
          </p:nvGrpSpPr>
          <p:grpSpPr>
            <a:xfrm>
              <a:off x="4584567" y="3620834"/>
              <a:ext cx="3471600" cy="471948"/>
              <a:chOff x="3438425" y="2715625"/>
              <a:chExt cx="2603700" cy="353961"/>
            </a:xfrm>
          </p:grpSpPr>
          <p:cxnSp>
            <p:nvCxnSpPr>
              <p:cNvPr id="459" name="Google Shape;459;p38"/>
              <p:cNvCxnSpPr/>
              <p:nvPr/>
            </p:nvCxnSpPr>
            <p:spPr>
              <a:xfrm>
                <a:off x="3438425" y="2971474"/>
                <a:ext cx="2603700" cy="600"/>
              </a:xfrm>
              <a:prstGeom prst="bentConnector3">
                <a:avLst>
                  <a:gd name="adj1" fmla="val 50000"/>
                </a:avLst>
              </a:prstGeom>
              <a:noFill/>
              <a:ln w="9525" cap="flat" cmpd="sng">
                <a:solidFill>
                  <a:srgbClr val="38761D"/>
                </a:solidFill>
                <a:prstDash val="solid"/>
                <a:round/>
                <a:headEnd type="none" w="med" len="med"/>
                <a:tailEnd type="stealth" w="med" len="med"/>
              </a:ln>
            </p:spPr>
          </p:cxnSp>
          <p:sp>
            <p:nvSpPr>
              <p:cNvPr id="460" name="Google Shape;460;p38"/>
              <p:cNvSpPr txBox="1"/>
              <p:nvPr/>
            </p:nvSpPr>
            <p:spPr>
              <a:xfrm>
                <a:off x="3750200" y="2715625"/>
                <a:ext cx="19272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a:ea typeface="Lato"/>
                    <a:cs typeface="Lato"/>
                    <a:sym typeface="Lato"/>
                  </a:rPr>
                  <a:t>diff(2003, 2002)</a:t>
                </a:r>
                <a:endParaRPr sz="1467">
                  <a:ea typeface="Lato"/>
                  <a:cs typeface="Lato"/>
                  <a:sym typeface="Lato"/>
                </a:endParaRPr>
              </a:p>
            </p:txBody>
          </p:sp>
        </p:grpSp>
        <p:grpSp>
          <p:nvGrpSpPr>
            <p:cNvPr id="461" name="Google Shape;461;p38"/>
            <p:cNvGrpSpPr/>
            <p:nvPr/>
          </p:nvGrpSpPr>
          <p:grpSpPr>
            <a:xfrm>
              <a:off x="4122167" y="4008367"/>
              <a:ext cx="4708400" cy="471948"/>
              <a:chOff x="3091625" y="3006275"/>
              <a:chExt cx="3531300" cy="353961"/>
            </a:xfrm>
          </p:grpSpPr>
          <p:cxnSp>
            <p:nvCxnSpPr>
              <p:cNvPr id="462" name="Google Shape;462;p38"/>
              <p:cNvCxnSpPr>
                <a:endCxn id="457" idx="2"/>
              </p:cNvCxnSpPr>
              <p:nvPr/>
            </p:nvCxnSpPr>
            <p:spPr>
              <a:xfrm>
                <a:off x="3091625" y="3013896"/>
                <a:ext cx="3531300" cy="144900"/>
              </a:xfrm>
              <a:prstGeom prst="bentConnector4">
                <a:avLst>
                  <a:gd name="adj1" fmla="val -197"/>
                  <a:gd name="adj2" fmla="val 161146"/>
                </a:avLst>
              </a:prstGeom>
              <a:noFill/>
              <a:ln w="9525" cap="flat" cmpd="sng">
                <a:solidFill>
                  <a:srgbClr val="F1C232"/>
                </a:solidFill>
                <a:prstDash val="solid"/>
                <a:round/>
                <a:headEnd type="stealth" w="med" len="med"/>
                <a:tailEnd type="none" w="med" len="med"/>
              </a:ln>
            </p:spPr>
          </p:cxnSp>
          <p:sp>
            <p:nvSpPr>
              <p:cNvPr id="463" name="Google Shape;463;p38"/>
              <p:cNvSpPr txBox="1"/>
              <p:nvPr/>
            </p:nvSpPr>
            <p:spPr>
              <a:xfrm>
                <a:off x="4186172" y="3006275"/>
                <a:ext cx="9897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a:ea typeface="Lato"/>
                    <a:cs typeface="Lato"/>
                    <a:sym typeface="Lato"/>
                  </a:rPr>
                  <a:t>1</a:t>
                </a:r>
                <a:endParaRPr sz="1467">
                  <a:ea typeface="Lato"/>
                  <a:cs typeface="Lato"/>
                  <a:sym typeface="Lato"/>
                </a:endParaRPr>
              </a:p>
            </p:txBody>
          </p:sp>
        </p:grpSp>
      </p:grpSp>
      <p:sp>
        <p:nvSpPr>
          <p:cNvPr id="33" name="Google Shape;184;p23">
            <a:extLst>
              <a:ext uri="{FF2B5EF4-FFF2-40B4-BE49-F238E27FC236}">
                <a16:creationId xmlns:a16="http://schemas.microsoft.com/office/drawing/2014/main" id="{53713F17-BAA4-EF4C-AF2E-256296791F39}"/>
              </a:ext>
            </a:extLst>
          </p:cNvPr>
          <p:cNvSpPr txBox="1"/>
          <p:nvPr/>
        </p:nvSpPr>
        <p:spPr>
          <a:xfrm>
            <a:off x="147567" y="5238169"/>
            <a:ext cx="11631200" cy="1169511"/>
          </a:xfrm>
          <a:prstGeom prst="rect">
            <a:avLst/>
          </a:prstGeom>
          <a:noFill/>
          <a:ln>
            <a:noFill/>
          </a:ln>
        </p:spPr>
        <p:txBody>
          <a:bodyPr spcFirstLastPara="1" wrap="square" lIns="121900" tIns="121900" rIns="121900" bIns="121900" anchor="t" anchorCtr="0">
            <a:spAutoFit/>
          </a:bodyPr>
          <a:lstStyle/>
          <a:p>
            <a:pPr marL="609585" indent="-431789">
              <a:spcBef>
                <a:spcPts val="0"/>
              </a:spcBef>
              <a:spcAft>
                <a:spcPts val="0"/>
              </a:spcAft>
              <a:buClr>
                <a:schemeClr val="dk1"/>
              </a:buClr>
              <a:buSzPts val="1500"/>
              <a:buFont typeface="Lato"/>
              <a:buChar char="●"/>
            </a:pPr>
            <a:r>
              <a:rPr lang="en-US" sz="2400" b="1" dirty="0">
                <a:solidFill>
                  <a:schemeClr val="dk1"/>
                </a:solidFill>
                <a:ea typeface="Lato"/>
                <a:cs typeface="Lato"/>
                <a:sym typeface="Lato"/>
              </a:rPr>
              <a:t>Challenge: </a:t>
            </a:r>
          </a:p>
          <a:p>
            <a:pPr marL="1066785" lvl="1" indent="-431789">
              <a:lnSpc>
                <a:spcPct val="150000"/>
              </a:lnSpc>
              <a:spcBef>
                <a:spcPts val="0"/>
              </a:spcBef>
              <a:spcAft>
                <a:spcPts val="0"/>
              </a:spcAft>
              <a:buClr>
                <a:schemeClr val="dk1"/>
              </a:buClr>
              <a:buSzPts val="1500"/>
              <a:buFont typeface="Lato"/>
              <a:buChar char="●"/>
            </a:pPr>
            <a:r>
              <a:rPr lang="en-US" sz="2400" dirty="0">
                <a:solidFill>
                  <a:schemeClr val="dk1"/>
                </a:solidFill>
                <a:ea typeface="Lato"/>
                <a:cs typeface="Lato"/>
                <a:sym typeface="Lato"/>
              </a:rPr>
              <a:t>How do we build this model (</a:t>
            </a:r>
            <a:r>
              <a:rPr lang="en-US" sz="2000" dirty="0">
                <a:solidFill>
                  <a:schemeClr val="dk1"/>
                </a:solidFill>
                <a:ea typeface="Lato"/>
                <a:cs typeface="Lato"/>
                <a:sym typeface="Lato"/>
              </a:rPr>
              <a:t>that decomposes the complex tasks into simpler sub-tasks</a:t>
            </a:r>
            <a:r>
              <a:rPr lang="en-US" sz="2400" dirty="0">
                <a:solidFill>
                  <a:schemeClr val="dk1"/>
                </a:solidFill>
                <a:ea typeface="Lato"/>
                <a:cs typeface="Lato"/>
                <a:sym typeface="Lato"/>
              </a:rPr>
              <a:t>)?</a:t>
            </a:r>
            <a:endParaRPr dirty="0">
              <a:solidFill>
                <a:schemeClr val="dk1"/>
              </a:solidFill>
              <a:ea typeface="Lato"/>
              <a:cs typeface="Lato"/>
              <a:sym typeface="Lato"/>
            </a:endParaRPr>
          </a:p>
        </p:txBody>
      </p:sp>
    </p:spTree>
    <p:extLst>
      <p:ext uri="{BB962C8B-B14F-4D97-AF65-F5344CB8AC3E}">
        <p14:creationId xmlns:p14="http://schemas.microsoft.com/office/powerpoint/2010/main" val="158904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US" dirty="0"/>
              <a:t>Key Pieces to be Solved</a:t>
            </a:r>
            <a:endParaRPr dirty="0"/>
          </a:p>
        </p:txBody>
      </p:sp>
      <p:sp>
        <p:nvSpPr>
          <p:cNvPr id="2" name="Content Placeholder 1">
            <a:extLst>
              <a:ext uri="{FF2B5EF4-FFF2-40B4-BE49-F238E27FC236}">
                <a16:creationId xmlns:a16="http://schemas.microsoft.com/office/drawing/2014/main" id="{9AF3C8B9-7C24-184F-BCBF-387CAEDB8E26}"/>
              </a:ext>
            </a:extLst>
          </p:cNvPr>
          <p:cNvSpPr>
            <a:spLocks noGrp="1"/>
          </p:cNvSpPr>
          <p:nvPr>
            <p:ph idx="1"/>
          </p:nvPr>
        </p:nvSpPr>
        <p:spPr>
          <a:xfrm>
            <a:off x="785649" y="5424693"/>
            <a:ext cx="11080531" cy="741759"/>
          </a:xfrm>
        </p:spPr>
        <p:txBody>
          <a:bodyPr/>
          <a:lstStyle/>
          <a:p>
            <a:pPr marL="609585" indent="-431789">
              <a:spcBef>
                <a:spcPts val="0"/>
              </a:spcBef>
              <a:spcAft>
                <a:spcPts val="0"/>
              </a:spcAft>
              <a:buClr>
                <a:schemeClr val="dk1"/>
              </a:buClr>
              <a:buSzPts val="1500"/>
              <a:buFont typeface="Lato"/>
              <a:buChar char="●"/>
            </a:pPr>
            <a:r>
              <a:rPr lang="en-US" sz="2400" b="1" dirty="0">
                <a:solidFill>
                  <a:schemeClr val="dk1"/>
                </a:solidFill>
                <a:ea typeface="Lato"/>
                <a:cs typeface="Lato"/>
                <a:sym typeface="Lato"/>
              </a:rPr>
              <a:t>Design question: </a:t>
            </a:r>
            <a:r>
              <a:rPr lang="en-US" sz="2400" dirty="0">
                <a:solidFill>
                  <a:schemeClr val="dk1"/>
                </a:solidFill>
                <a:ea typeface="Lato"/>
                <a:cs typeface="Lato"/>
                <a:sym typeface="Lato"/>
              </a:rPr>
              <a:t>how to build a “sub-question generator”, </a:t>
            </a:r>
            <a:r>
              <a:rPr lang="en-US" sz="2400" dirty="0" err="1">
                <a:solidFill>
                  <a:schemeClr val="dk1"/>
                </a:solidFill>
                <a:ea typeface="Lato"/>
                <a:cs typeface="Lato"/>
                <a:sym typeface="Lato"/>
              </a:rPr>
              <a:t>s.t.</a:t>
            </a:r>
            <a:r>
              <a:rPr lang="en-US" sz="2400" dirty="0">
                <a:solidFill>
                  <a:schemeClr val="dk1"/>
                </a:solidFill>
                <a:ea typeface="Lato"/>
                <a:cs typeface="Lato"/>
                <a:sym typeface="Lato"/>
              </a:rPr>
              <a:t>:  </a:t>
            </a:r>
          </a:p>
          <a:p>
            <a:pPr marL="1219170" lvl="1" indent="-380990">
              <a:lnSpc>
                <a:spcPct val="150000"/>
              </a:lnSpc>
              <a:spcBef>
                <a:spcPts val="0"/>
              </a:spcBef>
              <a:spcAft>
                <a:spcPts val="0"/>
              </a:spcAft>
              <a:buClr>
                <a:schemeClr val="dk1"/>
              </a:buClr>
              <a:buSzPts val="900"/>
              <a:buFont typeface="Lato"/>
              <a:buChar char="○"/>
            </a:pPr>
            <a:r>
              <a:rPr lang="en-US" sz="2000" dirty="0">
                <a:solidFill>
                  <a:schemeClr val="dk1"/>
                </a:solidFill>
                <a:ea typeface="Lato"/>
                <a:cs typeface="Lato"/>
                <a:sym typeface="Lato"/>
              </a:rPr>
              <a:t>The generated questions follow the “</a:t>
            </a:r>
            <a:r>
              <a:rPr lang="en-US" sz="2000" i="1" dirty="0">
                <a:solidFill>
                  <a:schemeClr val="dk1"/>
                </a:solidFill>
                <a:ea typeface="Lato"/>
                <a:cs typeface="Lato"/>
                <a:sym typeface="Lato"/>
              </a:rPr>
              <a:t>language</a:t>
            </a:r>
            <a:r>
              <a:rPr lang="en-US" sz="2000" dirty="0">
                <a:solidFill>
                  <a:schemeClr val="dk1"/>
                </a:solidFill>
                <a:ea typeface="Lato"/>
                <a:cs typeface="Lato"/>
                <a:sym typeface="Lato"/>
              </a:rPr>
              <a:t>” of existing QA sub-models (i.e., capabilities)</a:t>
            </a:r>
          </a:p>
        </p:txBody>
      </p:sp>
      <p:sp>
        <p:nvSpPr>
          <p:cNvPr id="159" name="Google Shape;159;p22"/>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32</a:t>
            </a:fld>
            <a:endParaRPr/>
          </a:p>
        </p:txBody>
      </p:sp>
      <p:sp>
        <p:nvSpPr>
          <p:cNvPr id="143" name="Google Shape;143;p22"/>
          <p:cNvSpPr/>
          <p:nvPr/>
        </p:nvSpPr>
        <p:spPr>
          <a:xfrm>
            <a:off x="7175751" y="2712523"/>
            <a:ext cx="1454000" cy="1595600"/>
          </a:xfrm>
          <a:prstGeom prst="roundRect">
            <a:avLst>
              <a:gd name="adj" fmla="val 16667"/>
            </a:avLst>
          </a:prstGeom>
          <a:noFill/>
          <a:ln w="9525" cap="flat" cmpd="sng">
            <a:solidFill>
              <a:srgbClr val="F1C232"/>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44" name="Google Shape;144;p22"/>
          <p:cNvSpPr/>
          <p:nvPr/>
        </p:nvSpPr>
        <p:spPr>
          <a:xfrm>
            <a:off x="2594543" y="3168267"/>
            <a:ext cx="2172800" cy="916400"/>
          </a:xfrm>
          <a:prstGeom prst="roundRect">
            <a:avLst>
              <a:gd name="adj" fmla="val 16667"/>
            </a:avLst>
          </a:prstGeom>
          <a:solidFill>
            <a:srgbClr val="D9EAD3"/>
          </a:solidFill>
          <a:ln w="952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dirty="0">
                <a:latin typeface="Lato"/>
                <a:ea typeface="Lato"/>
                <a:cs typeface="Lato"/>
                <a:sym typeface="Lato"/>
              </a:rPr>
              <a:t>Sub-Question Generator</a:t>
            </a:r>
            <a:endParaRPr dirty="0">
              <a:latin typeface="Lato"/>
              <a:ea typeface="Lato"/>
              <a:cs typeface="Lato"/>
              <a:sym typeface="Lato"/>
            </a:endParaRPr>
          </a:p>
        </p:txBody>
      </p:sp>
      <p:sp>
        <p:nvSpPr>
          <p:cNvPr id="145" name="Google Shape;145;p22"/>
          <p:cNvSpPr/>
          <p:nvPr/>
        </p:nvSpPr>
        <p:spPr>
          <a:xfrm>
            <a:off x="7338496" y="2932196"/>
            <a:ext cx="1161268" cy="4908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dirty="0">
                <a:latin typeface="Lato"/>
                <a:ea typeface="Lato"/>
                <a:cs typeface="Lato"/>
                <a:sym typeface="Lato"/>
              </a:rPr>
              <a:t>Module</a:t>
            </a:r>
            <a:r>
              <a:rPr lang="en" baseline="-25000" dirty="0">
                <a:latin typeface="Lato"/>
                <a:ea typeface="Lato"/>
                <a:cs typeface="Lato"/>
                <a:sym typeface="Lato"/>
              </a:rPr>
              <a:t>1</a:t>
            </a:r>
            <a:endParaRPr baseline="-25000" dirty="0">
              <a:latin typeface="Lato"/>
              <a:ea typeface="Lato"/>
              <a:cs typeface="Lato"/>
              <a:sym typeface="Lato"/>
            </a:endParaRPr>
          </a:p>
        </p:txBody>
      </p:sp>
      <p:sp>
        <p:nvSpPr>
          <p:cNvPr id="146" name="Google Shape;146;p22"/>
          <p:cNvSpPr/>
          <p:nvPr/>
        </p:nvSpPr>
        <p:spPr>
          <a:xfrm>
            <a:off x="7338496" y="3527211"/>
            <a:ext cx="1161268" cy="4908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dirty="0">
                <a:latin typeface="Lato"/>
                <a:ea typeface="Lato"/>
                <a:cs typeface="Lato"/>
                <a:sym typeface="Lato"/>
              </a:rPr>
              <a:t>Module</a:t>
            </a:r>
            <a:r>
              <a:rPr lang="en" baseline="-25000" dirty="0">
                <a:latin typeface="Lato"/>
                <a:ea typeface="Lato"/>
                <a:cs typeface="Lato"/>
                <a:sym typeface="Lato"/>
              </a:rPr>
              <a:t>2</a:t>
            </a:r>
            <a:endParaRPr baseline="-25000" dirty="0">
              <a:latin typeface="Lato"/>
              <a:ea typeface="Lato"/>
              <a:cs typeface="Lato"/>
              <a:sym typeface="Lato"/>
            </a:endParaRPr>
          </a:p>
        </p:txBody>
      </p:sp>
      <p:sp>
        <p:nvSpPr>
          <p:cNvPr id="147" name="Google Shape;147;p22"/>
          <p:cNvSpPr/>
          <p:nvPr/>
        </p:nvSpPr>
        <p:spPr>
          <a:xfrm rot="10799486" flipH="1">
            <a:off x="4470109" y="3452834"/>
            <a:ext cx="2674800" cy="1021600"/>
          </a:xfrm>
          <a:prstGeom prst="arc">
            <a:avLst>
              <a:gd name="adj1" fmla="val 11261729"/>
              <a:gd name="adj2" fmla="val 21136192"/>
            </a:avLst>
          </a:prstGeom>
          <a:noFill/>
          <a:ln w="28575" cap="flat" cmpd="sng">
            <a:solidFill>
              <a:srgbClr val="F1C232"/>
            </a:solidFill>
            <a:prstDash val="solid"/>
            <a:round/>
            <a:headEnd type="stealth" w="lg" len="lg"/>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48" name="Google Shape;148;p22"/>
          <p:cNvSpPr/>
          <p:nvPr/>
        </p:nvSpPr>
        <p:spPr>
          <a:xfrm rot="21597063" flipH="1">
            <a:off x="4437709" y="2591668"/>
            <a:ext cx="2808801" cy="1037200"/>
          </a:xfrm>
          <a:prstGeom prst="arc">
            <a:avLst>
              <a:gd name="adj1" fmla="val 11297811"/>
              <a:gd name="adj2" fmla="val 21542706"/>
            </a:avLst>
          </a:prstGeom>
          <a:noFill/>
          <a:ln w="38100" cap="flat" cmpd="sng">
            <a:solidFill>
              <a:srgbClr val="6AA84F"/>
            </a:solidFill>
            <a:prstDash val="solid"/>
            <a:round/>
            <a:headEnd type="stealth" w="lg" len="lg"/>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49" name="Google Shape;149;p22"/>
          <p:cNvSpPr txBox="1"/>
          <p:nvPr/>
        </p:nvSpPr>
        <p:spPr>
          <a:xfrm>
            <a:off x="2525808" y="2036753"/>
            <a:ext cx="2317980" cy="523180"/>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US" dirty="0">
                <a:latin typeface="Lato"/>
                <a:ea typeface="Lato"/>
                <a:cs typeface="Lato"/>
                <a:sym typeface="Lato"/>
              </a:rPr>
              <a:t>Input: </a:t>
            </a:r>
            <a:r>
              <a:rPr lang="en-US" sz="1400" dirty="0">
                <a:latin typeface="Lato"/>
                <a:ea typeface="Lato"/>
                <a:cs typeface="Lato"/>
                <a:sym typeface="Lato"/>
              </a:rPr>
              <a:t>complex question</a:t>
            </a:r>
          </a:p>
        </p:txBody>
      </p:sp>
      <p:cxnSp>
        <p:nvCxnSpPr>
          <p:cNvPr id="150" name="Google Shape;150;p22"/>
          <p:cNvCxnSpPr>
            <a:cxnSpLocks/>
            <a:stCxn id="149" idx="2"/>
            <a:endCxn id="144" idx="0"/>
          </p:cNvCxnSpPr>
          <p:nvPr/>
        </p:nvCxnSpPr>
        <p:spPr>
          <a:xfrm flipH="1">
            <a:off x="3680943" y="2559933"/>
            <a:ext cx="3855" cy="608334"/>
          </a:xfrm>
          <a:prstGeom prst="straightConnector1">
            <a:avLst/>
          </a:prstGeom>
          <a:noFill/>
          <a:ln w="9525" cap="flat" cmpd="sng">
            <a:solidFill>
              <a:srgbClr val="666666"/>
            </a:solidFill>
            <a:prstDash val="solid"/>
            <a:round/>
            <a:headEnd type="none" w="med" len="med"/>
            <a:tailEnd type="stealth" w="med" len="med"/>
          </a:ln>
        </p:spPr>
      </p:cxnSp>
      <p:sp>
        <p:nvSpPr>
          <p:cNvPr id="151" name="Google Shape;151;p22"/>
          <p:cNvSpPr txBox="1"/>
          <p:nvPr/>
        </p:nvSpPr>
        <p:spPr>
          <a:xfrm>
            <a:off x="2779295" y="4479434"/>
            <a:ext cx="1831638" cy="523180"/>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 dirty="0">
                <a:latin typeface="Lato"/>
                <a:ea typeface="Lato"/>
                <a:cs typeface="Lato"/>
                <a:sym typeface="Lato"/>
              </a:rPr>
              <a:t>Output: </a:t>
            </a:r>
            <a:r>
              <a:rPr lang="en" sz="1600" dirty="0">
                <a:latin typeface="Lato"/>
                <a:ea typeface="Lato"/>
                <a:cs typeface="Lato"/>
                <a:sym typeface="Lato"/>
              </a:rPr>
              <a:t>answer</a:t>
            </a:r>
            <a:endParaRPr dirty="0">
              <a:latin typeface="Lato"/>
              <a:ea typeface="Lato"/>
              <a:cs typeface="Lato"/>
              <a:sym typeface="Lato"/>
            </a:endParaRPr>
          </a:p>
        </p:txBody>
      </p:sp>
      <p:cxnSp>
        <p:nvCxnSpPr>
          <p:cNvPr id="152" name="Google Shape;152;p22"/>
          <p:cNvCxnSpPr>
            <a:cxnSpLocks/>
            <a:stCxn id="144" idx="2"/>
            <a:endCxn id="151" idx="0"/>
          </p:cNvCxnSpPr>
          <p:nvPr/>
        </p:nvCxnSpPr>
        <p:spPr>
          <a:xfrm>
            <a:off x="3680943" y="4084667"/>
            <a:ext cx="14171" cy="394767"/>
          </a:xfrm>
          <a:prstGeom prst="straightConnector1">
            <a:avLst/>
          </a:prstGeom>
          <a:noFill/>
          <a:ln w="9525" cap="flat" cmpd="sng">
            <a:solidFill>
              <a:srgbClr val="666666"/>
            </a:solidFill>
            <a:prstDash val="solid"/>
            <a:round/>
            <a:headEnd type="none" w="med" len="med"/>
            <a:tailEnd type="stealth" w="med" len="med"/>
          </a:ln>
        </p:spPr>
      </p:cxnSp>
      <p:sp>
        <p:nvSpPr>
          <p:cNvPr id="157" name="Google Shape;157;p22"/>
          <p:cNvSpPr txBox="1"/>
          <p:nvPr/>
        </p:nvSpPr>
        <p:spPr>
          <a:xfrm>
            <a:off x="7487076" y="3856572"/>
            <a:ext cx="823600" cy="523180"/>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a:latin typeface="Lato"/>
                <a:ea typeface="Lato"/>
                <a:cs typeface="Lato"/>
                <a:sym typeface="Lato"/>
              </a:rPr>
              <a:t>….</a:t>
            </a:r>
            <a:endParaRPr/>
          </a:p>
        </p:txBody>
      </p:sp>
      <p:sp>
        <p:nvSpPr>
          <p:cNvPr id="20" name="Google Shape;183;p23">
            <a:extLst>
              <a:ext uri="{FF2B5EF4-FFF2-40B4-BE49-F238E27FC236}">
                <a16:creationId xmlns:a16="http://schemas.microsoft.com/office/drawing/2014/main" id="{FE09756D-45BA-3D44-929C-CD1285AE28B0}"/>
              </a:ext>
            </a:extLst>
          </p:cNvPr>
          <p:cNvSpPr txBox="1"/>
          <p:nvPr/>
        </p:nvSpPr>
        <p:spPr>
          <a:xfrm>
            <a:off x="2525808" y="3325908"/>
            <a:ext cx="589200" cy="861734"/>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4000" b="1" dirty="0">
                <a:solidFill>
                  <a:srgbClr val="38761D"/>
                </a:solidFill>
                <a:latin typeface="Lato"/>
                <a:ea typeface="Lato"/>
                <a:cs typeface="Lato"/>
                <a:sym typeface="Lato"/>
              </a:rPr>
              <a:t>?</a:t>
            </a:r>
            <a:endParaRPr sz="4000" b="1" dirty="0">
              <a:solidFill>
                <a:srgbClr val="38761D"/>
              </a:solidFill>
              <a:latin typeface="Lato"/>
              <a:ea typeface="Lato"/>
              <a:cs typeface="Lato"/>
              <a:sym typeface="Lato"/>
            </a:endParaRPr>
          </a:p>
        </p:txBody>
      </p:sp>
    </p:spTree>
    <p:extLst>
      <p:ext uri="{BB962C8B-B14F-4D97-AF65-F5344CB8AC3E}">
        <p14:creationId xmlns:p14="http://schemas.microsoft.com/office/powerpoint/2010/main" val="209871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33B87-83CC-104F-9872-E187E9DE7250}"/>
              </a:ext>
            </a:extLst>
          </p:cNvPr>
          <p:cNvSpPr>
            <a:spLocks noGrp="1"/>
          </p:cNvSpPr>
          <p:nvPr>
            <p:ph type="title"/>
          </p:nvPr>
        </p:nvSpPr>
        <p:spPr/>
        <p:txBody>
          <a:bodyPr/>
          <a:lstStyle/>
          <a:p>
            <a:r>
              <a:rPr lang="en-US" dirty="0"/>
              <a:t>A Naïve (?) Approach</a:t>
            </a:r>
          </a:p>
        </p:txBody>
      </p:sp>
      <p:sp>
        <p:nvSpPr>
          <p:cNvPr id="3" name="Content Placeholder 2">
            <a:extLst>
              <a:ext uri="{FF2B5EF4-FFF2-40B4-BE49-F238E27FC236}">
                <a16:creationId xmlns:a16="http://schemas.microsoft.com/office/drawing/2014/main" id="{74D42EAC-CFE5-0D4A-B421-139FA0B915DD}"/>
              </a:ext>
            </a:extLst>
          </p:cNvPr>
          <p:cNvSpPr>
            <a:spLocks noGrp="1"/>
          </p:cNvSpPr>
          <p:nvPr>
            <p:ph idx="1"/>
          </p:nvPr>
        </p:nvSpPr>
        <p:spPr>
          <a:xfrm>
            <a:off x="838200" y="1825625"/>
            <a:ext cx="10048875" cy="4351338"/>
          </a:xfrm>
        </p:spPr>
        <p:txBody>
          <a:bodyPr/>
          <a:lstStyle/>
          <a:p>
            <a:r>
              <a:rPr lang="en-US" dirty="0"/>
              <a:t>Crowdsourcing approach for collecting question decomposition </a:t>
            </a:r>
            <a:r>
              <a:rPr lang="en-US" sz="1600" dirty="0">
                <a:solidFill>
                  <a:schemeClr val="bg1">
                    <a:lumMod val="50000"/>
                  </a:schemeClr>
                </a:solidFill>
              </a:rPr>
              <a:t>[Wolfson et al. 2020] </a:t>
            </a:r>
          </a:p>
          <a:p>
            <a:endParaRPr lang="en-US" dirty="0"/>
          </a:p>
          <a:p>
            <a:endParaRPr lang="en-US" dirty="0"/>
          </a:p>
          <a:p>
            <a:endParaRPr lang="en-US" dirty="0"/>
          </a:p>
          <a:p>
            <a:endParaRPr lang="en-US" dirty="0"/>
          </a:p>
          <a:p>
            <a:pPr lvl="1"/>
            <a:r>
              <a:rPr lang="en-US" dirty="0"/>
              <a:t>Costly human annotations </a:t>
            </a:r>
          </a:p>
          <a:p>
            <a:pPr lvl="1"/>
            <a:r>
              <a:rPr lang="en-US" dirty="0"/>
              <a:t>Not necessarily comprehensible to existing models </a:t>
            </a:r>
          </a:p>
        </p:txBody>
      </p:sp>
      <p:sp>
        <p:nvSpPr>
          <p:cNvPr id="4" name="Slide Number Placeholder 3">
            <a:extLst>
              <a:ext uri="{FF2B5EF4-FFF2-40B4-BE49-F238E27FC236}">
                <a16:creationId xmlns:a16="http://schemas.microsoft.com/office/drawing/2014/main" id="{41EC190B-23C6-6449-9093-1A6CA86140B5}"/>
              </a:ext>
            </a:extLst>
          </p:cNvPr>
          <p:cNvSpPr>
            <a:spLocks noGrp="1"/>
          </p:cNvSpPr>
          <p:nvPr>
            <p:ph type="sldNum" sz="quarter" idx="10"/>
          </p:nvPr>
        </p:nvSpPr>
        <p:spPr/>
        <p:txBody>
          <a:bodyPr/>
          <a:lstStyle/>
          <a:p>
            <a:pPr>
              <a:defRPr/>
            </a:pPr>
            <a:fld id="{0121240C-47AF-2F4D-83B3-CC3EDF50F794}" type="slidenum">
              <a:rPr lang="en-US" smtClean="0"/>
              <a:pPr>
                <a:defRPr/>
              </a:pPr>
              <a:t>33</a:t>
            </a:fld>
            <a:endParaRPr lang="en-US" dirty="0"/>
          </a:p>
        </p:txBody>
      </p:sp>
      <p:sp>
        <p:nvSpPr>
          <p:cNvPr id="6" name="Google Shape;149;p22">
            <a:extLst>
              <a:ext uri="{FF2B5EF4-FFF2-40B4-BE49-F238E27FC236}">
                <a16:creationId xmlns:a16="http://schemas.microsoft.com/office/drawing/2014/main" id="{D0FD5417-F548-7348-B5B5-E98385C2CAC4}"/>
              </a:ext>
            </a:extLst>
          </p:cNvPr>
          <p:cNvSpPr txBox="1"/>
          <p:nvPr/>
        </p:nvSpPr>
        <p:spPr>
          <a:xfrm>
            <a:off x="1292400" y="3053220"/>
            <a:ext cx="3367088" cy="800179"/>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US" dirty="0"/>
              <a:t>“From what yard line did Shayne Graham kick two field goals?”</a:t>
            </a:r>
            <a:endParaRPr dirty="0">
              <a:latin typeface="Lato"/>
              <a:ea typeface="Lato"/>
              <a:cs typeface="Lato"/>
              <a:sym typeface="Lato"/>
            </a:endParaRPr>
          </a:p>
        </p:txBody>
      </p:sp>
      <p:sp>
        <p:nvSpPr>
          <p:cNvPr id="7" name="Google Shape;149;p22">
            <a:extLst>
              <a:ext uri="{FF2B5EF4-FFF2-40B4-BE49-F238E27FC236}">
                <a16:creationId xmlns:a16="http://schemas.microsoft.com/office/drawing/2014/main" id="{D490F0CD-FDA6-E34B-BC12-4B87C9F73434}"/>
              </a:ext>
            </a:extLst>
          </p:cNvPr>
          <p:cNvSpPr txBox="1"/>
          <p:nvPr/>
        </p:nvSpPr>
        <p:spPr>
          <a:xfrm>
            <a:off x="7518746" y="2639483"/>
            <a:ext cx="3367089" cy="1631175"/>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marL="342900" indent="-342900">
              <a:spcBef>
                <a:spcPts val="0"/>
              </a:spcBef>
              <a:spcAft>
                <a:spcPts val="0"/>
              </a:spcAft>
              <a:buFont typeface="+mj-lt"/>
              <a:buAutoNum type="arabicPeriod"/>
            </a:pPr>
            <a:r>
              <a:rPr lang="en-US" dirty="0"/>
              <a:t>Shayne Graham </a:t>
            </a:r>
          </a:p>
          <a:p>
            <a:pPr marL="342900" indent="-342900">
              <a:spcBef>
                <a:spcPts val="0"/>
              </a:spcBef>
              <a:spcAft>
                <a:spcPts val="0"/>
              </a:spcAft>
              <a:buFont typeface="+mj-lt"/>
              <a:buAutoNum type="arabicPeriod"/>
            </a:pPr>
            <a:r>
              <a:rPr lang="en-US" dirty="0"/>
              <a:t>field goals of #1 </a:t>
            </a:r>
          </a:p>
          <a:p>
            <a:pPr marL="342900" indent="-342900">
              <a:spcBef>
                <a:spcPts val="0"/>
              </a:spcBef>
              <a:spcAft>
                <a:spcPts val="0"/>
              </a:spcAft>
              <a:buFont typeface="+mj-lt"/>
              <a:buAutoNum type="arabicPeriod"/>
            </a:pPr>
            <a:r>
              <a:rPr lang="en-US" dirty="0"/>
              <a:t>yards of #2 </a:t>
            </a:r>
          </a:p>
          <a:p>
            <a:pPr marL="342900" indent="-342900">
              <a:spcBef>
                <a:spcPts val="0"/>
              </a:spcBef>
              <a:spcAft>
                <a:spcPts val="0"/>
              </a:spcAft>
              <a:buFont typeface="+mj-lt"/>
              <a:buAutoNum type="arabicPeriod"/>
            </a:pPr>
            <a:r>
              <a:rPr lang="en-US" dirty="0"/>
              <a:t>number of #2 for each #3</a:t>
            </a:r>
          </a:p>
          <a:p>
            <a:pPr marL="342900" indent="-342900">
              <a:spcBef>
                <a:spcPts val="0"/>
              </a:spcBef>
              <a:spcAft>
                <a:spcPts val="0"/>
              </a:spcAft>
              <a:buFont typeface="+mj-lt"/>
              <a:buAutoNum type="arabicPeriod"/>
            </a:pPr>
            <a:r>
              <a:rPr lang="en-US" dirty="0"/>
              <a:t>#3 where #4 is two</a:t>
            </a:r>
            <a:endParaRPr dirty="0">
              <a:latin typeface="Lato"/>
              <a:ea typeface="Lato"/>
              <a:cs typeface="Lato"/>
              <a:sym typeface="Lato"/>
            </a:endParaRPr>
          </a:p>
        </p:txBody>
      </p:sp>
      <p:pic>
        <p:nvPicPr>
          <p:cNvPr id="5125" name="Picture 5">
            <a:extLst>
              <a:ext uri="{FF2B5EF4-FFF2-40B4-BE49-F238E27FC236}">
                <a16:creationId xmlns:a16="http://schemas.microsoft.com/office/drawing/2014/main" id="{FE0CFC0F-1BB8-5543-9AD5-EE031DE55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9074" y="2880987"/>
            <a:ext cx="1428592" cy="114690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a:extLst>
              <a:ext uri="{FF2B5EF4-FFF2-40B4-BE49-F238E27FC236}">
                <a16:creationId xmlns:a16="http://schemas.microsoft.com/office/drawing/2014/main" id="{938C1CB2-0614-3143-B7CA-A44BEA89BEF1}"/>
              </a:ext>
            </a:extLst>
          </p:cNvPr>
          <p:cNvCxnSpPr>
            <a:stCxn id="6" idx="3"/>
            <a:endCxn id="5125" idx="1"/>
          </p:cNvCxnSpPr>
          <p:nvPr/>
        </p:nvCxnSpPr>
        <p:spPr>
          <a:xfrm>
            <a:off x="4659488" y="3453310"/>
            <a:ext cx="659586" cy="11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1C2CF820-C6D5-6842-AEEC-49F0721A9767}"/>
              </a:ext>
            </a:extLst>
          </p:cNvPr>
          <p:cNvCxnSpPr>
            <a:cxnSpLocks/>
            <a:stCxn id="5125" idx="3"/>
            <a:endCxn id="7" idx="1"/>
          </p:cNvCxnSpPr>
          <p:nvPr/>
        </p:nvCxnSpPr>
        <p:spPr>
          <a:xfrm>
            <a:off x="6747666" y="3454442"/>
            <a:ext cx="771080" cy="62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1254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5" end="5"/>
                                            </p:txEl>
                                          </p:spTgt>
                                        </p:tgtEl>
                                        <p:attrNameLst>
                                          <p:attrName>style.opacity</p:attrName>
                                        </p:attrNameLst>
                                      </p:cBhvr>
                                      <p:to>
                                        <p:strVal val="0.25"/>
                                      </p:to>
                                    </p:set>
                                    <p:animEffect filter="image" prLst="opacity: 0.25">
                                      <p:cBhvr rctx="IE">
                                        <p:cTn id="7" dur="indefinite"/>
                                        <p:tgtEl>
                                          <p:spTgt spid="3">
                                            <p:txEl>
                                              <p:pRg st="5" end="5"/>
                                            </p:txEl>
                                          </p:spTgt>
                                        </p:tgtEl>
                                      </p:cBhvr>
                                    </p:animEffect>
                                  </p:childTnLst>
                                </p:cTn>
                              </p:par>
                              <p:par>
                                <p:cTn id="8" presetID="9" presetClass="emph" presetSubtype="0" nodeType="withEffect">
                                  <p:stCondLst>
                                    <p:cond delay="0"/>
                                  </p:stCondLst>
                                  <p:childTnLst>
                                    <p:set>
                                      <p:cBhvr>
                                        <p:cTn id="9" dur="indefinite"/>
                                        <p:tgtEl>
                                          <p:spTgt spid="3">
                                            <p:txEl>
                                              <p:pRg st="6" end="6"/>
                                            </p:txEl>
                                          </p:spTgt>
                                        </p:tgtEl>
                                        <p:attrNameLst>
                                          <p:attrName>style.opacity</p:attrName>
                                        </p:attrNameLst>
                                      </p:cBhvr>
                                      <p:to>
                                        <p:strVal val="0.25"/>
                                      </p:to>
                                    </p:set>
                                    <p:animEffect filter="image" prLst="opacity: 0.25">
                                      <p:cBhvr rctx="IE">
                                        <p:cTn id="10" dur="indefinite"/>
                                        <p:tgtEl>
                                          <p:spTgt spid="3">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3">
                                            <p:txEl>
                                              <p:pRg st="5" end="5"/>
                                            </p:txEl>
                                          </p:spTgt>
                                        </p:tgtEl>
                                        <p:attrNameLst>
                                          <p:attrName>style.opacity</p:attrName>
                                        </p:attrNameLst>
                                      </p:cBhvr>
                                      <p:to>
                                        <p:strVal val="1"/>
                                      </p:to>
                                    </p:set>
                                    <p:animEffect filter="image" prLst="opacity: 1">
                                      <p:cBhvr rctx="IE">
                                        <p:cTn id="15" dur="indefinite"/>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p:cTn id="19" dur="indefinite"/>
                                        <p:tgtEl>
                                          <p:spTgt spid="3">
                                            <p:txEl>
                                              <p:pRg st="6" end="6"/>
                                            </p:txEl>
                                          </p:spTgt>
                                        </p:tgtEl>
                                        <p:attrNameLst>
                                          <p:attrName>style.opacity</p:attrName>
                                        </p:attrNameLst>
                                      </p:cBhvr>
                                      <p:to>
                                        <p:strVal val="1"/>
                                      </p:to>
                                    </p:set>
                                    <p:animEffect filter="image" prLst="opacity: 1">
                                      <p:cBhvr rctx="IE">
                                        <p:cTn id="20" dur="indefinite"/>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US" dirty="0"/>
              <a:t>Approach: Noisy Decomposition</a:t>
            </a:r>
            <a:endParaRPr dirty="0"/>
          </a:p>
        </p:txBody>
      </p:sp>
      <p:sp>
        <p:nvSpPr>
          <p:cNvPr id="159" name="Google Shape;159;p22"/>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34</a:t>
            </a:fld>
            <a:endParaRPr/>
          </a:p>
        </p:txBody>
      </p:sp>
      <p:sp>
        <p:nvSpPr>
          <p:cNvPr id="143" name="Google Shape;143;p22"/>
          <p:cNvSpPr/>
          <p:nvPr/>
        </p:nvSpPr>
        <p:spPr>
          <a:xfrm>
            <a:off x="7370621" y="3132246"/>
            <a:ext cx="1454000" cy="1595600"/>
          </a:xfrm>
          <a:prstGeom prst="roundRect">
            <a:avLst>
              <a:gd name="adj" fmla="val 16667"/>
            </a:avLst>
          </a:prstGeom>
          <a:noFill/>
          <a:ln w="9525" cap="flat" cmpd="sng">
            <a:solidFill>
              <a:srgbClr val="F1C232"/>
            </a:solidFill>
            <a:prstDash val="dash"/>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44" name="Google Shape;144;p22"/>
          <p:cNvSpPr/>
          <p:nvPr/>
        </p:nvSpPr>
        <p:spPr>
          <a:xfrm>
            <a:off x="2789413" y="3587990"/>
            <a:ext cx="2172800" cy="916400"/>
          </a:xfrm>
          <a:prstGeom prst="roundRect">
            <a:avLst>
              <a:gd name="adj" fmla="val 16667"/>
            </a:avLst>
          </a:prstGeom>
          <a:solidFill>
            <a:srgbClr val="D9EAD3"/>
          </a:solidFill>
          <a:ln w="952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dirty="0">
                <a:latin typeface="Lato"/>
                <a:ea typeface="Lato"/>
                <a:cs typeface="Lato"/>
                <a:sym typeface="Lato"/>
              </a:rPr>
              <a:t>Sub-Question Generator</a:t>
            </a:r>
            <a:endParaRPr dirty="0">
              <a:latin typeface="Lato"/>
              <a:ea typeface="Lato"/>
              <a:cs typeface="Lato"/>
              <a:sym typeface="Lato"/>
            </a:endParaRPr>
          </a:p>
        </p:txBody>
      </p:sp>
      <p:sp>
        <p:nvSpPr>
          <p:cNvPr id="145" name="Google Shape;145;p22"/>
          <p:cNvSpPr/>
          <p:nvPr/>
        </p:nvSpPr>
        <p:spPr>
          <a:xfrm>
            <a:off x="7533366" y="3351919"/>
            <a:ext cx="1161268" cy="4908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dirty="0">
                <a:latin typeface="Lato"/>
                <a:ea typeface="Lato"/>
                <a:cs typeface="Lato"/>
                <a:sym typeface="Lato"/>
              </a:rPr>
              <a:t>Module</a:t>
            </a:r>
            <a:r>
              <a:rPr lang="en" baseline="-25000" dirty="0">
                <a:latin typeface="Lato"/>
                <a:ea typeface="Lato"/>
                <a:cs typeface="Lato"/>
                <a:sym typeface="Lato"/>
              </a:rPr>
              <a:t>1</a:t>
            </a:r>
            <a:endParaRPr baseline="-25000" dirty="0">
              <a:latin typeface="Lato"/>
              <a:ea typeface="Lato"/>
              <a:cs typeface="Lato"/>
              <a:sym typeface="Lato"/>
            </a:endParaRPr>
          </a:p>
        </p:txBody>
      </p:sp>
      <p:sp>
        <p:nvSpPr>
          <p:cNvPr id="146" name="Google Shape;146;p22"/>
          <p:cNvSpPr/>
          <p:nvPr/>
        </p:nvSpPr>
        <p:spPr>
          <a:xfrm>
            <a:off x="7533366" y="3946934"/>
            <a:ext cx="1161268" cy="4908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dirty="0">
                <a:latin typeface="Lato"/>
                <a:ea typeface="Lato"/>
                <a:cs typeface="Lato"/>
                <a:sym typeface="Lato"/>
              </a:rPr>
              <a:t>Module</a:t>
            </a:r>
            <a:r>
              <a:rPr lang="en" baseline="-25000" dirty="0">
                <a:latin typeface="Lato"/>
                <a:ea typeface="Lato"/>
                <a:cs typeface="Lato"/>
                <a:sym typeface="Lato"/>
              </a:rPr>
              <a:t>2</a:t>
            </a:r>
            <a:endParaRPr baseline="-25000" dirty="0">
              <a:latin typeface="Lato"/>
              <a:ea typeface="Lato"/>
              <a:cs typeface="Lato"/>
              <a:sym typeface="Lato"/>
            </a:endParaRPr>
          </a:p>
        </p:txBody>
      </p:sp>
      <p:sp>
        <p:nvSpPr>
          <p:cNvPr id="147" name="Google Shape;147;p22"/>
          <p:cNvSpPr/>
          <p:nvPr/>
        </p:nvSpPr>
        <p:spPr>
          <a:xfrm rot="10799486" flipH="1">
            <a:off x="4664979" y="3872557"/>
            <a:ext cx="2674800" cy="1021600"/>
          </a:xfrm>
          <a:prstGeom prst="arc">
            <a:avLst>
              <a:gd name="adj1" fmla="val 11261729"/>
              <a:gd name="adj2" fmla="val 21136192"/>
            </a:avLst>
          </a:prstGeom>
          <a:noFill/>
          <a:ln w="28575" cap="flat" cmpd="sng">
            <a:solidFill>
              <a:srgbClr val="F1C232"/>
            </a:solidFill>
            <a:prstDash val="solid"/>
            <a:round/>
            <a:headEnd type="stealth" w="lg" len="lg"/>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48" name="Google Shape;148;p22"/>
          <p:cNvSpPr/>
          <p:nvPr/>
        </p:nvSpPr>
        <p:spPr>
          <a:xfrm rot="21597063" flipH="1">
            <a:off x="4632579" y="3011391"/>
            <a:ext cx="2808801" cy="1037200"/>
          </a:xfrm>
          <a:prstGeom prst="arc">
            <a:avLst>
              <a:gd name="adj1" fmla="val 11297811"/>
              <a:gd name="adj2" fmla="val 21542706"/>
            </a:avLst>
          </a:prstGeom>
          <a:noFill/>
          <a:ln w="38100" cap="flat" cmpd="sng">
            <a:solidFill>
              <a:srgbClr val="6AA84F"/>
            </a:solidFill>
            <a:prstDash val="solid"/>
            <a:round/>
            <a:headEnd type="stealth" w="lg" len="lg"/>
            <a:tailEnd type="none" w="sm" len="sm"/>
          </a:ln>
        </p:spPr>
        <p:txBody>
          <a:bodyPr spcFirstLastPara="1" wrap="square" lIns="121900" tIns="121900" rIns="121900" bIns="121900" anchor="ctr" anchorCtr="0">
            <a:noAutofit/>
          </a:bodyPr>
          <a:lstStyle/>
          <a:p>
            <a:pPr>
              <a:spcBef>
                <a:spcPts val="0"/>
              </a:spcBef>
              <a:spcAft>
                <a:spcPts val="0"/>
              </a:spcAft>
            </a:pPr>
            <a:endParaRPr/>
          </a:p>
        </p:txBody>
      </p:sp>
      <p:sp>
        <p:nvSpPr>
          <p:cNvPr id="149" name="Google Shape;149;p22"/>
          <p:cNvSpPr txBox="1"/>
          <p:nvPr/>
        </p:nvSpPr>
        <p:spPr>
          <a:xfrm>
            <a:off x="2720678" y="2456476"/>
            <a:ext cx="2317980" cy="523180"/>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US" dirty="0">
                <a:latin typeface="Lato"/>
                <a:ea typeface="Lato"/>
                <a:cs typeface="Lato"/>
                <a:sym typeface="Lato"/>
              </a:rPr>
              <a:t>Input: </a:t>
            </a:r>
            <a:r>
              <a:rPr lang="en-US" sz="1400" dirty="0">
                <a:latin typeface="Lato"/>
                <a:ea typeface="Lato"/>
                <a:cs typeface="Lato"/>
                <a:sym typeface="Lato"/>
              </a:rPr>
              <a:t>complex question</a:t>
            </a:r>
          </a:p>
        </p:txBody>
      </p:sp>
      <p:cxnSp>
        <p:nvCxnSpPr>
          <p:cNvPr id="150" name="Google Shape;150;p22"/>
          <p:cNvCxnSpPr>
            <a:cxnSpLocks/>
            <a:stCxn id="149" idx="2"/>
            <a:endCxn id="144" idx="0"/>
          </p:cNvCxnSpPr>
          <p:nvPr/>
        </p:nvCxnSpPr>
        <p:spPr>
          <a:xfrm flipH="1">
            <a:off x="3875813" y="2979656"/>
            <a:ext cx="3855" cy="608334"/>
          </a:xfrm>
          <a:prstGeom prst="straightConnector1">
            <a:avLst/>
          </a:prstGeom>
          <a:noFill/>
          <a:ln w="9525" cap="flat" cmpd="sng">
            <a:solidFill>
              <a:srgbClr val="666666"/>
            </a:solidFill>
            <a:prstDash val="solid"/>
            <a:round/>
            <a:headEnd type="none" w="med" len="med"/>
            <a:tailEnd type="stealth" w="med" len="med"/>
          </a:ln>
        </p:spPr>
      </p:cxnSp>
      <p:sp>
        <p:nvSpPr>
          <p:cNvPr id="151" name="Google Shape;151;p22"/>
          <p:cNvSpPr txBox="1"/>
          <p:nvPr/>
        </p:nvSpPr>
        <p:spPr>
          <a:xfrm>
            <a:off x="2974165" y="4899157"/>
            <a:ext cx="1831638" cy="523180"/>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 dirty="0">
                <a:latin typeface="Lato"/>
                <a:ea typeface="Lato"/>
                <a:cs typeface="Lato"/>
                <a:sym typeface="Lato"/>
              </a:rPr>
              <a:t>Output: </a:t>
            </a:r>
            <a:r>
              <a:rPr lang="en" sz="1600" dirty="0">
                <a:latin typeface="Lato"/>
                <a:ea typeface="Lato"/>
                <a:cs typeface="Lato"/>
                <a:sym typeface="Lato"/>
              </a:rPr>
              <a:t>answer</a:t>
            </a:r>
            <a:endParaRPr dirty="0">
              <a:latin typeface="Lato"/>
              <a:ea typeface="Lato"/>
              <a:cs typeface="Lato"/>
              <a:sym typeface="Lato"/>
            </a:endParaRPr>
          </a:p>
        </p:txBody>
      </p:sp>
      <p:cxnSp>
        <p:nvCxnSpPr>
          <p:cNvPr id="152" name="Google Shape;152;p22"/>
          <p:cNvCxnSpPr>
            <a:cxnSpLocks/>
            <a:stCxn id="144" idx="2"/>
            <a:endCxn id="151" idx="0"/>
          </p:cNvCxnSpPr>
          <p:nvPr/>
        </p:nvCxnSpPr>
        <p:spPr>
          <a:xfrm>
            <a:off x="3875813" y="4504390"/>
            <a:ext cx="14171" cy="394767"/>
          </a:xfrm>
          <a:prstGeom prst="straightConnector1">
            <a:avLst/>
          </a:prstGeom>
          <a:noFill/>
          <a:ln w="9525" cap="flat" cmpd="sng">
            <a:solidFill>
              <a:srgbClr val="666666"/>
            </a:solidFill>
            <a:prstDash val="solid"/>
            <a:round/>
            <a:headEnd type="none" w="med" len="med"/>
            <a:tailEnd type="stealth" w="med" len="med"/>
          </a:ln>
        </p:spPr>
      </p:cxnSp>
      <p:sp>
        <p:nvSpPr>
          <p:cNvPr id="157" name="Google Shape;157;p22"/>
          <p:cNvSpPr txBox="1"/>
          <p:nvPr/>
        </p:nvSpPr>
        <p:spPr>
          <a:xfrm>
            <a:off x="7681946" y="4276295"/>
            <a:ext cx="823600" cy="523180"/>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a:latin typeface="Lato"/>
                <a:ea typeface="Lato"/>
                <a:cs typeface="Lato"/>
                <a:sym typeface="Lato"/>
              </a:rPr>
              <a:t>….</a:t>
            </a:r>
            <a:endParaRPr/>
          </a:p>
        </p:txBody>
      </p:sp>
      <p:sp>
        <p:nvSpPr>
          <p:cNvPr id="4" name="Rounded Rectangular Callout 3">
            <a:extLst>
              <a:ext uri="{FF2B5EF4-FFF2-40B4-BE49-F238E27FC236}">
                <a16:creationId xmlns:a16="http://schemas.microsoft.com/office/drawing/2014/main" id="{194794BF-5CFC-0E4D-9927-11F7B16A18CC}"/>
              </a:ext>
            </a:extLst>
          </p:cNvPr>
          <p:cNvSpPr/>
          <p:nvPr/>
        </p:nvSpPr>
        <p:spPr>
          <a:xfrm>
            <a:off x="1432772" y="1762594"/>
            <a:ext cx="1287905" cy="657657"/>
          </a:xfrm>
          <a:prstGeom prst="wedgeRoundRectCallout">
            <a:avLst>
              <a:gd name="adj1" fmla="val 91527"/>
              <a:gd name="adj2" fmla="val 625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Given</a:t>
            </a:r>
          </a:p>
        </p:txBody>
      </p:sp>
      <p:sp>
        <p:nvSpPr>
          <p:cNvPr id="19" name="Rounded Rectangular Callout 18">
            <a:extLst>
              <a:ext uri="{FF2B5EF4-FFF2-40B4-BE49-F238E27FC236}">
                <a16:creationId xmlns:a16="http://schemas.microsoft.com/office/drawing/2014/main" id="{09BDEE9B-C20E-D247-A752-3179CD7864D8}"/>
              </a:ext>
            </a:extLst>
          </p:cNvPr>
          <p:cNvSpPr/>
          <p:nvPr/>
        </p:nvSpPr>
        <p:spPr>
          <a:xfrm>
            <a:off x="1432773" y="5376838"/>
            <a:ext cx="1287905" cy="657657"/>
          </a:xfrm>
          <a:prstGeom prst="wedgeRoundRectCallout">
            <a:avLst>
              <a:gd name="adj1" fmla="val 79887"/>
              <a:gd name="adj2" fmla="val -605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Given</a:t>
            </a:r>
          </a:p>
        </p:txBody>
      </p:sp>
      <p:sp>
        <p:nvSpPr>
          <p:cNvPr id="21" name="Rounded Rectangular Callout 20">
            <a:extLst>
              <a:ext uri="{FF2B5EF4-FFF2-40B4-BE49-F238E27FC236}">
                <a16:creationId xmlns:a16="http://schemas.microsoft.com/office/drawing/2014/main" id="{D894673F-3647-AC4E-AAA0-E77ADEB71277}"/>
              </a:ext>
            </a:extLst>
          </p:cNvPr>
          <p:cNvSpPr/>
          <p:nvPr/>
        </p:nvSpPr>
        <p:spPr>
          <a:xfrm>
            <a:off x="5372792" y="1805911"/>
            <a:ext cx="2542015" cy="1039600"/>
          </a:xfrm>
          <a:prstGeom prst="wedgeRoundRectCallout">
            <a:avLst>
              <a:gd name="adj1" fmla="val -23623"/>
              <a:gd name="adj2" fmla="val 88578"/>
              <a:gd name="adj3" fmla="val 16667"/>
            </a:avLst>
          </a:prstGeom>
          <a:solidFill>
            <a:srgbClr val="C0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noisy decompositions for supervision</a:t>
            </a:r>
          </a:p>
        </p:txBody>
      </p:sp>
      <p:sp>
        <p:nvSpPr>
          <p:cNvPr id="22" name="Rounded Rectangular Callout 21">
            <a:extLst>
              <a:ext uri="{FF2B5EF4-FFF2-40B4-BE49-F238E27FC236}">
                <a16:creationId xmlns:a16="http://schemas.microsoft.com/office/drawing/2014/main" id="{4844ACC0-1263-6944-ADFA-D70251FEE525}"/>
              </a:ext>
            </a:extLst>
          </p:cNvPr>
          <p:cNvSpPr/>
          <p:nvPr/>
        </p:nvSpPr>
        <p:spPr>
          <a:xfrm>
            <a:off x="6641020" y="5431887"/>
            <a:ext cx="3868881" cy="849743"/>
          </a:xfrm>
          <a:prstGeom prst="wedgeRoundRectCallout">
            <a:avLst>
              <a:gd name="adj1" fmla="val -17532"/>
              <a:gd name="adj2" fmla="val -12275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0"/>
              </a:spcBef>
              <a:buFont typeface="Arial" panose="020B0604020202020204" pitchFamily="34" charset="0"/>
              <a:buChar char="•"/>
            </a:pPr>
            <a:r>
              <a:rPr lang="en-US" dirty="0" err="1"/>
              <a:t>SQuAD</a:t>
            </a:r>
            <a:r>
              <a:rPr lang="en-US" dirty="0"/>
              <a:t> 2.0 (Roberta) </a:t>
            </a:r>
          </a:p>
          <a:p>
            <a:pPr marL="285750" indent="-285750">
              <a:spcBef>
                <a:spcPts val="0"/>
              </a:spcBef>
              <a:buFont typeface="Arial" panose="020B0604020202020204" pitchFamily="34" charset="0"/>
              <a:buChar char="•"/>
            </a:pPr>
            <a:r>
              <a:rPr lang="en-US" dirty="0"/>
              <a:t>Calculator: x-y, 100-x, if-then-else</a:t>
            </a:r>
          </a:p>
        </p:txBody>
      </p:sp>
    </p:spTree>
    <p:extLst>
      <p:ext uri="{BB962C8B-B14F-4D97-AF65-F5344CB8AC3E}">
        <p14:creationId xmlns:p14="http://schemas.microsoft.com/office/powerpoint/2010/main" val="117476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2" name="Title 1">
            <a:extLst>
              <a:ext uri="{FF2B5EF4-FFF2-40B4-BE49-F238E27FC236}">
                <a16:creationId xmlns:a16="http://schemas.microsoft.com/office/drawing/2014/main" id="{D8A14D68-24FC-8C49-9866-B01CA4D2113B}"/>
              </a:ext>
            </a:extLst>
          </p:cNvPr>
          <p:cNvSpPr>
            <a:spLocks noGrp="1"/>
          </p:cNvSpPr>
          <p:nvPr>
            <p:ph type="title"/>
          </p:nvPr>
        </p:nvSpPr>
        <p:spPr/>
        <p:txBody>
          <a:bodyPr/>
          <a:lstStyle/>
          <a:p>
            <a:r>
              <a:rPr lang="en" dirty="0"/>
              <a:t>Step 1: Language of Existing QA Models</a:t>
            </a:r>
            <a:endParaRPr lang="en-US" dirty="0"/>
          </a:p>
        </p:txBody>
      </p:sp>
      <p:sp>
        <p:nvSpPr>
          <p:cNvPr id="3" name="Content Placeholder 2">
            <a:extLst>
              <a:ext uri="{FF2B5EF4-FFF2-40B4-BE49-F238E27FC236}">
                <a16:creationId xmlns:a16="http://schemas.microsoft.com/office/drawing/2014/main" id="{9F4661D1-880F-794C-A53A-4833DDBA53EE}"/>
              </a:ext>
            </a:extLst>
          </p:cNvPr>
          <p:cNvSpPr>
            <a:spLocks noGrp="1"/>
          </p:cNvSpPr>
          <p:nvPr>
            <p:ph idx="1"/>
          </p:nvPr>
        </p:nvSpPr>
        <p:spPr>
          <a:xfrm>
            <a:off x="838199" y="1825625"/>
            <a:ext cx="5939179" cy="4351338"/>
          </a:xfrm>
        </p:spPr>
        <p:txBody>
          <a:bodyPr/>
          <a:lstStyle/>
          <a:p>
            <a:r>
              <a:rPr lang="en-US" dirty="0"/>
              <a:t>How can we build sub-questions that are understandable to the individual modules?</a:t>
            </a:r>
          </a:p>
          <a:p>
            <a:pPr lvl="1"/>
            <a:r>
              <a:rPr lang="en-US" dirty="0"/>
              <a:t>Train a model to </a:t>
            </a:r>
            <a:r>
              <a:rPr lang="en-US" b="1" dirty="0"/>
              <a:t>generate</a:t>
            </a:r>
            <a:r>
              <a:rPr lang="en-US" dirty="0"/>
              <a:t> the question </a:t>
            </a:r>
          </a:p>
          <a:p>
            <a:pPr lvl="1"/>
            <a:endParaRPr lang="en-US" dirty="0"/>
          </a:p>
          <a:p>
            <a:pPr marL="457200" lvl="1" indent="0">
              <a:buNone/>
            </a:pPr>
            <a:endParaRPr lang="en-US" dirty="0"/>
          </a:p>
        </p:txBody>
      </p:sp>
      <p:sp>
        <p:nvSpPr>
          <p:cNvPr id="490" name="Google Shape;490;p40"/>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35</a:t>
            </a:fld>
            <a:endParaRPr/>
          </a:p>
        </p:txBody>
      </p:sp>
      <p:grpSp>
        <p:nvGrpSpPr>
          <p:cNvPr id="9" name="Group 8">
            <a:extLst>
              <a:ext uri="{FF2B5EF4-FFF2-40B4-BE49-F238E27FC236}">
                <a16:creationId xmlns:a16="http://schemas.microsoft.com/office/drawing/2014/main" id="{6CA58DC3-4E7A-1141-BBCC-37952ADA86CC}"/>
              </a:ext>
            </a:extLst>
          </p:cNvPr>
          <p:cNvGrpSpPr/>
          <p:nvPr/>
        </p:nvGrpSpPr>
        <p:grpSpPr>
          <a:xfrm>
            <a:off x="7181715" y="2793802"/>
            <a:ext cx="2183600" cy="1321108"/>
            <a:chOff x="7181715" y="2806328"/>
            <a:chExt cx="2183600" cy="1321108"/>
          </a:xfrm>
        </p:grpSpPr>
        <p:sp>
          <p:nvSpPr>
            <p:cNvPr id="482" name="Google Shape;482;p40"/>
            <p:cNvSpPr/>
            <p:nvPr/>
          </p:nvSpPr>
          <p:spPr>
            <a:xfrm>
              <a:off x="7181715" y="3444236"/>
              <a:ext cx="2183600" cy="6832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a:latin typeface="Lato"/>
                  <a:ea typeface="Lato"/>
                  <a:cs typeface="Lato"/>
                  <a:sym typeface="Lato"/>
                </a:rPr>
                <a:t>question </a:t>
              </a:r>
              <a:r>
                <a:rPr lang="en" sz="1600" b="1">
                  <a:latin typeface="Lato"/>
                  <a:ea typeface="Lato"/>
                  <a:cs typeface="Lato"/>
                  <a:sym typeface="Lato"/>
                </a:rPr>
                <a:t>generator</a:t>
              </a:r>
              <a:endParaRPr sz="1600" baseline="-25000">
                <a:latin typeface="Lato"/>
                <a:ea typeface="Lato"/>
                <a:cs typeface="Lato"/>
                <a:sym typeface="Lato"/>
              </a:endParaRPr>
            </a:p>
          </p:txBody>
        </p:sp>
        <p:cxnSp>
          <p:nvCxnSpPr>
            <p:cNvPr id="488" name="Google Shape;488;p40"/>
            <p:cNvCxnSpPr>
              <a:stCxn id="484" idx="1"/>
              <a:endCxn id="482" idx="0"/>
            </p:cNvCxnSpPr>
            <p:nvPr/>
          </p:nvCxnSpPr>
          <p:spPr>
            <a:xfrm rot="10800000" flipV="1">
              <a:off x="8273515" y="2806328"/>
              <a:ext cx="687464" cy="637907"/>
            </a:xfrm>
            <a:prstGeom prst="curvedConnector2">
              <a:avLst/>
            </a:prstGeom>
            <a:noFill/>
            <a:ln w="9525" cap="flat" cmpd="sng">
              <a:solidFill>
                <a:schemeClr val="dk2"/>
              </a:solidFill>
              <a:prstDash val="solid"/>
              <a:round/>
              <a:headEnd type="none" w="med" len="med"/>
              <a:tailEnd type="stealth" w="med" len="med"/>
            </a:ln>
          </p:spPr>
        </p:cxnSp>
      </p:grpSp>
      <p:grpSp>
        <p:nvGrpSpPr>
          <p:cNvPr id="8" name="Group 7">
            <a:extLst>
              <a:ext uri="{FF2B5EF4-FFF2-40B4-BE49-F238E27FC236}">
                <a16:creationId xmlns:a16="http://schemas.microsoft.com/office/drawing/2014/main" id="{8C7B20DF-84B5-3A43-8A7C-427B75046CDD}"/>
              </a:ext>
            </a:extLst>
          </p:cNvPr>
          <p:cNvGrpSpPr/>
          <p:nvPr/>
        </p:nvGrpSpPr>
        <p:grpSpPr>
          <a:xfrm>
            <a:off x="7716442" y="1919505"/>
            <a:ext cx="3958363" cy="2195405"/>
            <a:chOff x="7716442" y="1932031"/>
            <a:chExt cx="3958363" cy="2195405"/>
          </a:xfrm>
        </p:grpSpPr>
        <p:pic>
          <p:nvPicPr>
            <p:cNvPr id="484" name="Google Shape;484;p40" descr="Documents Icon Outline - Icon Shop - Download free icons for commercial use"/>
            <p:cNvPicPr preferRelativeResize="0"/>
            <p:nvPr/>
          </p:nvPicPr>
          <p:blipFill rotWithShape="1">
            <a:blip r:embed="rId3">
              <a:alphaModFix/>
            </a:blip>
            <a:srcRect/>
            <a:stretch/>
          </p:blipFill>
          <p:spPr>
            <a:xfrm>
              <a:off x="8960979" y="2320134"/>
              <a:ext cx="971963" cy="997441"/>
            </a:xfrm>
            <a:prstGeom prst="rect">
              <a:avLst/>
            </a:prstGeom>
            <a:noFill/>
            <a:ln>
              <a:noFill/>
            </a:ln>
          </p:spPr>
        </p:pic>
        <p:sp>
          <p:nvSpPr>
            <p:cNvPr id="485" name="Google Shape;485;p40"/>
            <p:cNvSpPr/>
            <p:nvPr/>
          </p:nvSpPr>
          <p:spPr>
            <a:xfrm>
              <a:off x="7716442" y="1932031"/>
              <a:ext cx="3487458" cy="400961"/>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121900" tIns="60933" rIns="121900" bIns="60933" anchor="t" anchorCtr="0">
              <a:noAutofit/>
            </a:bodyPr>
            <a:lstStyle/>
            <a:p>
              <a:pPr algn="ctr">
                <a:spcBef>
                  <a:spcPts val="0"/>
                </a:spcBef>
                <a:spcAft>
                  <a:spcPts val="0"/>
                </a:spcAft>
              </a:pPr>
              <a:r>
                <a:rPr lang="en" sz="1600" dirty="0">
                  <a:solidFill>
                    <a:srgbClr val="303845"/>
                  </a:solidFill>
                  <a:latin typeface="Corbel"/>
                  <a:ea typeface="Corbel"/>
                  <a:cs typeface="Corbel"/>
                  <a:sym typeface="Corbel"/>
                </a:rPr>
                <a:t>Labeled data for building modules </a:t>
              </a:r>
              <a:endParaRPr sz="1067" dirty="0"/>
            </a:p>
          </p:txBody>
        </p:sp>
        <p:sp>
          <p:nvSpPr>
            <p:cNvPr id="486" name="Google Shape;486;p40"/>
            <p:cNvSpPr/>
            <p:nvPr/>
          </p:nvSpPr>
          <p:spPr>
            <a:xfrm>
              <a:off x="9491205" y="3444236"/>
              <a:ext cx="2183600" cy="6832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a:latin typeface="Lato"/>
                  <a:ea typeface="Lato"/>
                  <a:cs typeface="Lato"/>
                  <a:sym typeface="Lato"/>
                </a:rPr>
                <a:t>question </a:t>
              </a:r>
              <a:r>
                <a:rPr lang="en" sz="1600" b="1">
                  <a:latin typeface="Lato"/>
                  <a:ea typeface="Lato"/>
                  <a:cs typeface="Lato"/>
                  <a:sym typeface="Lato"/>
                </a:rPr>
                <a:t>answerer </a:t>
              </a:r>
              <a:endParaRPr sz="1600" baseline="-25000">
                <a:latin typeface="Lato"/>
                <a:ea typeface="Lato"/>
                <a:cs typeface="Lato"/>
                <a:sym typeface="Lato"/>
              </a:endParaRPr>
            </a:p>
          </p:txBody>
        </p:sp>
        <p:cxnSp>
          <p:nvCxnSpPr>
            <p:cNvPr id="487" name="Google Shape;487;p40"/>
            <p:cNvCxnSpPr>
              <a:stCxn id="484" idx="3"/>
              <a:endCxn id="486" idx="0"/>
            </p:cNvCxnSpPr>
            <p:nvPr/>
          </p:nvCxnSpPr>
          <p:spPr>
            <a:xfrm>
              <a:off x="9932942" y="2818855"/>
              <a:ext cx="650063" cy="625381"/>
            </a:xfrm>
            <a:prstGeom prst="curvedConnector2">
              <a:avLst/>
            </a:prstGeom>
            <a:noFill/>
            <a:ln w="9525" cap="flat" cmpd="sng">
              <a:solidFill>
                <a:schemeClr val="dk2"/>
              </a:solidFill>
              <a:prstDash val="solid"/>
              <a:round/>
              <a:headEnd type="none" w="med" len="med"/>
              <a:tailEnd type="stealth" w="med" len="med"/>
            </a:ln>
          </p:spPr>
        </p:cxnSp>
      </p:grpSp>
      <p:sp>
        <p:nvSpPr>
          <p:cNvPr id="15" name="Rectangle 14">
            <a:extLst>
              <a:ext uri="{FF2B5EF4-FFF2-40B4-BE49-F238E27FC236}">
                <a16:creationId xmlns:a16="http://schemas.microsoft.com/office/drawing/2014/main" id="{C19100BA-57FB-6C49-85DD-3A66ECBE4992}"/>
              </a:ext>
            </a:extLst>
          </p:cNvPr>
          <p:cNvSpPr/>
          <p:nvPr/>
        </p:nvSpPr>
        <p:spPr>
          <a:xfrm>
            <a:off x="800466" y="4861341"/>
            <a:ext cx="5492209" cy="1354217"/>
          </a:xfrm>
          <a:prstGeom prst="rect">
            <a:avLst/>
          </a:prstGeom>
        </p:spPr>
        <p:txBody>
          <a:bodyPr wrap="none">
            <a:spAutoFit/>
          </a:bodyPr>
          <a:lstStyle/>
          <a:p>
            <a:r>
              <a:rPr lang="en-US" sz="1600" dirty="0">
                <a:latin typeface="Courier" pitchFamily="2" charset="0"/>
              </a:rPr>
              <a:t>QG(</a:t>
            </a:r>
          </a:p>
          <a:p>
            <a:r>
              <a:rPr lang="en-US" sz="1600" dirty="0">
                <a:latin typeface="Courier" pitchFamily="2" charset="0"/>
              </a:rPr>
              <a:t>    </a:t>
            </a:r>
            <a:r>
              <a:rPr lang="en-US" sz="1600" dirty="0" err="1">
                <a:solidFill>
                  <a:srgbClr val="FF0000"/>
                </a:solidFill>
                <a:latin typeface="Courier" pitchFamily="2" charset="0"/>
              </a:rPr>
              <a:t>q_vocab</a:t>
            </a:r>
            <a:r>
              <a:rPr lang="en-US" sz="1600" dirty="0">
                <a:latin typeface="Courier" pitchFamily="2" charset="0"/>
              </a:rPr>
              <a:t>=[“</a:t>
            </a:r>
            <a:r>
              <a:rPr lang="en-US" sz="1600" dirty="0" err="1">
                <a:solidFill>
                  <a:srgbClr val="FF0000"/>
                </a:solidFill>
                <a:latin typeface="Courier" pitchFamily="2" charset="0"/>
              </a:rPr>
              <a:t>years</a:t>
            </a:r>
            <a:r>
              <a:rPr lang="en-US" sz="1600" dirty="0" err="1">
                <a:latin typeface="Courier" pitchFamily="2" charset="0"/>
              </a:rPr>
              <a:t>”,“</a:t>
            </a:r>
            <a:r>
              <a:rPr lang="en-US" sz="1600" dirty="0" err="1">
                <a:solidFill>
                  <a:srgbClr val="FF0000"/>
                </a:solidFill>
                <a:latin typeface="Courier" pitchFamily="2" charset="0"/>
              </a:rPr>
              <a:t>services</a:t>
            </a:r>
            <a:r>
              <a:rPr lang="en-US" sz="1600" dirty="0" err="1">
                <a:latin typeface="Courier" pitchFamily="2" charset="0"/>
              </a:rPr>
              <a:t>”,“</a:t>
            </a:r>
            <a:r>
              <a:rPr lang="en-US" sz="1600" dirty="0" err="1">
                <a:solidFill>
                  <a:srgbClr val="FF0000"/>
                </a:solidFill>
                <a:latin typeface="Courier" pitchFamily="2" charset="0"/>
              </a:rPr>
              <a:t>sector</a:t>
            </a:r>
            <a:r>
              <a:rPr lang="en-US" sz="1600" dirty="0">
                <a:latin typeface="Courier" pitchFamily="2" charset="0"/>
              </a:rPr>
              <a:t>”], </a:t>
            </a:r>
          </a:p>
          <a:p>
            <a:r>
              <a:rPr lang="en-US" sz="1600" dirty="0">
                <a:latin typeface="Courier" pitchFamily="2" charset="0"/>
              </a:rPr>
              <a:t>    </a:t>
            </a:r>
            <a:r>
              <a:rPr lang="en-US" sz="1600" dirty="0" err="1">
                <a:solidFill>
                  <a:srgbClr val="00B050"/>
                </a:solidFill>
                <a:latin typeface="Courier" pitchFamily="2" charset="0"/>
              </a:rPr>
              <a:t>exp_ans</a:t>
            </a:r>
            <a:r>
              <a:rPr lang="en-US" sz="1600" dirty="0">
                <a:latin typeface="Courier" pitchFamily="2" charset="0"/>
              </a:rPr>
              <a:t>=2002, </a:t>
            </a:r>
          </a:p>
          <a:p>
            <a:r>
              <a:rPr lang="en-US" sz="1600" dirty="0">
                <a:solidFill>
                  <a:srgbClr val="1700FF"/>
                </a:solidFill>
                <a:latin typeface="Courier" pitchFamily="2" charset="0"/>
              </a:rPr>
              <a:t>    doc</a:t>
            </a:r>
            <a:r>
              <a:rPr lang="en-US" sz="1600" dirty="0">
                <a:latin typeface="Courier" pitchFamily="2" charset="0"/>
              </a:rPr>
              <a:t>=</a:t>
            </a:r>
            <a:r>
              <a:rPr lang="en-US" dirty="0">
                <a:latin typeface="Courier" pitchFamily="2" charset="0"/>
              </a:rPr>
              <a:t>📄</a:t>
            </a:r>
            <a:endParaRPr lang="en-US" sz="1600" dirty="0">
              <a:latin typeface="Courier" pitchFamily="2" charset="0"/>
            </a:endParaRPr>
          </a:p>
          <a:p>
            <a:r>
              <a:rPr lang="en-US" sz="1600" dirty="0">
                <a:latin typeface="Courier" pitchFamily="2" charset="0"/>
              </a:rPr>
              <a:t>)</a:t>
            </a:r>
          </a:p>
        </p:txBody>
      </p:sp>
      <p:sp>
        <p:nvSpPr>
          <p:cNvPr id="16" name="Google Shape;489;p40">
            <a:extLst>
              <a:ext uri="{FF2B5EF4-FFF2-40B4-BE49-F238E27FC236}">
                <a16:creationId xmlns:a16="http://schemas.microsoft.com/office/drawing/2014/main" id="{63A46BC7-8757-B042-9C10-AD22DF4F24CB}"/>
              </a:ext>
            </a:extLst>
          </p:cNvPr>
          <p:cNvSpPr txBox="1"/>
          <p:nvPr/>
        </p:nvSpPr>
        <p:spPr>
          <a:xfrm>
            <a:off x="7085899" y="4772462"/>
            <a:ext cx="4718011" cy="1354176"/>
          </a:xfrm>
          <a:prstGeom prst="rect">
            <a:avLst/>
          </a:prstGeom>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t" anchorCtr="0">
            <a:spAutoFit/>
          </a:bodyPr>
          <a:lstStyle/>
          <a:p>
            <a:pPr>
              <a:spcBef>
                <a:spcPts val="0"/>
              </a:spcBef>
              <a:spcAft>
                <a:spcPts val="0"/>
              </a:spcAft>
            </a:pPr>
            <a:r>
              <a:rPr lang="en-US" dirty="0">
                <a:latin typeface="Corbel" panose="020B0503020204020204" pitchFamily="34" charset="0"/>
                <a:ea typeface="Lato"/>
                <a:cs typeface="Lato"/>
                <a:sym typeface="Lato"/>
              </a:rPr>
              <a:t>When did the </a:t>
            </a:r>
            <a:r>
              <a:rPr lang="en-US" dirty="0">
                <a:solidFill>
                  <a:srgbClr val="FF0000"/>
                </a:solidFill>
                <a:latin typeface="Corbel" panose="020B0503020204020204" pitchFamily="34" charset="0"/>
                <a:ea typeface="Lato"/>
                <a:cs typeface="Lato"/>
                <a:sym typeface="Lato"/>
              </a:rPr>
              <a:t>services</a:t>
            </a:r>
            <a:r>
              <a:rPr lang="en-US" dirty="0">
                <a:latin typeface="Corbel" panose="020B0503020204020204" pitchFamily="34" charset="0"/>
                <a:ea typeface="Lato"/>
                <a:cs typeface="Lato"/>
                <a:sym typeface="Lato"/>
              </a:rPr>
              <a:t> </a:t>
            </a:r>
            <a:r>
              <a:rPr lang="en-US" dirty="0">
                <a:solidFill>
                  <a:srgbClr val="FF0000"/>
                </a:solidFill>
                <a:latin typeface="Corbel" panose="020B0503020204020204" pitchFamily="34" charset="0"/>
                <a:ea typeface="Lato"/>
                <a:cs typeface="Lato"/>
                <a:sym typeface="Lato"/>
              </a:rPr>
              <a:t>sector</a:t>
            </a:r>
            <a:r>
              <a:rPr lang="en-US" dirty="0">
                <a:latin typeface="Corbel" panose="020B0503020204020204" pitchFamily="34" charset="0"/>
                <a:ea typeface="Lato"/>
                <a:cs typeface="Lato"/>
                <a:sym typeface="Lato"/>
              </a:rPr>
              <a:t> take a hit?</a:t>
            </a:r>
          </a:p>
          <a:p>
            <a:pPr>
              <a:spcBef>
                <a:spcPts val="0"/>
              </a:spcBef>
              <a:spcAft>
                <a:spcPts val="0"/>
              </a:spcAft>
            </a:pPr>
            <a:r>
              <a:rPr lang="en-US" dirty="0">
                <a:latin typeface="Corbel" panose="020B0503020204020204" pitchFamily="34" charset="0"/>
                <a:ea typeface="Lato"/>
                <a:cs typeface="Lato"/>
                <a:sym typeface="Lato"/>
              </a:rPr>
              <a:t>When did the </a:t>
            </a:r>
            <a:r>
              <a:rPr lang="en-US" dirty="0">
                <a:solidFill>
                  <a:srgbClr val="FF0000"/>
                </a:solidFill>
                <a:latin typeface="Corbel" panose="020B0503020204020204" pitchFamily="34" charset="0"/>
                <a:ea typeface="Lato"/>
                <a:cs typeface="Lato"/>
                <a:sym typeface="Lato"/>
              </a:rPr>
              <a:t>services</a:t>
            </a:r>
            <a:r>
              <a:rPr lang="en-US" dirty="0">
                <a:latin typeface="Corbel" panose="020B0503020204020204" pitchFamily="34" charset="0"/>
                <a:ea typeface="Lato"/>
                <a:cs typeface="Lato"/>
                <a:sym typeface="Lato"/>
              </a:rPr>
              <a:t> </a:t>
            </a:r>
            <a:r>
              <a:rPr lang="en-US" dirty="0">
                <a:solidFill>
                  <a:srgbClr val="FF0000"/>
                </a:solidFill>
                <a:latin typeface="Corbel" panose="020B0503020204020204" pitchFamily="34" charset="0"/>
                <a:ea typeface="Lato"/>
                <a:cs typeface="Lato"/>
                <a:sym typeface="Lato"/>
              </a:rPr>
              <a:t>sector</a:t>
            </a:r>
            <a:r>
              <a:rPr lang="en-US" dirty="0">
                <a:latin typeface="Corbel" panose="020B0503020204020204" pitchFamily="34" charset="0"/>
                <a:ea typeface="Lato"/>
                <a:cs typeface="Lato"/>
                <a:sym typeface="Lato"/>
              </a:rPr>
              <a:t> take a downturn?</a:t>
            </a:r>
          </a:p>
          <a:p>
            <a:pPr>
              <a:spcBef>
                <a:spcPts val="0"/>
              </a:spcBef>
              <a:spcAft>
                <a:spcPts val="0"/>
              </a:spcAft>
            </a:pPr>
            <a:r>
              <a:rPr lang="en-US" dirty="0">
                <a:latin typeface="Corbel" panose="020B0503020204020204" pitchFamily="34" charset="0"/>
                <a:ea typeface="Lato"/>
                <a:cs typeface="Lato"/>
                <a:sym typeface="Lato"/>
              </a:rPr>
              <a:t>When did the </a:t>
            </a:r>
            <a:r>
              <a:rPr lang="en-US" dirty="0">
                <a:solidFill>
                  <a:srgbClr val="FF0000"/>
                </a:solidFill>
                <a:latin typeface="Corbel" panose="020B0503020204020204" pitchFamily="34" charset="0"/>
                <a:ea typeface="Lato"/>
                <a:cs typeface="Lato"/>
                <a:sym typeface="Lato"/>
              </a:rPr>
              <a:t>services</a:t>
            </a:r>
            <a:r>
              <a:rPr lang="en-US" dirty="0">
                <a:latin typeface="Corbel" panose="020B0503020204020204" pitchFamily="34" charset="0"/>
                <a:ea typeface="Lato"/>
                <a:cs typeface="Lato"/>
                <a:sym typeface="Lato"/>
              </a:rPr>
              <a:t> </a:t>
            </a:r>
            <a:r>
              <a:rPr lang="en-US" dirty="0">
                <a:solidFill>
                  <a:srgbClr val="FF0000"/>
                </a:solidFill>
                <a:latin typeface="Corbel" panose="020B0503020204020204" pitchFamily="34" charset="0"/>
                <a:ea typeface="Lato"/>
                <a:cs typeface="Lato"/>
                <a:sym typeface="Lato"/>
              </a:rPr>
              <a:t>sector</a:t>
            </a:r>
            <a:r>
              <a:rPr lang="en-US" dirty="0">
                <a:latin typeface="Corbel" panose="020B0503020204020204" pitchFamily="34" charset="0"/>
                <a:ea typeface="Lato"/>
                <a:cs typeface="Lato"/>
                <a:sym typeface="Lato"/>
              </a:rPr>
              <a:t> take a big hit?</a:t>
            </a:r>
          </a:p>
          <a:p>
            <a:pPr>
              <a:spcBef>
                <a:spcPts val="0"/>
              </a:spcBef>
              <a:spcAft>
                <a:spcPts val="0"/>
              </a:spcAft>
            </a:pPr>
            <a:r>
              <a:rPr lang="en-US" dirty="0">
                <a:latin typeface="Corbel" panose="020B0503020204020204" pitchFamily="34" charset="0"/>
                <a:ea typeface="Lato"/>
                <a:cs typeface="Lato"/>
                <a:sym typeface="Lato"/>
              </a:rPr>
              <a:t>.... </a:t>
            </a:r>
          </a:p>
        </p:txBody>
      </p:sp>
      <p:sp>
        <p:nvSpPr>
          <p:cNvPr id="17" name="Down Arrow 16">
            <a:extLst>
              <a:ext uri="{FF2B5EF4-FFF2-40B4-BE49-F238E27FC236}">
                <a16:creationId xmlns:a16="http://schemas.microsoft.com/office/drawing/2014/main" id="{13AEC91F-84AC-2448-A7F8-FE345AD84854}"/>
              </a:ext>
            </a:extLst>
          </p:cNvPr>
          <p:cNvSpPr/>
          <p:nvPr/>
        </p:nvSpPr>
        <p:spPr>
          <a:xfrm rot="16200000">
            <a:off x="6256731" y="5277254"/>
            <a:ext cx="425885" cy="364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DF4E707-CF2B-9244-87F5-02DA1530F80C}"/>
              </a:ext>
            </a:extLst>
          </p:cNvPr>
          <p:cNvSpPr/>
          <p:nvPr/>
        </p:nvSpPr>
        <p:spPr>
          <a:xfrm>
            <a:off x="735827" y="4208752"/>
            <a:ext cx="5769528" cy="523220"/>
          </a:xfrm>
          <a:prstGeom prst="rect">
            <a:avLst/>
          </a:prstGeom>
        </p:spPr>
        <p:txBody>
          <a:bodyPr wrap="none">
            <a:spAutoFit/>
          </a:bodyPr>
          <a:lstStyle/>
          <a:p>
            <a:r>
              <a:rPr lang="en-US" sz="2800" dirty="0">
                <a:latin typeface="Courier" pitchFamily="2" charset="0"/>
              </a:rPr>
              <a:t>QG(</a:t>
            </a:r>
            <a:r>
              <a:rPr lang="en-US" sz="2800" dirty="0" err="1">
                <a:solidFill>
                  <a:srgbClr val="FF0000"/>
                </a:solidFill>
                <a:latin typeface="Courier" pitchFamily="2" charset="0"/>
              </a:rPr>
              <a:t>q_vocab</a:t>
            </a:r>
            <a:r>
              <a:rPr lang="en-US" sz="2800" dirty="0">
                <a:latin typeface="Courier" pitchFamily="2" charset="0"/>
              </a:rPr>
              <a:t>, </a:t>
            </a:r>
            <a:r>
              <a:rPr lang="en-US" sz="2800" dirty="0" err="1">
                <a:solidFill>
                  <a:srgbClr val="00B050"/>
                </a:solidFill>
                <a:latin typeface="Courier" pitchFamily="2" charset="0"/>
              </a:rPr>
              <a:t>exp_ans</a:t>
            </a:r>
            <a:r>
              <a:rPr lang="en-US" sz="2800" dirty="0">
                <a:latin typeface="Courier" pitchFamily="2" charset="0"/>
              </a:rPr>
              <a:t>,</a:t>
            </a:r>
            <a:r>
              <a:rPr lang="en-US" sz="2800" dirty="0">
                <a:solidFill>
                  <a:srgbClr val="00B050"/>
                </a:solidFill>
                <a:latin typeface="Courier" pitchFamily="2" charset="0"/>
              </a:rPr>
              <a:t> </a:t>
            </a:r>
            <a:r>
              <a:rPr lang="en-US" sz="2800" dirty="0">
                <a:solidFill>
                  <a:srgbClr val="1700FF"/>
                </a:solidFill>
                <a:latin typeface="Courier" pitchFamily="2" charset="0"/>
              </a:rPr>
              <a:t>doc</a:t>
            </a:r>
            <a:r>
              <a:rPr lang="en-US" sz="2800" dirty="0">
                <a:latin typeface="Courier" pitchFamily="2" charset="0"/>
              </a:rPr>
              <a:t>)</a:t>
            </a:r>
          </a:p>
        </p:txBody>
      </p:sp>
      <p:grpSp>
        <p:nvGrpSpPr>
          <p:cNvPr id="19" name="Group 18">
            <a:extLst>
              <a:ext uri="{FF2B5EF4-FFF2-40B4-BE49-F238E27FC236}">
                <a16:creationId xmlns:a16="http://schemas.microsoft.com/office/drawing/2014/main" id="{F94CFB07-0DF5-2247-8C9E-A13024B9DAC9}"/>
              </a:ext>
            </a:extLst>
          </p:cNvPr>
          <p:cNvGrpSpPr/>
          <p:nvPr/>
        </p:nvGrpSpPr>
        <p:grpSpPr>
          <a:xfrm>
            <a:off x="2270515" y="5440219"/>
            <a:ext cx="1253711" cy="541635"/>
            <a:chOff x="2375339" y="918629"/>
            <a:chExt cx="1253711" cy="541635"/>
          </a:xfrm>
        </p:grpSpPr>
        <p:cxnSp>
          <p:nvCxnSpPr>
            <p:cNvPr id="20" name="Straight Connector 19">
              <a:extLst>
                <a:ext uri="{FF2B5EF4-FFF2-40B4-BE49-F238E27FC236}">
                  <a16:creationId xmlns:a16="http://schemas.microsoft.com/office/drawing/2014/main" id="{C6E77156-B292-E241-BF6F-805BD4D43565}"/>
                </a:ext>
              </a:extLst>
            </p:cNvPr>
            <p:cNvCxnSpPr>
              <a:cxnSpLocks/>
            </p:cNvCxnSpPr>
            <p:nvPr/>
          </p:nvCxnSpPr>
          <p:spPr bwMode="auto">
            <a:xfrm>
              <a:off x="2375339" y="918629"/>
              <a:ext cx="776730" cy="240659"/>
            </a:xfrm>
            <a:prstGeom prst="line">
              <a:avLst/>
            </a:prstGeom>
            <a:noFill/>
            <a:ln w="19050" cap="flat" cmpd="sng" algn="ctr">
              <a:solidFill>
                <a:srgbClr val="FF0000"/>
              </a:solidFill>
              <a:prstDash val="solid"/>
              <a:round/>
              <a:headEnd type="none" w="med" len="med"/>
              <a:tailEnd type="arrow" w="med" len="med"/>
            </a:ln>
            <a:effectLst/>
          </p:spPr>
        </p:cxnSp>
        <p:sp>
          <p:nvSpPr>
            <p:cNvPr id="21" name="TextBox 20">
              <a:extLst>
                <a:ext uri="{FF2B5EF4-FFF2-40B4-BE49-F238E27FC236}">
                  <a16:creationId xmlns:a16="http://schemas.microsoft.com/office/drawing/2014/main" id="{00D4CE42-ED1F-C649-BE73-042D604F2DAD}"/>
                </a:ext>
              </a:extLst>
            </p:cNvPr>
            <p:cNvSpPr txBox="1"/>
            <p:nvPr/>
          </p:nvSpPr>
          <p:spPr>
            <a:xfrm>
              <a:off x="2950659" y="1121710"/>
              <a:ext cx="678391" cy="338554"/>
            </a:xfrm>
            <a:prstGeom prst="rect">
              <a:avLst/>
            </a:prstGeom>
            <a:noFill/>
          </p:spPr>
          <p:txBody>
            <a:bodyPr wrap="none" rtlCol="0">
              <a:spAutoFit/>
            </a:bodyPr>
            <a:lstStyle/>
            <a:p>
              <a:r>
                <a:rPr lang="en-US" sz="1600" dirty="0">
                  <a:latin typeface="Courier" pitchFamily="2" charset="0"/>
                </a:rPr>
                <a:t>2003</a:t>
              </a:r>
              <a:endParaRPr lang="en-US" sz="1600" dirty="0">
                <a:solidFill>
                  <a:srgbClr val="FF0000"/>
                </a:solidFill>
                <a:latin typeface="Chalkduster" charset="0"/>
                <a:ea typeface="Chalkduster" charset="0"/>
                <a:cs typeface="Chalkduster" charset="0"/>
              </a:endParaRPr>
            </a:p>
          </p:txBody>
        </p:sp>
      </p:grpSp>
      <p:sp>
        <p:nvSpPr>
          <p:cNvPr id="29" name="Google Shape;489;p40">
            <a:extLst>
              <a:ext uri="{FF2B5EF4-FFF2-40B4-BE49-F238E27FC236}">
                <a16:creationId xmlns:a16="http://schemas.microsoft.com/office/drawing/2014/main" id="{78523D1A-5B7F-0644-BFEF-8699BE839BB6}"/>
              </a:ext>
            </a:extLst>
          </p:cNvPr>
          <p:cNvSpPr txBox="1"/>
          <p:nvPr/>
        </p:nvSpPr>
        <p:spPr>
          <a:xfrm>
            <a:off x="6879750" y="5288163"/>
            <a:ext cx="4613070" cy="1077178"/>
          </a:xfrm>
          <a:prstGeom prst="rect">
            <a:avLst/>
          </a:prstGeom>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t" anchorCtr="0">
            <a:spAutoFit/>
          </a:bodyPr>
          <a:lstStyle/>
          <a:p>
            <a:pPr>
              <a:spcBef>
                <a:spcPts val="0"/>
              </a:spcBef>
              <a:spcAft>
                <a:spcPts val="0"/>
              </a:spcAft>
            </a:pPr>
            <a:r>
              <a:rPr lang="en" dirty="0">
                <a:ea typeface="Lato"/>
                <a:cs typeface="Lato"/>
                <a:sym typeface="Lato"/>
              </a:rPr>
              <a:t>In what </a:t>
            </a:r>
            <a:r>
              <a:rPr lang="en" dirty="0">
                <a:solidFill>
                  <a:srgbClr val="FF0000"/>
                </a:solidFill>
                <a:ea typeface="Lato"/>
                <a:cs typeface="Lato"/>
                <a:sym typeface="Lato"/>
              </a:rPr>
              <a:t>years</a:t>
            </a:r>
            <a:r>
              <a:rPr lang="en" dirty="0">
                <a:ea typeface="Lato"/>
                <a:cs typeface="Lato"/>
                <a:sym typeface="Lato"/>
              </a:rPr>
              <a:t> did the </a:t>
            </a:r>
            <a:r>
              <a:rPr lang="en" dirty="0">
                <a:solidFill>
                  <a:srgbClr val="FF0000"/>
                </a:solidFill>
                <a:ea typeface="Lato"/>
                <a:cs typeface="Lato"/>
                <a:sym typeface="Lato"/>
              </a:rPr>
              <a:t>services</a:t>
            </a:r>
            <a:r>
              <a:rPr lang="en" dirty="0">
                <a:ea typeface="Lato"/>
                <a:cs typeface="Lato"/>
                <a:sym typeface="Lato"/>
              </a:rPr>
              <a:t> </a:t>
            </a:r>
            <a:r>
              <a:rPr lang="en" dirty="0">
                <a:solidFill>
                  <a:srgbClr val="FF0000"/>
                </a:solidFill>
                <a:ea typeface="Lato"/>
                <a:cs typeface="Lato"/>
                <a:sym typeface="Lato"/>
              </a:rPr>
              <a:t>sector</a:t>
            </a:r>
            <a:r>
              <a:rPr lang="en" dirty="0">
                <a:ea typeface="Lato"/>
                <a:cs typeface="Lato"/>
                <a:sym typeface="Lato"/>
              </a:rPr>
              <a:t> rebound?</a:t>
            </a:r>
            <a:endParaRPr dirty="0">
              <a:ea typeface="Lato"/>
              <a:cs typeface="Lato"/>
              <a:sym typeface="Lato"/>
            </a:endParaRPr>
          </a:p>
          <a:p>
            <a:pPr>
              <a:spcBef>
                <a:spcPts val="0"/>
              </a:spcBef>
              <a:spcAft>
                <a:spcPts val="0"/>
              </a:spcAft>
            </a:pPr>
            <a:r>
              <a:rPr lang="en" dirty="0">
                <a:ea typeface="Lato"/>
                <a:cs typeface="Lato"/>
                <a:sym typeface="Lato"/>
              </a:rPr>
              <a:t>In what </a:t>
            </a:r>
            <a:r>
              <a:rPr lang="en" dirty="0">
                <a:solidFill>
                  <a:srgbClr val="FF0000"/>
                </a:solidFill>
                <a:ea typeface="Lato"/>
                <a:cs typeface="Lato"/>
                <a:sym typeface="Lato"/>
              </a:rPr>
              <a:t>year</a:t>
            </a:r>
            <a:r>
              <a:rPr lang="en" dirty="0">
                <a:ea typeface="Lato"/>
                <a:cs typeface="Lato"/>
                <a:sym typeface="Lato"/>
              </a:rPr>
              <a:t> did the </a:t>
            </a:r>
            <a:r>
              <a:rPr lang="en" dirty="0">
                <a:solidFill>
                  <a:srgbClr val="FF0000"/>
                </a:solidFill>
                <a:ea typeface="Lato"/>
                <a:cs typeface="Lato"/>
                <a:sym typeface="Lato"/>
              </a:rPr>
              <a:t>services</a:t>
            </a:r>
            <a:r>
              <a:rPr lang="en" dirty="0">
                <a:ea typeface="Lato"/>
                <a:cs typeface="Lato"/>
                <a:sym typeface="Lato"/>
              </a:rPr>
              <a:t> </a:t>
            </a:r>
            <a:r>
              <a:rPr lang="en" dirty="0">
                <a:solidFill>
                  <a:srgbClr val="FF0000"/>
                </a:solidFill>
                <a:ea typeface="Lato"/>
                <a:cs typeface="Lato"/>
                <a:sym typeface="Lato"/>
              </a:rPr>
              <a:t>sector</a:t>
            </a:r>
            <a:r>
              <a:rPr lang="en" dirty="0">
                <a:ea typeface="Lato"/>
                <a:cs typeface="Lato"/>
                <a:sym typeface="Lato"/>
              </a:rPr>
              <a:t> rebound?</a:t>
            </a:r>
            <a:endParaRPr dirty="0">
              <a:ea typeface="Lato"/>
              <a:cs typeface="Lato"/>
              <a:sym typeface="Lato"/>
            </a:endParaRPr>
          </a:p>
          <a:p>
            <a:pPr>
              <a:spcBef>
                <a:spcPts val="0"/>
              </a:spcBef>
              <a:spcAft>
                <a:spcPts val="0"/>
              </a:spcAft>
            </a:pPr>
            <a:r>
              <a:rPr lang="en" dirty="0">
                <a:ea typeface="Lato"/>
                <a:cs typeface="Lato"/>
                <a:sym typeface="Lato"/>
              </a:rPr>
              <a:t>…. </a:t>
            </a:r>
          </a:p>
        </p:txBody>
      </p:sp>
      <p:sp>
        <p:nvSpPr>
          <p:cNvPr id="22" name="Rounded Rectangular Callout 21">
            <a:extLst>
              <a:ext uri="{FF2B5EF4-FFF2-40B4-BE49-F238E27FC236}">
                <a16:creationId xmlns:a16="http://schemas.microsoft.com/office/drawing/2014/main" id="{4D929869-8D50-A542-8CC8-98C45D61BC55}"/>
              </a:ext>
            </a:extLst>
          </p:cNvPr>
          <p:cNvSpPr/>
          <p:nvPr/>
        </p:nvSpPr>
        <p:spPr>
          <a:xfrm>
            <a:off x="529678" y="3541984"/>
            <a:ext cx="1699500" cy="602081"/>
          </a:xfrm>
          <a:prstGeom prst="wedgeRoundRectCallout">
            <a:avLst>
              <a:gd name="adj1" fmla="val 30996"/>
              <a:gd name="adj2" fmla="val 749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orbel" panose="020B0503020204020204" pitchFamily="34" charset="0"/>
              </a:rPr>
              <a:t>Suggested vocab to use in Q’s</a:t>
            </a:r>
          </a:p>
        </p:txBody>
      </p:sp>
      <p:sp>
        <p:nvSpPr>
          <p:cNvPr id="23" name="Rounded Rectangular Callout 22">
            <a:extLst>
              <a:ext uri="{FF2B5EF4-FFF2-40B4-BE49-F238E27FC236}">
                <a16:creationId xmlns:a16="http://schemas.microsoft.com/office/drawing/2014/main" id="{0724CD7C-C8AF-8E46-B5AF-426CA8F9568E}"/>
              </a:ext>
            </a:extLst>
          </p:cNvPr>
          <p:cNvSpPr/>
          <p:nvPr/>
        </p:nvSpPr>
        <p:spPr>
          <a:xfrm>
            <a:off x="2785631" y="3541984"/>
            <a:ext cx="1699500" cy="602081"/>
          </a:xfrm>
          <a:prstGeom prst="wedgeRoundRectCallout">
            <a:avLst>
              <a:gd name="adj1" fmla="val 19245"/>
              <a:gd name="adj2" fmla="val 732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orbel" panose="020B0503020204020204" pitchFamily="34" charset="0"/>
              </a:rPr>
              <a:t>The expected answer</a:t>
            </a:r>
          </a:p>
        </p:txBody>
      </p:sp>
      <p:sp>
        <p:nvSpPr>
          <p:cNvPr id="24" name="Rounded Rectangular Callout 23">
            <a:extLst>
              <a:ext uri="{FF2B5EF4-FFF2-40B4-BE49-F238E27FC236}">
                <a16:creationId xmlns:a16="http://schemas.microsoft.com/office/drawing/2014/main" id="{EF38A88A-5224-EF45-98E5-09B10A5A39B1}"/>
              </a:ext>
            </a:extLst>
          </p:cNvPr>
          <p:cNvSpPr/>
          <p:nvPr/>
        </p:nvSpPr>
        <p:spPr>
          <a:xfrm>
            <a:off x="5140823" y="3541985"/>
            <a:ext cx="1699500" cy="602081"/>
          </a:xfrm>
          <a:prstGeom prst="wedgeRoundRectCallout">
            <a:avLst>
              <a:gd name="adj1" fmla="val -23427"/>
              <a:gd name="adj2" fmla="val 714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orbel" panose="020B0503020204020204" pitchFamily="34" charset="0"/>
              </a:rPr>
              <a:t>Supplemented document</a:t>
            </a:r>
          </a:p>
        </p:txBody>
      </p:sp>
    </p:spTree>
    <p:extLst>
      <p:ext uri="{BB962C8B-B14F-4D97-AF65-F5344CB8AC3E}">
        <p14:creationId xmlns:p14="http://schemas.microsoft.com/office/powerpoint/2010/main" val="397738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8"/>
                                        </p:tgtEl>
                                        <p:attrNameLst>
                                          <p:attrName>style.opacity</p:attrName>
                                        </p:attrNameLst>
                                      </p:cBhvr>
                                      <p:to>
                                        <p:strVal val="0.25"/>
                                      </p:to>
                                    </p:set>
                                    <p:animEffect filter="image" prLst="opacity: 0.25">
                                      <p:cBhvr rctx="IE">
                                        <p:cTn id="7" dur="indefinite"/>
                                        <p:tgtEl>
                                          <p:spTgt spid="8"/>
                                        </p:tgtEl>
                                      </p:cBhvr>
                                    </p:animEffect>
                                  </p:childTnLst>
                                </p:cTn>
                              </p:par>
                              <p:par>
                                <p:cTn id="8" presetID="9" presetClass="emph" presetSubtype="0" nodeType="withEffect">
                                  <p:stCondLst>
                                    <p:cond delay="0"/>
                                  </p:stCondLst>
                                  <p:childTnLst>
                                    <p:set>
                                      <p:cBhvr>
                                        <p:cTn id="9" dur="indefinite"/>
                                        <p:tgtEl>
                                          <p:spTgt spid="9"/>
                                        </p:tgtEl>
                                        <p:attrNameLst>
                                          <p:attrName>style.opacity</p:attrName>
                                        </p:attrNameLst>
                                      </p:cBhvr>
                                      <p:to>
                                        <p:strVal val="0.25"/>
                                      </p:to>
                                    </p:set>
                                    <p:animEffect filter="image" prLst="opacity: 0.25">
                                      <p:cBhvr rctx="IE">
                                        <p:cTn id="10" dur="indefinite"/>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p:cTn id="14" dur="indefinite"/>
                                        <p:tgtEl>
                                          <p:spTgt spid="8"/>
                                        </p:tgtEl>
                                        <p:attrNameLst>
                                          <p:attrName>style.opacity</p:attrName>
                                        </p:attrNameLst>
                                      </p:cBhvr>
                                      <p:to>
                                        <p:strVal val="1"/>
                                      </p:to>
                                    </p:set>
                                    <p:animEffect filter="image" prLst="opacity: 1">
                                      <p:cBhvr rctx="IE">
                                        <p:cTn id="15" dur="indefinite"/>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par>
                                <p:cTn id="21" presetID="9" presetClass="emph" presetSubtype="0" nodeType="withEffect">
                                  <p:stCondLst>
                                    <p:cond delay="0"/>
                                  </p:stCondLst>
                                  <p:childTnLst>
                                    <p:set>
                                      <p:cBhvr>
                                        <p:cTn id="22" dur="indefinite"/>
                                        <p:tgtEl>
                                          <p:spTgt spid="9"/>
                                        </p:tgtEl>
                                        <p:attrNameLst>
                                          <p:attrName>style.opacity</p:attrName>
                                        </p:attrNameLst>
                                      </p:cBhvr>
                                      <p:to>
                                        <p:strVal val="1"/>
                                      </p:to>
                                    </p:set>
                                    <p:animEffect filter="image" prLst="opacity: 1">
                                      <p:cBhvr rctx="IE">
                                        <p:cTn id="23" dur="indefinite"/>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fade">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p:bldP spid="29" grpId="0" animBg="1"/>
      <p:bldP spid="22" grpId="0" animBg="1"/>
      <p:bldP spid="23"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1"/>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Step 2: Typing Complex Questions</a:t>
            </a:r>
            <a:endParaRPr dirty="0"/>
          </a:p>
        </p:txBody>
      </p:sp>
      <p:sp>
        <p:nvSpPr>
          <p:cNvPr id="2" name="Content Placeholder 1">
            <a:extLst>
              <a:ext uri="{FF2B5EF4-FFF2-40B4-BE49-F238E27FC236}">
                <a16:creationId xmlns:a16="http://schemas.microsoft.com/office/drawing/2014/main" id="{AD1B0204-959F-D247-9BA8-54F9C7054694}"/>
              </a:ext>
            </a:extLst>
          </p:cNvPr>
          <p:cNvSpPr>
            <a:spLocks noGrp="1"/>
          </p:cNvSpPr>
          <p:nvPr>
            <p:ph idx="1"/>
          </p:nvPr>
        </p:nvSpPr>
        <p:spPr/>
        <p:txBody>
          <a:bodyPr/>
          <a:lstStyle/>
          <a:p>
            <a:r>
              <a:rPr lang="en-US" dirty="0"/>
              <a:t>Infer the [complex] question type via heuristics</a:t>
            </a:r>
          </a:p>
          <a:p>
            <a:pPr lvl="1"/>
            <a:endParaRPr lang="en-US" dirty="0"/>
          </a:p>
          <a:p>
            <a:pPr lvl="1"/>
            <a:endParaRPr lang="en-US" dirty="0"/>
          </a:p>
          <a:p>
            <a:endParaRPr lang="en-US" dirty="0"/>
          </a:p>
          <a:p>
            <a:endParaRPr lang="en-US" dirty="0"/>
          </a:p>
        </p:txBody>
      </p:sp>
      <p:sp>
        <p:nvSpPr>
          <p:cNvPr id="498" name="Google Shape;498;p41"/>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36</a:t>
            </a:fld>
            <a:endParaRPr/>
          </a:p>
        </p:txBody>
      </p:sp>
      <p:graphicFrame>
        <p:nvGraphicFramePr>
          <p:cNvPr id="4" name="Table 4">
            <a:extLst>
              <a:ext uri="{FF2B5EF4-FFF2-40B4-BE49-F238E27FC236}">
                <a16:creationId xmlns:a16="http://schemas.microsoft.com/office/drawing/2014/main" id="{73CDD054-BF9B-3842-8D44-AC64237E6F93}"/>
              </a:ext>
            </a:extLst>
          </p:cNvPr>
          <p:cNvGraphicFramePr>
            <a:graphicFrameLocks noGrp="1"/>
          </p:cNvGraphicFramePr>
          <p:nvPr>
            <p:extLst>
              <p:ext uri="{D42A27DB-BD31-4B8C-83A1-F6EECF244321}">
                <p14:modId xmlns:p14="http://schemas.microsoft.com/office/powerpoint/2010/main" val="3816942013"/>
              </p:ext>
            </p:extLst>
          </p:nvPr>
        </p:nvGraphicFramePr>
        <p:xfrm>
          <a:off x="2338388" y="2648674"/>
          <a:ext cx="8128000" cy="3032760"/>
        </p:xfrm>
        <a:graphic>
          <a:graphicData uri="http://schemas.openxmlformats.org/drawingml/2006/table">
            <a:tbl>
              <a:tblPr firstRow="1" bandRow="1">
                <a:tableStyleId>{B301B821-A1FF-4177-AEE7-76D212191A09}</a:tableStyleId>
              </a:tblPr>
              <a:tblGrid>
                <a:gridCol w="3072856">
                  <a:extLst>
                    <a:ext uri="{9D8B030D-6E8A-4147-A177-3AD203B41FA5}">
                      <a16:colId xmlns:a16="http://schemas.microsoft.com/office/drawing/2014/main" val="2241337050"/>
                    </a:ext>
                  </a:extLst>
                </a:gridCol>
                <a:gridCol w="5055144">
                  <a:extLst>
                    <a:ext uri="{9D8B030D-6E8A-4147-A177-3AD203B41FA5}">
                      <a16:colId xmlns:a16="http://schemas.microsoft.com/office/drawing/2014/main" val="1908557383"/>
                    </a:ext>
                  </a:extLst>
                </a:gridCol>
              </a:tblGrid>
              <a:tr h="370840">
                <a:tc>
                  <a:txBody>
                    <a:bodyPr/>
                    <a:lstStyle/>
                    <a:p>
                      <a:pPr algn="ctr"/>
                      <a:r>
                        <a:rPr lang="en-US" dirty="0"/>
                        <a:t>Question type </a:t>
                      </a:r>
                    </a:p>
                  </a:txBody>
                  <a:tcPr/>
                </a:tc>
                <a:tc>
                  <a:txBody>
                    <a:bodyPr/>
                    <a:lstStyle/>
                    <a:p>
                      <a:pPr algn="ctr"/>
                      <a:r>
                        <a:rPr lang="en-US" dirty="0"/>
                        <a:t>Example</a:t>
                      </a:r>
                    </a:p>
                  </a:txBody>
                  <a:tcPr/>
                </a:tc>
                <a:extLst>
                  <a:ext uri="{0D108BD9-81ED-4DB2-BD59-A6C34878D82A}">
                    <a16:rowId xmlns:a16="http://schemas.microsoft.com/office/drawing/2014/main" val="377348165"/>
                  </a:ext>
                </a:extLst>
              </a:tr>
              <a:tr h="370840">
                <a:tc>
                  <a:txBody>
                    <a:bodyPr/>
                    <a:lstStyle/>
                    <a:p>
                      <a:pPr algn="ctr"/>
                      <a:r>
                        <a:rPr lang="en-US" b="1" dirty="0"/>
                        <a:t>Difference questions </a:t>
                      </a:r>
                    </a:p>
                  </a:txBody>
                  <a:tcPr anchor="ctr"/>
                </a:tc>
                <a:tc>
                  <a:txBody>
                    <a:bodyPr/>
                    <a:lstStyle/>
                    <a:p>
                      <a:pPr algn="l"/>
                      <a:r>
                        <a:rPr lang="en-US" i="1" dirty="0"/>
                        <a:t>How many years did it take for the services sector to rebound? </a:t>
                      </a:r>
                    </a:p>
                  </a:txBody>
                  <a:tcPr anchor="ctr"/>
                </a:tc>
                <a:extLst>
                  <a:ext uri="{0D108BD9-81ED-4DB2-BD59-A6C34878D82A}">
                    <a16:rowId xmlns:a16="http://schemas.microsoft.com/office/drawing/2014/main" val="3857531160"/>
                  </a:ext>
                </a:extLst>
              </a:tr>
              <a:tr h="370840">
                <a:tc>
                  <a:txBody>
                    <a:bodyPr/>
                    <a:lstStyle/>
                    <a:p>
                      <a:pPr algn="ctr"/>
                      <a:r>
                        <a:rPr lang="en-US" b="1" dirty="0"/>
                        <a:t>Comparison questions</a:t>
                      </a:r>
                    </a:p>
                  </a:txBody>
                  <a:tcPr anchor="ctr"/>
                </a:tc>
                <a:tc>
                  <a:txBody>
                    <a:bodyPr/>
                    <a:lstStyle/>
                    <a:p>
                      <a:pPr algn="l"/>
                      <a:r>
                        <a:rPr lang="en-US" i="1" dirty="0"/>
                        <a:t>Which ancestral group is smaller: Irish or Italian? </a:t>
                      </a:r>
                    </a:p>
                  </a:txBody>
                  <a:tcPr anchor="ctr"/>
                </a:tc>
                <a:extLst>
                  <a:ext uri="{0D108BD9-81ED-4DB2-BD59-A6C34878D82A}">
                    <a16:rowId xmlns:a16="http://schemas.microsoft.com/office/drawing/2014/main" val="3369635363"/>
                  </a:ext>
                </a:extLst>
              </a:tr>
              <a:tr h="370840">
                <a:tc>
                  <a:txBody>
                    <a:bodyPr/>
                    <a:lstStyle/>
                    <a:p>
                      <a:pPr algn="ctr"/>
                      <a:r>
                        <a:rPr lang="en-US" b="1" dirty="0"/>
                        <a:t>Complementation questions </a:t>
                      </a:r>
                    </a:p>
                  </a:txBody>
                  <a:tcPr anchor="ctr"/>
                </a:tc>
                <a:tc>
                  <a:txBody>
                    <a:bodyPr/>
                    <a:lstStyle/>
                    <a:p>
                      <a:pPr algn="l"/>
                      <a:r>
                        <a:rPr lang="en-US" i="1" dirty="0"/>
                        <a:t>How many percent of the national population does not live in Bangkok? </a:t>
                      </a:r>
                    </a:p>
                  </a:txBody>
                  <a:tcPr anchor="ctr"/>
                </a:tc>
                <a:extLst>
                  <a:ext uri="{0D108BD9-81ED-4DB2-BD59-A6C34878D82A}">
                    <a16:rowId xmlns:a16="http://schemas.microsoft.com/office/drawing/2014/main" val="2142672212"/>
                  </a:ext>
                </a:extLst>
              </a:tr>
              <a:tr h="370840">
                <a:tc>
                  <a:txBody>
                    <a:bodyPr/>
                    <a:lstStyle/>
                    <a:p>
                      <a:pPr algn="ctr"/>
                      <a:r>
                        <a:rPr lang="en-US" b="1" dirty="0"/>
                        <a:t>Composition questions </a:t>
                      </a:r>
                    </a:p>
                  </a:txBody>
                  <a:tcPr anchor="ctr"/>
                </a:tc>
                <a:tc>
                  <a:txBody>
                    <a:bodyPr/>
                    <a:lstStyle/>
                    <a:p>
                      <a:pPr algn="l"/>
                      <a:r>
                        <a:rPr lang="en-US" i="1" dirty="0"/>
                        <a:t>What was the nationality of the director of the "Little Big Girl" episode of "The Simpsons"? </a:t>
                      </a:r>
                    </a:p>
                  </a:txBody>
                  <a:tcPr anchor="ctr"/>
                </a:tc>
                <a:extLst>
                  <a:ext uri="{0D108BD9-81ED-4DB2-BD59-A6C34878D82A}">
                    <a16:rowId xmlns:a16="http://schemas.microsoft.com/office/drawing/2014/main" val="3135145318"/>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Conjunction questions </a:t>
                      </a:r>
                    </a:p>
                  </a:txBody>
                  <a:tcPr anchor="ctr"/>
                </a:tc>
                <a:tc>
                  <a:txBody>
                    <a:bodyPr/>
                    <a:lstStyle/>
                    <a:p>
                      <a:pPr algn="l"/>
                      <a:r>
                        <a:rPr lang="en-US" i="1" dirty="0"/>
                        <a:t>Who is a politician and an actor? </a:t>
                      </a:r>
                    </a:p>
                  </a:txBody>
                  <a:tcPr anchor="ctr"/>
                </a:tc>
                <a:extLst>
                  <a:ext uri="{0D108BD9-81ED-4DB2-BD59-A6C34878D82A}">
                    <a16:rowId xmlns:a16="http://schemas.microsoft.com/office/drawing/2014/main" val="1049110468"/>
                  </a:ext>
                </a:extLst>
              </a:tr>
            </a:tbl>
          </a:graphicData>
        </a:graphic>
      </p:graphicFrame>
      <p:sp>
        <p:nvSpPr>
          <p:cNvPr id="5" name="Rectangle 4">
            <a:extLst>
              <a:ext uri="{FF2B5EF4-FFF2-40B4-BE49-F238E27FC236}">
                <a16:creationId xmlns:a16="http://schemas.microsoft.com/office/drawing/2014/main" id="{1112B649-4B56-F546-89E4-1DB6F4E1B823}"/>
              </a:ext>
            </a:extLst>
          </p:cNvPr>
          <p:cNvSpPr/>
          <p:nvPr/>
        </p:nvSpPr>
        <p:spPr>
          <a:xfrm>
            <a:off x="1562774" y="3093308"/>
            <a:ext cx="646331" cy="646331"/>
          </a:xfrm>
          <a:prstGeom prst="rect">
            <a:avLst/>
          </a:prstGeom>
        </p:spPr>
        <p:txBody>
          <a:bodyPr wrap="none">
            <a:spAutoFit/>
          </a:bodyPr>
          <a:lstStyle/>
          <a:p>
            <a:r>
              <a:rPr lang="en-US" sz="3600" dirty="0"/>
              <a:t>👉</a:t>
            </a:r>
          </a:p>
        </p:txBody>
      </p:sp>
      <p:sp>
        <p:nvSpPr>
          <p:cNvPr id="7" name="Rounded Rectangular Callout 6">
            <a:extLst>
              <a:ext uri="{FF2B5EF4-FFF2-40B4-BE49-F238E27FC236}">
                <a16:creationId xmlns:a16="http://schemas.microsoft.com/office/drawing/2014/main" id="{317E02A5-DD1B-1644-86A5-301682479E33}"/>
              </a:ext>
            </a:extLst>
          </p:cNvPr>
          <p:cNvSpPr/>
          <p:nvPr/>
        </p:nvSpPr>
        <p:spPr>
          <a:xfrm>
            <a:off x="1394564" y="5964018"/>
            <a:ext cx="2251461" cy="646331"/>
          </a:xfrm>
          <a:prstGeom prst="wedgeRoundRectCallout">
            <a:avLst>
              <a:gd name="adj1" fmla="val 33217"/>
              <a:gd name="adj2" fmla="val -953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orbel" panose="020B0503020204020204" pitchFamily="34" charset="0"/>
              </a:rPr>
              <a:t>High-level and used across datasets </a:t>
            </a:r>
          </a:p>
        </p:txBody>
      </p:sp>
    </p:spTree>
    <p:extLst>
      <p:ext uri="{BB962C8B-B14F-4D97-AF65-F5344CB8AC3E}">
        <p14:creationId xmlns:p14="http://schemas.microsoft.com/office/powerpoint/2010/main" val="144482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1"/>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Step 3: Generating [Noisy] Training Data</a:t>
            </a:r>
            <a:endParaRPr dirty="0"/>
          </a:p>
        </p:txBody>
      </p:sp>
      <p:sp>
        <p:nvSpPr>
          <p:cNvPr id="498" name="Google Shape;498;p41"/>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37</a:t>
            </a:fld>
            <a:endParaRPr/>
          </a:p>
        </p:txBody>
      </p:sp>
      <p:sp>
        <p:nvSpPr>
          <p:cNvPr id="2" name="Content Placeholder 1">
            <a:extLst>
              <a:ext uri="{FF2B5EF4-FFF2-40B4-BE49-F238E27FC236}">
                <a16:creationId xmlns:a16="http://schemas.microsoft.com/office/drawing/2014/main" id="{AD1B0204-959F-D247-9BA8-54F9C7054694}"/>
              </a:ext>
            </a:extLst>
          </p:cNvPr>
          <p:cNvSpPr>
            <a:spLocks noGrp="1"/>
          </p:cNvSpPr>
          <p:nvPr>
            <p:ph idx="1"/>
          </p:nvPr>
        </p:nvSpPr>
        <p:spPr>
          <a:xfrm>
            <a:off x="625258" y="1825625"/>
            <a:ext cx="6243180" cy="4351338"/>
          </a:xfrm>
        </p:spPr>
        <p:txBody>
          <a:bodyPr/>
          <a:lstStyle/>
          <a:p>
            <a:r>
              <a:rPr lang="en-US" dirty="0"/>
              <a:t>Form chains of sub-questions, based on the inferred type </a:t>
            </a:r>
            <a:br>
              <a:rPr lang="en-US" dirty="0"/>
            </a:br>
            <a:br>
              <a:rPr lang="en-US" dirty="0"/>
            </a:br>
            <a:br>
              <a:rPr lang="en-US" dirty="0"/>
            </a:br>
            <a:br>
              <a:rPr lang="en-US" sz="2200" dirty="0"/>
            </a:br>
            <a:endParaRPr lang="en-US" sz="2200" dirty="0"/>
          </a:p>
          <a:p>
            <a:pPr marL="0" indent="0">
              <a:buNone/>
            </a:pPr>
            <a:endParaRPr lang="en-US" dirty="0"/>
          </a:p>
        </p:txBody>
      </p:sp>
      <p:sp>
        <p:nvSpPr>
          <p:cNvPr id="8" name="Google Shape;193;p24">
            <a:extLst>
              <a:ext uri="{FF2B5EF4-FFF2-40B4-BE49-F238E27FC236}">
                <a16:creationId xmlns:a16="http://schemas.microsoft.com/office/drawing/2014/main" id="{19110588-31B2-3A4F-B1ED-C2B5DE9E443D}"/>
              </a:ext>
            </a:extLst>
          </p:cNvPr>
          <p:cNvSpPr txBox="1"/>
          <p:nvPr/>
        </p:nvSpPr>
        <p:spPr>
          <a:xfrm>
            <a:off x="7081380" y="1741119"/>
            <a:ext cx="4880976" cy="1315777"/>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b="1" dirty="0">
                <a:ea typeface="Lato"/>
                <a:cs typeface="Lato"/>
                <a:sym typeface="Lato"/>
              </a:rPr>
              <a:t>Complex question and its answer: </a:t>
            </a:r>
          </a:p>
          <a:p>
            <a:pPr marL="285750" indent="-285750">
              <a:spcBef>
                <a:spcPts val="0"/>
              </a:spcBef>
              <a:spcAft>
                <a:spcPts val="0"/>
              </a:spcAft>
              <a:buFont typeface="Arial" panose="020B0604020202020204" pitchFamily="34" charset="0"/>
              <a:buChar char="•"/>
            </a:pPr>
            <a:r>
              <a:rPr lang="en-US" b="1" dirty="0">
                <a:ea typeface="Lato"/>
                <a:cs typeface="Lato"/>
                <a:sym typeface="Lato"/>
              </a:rPr>
              <a:t>Question: </a:t>
            </a:r>
            <a:r>
              <a:rPr lang="en-US" dirty="0">
                <a:ea typeface="Lato"/>
                <a:cs typeface="Lato"/>
                <a:sym typeface="Lato"/>
              </a:rPr>
              <a:t>How many years did it take for the services sector to rebound?</a:t>
            </a:r>
          </a:p>
          <a:p>
            <a:pPr marL="285750" indent="-285750">
              <a:spcBef>
                <a:spcPts val="0"/>
              </a:spcBef>
              <a:spcAft>
                <a:spcPts val="0"/>
              </a:spcAft>
              <a:buFont typeface="Arial" panose="020B0604020202020204" pitchFamily="34" charset="0"/>
              <a:buChar char="•"/>
            </a:pPr>
            <a:r>
              <a:rPr lang="en-US" b="1" dirty="0">
                <a:ea typeface="Lato"/>
                <a:cs typeface="Lato"/>
                <a:sym typeface="Lato"/>
              </a:rPr>
              <a:t>Answer:</a:t>
            </a:r>
            <a:r>
              <a:rPr lang="en-US" dirty="0">
                <a:ea typeface="Lato"/>
                <a:cs typeface="Lato"/>
                <a:sym typeface="Lato"/>
              </a:rPr>
              <a:t> 1</a:t>
            </a:r>
          </a:p>
        </p:txBody>
      </p:sp>
      <p:sp>
        <p:nvSpPr>
          <p:cNvPr id="12" name="Down Arrow 11">
            <a:extLst>
              <a:ext uri="{FF2B5EF4-FFF2-40B4-BE49-F238E27FC236}">
                <a16:creationId xmlns:a16="http://schemas.microsoft.com/office/drawing/2014/main" id="{ACF92AAA-E963-F143-827A-9E60104E1820}"/>
              </a:ext>
            </a:extLst>
          </p:cNvPr>
          <p:cNvSpPr/>
          <p:nvPr/>
        </p:nvSpPr>
        <p:spPr>
          <a:xfrm>
            <a:off x="9267169" y="3118598"/>
            <a:ext cx="425885" cy="2452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AD0149F-6962-E549-85F3-53B39F4B7F2C}"/>
              </a:ext>
            </a:extLst>
          </p:cNvPr>
          <p:cNvSpPr/>
          <p:nvPr/>
        </p:nvSpPr>
        <p:spPr>
          <a:xfrm>
            <a:off x="7910899" y="3475549"/>
            <a:ext cx="3147015" cy="338554"/>
          </a:xfrm>
          <a:prstGeom prst="rect">
            <a:avLst/>
          </a:prstGeom>
        </p:spPr>
        <p:txBody>
          <a:bodyPr wrap="none">
            <a:spAutoFit/>
          </a:bodyPr>
          <a:lstStyle/>
          <a:p>
            <a:r>
              <a:rPr lang="en-US" sz="1600" dirty="0">
                <a:latin typeface="Courier" pitchFamily="2" charset="0"/>
              </a:rPr>
              <a:t>Question Type=difference</a:t>
            </a:r>
          </a:p>
        </p:txBody>
      </p:sp>
      <p:sp>
        <p:nvSpPr>
          <p:cNvPr id="17" name="Down Arrow 16">
            <a:extLst>
              <a:ext uri="{FF2B5EF4-FFF2-40B4-BE49-F238E27FC236}">
                <a16:creationId xmlns:a16="http://schemas.microsoft.com/office/drawing/2014/main" id="{F3FC510B-1C29-8440-9D32-062994D03BE4}"/>
              </a:ext>
            </a:extLst>
          </p:cNvPr>
          <p:cNvSpPr/>
          <p:nvPr/>
        </p:nvSpPr>
        <p:spPr>
          <a:xfrm>
            <a:off x="9267169" y="3896392"/>
            <a:ext cx="425885" cy="2452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4DB6072-2C72-0A4E-85A7-4ACB882339DA}"/>
              </a:ext>
            </a:extLst>
          </p:cNvPr>
          <p:cNvGrpSpPr/>
          <p:nvPr/>
        </p:nvGrpSpPr>
        <p:grpSpPr>
          <a:xfrm>
            <a:off x="7134964" y="4229022"/>
            <a:ext cx="4557862" cy="1137610"/>
            <a:chOff x="7134964" y="4220230"/>
            <a:chExt cx="4557862" cy="1137610"/>
          </a:xfrm>
        </p:grpSpPr>
        <p:sp>
          <p:nvSpPr>
            <p:cNvPr id="7" name="Rectangle 6">
              <a:extLst>
                <a:ext uri="{FF2B5EF4-FFF2-40B4-BE49-F238E27FC236}">
                  <a16:creationId xmlns:a16="http://schemas.microsoft.com/office/drawing/2014/main" id="{BA83B05D-26BB-A945-8D23-B83E35289BE8}"/>
                </a:ext>
              </a:extLst>
            </p:cNvPr>
            <p:cNvSpPr/>
            <p:nvPr/>
          </p:nvSpPr>
          <p:spPr>
            <a:xfrm>
              <a:off x="7324024" y="4220230"/>
              <a:ext cx="4257897" cy="338554"/>
            </a:xfrm>
            <a:prstGeom prst="rect">
              <a:avLst/>
            </a:prstGeom>
          </p:spPr>
          <p:txBody>
            <a:bodyPr wrap="none">
              <a:spAutoFit/>
            </a:bodyPr>
            <a:lstStyle/>
            <a:p>
              <a:r>
                <a:rPr lang="en-US" sz="1600" dirty="0">
                  <a:latin typeface="Courier" pitchFamily="2" charset="0"/>
                </a:rPr>
                <a:t>q1 = QG(</a:t>
              </a:r>
              <a:r>
                <a:rPr lang="en-US" sz="1600" dirty="0" err="1">
                  <a:solidFill>
                    <a:srgbClr val="FF0000"/>
                  </a:solidFill>
                  <a:latin typeface="Courier" pitchFamily="2" charset="0"/>
                </a:rPr>
                <a:t>q_vocab</a:t>
              </a:r>
              <a:r>
                <a:rPr lang="en-US" sz="1600" dirty="0">
                  <a:latin typeface="Courier" pitchFamily="2" charset="0"/>
                </a:rPr>
                <a:t>, </a:t>
              </a:r>
              <a:r>
                <a:rPr lang="en-US" sz="1600" dirty="0" err="1">
                  <a:solidFill>
                    <a:srgbClr val="00B050"/>
                  </a:solidFill>
                  <a:latin typeface="Courier" pitchFamily="2" charset="0"/>
                </a:rPr>
                <a:t>exp_ans</a:t>
              </a:r>
              <a:r>
                <a:rPr lang="en-US" sz="1600" dirty="0">
                  <a:latin typeface="Courier" pitchFamily="2" charset="0"/>
                </a:rPr>
                <a:t>=</a:t>
              </a:r>
              <a:r>
                <a:rPr lang="en-US" sz="1600" dirty="0">
                  <a:solidFill>
                    <a:srgbClr val="FF00E7"/>
                  </a:solidFill>
                  <a:latin typeface="Courier" pitchFamily="2" charset="0"/>
                </a:rPr>
                <a:t>n1</a:t>
              </a:r>
              <a:r>
                <a:rPr lang="en-US" sz="1600" dirty="0">
                  <a:latin typeface="Courier" pitchFamily="2" charset="0"/>
                </a:rPr>
                <a:t>,</a:t>
              </a:r>
              <a:r>
                <a:rPr lang="en-US" sz="1600" dirty="0">
                  <a:solidFill>
                    <a:srgbClr val="00B050"/>
                  </a:solidFill>
                  <a:latin typeface="Courier" pitchFamily="2" charset="0"/>
                </a:rPr>
                <a:t> </a:t>
              </a:r>
              <a:r>
                <a:rPr lang="en-US" sz="1600" dirty="0">
                  <a:solidFill>
                    <a:srgbClr val="1700FF"/>
                  </a:solidFill>
                  <a:latin typeface="Courier" pitchFamily="2" charset="0"/>
                </a:rPr>
                <a:t>doc</a:t>
              </a:r>
              <a:r>
                <a:rPr lang="en-US" sz="1600" dirty="0">
                  <a:latin typeface="Courier" pitchFamily="2" charset="0"/>
                </a:rPr>
                <a:t>)</a:t>
              </a:r>
            </a:p>
          </p:txBody>
        </p:sp>
        <p:sp>
          <p:nvSpPr>
            <p:cNvPr id="9" name="Rectangle 8">
              <a:extLst>
                <a:ext uri="{FF2B5EF4-FFF2-40B4-BE49-F238E27FC236}">
                  <a16:creationId xmlns:a16="http://schemas.microsoft.com/office/drawing/2014/main" id="{FED9BAD0-2625-AB44-88BD-A2DF06AEB78C}"/>
                </a:ext>
              </a:extLst>
            </p:cNvPr>
            <p:cNvSpPr/>
            <p:nvPr/>
          </p:nvSpPr>
          <p:spPr>
            <a:xfrm>
              <a:off x="7311498" y="4631374"/>
              <a:ext cx="4381328" cy="338554"/>
            </a:xfrm>
            <a:prstGeom prst="rect">
              <a:avLst/>
            </a:prstGeom>
          </p:spPr>
          <p:txBody>
            <a:bodyPr wrap="none">
              <a:spAutoFit/>
            </a:bodyPr>
            <a:lstStyle/>
            <a:p>
              <a:r>
                <a:rPr lang="en-US" sz="1600" dirty="0">
                  <a:latin typeface="Courier" pitchFamily="2" charset="0"/>
                </a:rPr>
                <a:t>q2 = QG(</a:t>
              </a:r>
              <a:r>
                <a:rPr lang="en-US" sz="1600" dirty="0" err="1">
                  <a:solidFill>
                    <a:srgbClr val="FF0000"/>
                  </a:solidFill>
                  <a:latin typeface="Courier" pitchFamily="2" charset="0"/>
                </a:rPr>
                <a:t>q_vocab</a:t>
              </a:r>
              <a:r>
                <a:rPr lang="en-US" sz="1600" dirty="0">
                  <a:latin typeface="Courier" pitchFamily="2" charset="0"/>
                </a:rPr>
                <a:t>, </a:t>
              </a:r>
              <a:r>
                <a:rPr lang="en-US" sz="1600" dirty="0" err="1">
                  <a:solidFill>
                    <a:srgbClr val="00B050"/>
                  </a:solidFill>
                  <a:latin typeface="Courier" pitchFamily="2" charset="0"/>
                </a:rPr>
                <a:t>exp_ans</a:t>
              </a:r>
              <a:r>
                <a:rPr lang="en-US" sz="1600" dirty="0">
                  <a:latin typeface="Courier" pitchFamily="2" charset="0"/>
                </a:rPr>
                <a:t>=</a:t>
              </a:r>
              <a:r>
                <a:rPr lang="en-US" sz="1600" dirty="0">
                  <a:solidFill>
                    <a:srgbClr val="FF00E7"/>
                  </a:solidFill>
                  <a:latin typeface="Courier" pitchFamily="2" charset="0"/>
                </a:rPr>
                <a:t>n2</a:t>
              </a:r>
              <a:r>
                <a:rPr lang="en-US" sz="1600" dirty="0">
                  <a:latin typeface="Courier" pitchFamily="2" charset="0"/>
                </a:rPr>
                <a:t>,</a:t>
              </a:r>
              <a:r>
                <a:rPr lang="en-US" sz="1600" dirty="0">
                  <a:solidFill>
                    <a:srgbClr val="00B050"/>
                  </a:solidFill>
                  <a:latin typeface="Courier" pitchFamily="2" charset="0"/>
                </a:rPr>
                <a:t> </a:t>
              </a:r>
              <a:r>
                <a:rPr lang="en-US" sz="1600" dirty="0">
                  <a:solidFill>
                    <a:srgbClr val="1700FF"/>
                  </a:solidFill>
                  <a:latin typeface="Courier" pitchFamily="2" charset="0"/>
                </a:rPr>
                <a:t>doc</a:t>
              </a:r>
              <a:r>
                <a:rPr lang="en-US" sz="1600" dirty="0">
                  <a:latin typeface="Courier" pitchFamily="2" charset="0"/>
                </a:rPr>
                <a:t>)</a:t>
              </a:r>
            </a:p>
          </p:txBody>
        </p:sp>
        <p:sp>
          <p:nvSpPr>
            <p:cNvPr id="10" name="Rectangle 9">
              <a:extLst>
                <a:ext uri="{FF2B5EF4-FFF2-40B4-BE49-F238E27FC236}">
                  <a16:creationId xmlns:a16="http://schemas.microsoft.com/office/drawing/2014/main" id="{7AC3C450-9CC9-104F-AD62-7CE244DF8240}"/>
                </a:ext>
              </a:extLst>
            </p:cNvPr>
            <p:cNvSpPr/>
            <p:nvPr/>
          </p:nvSpPr>
          <p:spPr>
            <a:xfrm>
              <a:off x="7324024" y="5019286"/>
              <a:ext cx="3023585" cy="338554"/>
            </a:xfrm>
            <a:prstGeom prst="rect">
              <a:avLst/>
            </a:prstGeom>
          </p:spPr>
          <p:txBody>
            <a:bodyPr wrap="none">
              <a:spAutoFit/>
            </a:bodyPr>
            <a:lstStyle/>
            <a:p>
              <a:r>
                <a:rPr lang="en-US" sz="1600" dirty="0">
                  <a:latin typeface="Courier" pitchFamily="2" charset="0"/>
                </a:rPr>
                <a:t>q3 = calc(diff, </a:t>
              </a:r>
              <a:r>
                <a:rPr lang="en-US" sz="1600" dirty="0">
                  <a:solidFill>
                    <a:srgbClr val="FF00E7"/>
                  </a:solidFill>
                  <a:latin typeface="Courier" pitchFamily="2" charset="0"/>
                </a:rPr>
                <a:t>n1</a:t>
              </a:r>
              <a:r>
                <a:rPr lang="en-US" sz="1600" dirty="0">
                  <a:latin typeface="Courier" pitchFamily="2" charset="0"/>
                </a:rPr>
                <a:t>, </a:t>
              </a:r>
              <a:r>
                <a:rPr lang="en-US" sz="1600" dirty="0">
                  <a:solidFill>
                    <a:srgbClr val="FF00E7"/>
                  </a:solidFill>
                  <a:latin typeface="Courier" pitchFamily="2" charset="0"/>
                </a:rPr>
                <a:t>n2</a:t>
              </a:r>
              <a:r>
                <a:rPr lang="en-US" sz="1600" dirty="0">
                  <a:latin typeface="Courier" pitchFamily="2" charset="0"/>
                </a:rPr>
                <a:t>)</a:t>
              </a:r>
            </a:p>
          </p:txBody>
        </p:sp>
        <p:sp>
          <p:nvSpPr>
            <p:cNvPr id="15" name="Right Brace 14">
              <a:extLst>
                <a:ext uri="{FF2B5EF4-FFF2-40B4-BE49-F238E27FC236}">
                  <a16:creationId xmlns:a16="http://schemas.microsoft.com/office/drawing/2014/main" id="{18A73CB0-55B2-9C41-8666-5CA3568CA16C}"/>
                </a:ext>
              </a:extLst>
            </p:cNvPr>
            <p:cNvSpPr/>
            <p:nvPr/>
          </p:nvSpPr>
          <p:spPr>
            <a:xfrm rot="10800000">
              <a:off x="7134964" y="4245282"/>
              <a:ext cx="176534" cy="1089916"/>
            </a:xfrm>
            <a:prstGeom prst="rightBrace">
              <a:avLst>
                <a:gd name="adj1" fmla="val 67308"/>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4" name="Rounded Rectangular Callout 13">
            <a:extLst>
              <a:ext uri="{FF2B5EF4-FFF2-40B4-BE49-F238E27FC236}">
                <a16:creationId xmlns:a16="http://schemas.microsoft.com/office/drawing/2014/main" id="{F882EC3D-C537-5A4C-8CDE-2D85ABC5F754}"/>
              </a:ext>
            </a:extLst>
          </p:cNvPr>
          <p:cNvSpPr/>
          <p:nvPr/>
        </p:nvSpPr>
        <p:spPr>
          <a:xfrm>
            <a:off x="2850110" y="3088005"/>
            <a:ext cx="3671006" cy="728620"/>
          </a:xfrm>
          <a:prstGeom prst="wedgeRoundRectCallout">
            <a:avLst>
              <a:gd name="adj1" fmla="val 103916"/>
              <a:gd name="adj2" fmla="val 101223"/>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err="1">
                <a:solidFill>
                  <a:srgbClr val="FF0000"/>
                </a:solidFill>
                <a:latin typeface="Courier" pitchFamily="2" charset="0"/>
              </a:rPr>
              <a:t>q_vocab</a:t>
            </a:r>
            <a:r>
              <a:rPr lang="en-US" dirty="0"/>
              <a:t>=non-stop words from complex question</a:t>
            </a:r>
            <a:endParaRPr lang="en-US" dirty="0">
              <a:latin typeface="Corbel" panose="020B0503020204020204" pitchFamily="34" charset="0"/>
            </a:endParaRPr>
          </a:p>
        </p:txBody>
      </p:sp>
      <p:sp>
        <p:nvSpPr>
          <p:cNvPr id="16" name="Rounded Rectangular Callout 15">
            <a:extLst>
              <a:ext uri="{FF2B5EF4-FFF2-40B4-BE49-F238E27FC236}">
                <a16:creationId xmlns:a16="http://schemas.microsoft.com/office/drawing/2014/main" id="{1B12CC53-E24F-EA48-ACE9-D24B4D2DC2CA}"/>
              </a:ext>
            </a:extLst>
          </p:cNvPr>
          <p:cNvSpPr/>
          <p:nvPr/>
        </p:nvSpPr>
        <p:spPr>
          <a:xfrm>
            <a:off x="2741826" y="5722118"/>
            <a:ext cx="4126612" cy="814561"/>
          </a:xfrm>
          <a:prstGeom prst="wedgeRoundRectCallout">
            <a:avLst>
              <a:gd name="adj1" fmla="val 108343"/>
              <a:gd name="adj2" fmla="val -90437"/>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dirty="0">
                <a:solidFill>
                  <a:srgbClr val="FF00E7"/>
                </a:solidFill>
                <a:latin typeface="Courier" pitchFamily="2" charset="0"/>
              </a:rPr>
              <a:t>n1</a:t>
            </a:r>
            <a:r>
              <a:rPr lang="en-US" dirty="0"/>
              <a:t> and </a:t>
            </a:r>
            <a:r>
              <a:rPr lang="en-US" dirty="0">
                <a:solidFill>
                  <a:srgbClr val="FF00E7"/>
                </a:solidFill>
                <a:latin typeface="Courier" pitchFamily="2" charset="0"/>
              </a:rPr>
              <a:t>n2</a:t>
            </a:r>
            <a:r>
              <a:rPr lang="en-US" dirty="0"/>
              <a:t>: numbers extracted from </a:t>
            </a:r>
            <a:r>
              <a:rPr lang="en-US" dirty="0">
                <a:solidFill>
                  <a:srgbClr val="1700FF"/>
                </a:solidFill>
                <a:latin typeface="Courier" pitchFamily="2" charset="0"/>
              </a:rPr>
              <a:t>doc</a:t>
            </a:r>
            <a:r>
              <a:rPr lang="en-US" dirty="0"/>
              <a:t> with difference equal to the final answer.  </a:t>
            </a:r>
          </a:p>
        </p:txBody>
      </p:sp>
    </p:spTree>
    <p:extLst>
      <p:ext uri="{BB962C8B-B14F-4D97-AF65-F5344CB8AC3E}">
        <p14:creationId xmlns:p14="http://schemas.microsoft.com/office/powerpoint/2010/main" val="214271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7" grpId="0" animBg="1"/>
      <p:bldP spid="14"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1"/>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Step 4: Filtering the [Noisy] Training Data</a:t>
            </a:r>
            <a:endParaRPr dirty="0"/>
          </a:p>
        </p:txBody>
      </p:sp>
      <p:sp>
        <p:nvSpPr>
          <p:cNvPr id="498" name="Google Shape;498;p41"/>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38</a:t>
            </a:fld>
            <a:endParaRPr/>
          </a:p>
        </p:txBody>
      </p:sp>
      <p:sp>
        <p:nvSpPr>
          <p:cNvPr id="2" name="Content Placeholder 1">
            <a:extLst>
              <a:ext uri="{FF2B5EF4-FFF2-40B4-BE49-F238E27FC236}">
                <a16:creationId xmlns:a16="http://schemas.microsoft.com/office/drawing/2014/main" id="{AD1B0204-959F-D247-9BA8-54F9C7054694}"/>
              </a:ext>
            </a:extLst>
          </p:cNvPr>
          <p:cNvSpPr>
            <a:spLocks noGrp="1"/>
          </p:cNvSpPr>
          <p:nvPr>
            <p:ph idx="1"/>
          </p:nvPr>
        </p:nvSpPr>
        <p:spPr>
          <a:xfrm>
            <a:off x="838200" y="1825625"/>
            <a:ext cx="6243180" cy="4351338"/>
          </a:xfrm>
        </p:spPr>
        <p:txBody>
          <a:bodyPr/>
          <a:lstStyle/>
          <a:p>
            <a:pPr>
              <a:lnSpc>
                <a:spcPct val="150000"/>
              </a:lnSpc>
            </a:pPr>
            <a:r>
              <a:rPr lang="en-US" dirty="0"/>
              <a:t>Filter out undesirable chains: </a:t>
            </a:r>
          </a:p>
          <a:p>
            <a:pPr lvl="1">
              <a:spcBef>
                <a:spcPts val="0"/>
              </a:spcBef>
            </a:pPr>
            <a:r>
              <a:rPr lang="en-US" dirty="0"/>
              <a:t>Too many question words </a:t>
            </a:r>
            <a:r>
              <a:rPr lang="en-US" b="1" dirty="0"/>
              <a:t>not</a:t>
            </a:r>
            <a:r>
              <a:rPr lang="en-US" dirty="0"/>
              <a:t> used</a:t>
            </a:r>
          </a:p>
          <a:p>
            <a:pPr lvl="1">
              <a:spcBef>
                <a:spcPts val="0"/>
              </a:spcBef>
            </a:pPr>
            <a:r>
              <a:rPr lang="en-US" dirty="0"/>
              <a:t>Too many </a:t>
            </a:r>
            <a:r>
              <a:rPr lang="en-US" b="1" dirty="0"/>
              <a:t>new</a:t>
            </a:r>
            <a:r>
              <a:rPr lang="en-US" dirty="0"/>
              <a:t> words introduced</a:t>
            </a:r>
          </a:p>
          <a:p>
            <a:pPr marL="457200" lvl="1" indent="0">
              <a:buNone/>
            </a:pPr>
            <a:endParaRPr lang="en-US" dirty="0"/>
          </a:p>
        </p:txBody>
      </p:sp>
      <p:sp>
        <p:nvSpPr>
          <p:cNvPr id="8" name="Google Shape;193;p24">
            <a:extLst>
              <a:ext uri="{FF2B5EF4-FFF2-40B4-BE49-F238E27FC236}">
                <a16:creationId xmlns:a16="http://schemas.microsoft.com/office/drawing/2014/main" id="{19110588-31B2-3A4F-B1ED-C2B5DE9E443D}"/>
              </a:ext>
            </a:extLst>
          </p:cNvPr>
          <p:cNvSpPr txBox="1"/>
          <p:nvPr/>
        </p:nvSpPr>
        <p:spPr>
          <a:xfrm>
            <a:off x="7081380" y="1741119"/>
            <a:ext cx="4880976" cy="1315777"/>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b="1" dirty="0">
                <a:ea typeface="Lato"/>
                <a:cs typeface="Lato"/>
                <a:sym typeface="Lato"/>
              </a:rPr>
              <a:t>Complex question and its answer: </a:t>
            </a:r>
          </a:p>
          <a:p>
            <a:pPr marL="285750" indent="-285750">
              <a:spcBef>
                <a:spcPts val="0"/>
              </a:spcBef>
              <a:spcAft>
                <a:spcPts val="0"/>
              </a:spcAft>
              <a:buFont typeface="Arial" panose="020B0604020202020204" pitchFamily="34" charset="0"/>
              <a:buChar char="•"/>
            </a:pPr>
            <a:r>
              <a:rPr lang="en-US" b="1" dirty="0">
                <a:ea typeface="Lato"/>
                <a:cs typeface="Lato"/>
                <a:sym typeface="Lato"/>
              </a:rPr>
              <a:t>Question: </a:t>
            </a:r>
            <a:r>
              <a:rPr lang="en-US" dirty="0">
                <a:ea typeface="Lato"/>
                <a:cs typeface="Lato"/>
                <a:sym typeface="Lato"/>
              </a:rPr>
              <a:t>How many years did it take for the services sector to rebound?</a:t>
            </a:r>
          </a:p>
          <a:p>
            <a:pPr marL="285750" indent="-285750">
              <a:spcBef>
                <a:spcPts val="0"/>
              </a:spcBef>
              <a:spcAft>
                <a:spcPts val="0"/>
              </a:spcAft>
              <a:buFont typeface="Arial" panose="020B0604020202020204" pitchFamily="34" charset="0"/>
              <a:buChar char="•"/>
            </a:pPr>
            <a:r>
              <a:rPr lang="en-US" b="1" dirty="0">
                <a:ea typeface="Lato"/>
                <a:cs typeface="Lato"/>
                <a:sym typeface="Lato"/>
              </a:rPr>
              <a:t>Answer:</a:t>
            </a:r>
            <a:r>
              <a:rPr lang="en-US" dirty="0">
                <a:ea typeface="Lato"/>
                <a:cs typeface="Lato"/>
                <a:sym typeface="Lato"/>
              </a:rPr>
              <a:t> 1</a:t>
            </a:r>
          </a:p>
        </p:txBody>
      </p:sp>
      <p:sp>
        <p:nvSpPr>
          <p:cNvPr id="7" name="Rectangle 6">
            <a:extLst>
              <a:ext uri="{FF2B5EF4-FFF2-40B4-BE49-F238E27FC236}">
                <a16:creationId xmlns:a16="http://schemas.microsoft.com/office/drawing/2014/main" id="{BA83B05D-26BB-A945-8D23-B83E35289BE8}"/>
              </a:ext>
            </a:extLst>
          </p:cNvPr>
          <p:cNvSpPr/>
          <p:nvPr/>
        </p:nvSpPr>
        <p:spPr>
          <a:xfrm>
            <a:off x="7324024" y="4220230"/>
            <a:ext cx="4257897" cy="338554"/>
          </a:xfrm>
          <a:prstGeom prst="rect">
            <a:avLst/>
          </a:prstGeom>
        </p:spPr>
        <p:txBody>
          <a:bodyPr wrap="none">
            <a:spAutoFit/>
          </a:bodyPr>
          <a:lstStyle/>
          <a:p>
            <a:r>
              <a:rPr lang="en-US" sz="1600" dirty="0">
                <a:latin typeface="Courier" pitchFamily="2" charset="0"/>
              </a:rPr>
              <a:t>q1 = QG(</a:t>
            </a:r>
            <a:r>
              <a:rPr lang="en-US" sz="1600" dirty="0" err="1">
                <a:solidFill>
                  <a:srgbClr val="FF0000"/>
                </a:solidFill>
                <a:latin typeface="Courier" pitchFamily="2" charset="0"/>
              </a:rPr>
              <a:t>q_vocab</a:t>
            </a:r>
            <a:r>
              <a:rPr lang="en-US" sz="1600" dirty="0">
                <a:latin typeface="Courier" pitchFamily="2" charset="0"/>
              </a:rPr>
              <a:t>, </a:t>
            </a:r>
            <a:r>
              <a:rPr lang="en-US" sz="1600" dirty="0" err="1">
                <a:solidFill>
                  <a:srgbClr val="00B050"/>
                </a:solidFill>
                <a:latin typeface="Courier" pitchFamily="2" charset="0"/>
              </a:rPr>
              <a:t>exp_ans</a:t>
            </a:r>
            <a:r>
              <a:rPr lang="en-US" sz="1600" dirty="0">
                <a:latin typeface="Courier" pitchFamily="2" charset="0"/>
              </a:rPr>
              <a:t>=</a:t>
            </a:r>
            <a:r>
              <a:rPr lang="en-US" sz="1600" dirty="0">
                <a:solidFill>
                  <a:srgbClr val="FF00E7"/>
                </a:solidFill>
                <a:latin typeface="Courier" pitchFamily="2" charset="0"/>
              </a:rPr>
              <a:t>n1</a:t>
            </a:r>
            <a:r>
              <a:rPr lang="en-US" sz="1600" dirty="0">
                <a:latin typeface="Courier" pitchFamily="2" charset="0"/>
              </a:rPr>
              <a:t>,</a:t>
            </a:r>
            <a:r>
              <a:rPr lang="en-US" sz="1600" dirty="0">
                <a:solidFill>
                  <a:srgbClr val="00B050"/>
                </a:solidFill>
                <a:latin typeface="Courier" pitchFamily="2" charset="0"/>
              </a:rPr>
              <a:t> </a:t>
            </a:r>
            <a:r>
              <a:rPr lang="en-US" sz="1600" dirty="0">
                <a:solidFill>
                  <a:srgbClr val="1700FF"/>
                </a:solidFill>
                <a:latin typeface="Courier" pitchFamily="2" charset="0"/>
              </a:rPr>
              <a:t>doc</a:t>
            </a:r>
            <a:r>
              <a:rPr lang="en-US" sz="1600" dirty="0">
                <a:latin typeface="Courier" pitchFamily="2" charset="0"/>
              </a:rPr>
              <a:t>)</a:t>
            </a:r>
          </a:p>
        </p:txBody>
      </p:sp>
      <p:sp>
        <p:nvSpPr>
          <p:cNvPr id="9" name="Rectangle 8">
            <a:extLst>
              <a:ext uri="{FF2B5EF4-FFF2-40B4-BE49-F238E27FC236}">
                <a16:creationId xmlns:a16="http://schemas.microsoft.com/office/drawing/2014/main" id="{FED9BAD0-2625-AB44-88BD-A2DF06AEB78C}"/>
              </a:ext>
            </a:extLst>
          </p:cNvPr>
          <p:cNvSpPr/>
          <p:nvPr/>
        </p:nvSpPr>
        <p:spPr>
          <a:xfrm>
            <a:off x="7311498" y="4604998"/>
            <a:ext cx="4381328" cy="338554"/>
          </a:xfrm>
          <a:prstGeom prst="rect">
            <a:avLst/>
          </a:prstGeom>
        </p:spPr>
        <p:txBody>
          <a:bodyPr wrap="none">
            <a:spAutoFit/>
          </a:bodyPr>
          <a:lstStyle/>
          <a:p>
            <a:r>
              <a:rPr lang="en-US" sz="1600" dirty="0">
                <a:latin typeface="Courier" pitchFamily="2" charset="0"/>
              </a:rPr>
              <a:t>q2 = QG(</a:t>
            </a:r>
            <a:r>
              <a:rPr lang="en-US" sz="1600" dirty="0" err="1">
                <a:solidFill>
                  <a:srgbClr val="FF0000"/>
                </a:solidFill>
                <a:latin typeface="Courier" pitchFamily="2" charset="0"/>
              </a:rPr>
              <a:t>q_vocab</a:t>
            </a:r>
            <a:r>
              <a:rPr lang="en-US" sz="1600" dirty="0">
                <a:latin typeface="Courier" pitchFamily="2" charset="0"/>
              </a:rPr>
              <a:t>, </a:t>
            </a:r>
            <a:r>
              <a:rPr lang="en-US" sz="1600" dirty="0" err="1">
                <a:solidFill>
                  <a:srgbClr val="00B050"/>
                </a:solidFill>
                <a:latin typeface="Courier" pitchFamily="2" charset="0"/>
              </a:rPr>
              <a:t>exp_ans</a:t>
            </a:r>
            <a:r>
              <a:rPr lang="en-US" sz="1600" dirty="0">
                <a:latin typeface="Courier" pitchFamily="2" charset="0"/>
              </a:rPr>
              <a:t>=</a:t>
            </a:r>
            <a:r>
              <a:rPr lang="en-US" sz="1600" dirty="0">
                <a:solidFill>
                  <a:srgbClr val="FF00E7"/>
                </a:solidFill>
                <a:latin typeface="Courier" pitchFamily="2" charset="0"/>
              </a:rPr>
              <a:t>n2</a:t>
            </a:r>
            <a:r>
              <a:rPr lang="en-US" sz="1600" dirty="0">
                <a:latin typeface="Courier" pitchFamily="2" charset="0"/>
              </a:rPr>
              <a:t>,</a:t>
            </a:r>
            <a:r>
              <a:rPr lang="en-US" sz="1600" dirty="0">
                <a:solidFill>
                  <a:srgbClr val="00B050"/>
                </a:solidFill>
                <a:latin typeface="Courier" pitchFamily="2" charset="0"/>
              </a:rPr>
              <a:t> </a:t>
            </a:r>
            <a:r>
              <a:rPr lang="en-US" sz="1600" dirty="0">
                <a:solidFill>
                  <a:srgbClr val="1700FF"/>
                </a:solidFill>
                <a:latin typeface="Courier" pitchFamily="2" charset="0"/>
              </a:rPr>
              <a:t>doc</a:t>
            </a:r>
            <a:r>
              <a:rPr lang="en-US" sz="1600" dirty="0">
                <a:latin typeface="Courier" pitchFamily="2" charset="0"/>
              </a:rPr>
              <a:t>)</a:t>
            </a:r>
          </a:p>
        </p:txBody>
      </p:sp>
      <p:sp>
        <p:nvSpPr>
          <p:cNvPr id="10" name="Rectangle 9">
            <a:extLst>
              <a:ext uri="{FF2B5EF4-FFF2-40B4-BE49-F238E27FC236}">
                <a16:creationId xmlns:a16="http://schemas.microsoft.com/office/drawing/2014/main" id="{7AC3C450-9CC9-104F-AD62-7CE244DF8240}"/>
              </a:ext>
            </a:extLst>
          </p:cNvPr>
          <p:cNvSpPr/>
          <p:nvPr/>
        </p:nvSpPr>
        <p:spPr>
          <a:xfrm>
            <a:off x="7324024" y="4984118"/>
            <a:ext cx="3023585" cy="338554"/>
          </a:xfrm>
          <a:prstGeom prst="rect">
            <a:avLst/>
          </a:prstGeom>
        </p:spPr>
        <p:txBody>
          <a:bodyPr wrap="none">
            <a:spAutoFit/>
          </a:bodyPr>
          <a:lstStyle/>
          <a:p>
            <a:r>
              <a:rPr lang="en-US" sz="1600" dirty="0">
                <a:latin typeface="Courier" pitchFamily="2" charset="0"/>
              </a:rPr>
              <a:t>q3 = calc(diff, </a:t>
            </a:r>
            <a:r>
              <a:rPr lang="en-US" sz="1600" dirty="0">
                <a:solidFill>
                  <a:srgbClr val="FF00E7"/>
                </a:solidFill>
                <a:latin typeface="Courier" pitchFamily="2" charset="0"/>
              </a:rPr>
              <a:t>n1</a:t>
            </a:r>
            <a:r>
              <a:rPr lang="en-US" sz="1600" dirty="0">
                <a:latin typeface="Courier" pitchFamily="2" charset="0"/>
              </a:rPr>
              <a:t>, </a:t>
            </a:r>
            <a:r>
              <a:rPr lang="en-US" sz="1600" dirty="0">
                <a:solidFill>
                  <a:srgbClr val="FF00E7"/>
                </a:solidFill>
                <a:latin typeface="Courier" pitchFamily="2" charset="0"/>
              </a:rPr>
              <a:t>n2</a:t>
            </a:r>
            <a:r>
              <a:rPr lang="en-US" sz="1600" dirty="0">
                <a:latin typeface="Courier" pitchFamily="2" charset="0"/>
              </a:rPr>
              <a:t>)</a:t>
            </a:r>
          </a:p>
        </p:txBody>
      </p:sp>
      <p:sp>
        <p:nvSpPr>
          <p:cNvPr id="12" name="Down Arrow 11">
            <a:extLst>
              <a:ext uri="{FF2B5EF4-FFF2-40B4-BE49-F238E27FC236}">
                <a16:creationId xmlns:a16="http://schemas.microsoft.com/office/drawing/2014/main" id="{ACF92AAA-E963-F143-827A-9E60104E1820}"/>
              </a:ext>
            </a:extLst>
          </p:cNvPr>
          <p:cNvSpPr/>
          <p:nvPr/>
        </p:nvSpPr>
        <p:spPr>
          <a:xfrm>
            <a:off x="9267169" y="3118598"/>
            <a:ext cx="425885" cy="2452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AD0149F-6962-E549-85F3-53B39F4B7F2C}"/>
              </a:ext>
            </a:extLst>
          </p:cNvPr>
          <p:cNvSpPr/>
          <p:nvPr/>
        </p:nvSpPr>
        <p:spPr>
          <a:xfrm>
            <a:off x="7910899" y="3475549"/>
            <a:ext cx="3147015" cy="338554"/>
          </a:xfrm>
          <a:prstGeom prst="rect">
            <a:avLst/>
          </a:prstGeom>
        </p:spPr>
        <p:txBody>
          <a:bodyPr wrap="none">
            <a:spAutoFit/>
          </a:bodyPr>
          <a:lstStyle/>
          <a:p>
            <a:r>
              <a:rPr lang="en-US" sz="1600" dirty="0">
                <a:latin typeface="Courier" pitchFamily="2" charset="0"/>
              </a:rPr>
              <a:t>Question Type=difference</a:t>
            </a:r>
          </a:p>
        </p:txBody>
      </p:sp>
      <p:sp>
        <p:nvSpPr>
          <p:cNvPr id="15" name="Right Brace 14">
            <a:extLst>
              <a:ext uri="{FF2B5EF4-FFF2-40B4-BE49-F238E27FC236}">
                <a16:creationId xmlns:a16="http://schemas.microsoft.com/office/drawing/2014/main" id="{18A73CB0-55B2-9C41-8666-5CA3568CA16C}"/>
              </a:ext>
            </a:extLst>
          </p:cNvPr>
          <p:cNvSpPr/>
          <p:nvPr/>
        </p:nvSpPr>
        <p:spPr>
          <a:xfrm rot="10800000">
            <a:off x="7134964" y="4245282"/>
            <a:ext cx="176534" cy="1089916"/>
          </a:xfrm>
          <a:prstGeom prst="rightBrace">
            <a:avLst>
              <a:gd name="adj1" fmla="val 67308"/>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Down Arrow 16">
            <a:extLst>
              <a:ext uri="{FF2B5EF4-FFF2-40B4-BE49-F238E27FC236}">
                <a16:creationId xmlns:a16="http://schemas.microsoft.com/office/drawing/2014/main" id="{F3FC510B-1C29-8440-9D32-062994D03BE4}"/>
              </a:ext>
            </a:extLst>
          </p:cNvPr>
          <p:cNvSpPr/>
          <p:nvPr/>
        </p:nvSpPr>
        <p:spPr>
          <a:xfrm>
            <a:off x="9267169" y="3896392"/>
            <a:ext cx="425885" cy="2452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a:extLst>
              <a:ext uri="{FF2B5EF4-FFF2-40B4-BE49-F238E27FC236}">
                <a16:creationId xmlns:a16="http://schemas.microsoft.com/office/drawing/2014/main" id="{023653FD-7FDE-014A-BC09-DA31B7524D86}"/>
              </a:ext>
            </a:extLst>
          </p:cNvPr>
          <p:cNvSpPr/>
          <p:nvPr/>
        </p:nvSpPr>
        <p:spPr>
          <a:xfrm>
            <a:off x="9308925" y="5422022"/>
            <a:ext cx="425885" cy="2452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00E466D-2853-D044-B2C9-80CF705B72BE}"/>
              </a:ext>
            </a:extLst>
          </p:cNvPr>
          <p:cNvSpPr/>
          <p:nvPr/>
        </p:nvSpPr>
        <p:spPr>
          <a:xfrm>
            <a:off x="8880686" y="5722118"/>
            <a:ext cx="1295546" cy="830997"/>
          </a:xfrm>
          <a:prstGeom prst="rect">
            <a:avLst/>
          </a:prstGeom>
        </p:spPr>
        <p:txBody>
          <a:bodyPr wrap="none">
            <a:spAutoFit/>
          </a:bodyPr>
          <a:lstStyle/>
          <a:p>
            <a:pPr algn="ctr"/>
            <a:r>
              <a:rPr lang="en-US" sz="1600" dirty="0">
                <a:latin typeface="Courier" pitchFamily="2" charset="0"/>
              </a:rPr>
              <a:t>Filtering</a:t>
            </a:r>
          </a:p>
          <a:p>
            <a:pPr algn="ctr"/>
            <a:r>
              <a:rPr lang="en-US" sz="1600" dirty="0">
                <a:latin typeface="Courier" pitchFamily="2" charset="0"/>
              </a:rPr>
              <a:t>noisy</a:t>
            </a:r>
            <a:br>
              <a:rPr lang="en-US" sz="1600" dirty="0">
                <a:latin typeface="Courier" pitchFamily="2" charset="0"/>
              </a:rPr>
            </a:br>
            <a:r>
              <a:rPr lang="en-US" sz="1600" dirty="0">
                <a:latin typeface="Courier" pitchFamily="2" charset="0"/>
              </a:rPr>
              <a:t>chains</a:t>
            </a:r>
          </a:p>
        </p:txBody>
      </p:sp>
    </p:spTree>
    <p:extLst>
      <p:ext uri="{BB962C8B-B14F-4D97-AF65-F5344CB8AC3E}">
        <p14:creationId xmlns:p14="http://schemas.microsoft.com/office/powerpoint/2010/main" val="19727887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Shape 494"/>
        <p:cNvGrpSpPr/>
        <p:nvPr/>
      </p:nvGrpSpPr>
      <p:grpSpPr>
        <a:xfrm>
          <a:off x="0" y="0"/>
          <a:ext cx="0" cy="0"/>
          <a:chOff x="0" y="0"/>
          <a:chExt cx="0" cy="0"/>
        </a:xfrm>
      </p:grpSpPr>
      <p:sp>
        <p:nvSpPr>
          <p:cNvPr id="495" name="Google Shape;495;p41"/>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Training the Model</a:t>
            </a:r>
            <a:endParaRPr dirty="0"/>
          </a:p>
        </p:txBody>
      </p:sp>
      <p:sp>
        <p:nvSpPr>
          <p:cNvPr id="498" name="Google Shape;498;p41"/>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39</a:t>
            </a:fld>
            <a:endParaRPr/>
          </a:p>
        </p:txBody>
      </p:sp>
      <p:sp>
        <p:nvSpPr>
          <p:cNvPr id="2" name="Content Placeholder 1">
            <a:extLst>
              <a:ext uri="{FF2B5EF4-FFF2-40B4-BE49-F238E27FC236}">
                <a16:creationId xmlns:a16="http://schemas.microsoft.com/office/drawing/2014/main" id="{AD1B0204-959F-D247-9BA8-54F9C7054694}"/>
              </a:ext>
            </a:extLst>
          </p:cNvPr>
          <p:cNvSpPr>
            <a:spLocks noGrp="1"/>
          </p:cNvSpPr>
          <p:nvPr>
            <p:ph idx="1"/>
          </p:nvPr>
        </p:nvSpPr>
        <p:spPr>
          <a:xfrm>
            <a:off x="838199" y="1825625"/>
            <a:ext cx="10785953" cy="4351338"/>
          </a:xfrm>
        </p:spPr>
        <p:txBody>
          <a:bodyPr/>
          <a:lstStyle/>
          <a:p>
            <a:pPr marL="457200" lvl="1" indent="0">
              <a:buNone/>
            </a:pPr>
            <a:r>
              <a:rPr lang="en-US" dirty="0"/>
              <a:t>Train the model to generate </a:t>
            </a:r>
            <a:r>
              <a:rPr lang="en-US" dirty="0">
                <a:solidFill>
                  <a:srgbClr val="1700FF"/>
                </a:solidFill>
              </a:rPr>
              <a:t>future sub-questions</a:t>
            </a:r>
            <a:r>
              <a:rPr lang="en-US" dirty="0"/>
              <a:t>, given the </a:t>
            </a:r>
            <a:r>
              <a:rPr lang="en-US" dirty="0">
                <a:solidFill>
                  <a:srgbClr val="FF0000"/>
                </a:solidFill>
              </a:rPr>
              <a:t>past ones</a:t>
            </a:r>
            <a:r>
              <a:rPr lang="en-US" dirty="0"/>
              <a:t>. </a:t>
            </a:r>
          </a:p>
        </p:txBody>
      </p:sp>
      <p:sp>
        <p:nvSpPr>
          <p:cNvPr id="19" name="Google Shape;193;p24">
            <a:extLst>
              <a:ext uri="{FF2B5EF4-FFF2-40B4-BE49-F238E27FC236}">
                <a16:creationId xmlns:a16="http://schemas.microsoft.com/office/drawing/2014/main" id="{8F4ADD4B-1D84-1544-9D84-372B0B4DD7D8}"/>
              </a:ext>
            </a:extLst>
          </p:cNvPr>
          <p:cNvSpPr txBox="1"/>
          <p:nvPr/>
        </p:nvSpPr>
        <p:spPr>
          <a:xfrm>
            <a:off x="867833" y="3615601"/>
            <a:ext cx="4082400" cy="1067200"/>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sz="1333" b="1" dirty="0">
                <a:ea typeface="Lato"/>
                <a:cs typeface="Lato"/>
                <a:sym typeface="Lato"/>
              </a:rPr>
              <a:t>Q: </a:t>
            </a:r>
            <a:r>
              <a:rPr lang="en" sz="1333" dirty="0">
                <a:ea typeface="Lato"/>
                <a:cs typeface="Lato"/>
                <a:sym typeface="Lato"/>
              </a:rPr>
              <a:t>How many years did it take for the services sector to rebound?</a:t>
            </a:r>
            <a:endParaRPr sz="1333" dirty="0">
              <a:ea typeface="Lato"/>
              <a:cs typeface="Lato"/>
              <a:sym typeface="Lato"/>
            </a:endParaRPr>
          </a:p>
          <a:p>
            <a:pPr>
              <a:spcBef>
                <a:spcPts val="0"/>
              </a:spcBef>
              <a:spcAft>
                <a:spcPts val="0"/>
              </a:spcAft>
            </a:pPr>
            <a:r>
              <a:rPr lang="en" sz="1333" b="1" dirty="0">
                <a:solidFill>
                  <a:srgbClr val="FF0000"/>
                </a:solidFill>
                <a:ea typeface="Lato"/>
                <a:cs typeface="Lato"/>
                <a:sym typeface="Lato"/>
              </a:rPr>
              <a:t>Q1:</a:t>
            </a:r>
            <a:r>
              <a:rPr lang="en" sz="1333" dirty="0">
                <a:solidFill>
                  <a:srgbClr val="FF0000"/>
                </a:solidFill>
                <a:ea typeface="Lato"/>
                <a:cs typeface="Lato"/>
                <a:sym typeface="Lato"/>
              </a:rPr>
              <a:t> In what years did the services sector rebound?</a:t>
            </a:r>
            <a:endParaRPr lang="en-US" sz="1333" dirty="0">
              <a:solidFill>
                <a:srgbClr val="FF0000"/>
              </a:solidFill>
              <a:ea typeface="Lato"/>
              <a:cs typeface="Lato"/>
              <a:sym typeface="Lato"/>
            </a:endParaRPr>
          </a:p>
          <a:p>
            <a:pPr>
              <a:spcBef>
                <a:spcPts val="0"/>
              </a:spcBef>
              <a:spcAft>
                <a:spcPts val="0"/>
              </a:spcAft>
            </a:pPr>
            <a:r>
              <a:rPr lang="en-US" sz="1333" b="1" dirty="0">
                <a:solidFill>
                  <a:srgbClr val="FF0000"/>
                </a:solidFill>
                <a:ea typeface="Lato"/>
                <a:cs typeface="Lato"/>
                <a:sym typeface="Lato"/>
              </a:rPr>
              <a:t>A1:</a:t>
            </a:r>
            <a:r>
              <a:rPr lang="en-US" sz="1333" dirty="0">
                <a:solidFill>
                  <a:srgbClr val="FF0000"/>
                </a:solidFill>
                <a:ea typeface="Lato"/>
                <a:cs typeface="Lato"/>
                <a:sym typeface="Lato"/>
              </a:rPr>
              <a:t> 2003</a:t>
            </a:r>
          </a:p>
        </p:txBody>
      </p:sp>
      <p:cxnSp>
        <p:nvCxnSpPr>
          <p:cNvPr id="20" name="Google Shape;194;p24">
            <a:extLst>
              <a:ext uri="{FF2B5EF4-FFF2-40B4-BE49-F238E27FC236}">
                <a16:creationId xmlns:a16="http://schemas.microsoft.com/office/drawing/2014/main" id="{D403BCDB-FBF3-A243-A782-46958857B675}"/>
              </a:ext>
            </a:extLst>
          </p:cNvPr>
          <p:cNvCxnSpPr>
            <a:cxnSpLocks/>
            <a:stCxn id="19" idx="3"/>
            <a:endCxn id="26" idx="1"/>
          </p:cNvCxnSpPr>
          <p:nvPr/>
        </p:nvCxnSpPr>
        <p:spPr>
          <a:xfrm>
            <a:off x="4950233" y="4149201"/>
            <a:ext cx="445780" cy="416526"/>
          </a:xfrm>
          <a:prstGeom prst="straightConnector1">
            <a:avLst/>
          </a:prstGeom>
          <a:noFill/>
          <a:ln w="9525" cap="flat" cmpd="sng">
            <a:solidFill>
              <a:srgbClr val="666666"/>
            </a:solidFill>
            <a:prstDash val="solid"/>
            <a:round/>
            <a:headEnd type="none" w="med" len="med"/>
            <a:tailEnd type="triangle" w="med" len="med"/>
          </a:ln>
        </p:spPr>
      </p:cxnSp>
      <p:sp>
        <p:nvSpPr>
          <p:cNvPr id="21" name="Google Shape;195;p24">
            <a:extLst>
              <a:ext uri="{FF2B5EF4-FFF2-40B4-BE49-F238E27FC236}">
                <a16:creationId xmlns:a16="http://schemas.microsoft.com/office/drawing/2014/main" id="{3C856013-E2E4-ED4C-A15C-D845D4E46464}"/>
              </a:ext>
            </a:extLst>
          </p:cNvPr>
          <p:cNvSpPr txBox="1"/>
          <p:nvPr/>
        </p:nvSpPr>
        <p:spPr>
          <a:xfrm>
            <a:off x="7652407" y="4215452"/>
            <a:ext cx="2439935" cy="656421"/>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spcBef>
                <a:spcPts val="0"/>
              </a:spcBef>
              <a:spcAft>
                <a:spcPts val="0"/>
              </a:spcAft>
            </a:pPr>
            <a:r>
              <a:rPr lang="en" sz="1333" b="1" dirty="0">
                <a:solidFill>
                  <a:srgbClr val="1700FF"/>
                </a:solidFill>
                <a:ea typeface="Lato"/>
                <a:cs typeface="Lato"/>
                <a:sym typeface="Lato"/>
              </a:rPr>
              <a:t>Q2: </a:t>
            </a:r>
            <a:r>
              <a:rPr lang="en" sz="1333" dirty="0">
                <a:solidFill>
                  <a:srgbClr val="1700FF"/>
                </a:solidFill>
                <a:ea typeface="Lato"/>
                <a:cs typeface="Lato"/>
                <a:sym typeface="Lato"/>
              </a:rPr>
              <a:t>When did the services sector start to take a dip?</a:t>
            </a:r>
            <a:endParaRPr sz="1333" dirty="0">
              <a:solidFill>
                <a:srgbClr val="1700FF"/>
              </a:solidFill>
              <a:ea typeface="Lato"/>
              <a:cs typeface="Lato"/>
              <a:sym typeface="Lato"/>
            </a:endParaRPr>
          </a:p>
        </p:txBody>
      </p:sp>
      <p:cxnSp>
        <p:nvCxnSpPr>
          <p:cNvPr id="22" name="Google Shape;196;p24">
            <a:extLst>
              <a:ext uri="{FF2B5EF4-FFF2-40B4-BE49-F238E27FC236}">
                <a16:creationId xmlns:a16="http://schemas.microsoft.com/office/drawing/2014/main" id="{EFF44F8A-2A33-C342-95B3-6735AD01A025}"/>
              </a:ext>
            </a:extLst>
          </p:cNvPr>
          <p:cNvCxnSpPr>
            <a:cxnSpLocks/>
            <a:stCxn id="26" idx="3"/>
            <a:endCxn id="21" idx="1"/>
          </p:cNvCxnSpPr>
          <p:nvPr/>
        </p:nvCxnSpPr>
        <p:spPr>
          <a:xfrm flipV="1">
            <a:off x="7156813" y="4543663"/>
            <a:ext cx="495594" cy="22064"/>
          </a:xfrm>
          <a:prstGeom prst="straightConnector1">
            <a:avLst/>
          </a:prstGeom>
          <a:noFill/>
          <a:ln w="9525" cap="flat" cmpd="sng">
            <a:solidFill>
              <a:srgbClr val="666666"/>
            </a:solidFill>
            <a:prstDash val="solid"/>
            <a:round/>
            <a:headEnd type="none" w="med" len="med"/>
            <a:tailEnd type="triangle" w="med" len="med"/>
          </a:ln>
        </p:spPr>
      </p:cxnSp>
      <p:sp>
        <p:nvSpPr>
          <p:cNvPr id="26" name="Google Shape;192;p24">
            <a:extLst>
              <a:ext uri="{FF2B5EF4-FFF2-40B4-BE49-F238E27FC236}">
                <a16:creationId xmlns:a16="http://schemas.microsoft.com/office/drawing/2014/main" id="{A64CF377-AE92-474A-8B5B-BB02B82DD3FD}"/>
              </a:ext>
            </a:extLst>
          </p:cNvPr>
          <p:cNvSpPr/>
          <p:nvPr/>
        </p:nvSpPr>
        <p:spPr>
          <a:xfrm>
            <a:off x="5396013" y="4173285"/>
            <a:ext cx="1760800" cy="784884"/>
          </a:xfrm>
          <a:prstGeom prst="roundRect">
            <a:avLst>
              <a:gd name="adj" fmla="val 16667"/>
            </a:avLst>
          </a:prstGeom>
          <a:solidFill>
            <a:srgbClr val="D9EAD3"/>
          </a:solidFill>
          <a:ln w="952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dirty="0">
                <a:ea typeface="Lato"/>
                <a:cs typeface="Lato"/>
                <a:sym typeface="Lato"/>
              </a:rPr>
              <a:t>Sub-Question Generator</a:t>
            </a:r>
            <a:endParaRPr sz="1600" dirty="0">
              <a:ea typeface="Lato"/>
              <a:cs typeface="Lato"/>
              <a:sym typeface="Lato"/>
            </a:endParaRPr>
          </a:p>
        </p:txBody>
      </p:sp>
      <p:sp>
        <p:nvSpPr>
          <p:cNvPr id="27" name="Google Shape;193;p24">
            <a:extLst>
              <a:ext uri="{FF2B5EF4-FFF2-40B4-BE49-F238E27FC236}">
                <a16:creationId xmlns:a16="http://schemas.microsoft.com/office/drawing/2014/main" id="{C014A3D3-AEAC-7142-84D0-7BDE809E54B8}"/>
              </a:ext>
            </a:extLst>
          </p:cNvPr>
          <p:cNvSpPr txBox="1"/>
          <p:nvPr/>
        </p:nvSpPr>
        <p:spPr>
          <a:xfrm>
            <a:off x="867833" y="3039228"/>
            <a:ext cx="4082400" cy="533600"/>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sz="1333" b="1" dirty="0">
                <a:ea typeface="Lato"/>
                <a:cs typeface="Lato"/>
                <a:sym typeface="Lato"/>
              </a:rPr>
              <a:t>Q: </a:t>
            </a:r>
            <a:r>
              <a:rPr lang="en" sz="1333" dirty="0">
                <a:ea typeface="Lato"/>
                <a:cs typeface="Lato"/>
                <a:sym typeface="Lato"/>
              </a:rPr>
              <a:t>How many years did it take for the services sector to rebound?</a:t>
            </a:r>
            <a:endParaRPr sz="1333" dirty="0">
              <a:ea typeface="Lato"/>
              <a:cs typeface="Lato"/>
              <a:sym typeface="Lato"/>
            </a:endParaRPr>
          </a:p>
        </p:txBody>
      </p:sp>
      <p:cxnSp>
        <p:nvCxnSpPr>
          <p:cNvPr id="28" name="Google Shape;194;p24">
            <a:extLst>
              <a:ext uri="{FF2B5EF4-FFF2-40B4-BE49-F238E27FC236}">
                <a16:creationId xmlns:a16="http://schemas.microsoft.com/office/drawing/2014/main" id="{549C3F4E-2C9B-0D4D-A7C8-36A595FF1B68}"/>
              </a:ext>
            </a:extLst>
          </p:cNvPr>
          <p:cNvCxnSpPr>
            <a:cxnSpLocks/>
            <a:stCxn id="27" idx="3"/>
            <a:endCxn id="26" idx="1"/>
          </p:cNvCxnSpPr>
          <p:nvPr/>
        </p:nvCxnSpPr>
        <p:spPr>
          <a:xfrm>
            <a:off x="4950233" y="3306028"/>
            <a:ext cx="445780" cy="1259699"/>
          </a:xfrm>
          <a:prstGeom prst="straightConnector1">
            <a:avLst/>
          </a:prstGeom>
          <a:noFill/>
          <a:ln w="9525" cap="flat" cmpd="sng">
            <a:solidFill>
              <a:srgbClr val="666666"/>
            </a:solidFill>
            <a:prstDash val="solid"/>
            <a:round/>
            <a:headEnd type="none" w="med" len="med"/>
            <a:tailEnd type="triangle" w="med" len="med"/>
          </a:ln>
        </p:spPr>
      </p:cxnSp>
      <p:sp>
        <p:nvSpPr>
          <p:cNvPr id="29" name="Google Shape;195;p24">
            <a:extLst>
              <a:ext uri="{FF2B5EF4-FFF2-40B4-BE49-F238E27FC236}">
                <a16:creationId xmlns:a16="http://schemas.microsoft.com/office/drawing/2014/main" id="{9780B531-5A4F-664D-AAF2-DA040E1D14C1}"/>
              </a:ext>
            </a:extLst>
          </p:cNvPr>
          <p:cNvSpPr txBox="1"/>
          <p:nvPr/>
        </p:nvSpPr>
        <p:spPr>
          <a:xfrm>
            <a:off x="7602594" y="3080377"/>
            <a:ext cx="2500776" cy="656421"/>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spcBef>
                <a:spcPts val="0"/>
              </a:spcBef>
              <a:spcAft>
                <a:spcPts val="0"/>
              </a:spcAft>
            </a:pPr>
            <a:r>
              <a:rPr lang="en-US" sz="1333" b="1" dirty="0">
                <a:solidFill>
                  <a:srgbClr val="1700FF"/>
                </a:solidFill>
                <a:ea typeface="Lato"/>
                <a:cs typeface="Lato"/>
                <a:sym typeface="Lato"/>
              </a:rPr>
              <a:t>Q1:</a:t>
            </a:r>
            <a:r>
              <a:rPr lang="en-US" sz="1333" dirty="0">
                <a:solidFill>
                  <a:srgbClr val="1700FF"/>
                </a:solidFill>
                <a:ea typeface="Lato"/>
                <a:cs typeface="Lato"/>
                <a:sym typeface="Lato"/>
              </a:rPr>
              <a:t> In what years did the services sector rebound?</a:t>
            </a:r>
          </a:p>
        </p:txBody>
      </p:sp>
      <p:cxnSp>
        <p:nvCxnSpPr>
          <p:cNvPr id="30" name="Google Shape;196;p24">
            <a:extLst>
              <a:ext uri="{FF2B5EF4-FFF2-40B4-BE49-F238E27FC236}">
                <a16:creationId xmlns:a16="http://schemas.microsoft.com/office/drawing/2014/main" id="{C54D1886-D219-DF46-9223-0267A0E4A5B5}"/>
              </a:ext>
            </a:extLst>
          </p:cNvPr>
          <p:cNvCxnSpPr>
            <a:cxnSpLocks/>
            <a:stCxn id="26" idx="3"/>
            <a:endCxn id="29" idx="1"/>
          </p:cNvCxnSpPr>
          <p:nvPr/>
        </p:nvCxnSpPr>
        <p:spPr>
          <a:xfrm flipV="1">
            <a:off x="7156813" y="3408588"/>
            <a:ext cx="445781" cy="1157139"/>
          </a:xfrm>
          <a:prstGeom prst="straightConnector1">
            <a:avLst/>
          </a:prstGeom>
          <a:noFill/>
          <a:ln w="9525" cap="flat" cmpd="sng">
            <a:solidFill>
              <a:srgbClr val="666666"/>
            </a:solidFill>
            <a:prstDash val="solid"/>
            <a:round/>
            <a:headEnd type="none" w="med" len="med"/>
            <a:tailEnd type="triangle" w="med" len="med"/>
          </a:ln>
        </p:spPr>
      </p:cxnSp>
      <p:sp>
        <p:nvSpPr>
          <p:cNvPr id="38" name="Google Shape;193;p24">
            <a:extLst>
              <a:ext uri="{FF2B5EF4-FFF2-40B4-BE49-F238E27FC236}">
                <a16:creationId xmlns:a16="http://schemas.microsoft.com/office/drawing/2014/main" id="{EC4B1924-6729-FB42-BBC4-B9AA6474D710}"/>
              </a:ext>
            </a:extLst>
          </p:cNvPr>
          <p:cNvSpPr txBox="1"/>
          <p:nvPr/>
        </p:nvSpPr>
        <p:spPr>
          <a:xfrm>
            <a:off x="868179" y="4730730"/>
            <a:ext cx="4082400" cy="1304969"/>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sz="1333" b="1" dirty="0">
                <a:ea typeface="Lato"/>
                <a:cs typeface="Lato"/>
                <a:sym typeface="Lato"/>
              </a:rPr>
              <a:t>Q: </a:t>
            </a:r>
            <a:r>
              <a:rPr lang="en" sz="1333" dirty="0">
                <a:ea typeface="Lato"/>
                <a:cs typeface="Lato"/>
                <a:sym typeface="Lato"/>
              </a:rPr>
              <a:t>How many years did it take for the services sector to rebound?</a:t>
            </a:r>
            <a:endParaRPr sz="1333" dirty="0">
              <a:ea typeface="Lato"/>
              <a:cs typeface="Lato"/>
              <a:sym typeface="Lato"/>
            </a:endParaRPr>
          </a:p>
          <a:p>
            <a:pPr>
              <a:spcBef>
                <a:spcPts val="0"/>
              </a:spcBef>
              <a:spcAft>
                <a:spcPts val="0"/>
              </a:spcAft>
            </a:pPr>
            <a:r>
              <a:rPr lang="en" sz="1333" b="1" dirty="0">
                <a:solidFill>
                  <a:srgbClr val="FF0000"/>
                </a:solidFill>
                <a:ea typeface="Lato"/>
                <a:cs typeface="Lato"/>
                <a:sym typeface="Lato"/>
              </a:rPr>
              <a:t>Q1:</a:t>
            </a:r>
            <a:r>
              <a:rPr lang="en" sz="1333" dirty="0">
                <a:solidFill>
                  <a:srgbClr val="FF0000"/>
                </a:solidFill>
                <a:ea typeface="Lato"/>
                <a:cs typeface="Lato"/>
                <a:sym typeface="Lato"/>
              </a:rPr>
              <a:t> In what years did the services sector rebound?</a:t>
            </a:r>
            <a:endParaRPr sz="1333" dirty="0">
              <a:solidFill>
                <a:srgbClr val="FF0000"/>
              </a:solidFill>
              <a:ea typeface="Lato"/>
              <a:cs typeface="Lato"/>
              <a:sym typeface="Lato"/>
            </a:endParaRPr>
          </a:p>
          <a:p>
            <a:pPr>
              <a:spcBef>
                <a:spcPts val="0"/>
              </a:spcBef>
              <a:spcAft>
                <a:spcPts val="0"/>
              </a:spcAft>
            </a:pPr>
            <a:r>
              <a:rPr lang="en" sz="1333" b="1" dirty="0">
                <a:solidFill>
                  <a:srgbClr val="FF0000"/>
                </a:solidFill>
                <a:ea typeface="Lato"/>
                <a:cs typeface="Lato"/>
                <a:sym typeface="Lato"/>
              </a:rPr>
              <a:t>A1:</a:t>
            </a:r>
            <a:r>
              <a:rPr lang="en" sz="1333" dirty="0">
                <a:solidFill>
                  <a:srgbClr val="FF0000"/>
                </a:solidFill>
                <a:ea typeface="Lato"/>
                <a:cs typeface="Lato"/>
                <a:sym typeface="Lato"/>
              </a:rPr>
              <a:t> 2003</a:t>
            </a:r>
          </a:p>
          <a:p>
            <a:pPr>
              <a:spcBef>
                <a:spcPts val="0"/>
              </a:spcBef>
              <a:spcAft>
                <a:spcPts val="0"/>
              </a:spcAft>
            </a:pPr>
            <a:r>
              <a:rPr lang="en-US" sz="1333" b="1" dirty="0">
                <a:solidFill>
                  <a:srgbClr val="FF0000"/>
                </a:solidFill>
                <a:ea typeface="Lato"/>
                <a:cs typeface="Lato"/>
                <a:sym typeface="Lato"/>
              </a:rPr>
              <a:t>Q2: </a:t>
            </a:r>
            <a:r>
              <a:rPr lang="en-US" sz="1333" dirty="0">
                <a:solidFill>
                  <a:srgbClr val="FF0000"/>
                </a:solidFill>
                <a:ea typeface="Lato"/>
                <a:cs typeface="Lato"/>
                <a:sym typeface="Lato"/>
              </a:rPr>
              <a:t>When did the services sector start to take a dip?</a:t>
            </a:r>
          </a:p>
          <a:p>
            <a:pPr>
              <a:spcBef>
                <a:spcPts val="0"/>
              </a:spcBef>
              <a:spcAft>
                <a:spcPts val="0"/>
              </a:spcAft>
            </a:pPr>
            <a:r>
              <a:rPr lang="en-US" sz="1333" b="1" dirty="0">
                <a:solidFill>
                  <a:srgbClr val="FF0000"/>
                </a:solidFill>
                <a:ea typeface="Lato"/>
                <a:cs typeface="Lato"/>
                <a:sym typeface="Lato"/>
              </a:rPr>
              <a:t>A2:</a:t>
            </a:r>
            <a:r>
              <a:rPr lang="en-US" sz="1333" dirty="0">
                <a:solidFill>
                  <a:srgbClr val="FF0000"/>
                </a:solidFill>
                <a:ea typeface="Lato"/>
                <a:cs typeface="Lato"/>
                <a:sym typeface="Lato"/>
              </a:rPr>
              <a:t> 2002</a:t>
            </a:r>
            <a:endParaRPr sz="1333" dirty="0">
              <a:solidFill>
                <a:srgbClr val="FF0000"/>
              </a:solidFill>
              <a:ea typeface="Lato"/>
              <a:cs typeface="Lato"/>
              <a:sym typeface="Lato"/>
            </a:endParaRPr>
          </a:p>
        </p:txBody>
      </p:sp>
      <p:cxnSp>
        <p:nvCxnSpPr>
          <p:cNvPr id="39" name="Google Shape;194;p24">
            <a:extLst>
              <a:ext uri="{FF2B5EF4-FFF2-40B4-BE49-F238E27FC236}">
                <a16:creationId xmlns:a16="http://schemas.microsoft.com/office/drawing/2014/main" id="{F051B21C-C0ED-514B-A3D4-A504BB01E6B4}"/>
              </a:ext>
            </a:extLst>
          </p:cNvPr>
          <p:cNvCxnSpPr>
            <a:cxnSpLocks/>
            <a:stCxn id="38" idx="3"/>
            <a:endCxn id="26" idx="1"/>
          </p:cNvCxnSpPr>
          <p:nvPr/>
        </p:nvCxnSpPr>
        <p:spPr>
          <a:xfrm flipV="1">
            <a:off x="4950579" y="4565727"/>
            <a:ext cx="445434" cy="817488"/>
          </a:xfrm>
          <a:prstGeom prst="straightConnector1">
            <a:avLst/>
          </a:prstGeom>
          <a:noFill/>
          <a:ln w="9525" cap="flat" cmpd="sng">
            <a:solidFill>
              <a:srgbClr val="666666"/>
            </a:solidFill>
            <a:prstDash val="solid"/>
            <a:round/>
            <a:headEnd type="none" w="med" len="med"/>
            <a:tailEnd type="triangle" w="med" len="med"/>
          </a:ln>
        </p:spPr>
      </p:cxnSp>
      <p:sp>
        <p:nvSpPr>
          <p:cNvPr id="40" name="Google Shape;195;p24">
            <a:extLst>
              <a:ext uri="{FF2B5EF4-FFF2-40B4-BE49-F238E27FC236}">
                <a16:creationId xmlns:a16="http://schemas.microsoft.com/office/drawing/2014/main" id="{4F582B7F-1EE3-7340-B6AB-62D417EBAFE6}"/>
              </a:ext>
            </a:extLst>
          </p:cNvPr>
          <p:cNvSpPr txBox="1"/>
          <p:nvPr/>
        </p:nvSpPr>
        <p:spPr>
          <a:xfrm>
            <a:off x="7633801" y="5350527"/>
            <a:ext cx="2500776" cy="523180"/>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spcBef>
                <a:spcPts val="0"/>
              </a:spcBef>
              <a:spcAft>
                <a:spcPts val="0"/>
              </a:spcAft>
            </a:pPr>
            <a:r>
              <a:rPr lang="en" sz="1333" b="1" dirty="0">
                <a:solidFill>
                  <a:srgbClr val="1700FF"/>
                </a:solidFill>
                <a:ea typeface="Lato"/>
                <a:cs typeface="Lato"/>
                <a:sym typeface="Lato"/>
              </a:rPr>
              <a:t>Q3: </a:t>
            </a:r>
            <a:r>
              <a:rPr lang="en" sz="1333" dirty="0">
                <a:solidFill>
                  <a:srgbClr val="1700FF"/>
                </a:solidFill>
                <a:ea typeface="Lato"/>
                <a:cs typeface="Lato"/>
                <a:sym typeface="Lato"/>
              </a:rPr>
              <a:t>Calc[diff, 2002, 2003] </a:t>
            </a:r>
            <a:r>
              <a:rPr lang="en" dirty="0">
                <a:solidFill>
                  <a:srgbClr val="1700FF"/>
                </a:solidFill>
                <a:ea typeface="Lato"/>
                <a:cs typeface="Lato"/>
                <a:sym typeface="Lato"/>
              </a:rPr>
              <a:t>■</a:t>
            </a:r>
            <a:endParaRPr sz="1333" dirty="0">
              <a:solidFill>
                <a:srgbClr val="1700FF"/>
              </a:solidFill>
              <a:ea typeface="Lato"/>
              <a:cs typeface="Lato"/>
              <a:sym typeface="Lato"/>
            </a:endParaRPr>
          </a:p>
        </p:txBody>
      </p:sp>
      <p:cxnSp>
        <p:nvCxnSpPr>
          <p:cNvPr id="41" name="Google Shape;196;p24">
            <a:extLst>
              <a:ext uri="{FF2B5EF4-FFF2-40B4-BE49-F238E27FC236}">
                <a16:creationId xmlns:a16="http://schemas.microsoft.com/office/drawing/2014/main" id="{7480DE55-5B58-404D-B902-BC64F9439E5F}"/>
              </a:ext>
            </a:extLst>
          </p:cNvPr>
          <p:cNvCxnSpPr>
            <a:cxnSpLocks/>
            <a:stCxn id="26" idx="3"/>
            <a:endCxn id="40" idx="1"/>
          </p:cNvCxnSpPr>
          <p:nvPr/>
        </p:nvCxnSpPr>
        <p:spPr>
          <a:xfrm>
            <a:off x="7156813" y="4565727"/>
            <a:ext cx="476988" cy="1046390"/>
          </a:xfrm>
          <a:prstGeom prst="straightConnector1">
            <a:avLst/>
          </a:prstGeom>
          <a:noFill/>
          <a:ln w="9525" cap="flat" cmpd="sng">
            <a:solidFill>
              <a:srgbClr val="666666"/>
            </a:solidFill>
            <a:prstDash val="solid"/>
            <a:round/>
            <a:headEnd type="none" w="med" len="med"/>
            <a:tailEnd type="triangle" w="med" len="med"/>
          </a:ln>
        </p:spPr>
      </p:cxnSp>
    </p:spTree>
    <p:extLst>
      <p:ext uri="{BB962C8B-B14F-4D97-AF65-F5344CB8AC3E}">
        <p14:creationId xmlns:p14="http://schemas.microsoft.com/office/powerpoint/2010/main" val="1093496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EE05D-6E05-FD40-BCD0-35567CF7E537}"/>
              </a:ext>
            </a:extLst>
          </p:cNvPr>
          <p:cNvSpPr>
            <a:spLocks noGrp="1"/>
          </p:cNvSpPr>
          <p:nvPr>
            <p:ph type="title"/>
          </p:nvPr>
        </p:nvSpPr>
        <p:spPr/>
        <p:txBody>
          <a:bodyPr/>
          <a:lstStyle/>
          <a:p>
            <a:r>
              <a:rPr lang="en-US" dirty="0"/>
              <a:t>AlphaGo: The Not-So-Successful Story </a:t>
            </a:r>
          </a:p>
        </p:txBody>
      </p:sp>
      <p:sp>
        <p:nvSpPr>
          <p:cNvPr id="4" name="Content Placeholder 3">
            <a:extLst>
              <a:ext uri="{FF2B5EF4-FFF2-40B4-BE49-F238E27FC236}">
                <a16:creationId xmlns:a16="http://schemas.microsoft.com/office/drawing/2014/main" id="{A29CAAB7-F6F6-9C4D-A53C-8A5C6EF28C0C}"/>
              </a:ext>
            </a:extLst>
          </p:cNvPr>
          <p:cNvSpPr>
            <a:spLocks noGrp="1"/>
          </p:cNvSpPr>
          <p:nvPr>
            <p:ph idx="1"/>
          </p:nvPr>
        </p:nvSpPr>
        <p:spPr>
          <a:xfrm>
            <a:off x="838200" y="1825625"/>
            <a:ext cx="10515600" cy="3660775"/>
          </a:xfrm>
        </p:spPr>
        <p:txBody>
          <a:bodyPr/>
          <a:lstStyle/>
          <a:p>
            <a:r>
              <a:rPr lang="en-US" dirty="0"/>
              <a:t>Can AlphaGo solve any problem?</a:t>
            </a:r>
          </a:p>
        </p:txBody>
      </p:sp>
      <p:sp>
        <p:nvSpPr>
          <p:cNvPr id="3" name="Slide Number Placeholder 2">
            <a:extLst>
              <a:ext uri="{FF2B5EF4-FFF2-40B4-BE49-F238E27FC236}">
                <a16:creationId xmlns:a16="http://schemas.microsoft.com/office/drawing/2014/main" id="{3A643CF9-B8AB-D446-9E99-AE9A03B754BD}"/>
              </a:ext>
            </a:extLst>
          </p:cNvPr>
          <p:cNvSpPr>
            <a:spLocks noGrp="1"/>
          </p:cNvSpPr>
          <p:nvPr>
            <p:ph type="sldNum" sz="quarter" idx="10"/>
          </p:nvPr>
        </p:nvSpPr>
        <p:spPr/>
        <p:txBody>
          <a:bodyPr/>
          <a:lstStyle/>
          <a:p>
            <a:pPr>
              <a:defRPr/>
            </a:pPr>
            <a:fld id="{17736792-7E9C-9442-95C1-E9985CE4D3B6}" type="slidenum">
              <a:rPr lang="en-US" smtClean="0"/>
              <a:pPr>
                <a:defRPr/>
              </a:pPr>
              <a:t>4</a:t>
            </a:fld>
            <a:endParaRPr lang="en-US" dirty="0"/>
          </a:p>
        </p:txBody>
      </p:sp>
      <p:sp>
        <p:nvSpPr>
          <p:cNvPr id="6" name="Rounded Rectangular Callout 5">
            <a:extLst>
              <a:ext uri="{FF2B5EF4-FFF2-40B4-BE49-F238E27FC236}">
                <a16:creationId xmlns:a16="http://schemas.microsoft.com/office/drawing/2014/main" id="{E8E51519-A348-AD44-B4BD-48413A346736}"/>
              </a:ext>
            </a:extLst>
          </p:cNvPr>
          <p:cNvSpPr/>
          <p:nvPr/>
        </p:nvSpPr>
        <p:spPr>
          <a:xfrm>
            <a:off x="2051043" y="2612251"/>
            <a:ext cx="2700026" cy="744583"/>
          </a:xfrm>
          <a:prstGeom prst="wedgeRoundRectCallout">
            <a:avLst>
              <a:gd name="adj1" fmla="val -63309"/>
              <a:gd name="adj2" fmla="val 20199"/>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Can you help me with my presentation? </a:t>
            </a:r>
          </a:p>
        </p:txBody>
      </p:sp>
      <p:grpSp>
        <p:nvGrpSpPr>
          <p:cNvPr id="19" name="Group 18">
            <a:extLst>
              <a:ext uri="{FF2B5EF4-FFF2-40B4-BE49-F238E27FC236}">
                <a16:creationId xmlns:a16="http://schemas.microsoft.com/office/drawing/2014/main" id="{B34296BA-954F-654F-866F-A29AA0E4FFE4}"/>
              </a:ext>
            </a:extLst>
          </p:cNvPr>
          <p:cNvGrpSpPr/>
          <p:nvPr/>
        </p:nvGrpSpPr>
        <p:grpSpPr>
          <a:xfrm>
            <a:off x="447996" y="3096124"/>
            <a:ext cx="11565717" cy="1309074"/>
            <a:chOff x="447996" y="3096124"/>
            <a:chExt cx="11565717" cy="1309074"/>
          </a:xfrm>
        </p:grpSpPr>
        <p:pic>
          <p:nvPicPr>
            <p:cNvPr id="2050" name="Picture 2" descr="Image result for AlphaGO">
              <a:extLst>
                <a:ext uri="{FF2B5EF4-FFF2-40B4-BE49-F238E27FC236}">
                  <a16:creationId xmlns:a16="http://schemas.microsoft.com/office/drawing/2014/main" id="{5AB01660-4086-ED4C-8B54-2725A8E4C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352" y="3557311"/>
              <a:ext cx="2171361" cy="56998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oogle Shape;814;p124">
              <a:extLst>
                <a:ext uri="{FF2B5EF4-FFF2-40B4-BE49-F238E27FC236}">
                  <a16:creationId xmlns:a16="http://schemas.microsoft.com/office/drawing/2014/main" id="{ADCFBC5A-97C3-7641-8AD1-40ADE3DE45C4}"/>
                </a:ext>
              </a:extLst>
            </p:cNvPr>
            <p:cNvGrpSpPr>
              <a:grpSpLocks noChangeAspect="1"/>
            </p:cNvGrpSpPr>
            <p:nvPr/>
          </p:nvGrpSpPr>
          <p:grpSpPr>
            <a:xfrm>
              <a:off x="447996" y="3096124"/>
              <a:ext cx="780408" cy="1309074"/>
              <a:chOff x="7156171" y="1836125"/>
              <a:chExt cx="718155" cy="1204376"/>
            </a:xfrm>
          </p:grpSpPr>
          <p:pic>
            <p:nvPicPr>
              <p:cNvPr id="8" name="Google Shape;815;p124" descr="Related image">
                <a:extLst>
                  <a:ext uri="{FF2B5EF4-FFF2-40B4-BE49-F238E27FC236}">
                    <a16:creationId xmlns:a16="http://schemas.microsoft.com/office/drawing/2014/main" id="{BB26BB2D-A1B0-0840-9984-F0B975AD8A46}"/>
                  </a:ext>
                </a:extLst>
              </p:cNvPr>
              <p:cNvPicPr preferRelativeResize="0"/>
              <p:nvPr/>
            </p:nvPicPr>
            <p:blipFill rotWithShape="1">
              <a:blip r:embed="rId4">
                <a:alphaModFix/>
              </a:blip>
              <a:srcRect l="78597" t="36300" b="24770"/>
              <a:stretch/>
            </p:blipFill>
            <p:spPr>
              <a:xfrm>
                <a:off x="7266050" y="1934100"/>
                <a:ext cx="608276" cy="1106401"/>
              </a:xfrm>
              <a:prstGeom prst="rect">
                <a:avLst/>
              </a:prstGeom>
              <a:noFill/>
              <a:ln>
                <a:noFill/>
              </a:ln>
            </p:spPr>
          </p:pic>
          <p:sp>
            <p:nvSpPr>
              <p:cNvPr id="9" name="Google Shape;816;p124">
                <a:extLst>
                  <a:ext uri="{FF2B5EF4-FFF2-40B4-BE49-F238E27FC236}">
                    <a16:creationId xmlns:a16="http://schemas.microsoft.com/office/drawing/2014/main" id="{9FFE5D23-F116-C44F-A888-10B0176DA4CF}"/>
                  </a:ext>
                </a:extLst>
              </p:cNvPr>
              <p:cNvSpPr/>
              <p:nvPr/>
            </p:nvSpPr>
            <p:spPr>
              <a:xfrm>
                <a:off x="7156175" y="1836125"/>
                <a:ext cx="196200" cy="476100"/>
              </a:xfrm>
              <a:prstGeom prst="ellipse">
                <a:avLst/>
              </a:prstGeom>
              <a:solidFill>
                <a:schemeClr val="bg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14" name="Rounded Rectangular Callout 13">
            <a:extLst>
              <a:ext uri="{FF2B5EF4-FFF2-40B4-BE49-F238E27FC236}">
                <a16:creationId xmlns:a16="http://schemas.microsoft.com/office/drawing/2014/main" id="{B4C8C580-0B97-D647-8AAF-3ACB670259A2}"/>
              </a:ext>
            </a:extLst>
          </p:cNvPr>
          <p:cNvSpPr/>
          <p:nvPr/>
        </p:nvSpPr>
        <p:spPr>
          <a:xfrm>
            <a:off x="2051042" y="3521235"/>
            <a:ext cx="2700027" cy="469736"/>
          </a:xfrm>
          <a:prstGeom prst="wedgeRoundRectCallout">
            <a:avLst>
              <a:gd name="adj1" fmla="val -63309"/>
              <a:gd name="adj2" fmla="val 20199"/>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Can you play poker?</a:t>
            </a:r>
          </a:p>
        </p:txBody>
      </p:sp>
      <p:sp>
        <p:nvSpPr>
          <p:cNvPr id="15" name="Rounded Rectangular Callout 14">
            <a:extLst>
              <a:ext uri="{FF2B5EF4-FFF2-40B4-BE49-F238E27FC236}">
                <a16:creationId xmlns:a16="http://schemas.microsoft.com/office/drawing/2014/main" id="{B1183293-89BC-1245-A350-413DBF9BDB24}"/>
              </a:ext>
            </a:extLst>
          </p:cNvPr>
          <p:cNvSpPr/>
          <p:nvPr/>
        </p:nvSpPr>
        <p:spPr>
          <a:xfrm>
            <a:off x="2043422" y="4142264"/>
            <a:ext cx="2700027" cy="957341"/>
          </a:xfrm>
          <a:prstGeom prst="wedgeRoundRectCallout">
            <a:avLst>
              <a:gd name="adj1" fmla="val -63309"/>
              <a:gd name="adj2" fmla="val 20199"/>
              <a:gd name="adj3" fmla="val 1666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Can you tell me about the game you’re good at?</a:t>
            </a:r>
          </a:p>
        </p:txBody>
      </p:sp>
      <p:sp>
        <p:nvSpPr>
          <p:cNvPr id="16" name="Rounded Rectangular Callout 15">
            <a:extLst>
              <a:ext uri="{FF2B5EF4-FFF2-40B4-BE49-F238E27FC236}">
                <a16:creationId xmlns:a16="http://schemas.microsoft.com/office/drawing/2014/main" id="{8C4CA53D-98CB-5A43-BC33-5E5CC08890F3}"/>
              </a:ext>
            </a:extLst>
          </p:cNvPr>
          <p:cNvSpPr/>
          <p:nvPr/>
        </p:nvSpPr>
        <p:spPr>
          <a:xfrm>
            <a:off x="7636053" y="2612250"/>
            <a:ext cx="1763867" cy="744583"/>
          </a:xfrm>
          <a:prstGeom prst="wedgeRoundRectCallout">
            <a:avLst>
              <a:gd name="adj1" fmla="val 64434"/>
              <a:gd name="adj2" fmla="val 22466"/>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51CA"/>
                </a:solidFill>
              </a:rPr>
              <a:t>??</a:t>
            </a:r>
          </a:p>
        </p:txBody>
      </p:sp>
      <p:sp>
        <p:nvSpPr>
          <p:cNvPr id="17" name="Rounded Rectangular Callout 16">
            <a:extLst>
              <a:ext uri="{FF2B5EF4-FFF2-40B4-BE49-F238E27FC236}">
                <a16:creationId xmlns:a16="http://schemas.microsoft.com/office/drawing/2014/main" id="{764F92FF-1FEC-9142-8999-E0A53B9C2AFF}"/>
              </a:ext>
            </a:extLst>
          </p:cNvPr>
          <p:cNvSpPr/>
          <p:nvPr/>
        </p:nvSpPr>
        <p:spPr>
          <a:xfrm>
            <a:off x="7636052" y="3515793"/>
            <a:ext cx="1763867" cy="469736"/>
          </a:xfrm>
          <a:prstGeom prst="wedgeRoundRectCallout">
            <a:avLst>
              <a:gd name="adj1" fmla="val 64434"/>
              <a:gd name="adj2" fmla="val 22466"/>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051CA"/>
                </a:solidFill>
              </a:rPr>
              <a:t>??</a:t>
            </a:r>
          </a:p>
        </p:txBody>
      </p:sp>
      <p:sp>
        <p:nvSpPr>
          <p:cNvPr id="18" name="Rounded Rectangular Callout 17">
            <a:extLst>
              <a:ext uri="{FF2B5EF4-FFF2-40B4-BE49-F238E27FC236}">
                <a16:creationId xmlns:a16="http://schemas.microsoft.com/office/drawing/2014/main" id="{7D9CC606-037A-7346-837E-440B657ED07D}"/>
              </a:ext>
            </a:extLst>
          </p:cNvPr>
          <p:cNvSpPr/>
          <p:nvPr/>
        </p:nvSpPr>
        <p:spPr>
          <a:xfrm>
            <a:off x="7636052" y="4161504"/>
            <a:ext cx="1763867" cy="938101"/>
          </a:xfrm>
          <a:prstGeom prst="wedgeRoundRectCallout">
            <a:avLst>
              <a:gd name="adj1" fmla="val 64434"/>
              <a:gd name="adj2" fmla="val 22466"/>
              <a:gd name="adj3" fmla="val 1666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ysClr val="windowText" lastClr="000000"/>
                </a:solidFill>
              </a:rPr>
              <a:t>💤</a:t>
            </a:r>
          </a:p>
        </p:txBody>
      </p:sp>
      <p:sp>
        <p:nvSpPr>
          <p:cNvPr id="5" name="Rounded Rectangle 4">
            <a:extLst>
              <a:ext uri="{FF2B5EF4-FFF2-40B4-BE49-F238E27FC236}">
                <a16:creationId xmlns:a16="http://schemas.microsoft.com/office/drawing/2014/main" id="{BE92CDDA-C68F-194E-A3A2-E3A1462F7A68}"/>
              </a:ext>
            </a:extLst>
          </p:cNvPr>
          <p:cNvSpPr/>
          <p:nvPr/>
        </p:nvSpPr>
        <p:spPr>
          <a:xfrm>
            <a:off x="2597859" y="5795328"/>
            <a:ext cx="6996282" cy="683259"/>
          </a:xfrm>
          <a:prstGeom prst="roundRect">
            <a:avLst/>
          </a:prstGeom>
          <a:solidFill>
            <a:srgbClr val="1A45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latin typeface="Corbel" panose="020B0503020204020204" pitchFamily="34" charset="0"/>
              </a:rPr>
              <a:t>AlphaGo is incapable of solving any other problem in the world.</a:t>
            </a:r>
          </a:p>
        </p:txBody>
      </p:sp>
    </p:spTree>
    <p:extLst>
      <p:ext uri="{BB962C8B-B14F-4D97-AF65-F5344CB8AC3E}">
        <p14:creationId xmlns:p14="http://schemas.microsoft.com/office/powerpoint/2010/main" val="327375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5"/>
                                        </p:tgtEl>
                                        <p:attrNameLst>
                                          <p:attrName>style.opacity</p:attrName>
                                        </p:attrNameLst>
                                      </p:cBhvr>
                                      <p:to>
                                        <p:strVal val="0.2"/>
                                      </p:to>
                                    </p:set>
                                    <p:animEffect filter="image" prLst="opacity: 0.2">
                                      <p:cBhvr rctx="IE">
                                        <p:cTn id="7" dur="indefinite"/>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9" presetClass="emph" presetSubtype="0" grpId="1" nodeType="clickEffect">
                                  <p:stCondLst>
                                    <p:cond delay="0"/>
                                  </p:stCondLst>
                                  <p:childTnLst>
                                    <p:set>
                                      <p:cBhvr>
                                        <p:cTn id="37" dur="indefinite"/>
                                        <p:tgtEl>
                                          <p:spTgt spid="5"/>
                                        </p:tgtEl>
                                        <p:attrNameLst>
                                          <p:attrName>style.opacity</p:attrName>
                                        </p:attrNameLst>
                                      </p:cBhvr>
                                      <p:to>
                                        <p:strVal val="1"/>
                                      </p:to>
                                    </p:set>
                                    <p:animEffect filter="image" prLst="opacity: 1">
                                      <p:cBhvr rctx="IE">
                                        <p:cTn id="38"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P spid="14" grpId="0" animBg="1"/>
      <p:bldP spid="15" grpId="0" animBg="1"/>
      <p:bldP spid="16" grpId="0" animBg="1"/>
      <p:bldP spid="17" grpId="0" animBg="1"/>
      <p:bldP spid="18" grpId="0" animBg="1"/>
      <p:bldP spid="5" grpId="0" animBg="1"/>
      <p:bldP spid="5"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1"/>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Training the Model</a:t>
            </a:r>
            <a:endParaRPr dirty="0"/>
          </a:p>
        </p:txBody>
      </p:sp>
      <p:sp>
        <p:nvSpPr>
          <p:cNvPr id="498" name="Google Shape;498;p41"/>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40</a:t>
            </a:fld>
            <a:endParaRPr/>
          </a:p>
        </p:txBody>
      </p:sp>
      <p:sp>
        <p:nvSpPr>
          <p:cNvPr id="2" name="Content Placeholder 1">
            <a:extLst>
              <a:ext uri="{FF2B5EF4-FFF2-40B4-BE49-F238E27FC236}">
                <a16:creationId xmlns:a16="http://schemas.microsoft.com/office/drawing/2014/main" id="{AD1B0204-959F-D247-9BA8-54F9C7054694}"/>
              </a:ext>
            </a:extLst>
          </p:cNvPr>
          <p:cNvSpPr>
            <a:spLocks noGrp="1"/>
          </p:cNvSpPr>
          <p:nvPr>
            <p:ph idx="1"/>
          </p:nvPr>
        </p:nvSpPr>
        <p:spPr>
          <a:xfrm>
            <a:off x="838199" y="1825625"/>
            <a:ext cx="10785953" cy="4351338"/>
          </a:xfrm>
        </p:spPr>
        <p:txBody>
          <a:bodyPr/>
          <a:lstStyle/>
          <a:p>
            <a:pPr marL="457200" lvl="1" indent="0">
              <a:buNone/>
            </a:pPr>
            <a:r>
              <a:rPr lang="en-US" dirty="0"/>
              <a:t>Train the model to generate </a:t>
            </a:r>
            <a:r>
              <a:rPr lang="en-US" dirty="0">
                <a:solidFill>
                  <a:srgbClr val="1700FF"/>
                </a:solidFill>
              </a:rPr>
              <a:t>future sub-questions</a:t>
            </a:r>
            <a:r>
              <a:rPr lang="en-US" dirty="0"/>
              <a:t>, given the </a:t>
            </a:r>
            <a:r>
              <a:rPr lang="en-US" dirty="0">
                <a:solidFill>
                  <a:srgbClr val="FF0000"/>
                </a:solidFill>
              </a:rPr>
              <a:t>past ones</a:t>
            </a:r>
            <a:r>
              <a:rPr lang="en-US" dirty="0"/>
              <a:t>. </a:t>
            </a:r>
          </a:p>
        </p:txBody>
      </p:sp>
      <p:grpSp>
        <p:nvGrpSpPr>
          <p:cNvPr id="42" name="Group 41">
            <a:extLst>
              <a:ext uri="{FF2B5EF4-FFF2-40B4-BE49-F238E27FC236}">
                <a16:creationId xmlns:a16="http://schemas.microsoft.com/office/drawing/2014/main" id="{2B03FAB5-7354-D34F-9AE3-22FF1CAF6721}"/>
              </a:ext>
            </a:extLst>
          </p:cNvPr>
          <p:cNvGrpSpPr/>
          <p:nvPr/>
        </p:nvGrpSpPr>
        <p:grpSpPr>
          <a:xfrm>
            <a:off x="867833" y="3615601"/>
            <a:ext cx="10878002" cy="1067200"/>
            <a:chOff x="867833" y="3615601"/>
            <a:chExt cx="10878002" cy="1067200"/>
          </a:xfrm>
        </p:grpSpPr>
        <p:sp>
          <p:nvSpPr>
            <p:cNvPr id="16" name="Google Shape;192;p24">
              <a:extLst>
                <a:ext uri="{FF2B5EF4-FFF2-40B4-BE49-F238E27FC236}">
                  <a16:creationId xmlns:a16="http://schemas.microsoft.com/office/drawing/2014/main" id="{110B6E81-C68B-EF42-B945-3227ADF4A5A9}"/>
                </a:ext>
              </a:extLst>
            </p:cNvPr>
            <p:cNvSpPr/>
            <p:nvPr/>
          </p:nvSpPr>
          <p:spPr>
            <a:xfrm>
              <a:off x="5384233" y="3627968"/>
              <a:ext cx="1760800" cy="1041200"/>
            </a:xfrm>
            <a:prstGeom prst="roundRect">
              <a:avLst>
                <a:gd name="adj" fmla="val 16667"/>
              </a:avLst>
            </a:prstGeom>
            <a:solidFill>
              <a:srgbClr val="D9EAD3"/>
            </a:solidFill>
            <a:ln w="952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dirty="0">
                  <a:ea typeface="Lato"/>
                  <a:cs typeface="Lato"/>
                  <a:sym typeface="Lato"/>
                </a:rPr>
                <a:t>Sub-Question Generator</a:t>
              </a:r>
              <a:endParaRPr sz="1600" dirty="0">
                <a:ea typeface="Lato"/>
                <a:cs typeface="Lato"/>
                <a:sym typeface="Lato"/>
              </a:endParaRPr>
            </a:p>
          </p:txBody>
        </p:sp>
        <p:sp>
          <p:nvSpPr>
            <p:cNvPr id="19" name="Google Shape;193;p24">
              <a:extLst>
                <a:ext uri="{FF2B5EF4-FFF2-40B4-BE49-F238E27FC236}">
                  <a16:creationId xmlns:a16="http://schemas.microsoft.com/office/drawing/2014/main" id="{8F4ADD4B-1D84-1544-9D84-372B0B4DD7D8}"/>
                </a:ext>
              </a:extLst>
            </p:cNvPr>
            <p:cNvSpPr txBox="1"/>
            <p:nvPr/>
          </p:nvSpPr>
          <p:spPr>
            <a:xfrm>
              <a:off x="867833" y="3615601"/>
              <a:ext cx="4082400" cy="1067200"/>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sz="1333" b="1" dirty="0">
                  <a:ea typeface="Lato"/>
                  <a:cs typeface="Lato"/>
                  <a:sym typeface="Lato"/>
                </a:rPr>
                <a:t>Q: </a:t>
              </a:r>
              <a:r>
                <a:rPr lang="en" sz="1333" dirty="0">
                  <a:ea typeface="Lato"/>
                  <a:cs typeface="Lato"/>
                  <a:sym typeface="Lato"/>
                </a:rPr>
                <a:t>How many years did it take for the services sector to rebound?</a:t>
              </a:r>
              <a:endParaRPr sz="1333" dirty="0">
                <a:ea typeface="Lato"/>
                <a:cs typeface="Lato"/>
                <a:sym typeface="Lato"/>
              </a:endParaRPr>
            </a:p>
            <a:p>
              <a:pPr>
                <a:spcBef>
                  <a:spcPts val="0"/>
                </a:spcBef>
                <a:spcAft>
                  <a:spcPts val="0"/>
                </a:spcAft>
              </a:pPr>
              <a:r>
                <a:rPr lang="en" sz="1333" b="1" dirty="0">
                  <a:solidFill>
                    <a:srgbClr val="FF0000"/>
                  </a:solidFill>
                  <a:ea typeface="Lato"/>
                  <a:cs typeface="Lato"/>
                  <a:sym typeface="Lato"/>
                </a:rPr>
                <a:t>Q1:</a:t>
              </a:r>
              <a:r>
                <a:rPr lang="en" sz="1333" dirty="0">
                  <a:solidFill>
                    <a:srgbClr val="FF0000"/>
                  </a:solidFill>
                  <a:ea typeface="Lato"/>
                  <a:cs typeface="Lato"/>
                  <a:sym typeface="Lato"/>
                </a:rPr>
                <a:t> In what years did the services sector rebound?</a:t>
              </a:r>
              <a:endParaRPr lang="en-US" sz="1333" dirty="0">
                <a:solidFill>
                  <a:srgbClr val="FF0000"/>
                </a:solidFill>
                <a:ea typeface="Lato"/>
                <a:cs typeface="Lato"/>
                <a:sym typeface="Lato"/>
              </a:endParaRPr>
            </a:p>
            <a:p>
              <a:pPr>
                <a:spcBef>
                  <a:spcPts val="0"/>
                </a:spcBef>
                <a:spcAft>
                  <a:spcPts val="0"/>
                </a:spcAft>
              </a:pPr>
              <a:r>
                <a:rPr lang="en-US" sz="1333" b="1" dirty="0">
                  <a:solidFill>
                    <a:srgbClr val="FF0000"/>
                  </a:solidFill>
                  <a:ea typeface="Lato"/>
                  <a:cs typeface="Lato"/>
                  <a:sym typeface="Lato"/>
                </a:rPr>
                <a:t>A1:</a:t>
              </a:r>
              <a:r>
                <a:rPr lang="en-US" sz="1333" dirty="0">
                  <a:solidFill>
                    <a:srgbClr val="FF0000"/>
                  </a:solidFill>
                  <a:ea typeface="Lato"/>
                  <a:cs typeface="Lato"/>
                  <a:sym typeface="Lato"/>
                </a:rPr>
                <a:t> 2003</a:t>
              </a:r>
            </a:p>
          </p:txBody>
        </p:sp>
        <p:cxnSp>
          <p:nvCxnSpPr>
            <p:cNvPr id="20" name="Google Shape;194;p24">
              <a:extLst>
                <a:ext uri="{FF2B5EF4-FFF2-40B4-BE49-F238E27FC236}">
                  <a16:creationId xmlns:a16="http://schemas.microsoft.com/office/drawing/2014/main" id="{D403BCDB-FBF3-A243-A782-46958857B675}"/>
                </a:ext>
              </a:extLst>
            </p:cNvPr>
            <p:cNvCxnSpPr>
              <a:stCxn id="19" idx="3"/>
              <a:endCxn id="16" idx="1"/>
            </p:cNvCxnSpPr>
            <p:nvPr/>
          </p:nvCxnSpPr>
          <p:spPr>
            <a:xfrm flipV="1">
              <a:off x="4950233" y="4148568"/>
              <a:ext cx="434000" cy="633"/>
            </a:xfrm>
            <a:prstGeom prst="straightConnector1">
              <a:avLst/>
            </a:prstGeom>
            <a:noFill/>
            <a:ln w="9525" cap="flat" cmpd="sng">
              <a:solidFill>
                <a:srgbClr val="666666"/>
              </a:solidFill>
              <a:prstDash val="solid"/>
              <a:round/>
              <a:headEnd type="none" w="med" len="med"/>
              <a:tailEnd type="triangle" w="med" len="med"/>
            </a:ln>
          </p:spPr>
        </p:cxnSp>
        <p:sp>
          <p:nvSpPr>
            <p:cNvPr id="21" name="Google Shape;195;p24">
              <a:extLst>
                <a:ext uri="{FF2B5EF4-FFF2-40B4-BE49-F238E27FC236}">
                  <a16:creationId xmlns:a16="http://schemas.microsoft.com/office/drawing/2014/main" id="{3C856013-E2E4-ED4C-A15C-D845D4E46464}"/>
                </a:ext>
              </a:extLst>
            </p:cNvPr>
            <p:cNvSpPr txBox="1"/>
            <p:nvPr/>
          </p:nvSpPr>
          <p:spPr>
            <a:xfrm>
              <a:off x="7663435" y="3920401"/>
              <a:ext cx="4082400" cy="451302"/>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spcBef>
                  <a:spcPts val="0"/>
                </a:spcBef>
                <a:spcAft>
                  <a:spcPts val="0"/>
                </a:spcAft>
              </a:pPr>
              <a:r>
                <a:rPr lang="en" sz="1333" b="1" dirty="0">
                  <a:solidFill>
                    <a:srgbClr val="1700FF"/>
                  </a:solidFill>
                  <a:ea typeface="Lato"/>
                  <a:cs typeface="Lato"/>
                  <a:sym typeface="Lato"/>
                </a:rPr>
                <a:t>Q2: </a:t>
              </a:r>
              <a:r>
                <a:rPr lang="en" sz="1333" dirty="0">
                  <a:solidFill>
                    <a:srgbClr val="1700FF"/>
                  </a:solidFill>
                  <a:ea typeface="Lato"/>
                  <a:cs typeface="Lato"/>
                  <a:sym typeface="Lato"/>
                </a:rPr>
                <a:t>When did the services sector start to take a dip?</a:t>
              </a:r>
              <a:endParaRPr sz="1333" dirty="0">
                <a:solidFill>
                  <a:srgbClr val="1700FF"/>
                </a:solidFill>
                <a:ea typeface="Lato"/>
                <a:cs typeface="Lato"/>
                <a:sym typeface="Lato"/>
              </a:endParaRPr>
            </a:p>
          </p:txBody>
        </p:sp>
        <p:cxnSp>
          <p:nvCxnSpPr>
            <p:cNvPr id="22" name="Google Shape;196;p24">
              <a:extLst>
                <a:ext uri="{FF2B5EF4-FFF2-40B4-BE49-F238E27FC236}">
                  <a16:creationId xmlns:a16="http://schemas.microsoft.com/office/drawing/2014/main" id="{EFF44F8A-2A33-C342-95B3-6735AD01A025}"/>
                </a:ext>
              </a:extLst>
            </p:cNvPr>
            <p:cNvCxnSpPr>
              <a:stCxn id="16" idx="3"/>
              <a:endCxn id="21" idx="1"/>
            </p:cNvCxnSpPr>
            <p:nvPr/>
          </p:nvCxnSpPr>
          <p:spPr>
            <a:xfrm flipV="1">
              <a:off x="7145033" y="4146052"/>
              <a:ext cx="518402" cy="2516"/>
            </a:xfrm>
            <a:prstGeom prst="straightConnector1">
              <a:avLst/>
            </a:prstGeom>
            <a:noFill/>
            <a:ln w="9525" cap="flat" cmpd="sng">
              <a:solidFill>
                <a:srgbClr val="666666"/>
              </a:solidFill>
              <a:prstDash val="solid"/>
              <a:round/>
              <a:headEnd type="none" w="med" len="med"/>
              <a:tailEnd type="triangle" w="med" len="med"/>
            </a:ln>
          </p:spPr>
        </p:cxnSp>
      </p:grpSp>
      <p:grpSp>
        <p:nvGrpSpPr>
          <p:cNvPr id="33" name="Group 32">
            <a:extLst>
              <a:ext uri="{FF2B5EF4-FFF2-40B4-BE49-F238E27FC236}">
                <a16:creationId xmlns:a16="http://schemas.microsoft.com/office/drawing/2014/main" id="{4D28C296-F1DE-9F42-9587-E55035504222}"/>
              </a:ext>
            </a:extLst>
          </p:cNvPr>
          <p:cNvGrpSpPr/>
          <p:nvPr/>
        </p:nvGrpSpPr>
        <p:grpSpPr>
          <a:xfrm>
            <a:off x="867833" y="2553443"/>
            <a:ext cx="10878002" cy="784884"/>
            <a:chOff x="867833" y="2553443"/>
            <a:chExt cx="10878002" cy="784884"/>
          </a:xfrm>
        </p:grpSpPr>
        <p:sp>
          <p:nvSpPr>
            <p:cNvPr id="26" name="Google Shape;192;p24">
              <a:extLst>
                <a:ext uri="{FF2B5EF4-FFF2-40B4-BE49-F238E27FC236}">
                  <a16:creationId xmlns:a16="http://schemas.microsoft.com/office/drawing/2014/main" id="{A64CF377-AE92-474A-8B5B-BB02B82DD3FD}"/>
                </a:ext>
              </a:extLst>
            </p:cNvPr>
            <p:cNvSpPr/>
            <p:nvPr/>
          </p:nvSpPr>
          <p:spPr>
            <a:xfrm>
              <a:off x="5384233" y="2553443"/>
              <a:ext cx="1760800" cy="784884"/>
            </a:xfrm>
            <a:prstGeom prst="roundRect">
              <a:avLst>
                <a:gd name="adj" fmla="val 16667"/>
              </a:avLst>
            </a:prstGeom>
            <a:solidFill>
              <a:srgbClr val="D9EAD3"/>
            </a:solidFill>
            <a:ln w="952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dirty="0">
                  <a:ea typeface="Lato"/>
                  <a:cs typeface="Lato"/>
                  <a:sym typeface="Lato"/>
                </a:rPr>
                <a:t>Sub-Question Generator</a:t>
              </a:r>
              <a:endParaRPr sz="1600" dirty="0">
                <a:ea typeface="Lato"/>
                <a:cs typeface="Lato"/>
                <a:sym typeface="Lato"/>
              </a:endParaRPr>
            </a:p>
          </p:txBody>
        </p:sp>
        <p:sp>
          <p:nvSpPr>
            <p:cNvPr id="27" name="Google Shape;193;p24">
              <a:extLst>
                <a:ext uri="{FF2B5EF4-FFF2-40B4-BE49-F238E27FC236}">
                  <a16:creationId xmlns:a16="http://schemas.microsoft.com/office/drawing/2014/main" id="{C014A3D3-AEAC-7142-84D0-7BDE809E54B8}"/>
                </a:ext>
              </a:extLst>
            </p:cNvPr>
            <p:cNvSpPr txBox="1"/>
            <p:nvPr/>
          </p:nvSpPr>
          <p:spPr>
            <a:xfrm>
              <a:off x="867833" y="2679467"/>
              <a:ext cx="4082400" cy="533600"/>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sz="1333" b="1" dirty="0">
                  <a:ea typeface="Lato"/>
                  <a:cs typeface="Lato"/>
                  <a:sym typeface="Lato"/>
                </a:rPr>
                <a:t>Q: </a:t>
              </a:r>
              <a:r>
                <a:rPr lang="en" sz="1333" dirty="0">
                  <a:ea typeface="Lato"/>
                  <a:cs typeface="Lato"/>
                  <a:sym typeface="Lato"/>
                </a:rPr>
                <a:t>How many years did it take for the services sector to rebound?</a:t>
              </a:r>
              <a:endParaRPr sz="1333" dirty="0">
                <a:ea typeface="Lato"/>
                <a:cs typeface="Lato"/>
                <a:sym typeface="Lato"/>
              </a:endParaRPr>
            </a:p>
          </p:txBody>
        </p:sp>
        <p:cxnSp>
          <p:nvCxnSpPr>
            <p:cNvPr id="28" name="Google Shape;194;p24">
              <a:extLst>
                <a:ext uri="{FF2B5EF4-FFF2-40B4-BE49-F238E27FC236}">
                  <a16:creationId xmlns:a16="http://schemas.microsoft.com/office/drawing/2014/main" id="{549C3F4E-2C9B-0D4D-A7C8-36A595FF1B68}"/>
                </a:ext>
              </a:extLst>
            </p:cNvPr>
            <p:cNvCxnSpPr>
              <a:cxnSpLocks/>
              <a:stCxn id="27" idx="3"/>
              <a:endCxn id="26" idx="1"/>
            </p:cNvCxnSpPr>
            <p:nvPr/>
          </p:nvCxnSpPr>
          <p:spPr>
            <a:xfrm flipV="1">
              <a:off x="4950233" y="2945885"/>
              <a:ext cx="434000" cy="382"/>
            </a:xfrm>
            <a:prstGeom prst="straightConnector1">
              <a:avLst/>
            </a:prstGeom>
            <a:noFill/>
            <a:ln w="9525" cap="flat" cmpd="sng">
              <a:solidFill>
                <a:srgbClr val="666666"/>
              </a:solidFill>
              <a:prstDash val="solid"/>
              <a:round/>
              <a:headEnd type="none" w="med" len="med"/>
              <a:tailEnd type="triangle" w="med" len="med"/>
            </a:ln>
          </p:spPr>
        </p:cxnSp>
        <p:sp>
          <p:nvSpPr>
            <p:cNvPr id="29" name="Google Shape;195;p24">
              <a:extLst>
                <a:ext uri="{FF2B5EF4-FFF2-40B4-BE49-F238E27FC236}">
                  <a16:creationId xmlns:a16="http://schemas.microsoft.com/office/drawing/2014/main" id="{9780B531-5A4F-664D-AAF2-DA040E1D14C1}"/>
                </a:ext>
              </a:extLst>
            </p:cNvPr>
            <p:cNvSpPr txBox="1"/>
            <p:nvPr/>
          </p:nvSpPr>
          <p:spPr>
            <a:xfrm>
              <a:off x="7663435" y="2720616"/>
              <a:ext cx="4082400" cy="451302"/>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spcBef>
                  <a:spcPts val="0"/>
                </a:spcBef>
                <a:spcAft>
                  <a:spcPts val="0"/>
                </a:spcAft>
              </a:pPr>
              <a:r>
                <a:rPr lang="en-US" sz="1333" b="1" dirty="0">
                  <a:solidFill>
                    <a:srgbClr val="1700FF"/>
                  </a:solidFill>
                  <a:ea typeface="Lato"/>
                  <a:cs typeface="Lato"/>
                  <a:sym typeface="Lato"/>
                </a:rPr>
                <a:t>Q1:</a:t>
              </a:r>
              <a:r>
                <a:rPr lang="en-US" sz="1333" dirty="0">
                  <a:solidFill>
                    <a:srgbClr val="1700FF"/>
                  </a:solidFill>
                  <a:ea typeface="Lato"/>
                  <a:cs typeface="Lato"/>
                  <a:sym typeface="Lato"/>
                </a:rPr>
                <a:t> In what years did the services sector rebound?</a:t>
              </a:r>
            </a:p>
          </p:txBody>
        </p:sp>
        <p:cxnSp>
          <p:nvCxnSpPr>
            <p:cNvPr id="30" name="Google Shape;196;p24">
              <a:extLst>
                <a:ext uri="{FF2B5EF4-FFF2-40B4-BE49-F238E27FC236}">
                  <a16:creationId xmlns:a16="http://schemas.microsoft.com/office/drawing/2014/main" id="{C54D1886-D219-DF46-9223-0267A0E4A5B5}"/>
                </a:ext>
              </a:extLst>
            </p:cNvPr>
            <p:cNvCxnSpPr>
              <a:cxnSpLocks/>
              <a:stCxn id="26" idx="3"/>
              <a:endCxn id="29" idx="1"/>
            </p:cNvCxnSpPr>
            <p:nvPr/>
          </p:nvCxnSpPr>
          <p:spPr>
            <a:xfrm>
              <a:off x="7145033" y="2945885"/>
              <a:ext cx="518402" cy="382"/>
            </a:xfrm>
            <a:prstGeom prst="straightConnector1">
              <a:avLst/>
            </a:prstGeom>
            <a:noFill/>
            <a:ln w="9525" cap="flat" cmpd="sng">
              <a:solidFill>
                <a:srgbClr val="666666"/>
              </a:solidFill>
              <a:prstDash val="solid"/>
              <a:round/>
              <a:headEnd type="none" w="med" len="med"/>
              <a:tailEnd type="triangle" w="med" len="med"/>
            </a:ln>
          </p:spPr>
        </p:cxnSp>
      </p:grpSp>
      <p:grpSp>
        <p:nvGrpSpPr>
          <p:cNvPr id="43" name="Group 42">
            <a:extLst>
              <a:ext uri="{FF2B5EF4-FFF2-40B4-BE49-F238E27FC236}">
                <a16:creationId xmlns:a16="http://schemas.microsoft.com/office/drawing/2014/main" id="{8546BC2A-C33B-2F4A-B088-E7D71ED6DE3F}"/>
              </a:ext>
            </a:extLst>
          </p:cNvPr>
          <p:cNvGrpSpPr/>
          <p:nvPr/>
        </p:nvGrpSpPr>
        <p:grpSpPr>
          <a:xfrm>
            <a:off x="838199" y="4970570"/>
            <a:ext cx="10878002" cy="1304969"/>
            <a:chOff x="838199" y="4970570"/>
            <a:chExt cx="10878002" cy="1304969"/>
          </a:xfrm>
        </p:grpSpPr>
        <p:sp>
          <p:nvSpPr>
            <p:cNvPr id="37" name="Google Shape;192;p24">
              <a:extLst>
                <a:ext uri="{FF2B5EF4-FFF2-40B4-BE49-F238E27FC236}">
                  <a16:creationId xmlns:a16="http://schemas.microsoft.com/office/drawing/2014/main" id="{5D03869D-29F7-A248-841F-946CF80F751C}"/>
                </a:ext>
              </a:extLst>
            </p:cNvPr>
            <p:cNvSpPr/>
            <p:nvPr/>
          </p:nvSpPr>
          <p:spPr>
            <a:xfrm>
              <a:off x="5354599" y="5095672"/>
              <a:ext cx="1760800" cy="1041200"/>
            </a:xfrm>
            <a:prstGeom prst="roundRect">
              <a:avLst>
                <a:gd name="adj" fmla="val 16667"/>
              </a:avLst>
            </a:prstGeom>
            <a:solidFill>
              <a:srgbClr val="D9EAD3"/>
            </a:solidFill>
            <a:ln w="952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dirty="0">
                  <a:ea typeface="Lato"/>
                  <a:cs typeface="Lato"/>
                  <a:sym typeface="Lato"/>
                </a:rPr>
                <a:t>Sub-Question Generator</a:t>
              </a:r>
              <a:endParaRPr sz="1600" dirty="0">
                <a:ea typeface="Lato"/>
                <a:cs typeface="Lato"/>
                <a:sym typeface="Lato"/>
              </a:endParaRPr>
            </a:p>
          </p:txBody>
        </p:sp>
        <p:sp>
          <p:nvSpPr>
            <p:cNvPr id="38" name="Google Shape;193;p24">
              <a:extLst>
                <a:ext uri="{FF2B5EF4-FFF2-40B4-BE49-F238E27FC236}">
                  <a16:creationId xmlns:a16="http://schemas.microsoft.com/office/drawing/2014/main" id="{EC4B1924-6729-FB42-BBC4-B9AA6474D710}"/>
                </a:ext>
              </a:extLst>
            </p:cNvPr>
            <p:cNvSpPr txBox="1"/>
            <p:nvPr/>
          </p:nvSpPr>
          <p:spPr>
            <a:xfrm>
              <a:off x="838199" y="4970570"/>
              <a:ext cx="4082400" cy="1304969"/>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sz="1333" b="1" dirty="0">
                  <a:ea typeface="Lato"/>
                  <a:cs typeface="Lato"/>
                  <a:sym typeface="Lato"/>
                </a:rPr>
                <a:t>Q: </a:t>
              </a:r>
              <a:r>
                <a:rPr lang="en" sz="1333" dirty="0">
                  <a:ea typeface="Lato"/>
                  <a:cs typeface="Lato"/>
                  <a:sym typeface="Lato"/>
                </a:rPr>
                <a:t>How many years did it take for the services sector to rebound?</a:t>
              </a:r>
              <a:endParaRPr sz="1333" dirty="0">
                <a:ea typeface="Lato"/>
                <a:cs typeface="Lato"/>
                <a:sym typeface="Lato"/>
              </a:endParaRPr>
            </a:p>
            <a:p>
              <a:pPr>
                <a:spcBef>
                  <a:spcPts val="0"/>
                </a:spcBef>
                <a:spcAft>
                  <a:spcPts val="0"/>
                </a:spcAft>
              </a:pPr>
              <a:r>
                <a:rPr lang="en" sz="1333" b="1" dirty="0">
                  <a:solidFill>
                    <a:srgbClr val="FF0000"/>
                  </a:solidFill>
                  <a:ea typeface="Lato"/>
                  <a:cs typeface="Lato"/>
                  <a:sym typeface="Lato"/>
                </a:rPr>
                <a:t>Q1:</a:t>
              </a:r>
              <a:r>
                <a:rPr lang="en" sz="1333" dirty="0">
                  <a:solidFill>
                    <a:srgbClr val="FF0000"/>
                  </a:solidFill>
                  <a:ea typeface="Lato"/>
                  <a:cs typeface="Lato"/>
                  <a:sym typeface="Lato"/>
                </a:rPr>
                <a:t> In what years did the services sector rebound?</a:t>
              </a:r>
              <a:endParaRPr sz="1333" dirty="0">
                <a:solidFill>
                  <a:srgbClr val="FF0000"/>
                </a:solidFill>
                <a:ea typeface="Lato"/>
                <a:cs typeface="Lato"/>
                <a:sym typeface="Lato"/>
              </a:endParaRPr>
            </a:p>
            <a:p>
              <a:pPr>
                <a:spcBef>
                  <a:spcPts val="0"/>
                </a:spcBef>
                <a:spcAft>
                  <a:spcPts val="0"/>
                </a:spcAft>
              </a:pPr>
              <a:r>
                <a:rPr lang="en" sz="1333" b="1" dirty="0">
                  <a:solidFill>
                    <a:srgbClr val="FF0000"/>
                  </a:solidFill>
                  <a:ea typeface="Lato"/>
                  <a:cs typeface="Lato"/>
                  <a:sym typeface="Lato"/>
                </a:rPr>
                <a:t>A1:</a:t>
              </a:r>
              <a:r>
                <a:rPr lang="en" sz="1333" dirty="0">
                  <a:solidFill>
                    <a:srgbClr val="FF0000"/>
                  </a:solidFill>
                  <a:ea typeface="Lato"/>
                  <a:cs typeface="Lato"/>
                  <a:sym typeface="Lato"/>
                </a:rPr>
                <a:t> 2003</a:t>
              </a:r>
            </a:p>
            <a:p>
              <a:pPr>
                <a:spcBef>
                  <a:spcPts val="0"/>
                </a:spcBef>
                <a:spcAft>
                  <a:spcPts val="0"/>
                </a:spcAft>
              </a:pPr>
              <a:r>
                <a:rPr lang="en-US" sz="1333" b="1" dirty="0">
                  <a:solidFill>
                    <a:srgbClr val="FF0000"/>
                  </a:solidFill>
                  <a:ea typeface="Lato"/>
                  <a:cs typeface="Lato"/>
                  <a:sym typeface="Lato"/>
                </a:rPr>
                <a:t>Q2: </a:t>
              </a:r>
              <a:r>
                <a:rPr lang="en-US" sz="1333" dirty="0">
                  <a:solidFill>
                    <a:srgbClr val="FF0000"/>
                  </a:solidFill>
                  <a:ea typeface="Lato"/>
                  <a:cs typeface="Lato"/>
                  <a:sym typeface="Lato"/>
                </a:rPr>
                <a:t>When did the services sector start to take a dip?</a:t>
              </a:r>
            </a:p>
            <a:p>
              <a:pPr>
                <a:spcBef>
                  <a:spcPts val="0"/>
                </a:spcBef>
                <a:spcAft>
                  <a:spcPts val="0"/>
                </a:spcAft>
              </a:pPr>
              <a:r>
                <a:rPr lang="en-US" sz="1333" b="1" dirty="0">
                  <a:solidFill>
                    <a:srgbClr val="FF0000"/>
                  </a:solidFill>
                  <a:ea typeface="Lato"/>
                  <a:cs typeface="Lato"/>
                  <a:sym typeface="Lato"/>
                </a:rPr>
                <a:t>A2:</a:t>
              </a:r>
              <a:r>
                <a:rPr lang="en-US" sz="1333" dirty="0">
                  <a:solidFill>
                    <a:srgbClr val="FF0000"/>
                  </a:solidFill>
                  <a:ea typeface="Lato"/>
                  <a:cs typeface="Lato"/>
                  <a:sym typeface="Lato"/>
                </a:rPr>
                <a:t> 2002</a:t>
              </a:r>
              <a:endParaRPr sz="1333" dirty="0">
                <a:solidFill>
                  <a:srgbClr val="FF0000"/>
                </a:solidFill>
                <a:ea typeface="Lato"/>
                <a:cs typeface="Lato"/>
                <a:sym typeface="Lato"/>
              </a:endParaRPr>
            </a:p>
          </p:txBody>
        </p:sp>
        <p:cxnSp>
          <p:nvCxnSpPr>
            <p:cNvPr id="39" name="Google Shape;194;p24">
              <a:extLst>
                <a:ext uri="{FF2B5EF4-FFF2-40B4-BE49-F238E27FC236}">
                  <a16:creationId xmlns:a16="http://schemas.microsoft.com/office/drawing/2014/main" id="{F051B21C-C0ED-514B-A3D4-A504BB01E6B4}"/>
                </a:ext>
              </a:extLst>
            </p:cNvPr>
            <p:cNvCxnSpPr>
              <a:cxnSpLocks/>
              <a:stCxn id="38" idx="3"/>
              <a:endCxn id="37" idx="1"/>
            </p:cNvCxnSpPr>
            <p:nvPr/>
          </p:nvCxnSpPr>
          <p:spPr>
            <a:xfrm flipV="1">
              <a:off x="4920599" y="5616272"/>
              <a:ext cx="434000" cy="6783"/>
            </a:xfrm>
            <a:prstGeom prst="straightConnector1">
              <a:avLst/>
            </a:prstGeom>
            <a:noFill/>
            <a:ln w="9525" cap="flat" cmpd="sng">
              <a:solidFill>
                <a:srgbClr val="666666"/>
              </a:solidFill>
              <a:prstDash val="solid"/>
              <a:round/>
              <a:headEnd type="none" w="med" len="med"/>
              <a:tailEnd type="triangle" w="med" len="med"/>
            </a:ln>
          </p:spPr>
        </p:cxnSp>
        <p:sp>
          <p:nvSpPr>
            <p:cNvPr id="40" name="Google Shape;195;p24">
              <a:extLst>
                <a:ext uri="{FF2B5EF4-FFF2-40B4-BE49-F238E27FC236}">
                  <a16:creationId xmlns:a16="http://schemas.microsoft.com/office/drawing/2014/main" id="{4F582B7F-1EE3-7340-B6AB-62D417EBAFE6}"/>
                </a:ext>
              </a:extLst>
            </p:cNvPr>
            <p:cNvSpPr txBox="1"/>
            <p:nvPr/>
          </p:nvSpPr>
          <p:spPr>
            <a:xfrm>
              <a:off x="7633801" y="5350527"/>
              <a:ext cx="4082400" cy="523180"/>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spcBef>
                  <a:spcPts val="0"/>
                </a:spcBef>
                <a:spcAft>
                  <a:spcPts val="0"/>
                </a:spcAft>
              </a:pPr>
              <a:r>
                <a:rPr lang="en" sz="1333" b="1" dirty="0">
                  <a:solidFill>
                    <a:srgbClr val="1700FF"/>
                  </a:solidFill>
                  <a:ea typeface="Lato"/>
                  <a:cs typeface="Lato"/>
                  <a:sym typeface="Lato"/>
                </a:rPr>
                <a:t>Q3: </a:t>
              </a:r>
              <a:r>
                <a:rPr lang="en" sz="1333" dirty="0">
                  <a:solidFill>
                    <a:srgbClr val="1700FF"/>
                  </a:solidFill>
                  <a:ea typeface="Lato"/>
                  <a:cs typeface="Lato"/>
                  <a:sym typeface="Lato"/>
                </a:rPr>
                <a:t>Calc[diff, 2002, 2003] </a:t>
              </a:r>
              <a:r>
                <a:rPr lang="en" dirty="0">
                  <a:solidFill>
                    <a:srgbClr val="1700FF"/>
                  </a:solidFill>
                  <a:ea typeface="Lato"/>
                  <a:cs typeface="Lato"/>
                  <a:sym typeface="Lato"/>
                </a:rPr>
                <a:t>■</a:t>
              </a:r>
              <a:endParaRPr sz="1333" dirty="0">
                <a:solidFill>
                  <a:srgbClr val="1700FF"/>
                </a:solidFill>
                <a:ea typeface="Lato"/>
                <a:cs typeface="Lato"/>
                <a:sym typeface="Lato"/>
              </a:endParaRPr>
            </a:p>
          </p:txBody>
        </p:sp>
        <p:cxnSp>
          <p:nvCxnSpPr>
            <p:cNvPr id="41" name="Google Shape;196;p24">
              <a:extLst>
                <a:ext uri="{FF2B5EF4-FFF2-40B4-BE49-F238E27FC236}">
                  <a16:creationId xmlns:a16="http://schemas.microsoft.com/office/drawing/2014/main" id="{7480DE55-5B58-404D-B902-BC64F9439E5F}"/>
                </a:ext>
              </a:extLst>
            </p:cNvPr>
            <p:cNvCxnSpPr>
              <a:stCxn id="37" idx="3"/>
              <a:endCxn id="40" idx="1"/>
            </p:cNvCxnSpPr>
            <p:nvPr/>
          </p:nvCxnSpPr>
          <p:spPr>
            <a:xfrm flipV="1">
              <a:off x="7115399" y="5612117"/>
              <a:ext cx="518402" cy="4155"/>
            </a:xfrm>
            <a:prstGeom prst="straightConnector1">
              <a:avLst/>
            </a:prstGeom>
            <a:noFill/>
            <a:ln w="9525" cap="flat" cmpd="sng">
              <a:solidFill>
                <a:srgbClr val="666666"/>
              </a:solidFill>
              <a:prstDash val="solid"/>
              <a:round/>
              <a:headEnd type="none" w="med" len="med"/>
              <a:tailEnd type="triangle" w="med" len="med"/>
            </a:ln>
          </p:spPr>
        </p:cxnSp>
      </p:grpSp>
    </p:spTree>
    <p:extLst>
      <p:ext uri="{BB962C8B-B14F-4D97-AF65-F5344CB8AC3E}">
        <p14:creationId xmlns:p14="http://schemas.microsoft.com/office/powerpoint/2010/main" val="111029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42"/>
                                        </p:tgtEl>
                                        <p:attrNameLst>
                                          <p:attrName>style.opacity</p:attrName>
                                        </p:attrNameLst>
                                      </p:cBhvr>
                                      <p:to>
                                        <p:strVal val="0.25"/>
                                      </p:to>
                                    </p:set>
                                    <p:animEffect filter="image" prLst="opacity: 0.25">
                                      <p:cBhvr rctx="IE">
                                        <p:cTn id="7" dur="indefinite"/>
                                        <p:tgtEl>
                                          <p:spTgt spid="42"/>
                                        </p:tgtEl>
                                      </p:cBhvr>
                                    </p:animEffect>
                                  </p:childTnLst>
                                </p:cTn>
                              </p:par>
                              <p:par>
                                <p:cTn id="8" presetID="9" presetClass="emph" presetSubtype="0" nodeType="withEffect">
                                  <p:stCondLst>
                                    <p:cond delay="0"/>
                                  </p:stCondLst>
                                  <p:childTnLst>
                                    <p:set>
                                      <p:cBhvr>
                                        <p:cTn id="9" dur="indefinite"/>
                                        <p:tgtEl>
                                          <p:spTgt spid="33"/>
                                        </p:tgtEl>
                                        <p:attrNameLst>
                                          <p:attrName>style.opacity</p:attrName>
                                        </p:attrNameLst>
                                      </p:cBhvr>
                                      <p:to>
                                        <p:strVal val="0.25"/>
                                      </p:to>
                                    </p:set>
                                    <p:animEffect filter="image" prLst="opacity: 0.25">
                                      <p:cBhvr rctx="IE">
                                        <p:cTn id="10" dur="indefinite"/>
                                        <p:tgtEl>
                                          <p:spTgt spid="33"/>
                                        </p:tgtEl>
                                      </p:cBhvr>
                                    </p:animEffect>
                                  </p:childTnLst>
                                </p:cTn>
                              </p:par>
                              <p:par>
                                <p:cTn id="11" presetID="9" presetClass="emph" presetSubtype="0" nodeType="withEffect">
                                  <p:stCondLst>
                                    <p:cond delay="0"/>
                                  </p:stCondLst>
                                  <p:childTnLst>
                                    <p:set>
                                      <p:cBhvr>
                                        <p:cTn id="12" dur="indefinite"/>
                                        <p:tgtEl>
                                          <p:spTgt spid="43"/>
                                        </p:tgtEl>
                                        <p:attrNameLst>
                                          <p:attrName>style.opacity</p:attrName>
                                        </p:attrNameLst>
                                      </p:cBhvr>
                                      <p:to>
                                        <p:strVal val="0.25"/>
                                      </p:to>
                                    </p:set>
                                    <p:animEffect filter="image" prLst="opacity: 0.25">
                                      <p:cBhvr rctx="IE">
                                        <p:cTn id="13" dur="indefinite"/>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33"/>
                                        </p:tgtEl>
                                        <p:attrNameLst>
                                          <p:attrName>style.opacity</p:attrName>
                                        </p:attrNameLst>
                                      </p:cBhvr>
                                      <p:to>
                                        <p:strVal val="1"/>
                                      </p:to>
                                    </p:set>
                                    <p:animEffect filter="image" prLst="opacity: 1">
                                      <p:cBhvr rctx="IE">
                                        <p:cTn id="18" dur="indefinite"/>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42"/>
                                        </p:tgtEl>
                                        <p:attrNameLst>
                                          <p:attrName>style.opacity</p:attrName>
                                        </p:attrNameLst>
                                      </p:cBhvr>
                                      <p:to>
                                        <p:strVal val="1"/>
                                      </p:to>
                                    </p:set>
                                    <p:animEffect filter="image" prLst="opacity: 1">
                                      <p:cBhvr rctx="IE">
                                        <p:cTn id="23" dur="indefinite"/>
                                        <p:tgtEl>
                                          <p:spTgt spid="4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p:cTn id="27" dur="indefinite"/>
                                        <p:tgtEl>
                                          <p:spTgt spid="43"/>
                                        </p:tgtEl>
                                        <p:attrNameLst>
                                          <p:attrName>style.opacity</p:attrName>
                                        </p:attrNameLst>
                                      </p:cBhvr>
                                      <p:to>
                                        <p:strVal val="1"/>
                                      </p:to>
                                    </p:set>
                                    <p:animEffect filter="image" prLst="opacity: 1">
                                      <p:cBhvr rctx="IE">
                                        <p:cTn id="28" dur="indefinite"/>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504"/>
        <p:cNvGrpSpPr/>
        <p:nvPr/>
      </p:nvGrpSpPr>
      <p:grpSpPr>
        <a:xfrm>
          <a:off x="0" y="0"/>
          <a:ext cx="0" cy="0"/>
          <a:chOff x="0" y="0"/>
          <a:chExt cx="0" cy="0"/>
        </a:xfrm>
      </p:grpSpPr>
      <p:sp>
        <p:nvSpPr>
          <p:cNvPr id="505" name="Google Shape;505;p42"/>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err="1"/>
              <a:t>ModularQA</a:t>
            </a:r>
            <a:r>
              <a:rPr lang="en" dirty="0"/>
              <a:t> System</a:t>
            </a:r>
            <a:endParaRPr dirty="0"/>
          </a:p>
        </p:txBody>
      </p:sp>
      <p:sp>
        <p:nvSpPr>
          <p:cNvPr id="506" name="Google Shape;506;p42"/>
          <p:cNvSpPr txBox="1">
            <a:spLocks noGrp="1"/>
          </p:cNvSpPr>
          <p:nvPr>
            <p:ph idx="1"/>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Uses BART-Large for sub-question generation</a:t>
            </a:r>
            <a:br>
              <a:rPr lang="en" dirty="0"/>
            </a:br>
            <a:endParaRPr dirty="0"/>
          </a:p>
          <a:p>
            <a:r>
              <a:rPr lang="en" dirty="0"/>
              <a:t>QA modules </a:t>
            </a:r>
            <a:endParaRPr dirty="0"/>
          </a:p>
          <a:p>
            <a:pPr lvl="1">
              <a:spcBef>
                <a:spcPts val="0"/>
              </a:spcBef>
            </a:pPr>
            <a:r>
              <a:rPr lang="en" dirty="0"/>
              <a:t>Roberta model trained on </a:t>
            </a:r>
            <a:r>
              <a:rPr lang="en" dirty="0" err="1"/>
              <a:t>SQuAD</a:t>
            </a:r>
            <a:r>
              <a:rPr lang="en" dirty="0"/>
              <a:t> 2.0</a:t>
            </a:r>
            <a:endParaRPr dirty="0"/>
          </a:p>
          <a:p>
            <a:pPr lvl="1">
              <a:spcBef>
                <a:spcPts val="0"/>
              </a:spcBef>
            </a:pPr>
            <a:r>
              <a:rPr lang="en" dirty="0"/>
              <a:t>Math Calculator with three key functions: x-y, 100-x, if-then-else</a:t>
            </a:r>
            <a:endParaRPr lang="en-US" dirty="0"/>
          </a:p>
          <a:p>
            <a:endParaRPr lang="en" dirty="0"/>
          </a:p>
          <a:p>
            <a:r>
              <a:rPr lang="en" dirty="0"/>
              <a:t>Target datasets:</a:t>
            </a:r>
          </a:p>
          <a:p>
            <a:pPr lvl="1"/>
            <a:r>
              <a:rPr lang="en-US" dirty="0"/>
              <a:t>DROP </a:t>
            </a:r>
            <a:r>
              <a:rPr lang="en-US" dirty="0">
                <a:solidFill>
                  <a:schemeClr val="bg1">
                    <a:lumMod val="50000"/>
                  </a:schemeClr>
                </a:solidFill>
              </a:rPr>
              <a:t> </a:t>
            </a:r>
            <a:r>
              <a:rPr lang="en-US" sz="1600" dirty="0">
                <a:solidFill>
                  <a:schemeClr val="bg1">
                    <a:lumMod val="50000"/>
                  </a:schemeClr>
                </a:solidFill>
              </a:rPr>
              <a:t>[</a:t>
            </a:r>
            <a:r>
              <a:rPr lang="en-US" sz="1600" dirty="0" err="1">
                <a:solidFill>
                  <a:schemeClr val="bg1">
                    <a:lumMod val="50000"/>
                  </a:schemeClr>
                </a:solidFill>
              </a:rPr>
              <a:t>Dua</a:t>
            </a:r>
            <a:r>
              <a:rPr lang="en-US" sz="1600" dirty="0">
                <a:solidFill>
                  <a:schemeClr val="bg1">
                    <a:lumMod val="50000"/>
                  </a:schemeClr>
                </a:solidFill>
              </a:rPr>
              <a:t> et al. 19]</a:t>
            </a:r>
            <a:endParaRPr lang="en-US" sz="1600" dirty="0"/>
          </a:p>
          <a:p>
            <a:pPr lvl="1"/>
            <a:r>
              <a:rPr lang="en-US" dirty="0" err="1"/>
              <a:t>HotPotQA</a:t>
            </a:r>
            <a:r>
              <a:rPr lang="en-US" dirty="0"/>
              <a:t>  </a:t>
            </a:r>
            <a:r>
              <a:rPr lang="en-US" dirty="0">
                <a:solidFill>
                  <a:schemeClr val="bg1">
                    <a:lumMod val="50000"/>
                  </a:schemeClr>
                </a:solidFill>
              </a:rPr>
              <a:t> </a:t>
            </a:r>
            <a:r>
              <a:rPr lang="en-US" sz="1600" dirty="0">
                <a:solidFill>
                  <a:schemeClr val="bg1">
                    <a:lumMod val="50000"/>
                  </a:schemeClr>
                </a:solidFill>
              </a:rPr>
              <a:t>[Yang et al. 18]</a:t>
            </a:r>
            <a:endParaRPr dirty="0"/>
          </a:p>
        </p:txBody>
      </p:sp>
      <p:sp>
        <p:nvSpPr>
          <p:cNvPr id="507" name="Google Shape;507;p42"/>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41</a:t>
            </a:fld>
            <a:endParaRPr/>
          </a:p>
        </p:txBody>
      </p:sp>
    </p:spTree>
    <p:extLst>
      <p:ext uri="{BB962C8B-B14F-4D97-AF65-F5344CB8AC3E}">
        <p14:creationId xmlns:p14="http://schemas.microsoft.com/office/powerpoint/2010/main" val="4008152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FE30136-70DF-2649-B6E3-34A144B38689}"/>
              </a:ext>
            </a:extLst>
          </p:cNvPr>
          <p:cNvSpPr txBox="1">
            <a:spLocks/>
          </p:cNvSpPr>
          <p:nvPr/>
        </p:nvSpPr>
        <p:spPr bwMode="auto">
          <a:xfrm>
            <a:off x="838200" y="1825625"/>
            <a:ext cx="6429499"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Neural Module Networks </a:t>
            </a:r>
            <a:r>
              <a:rPr lang="en-US" sz="1600" dirty="0">
                <a:solidFill>
                  <a:schemeClr val="bg1">
                    <a:lumMod val="50000"/>
                  </a:schemeClr>
                </a:solidFill>
              </a:rPr>
              <a:t>[Andreas et al. 16]</a:t>
            </a:r>
            <a:r>
              <a:rPr lang="en-US" dirty="0"/>
              <a:t> </a:t>
            </a:r>
          </a:p>
          <a:p>
            <a:pPr lvl="1"/>
            <a:r>
              <a:rPr lang="en-US" dirty="0"/>
              <a:t>Communicate through dense vectors </a:t>
            </a:r>
          </a:p>
          <a:p>
            <a:pPr lvl="2"/>
            <a:r>
              <a:rPr lang="en-US" dirty="0"/>
              <a:t>(e.g., attention weights)</a:t>
            </a:r>
          </a:p>
          <a:p>
            <a:pPr marL="457200" lvl="1" indent="0">
              <a:buNone/>
            </a:pPr>
            <a:endParaRPr lang="en-US" dirty="0"/>
          </a:p>
        </p:txBody>
      </p:sp>
      <p:sp>
        <p:nvSpPr>
          <p:cNvPr id="2" name="Title 1">
            <a:extLst>
              <a:ext uri="{FF2B5EF4-FFF2-40B4-BE49-F238E27FC236}">
                <a16:creationId xmlns:a16="http://schemas.microsoft.com/office/drawing/2014/main" id="{E6233B87-83CC-104F-9872-E187E9DE7250}"/>
              </a:ext>
            </a:extLst>
          </p:cNvPr>
          <p:cNvSpPr>
            <a:spLocks noGrp="1"/>
          </p:cNvSpPr>
          <p:nvPr>
            <p:ph type="title"/>
          </p:nvPr>
        </p:nvSpPr>
        <p:spPr/>
        <p:txBody>
          <a:bodyPr/>
          <a:lstStyle/>
          <a:p>
            <a:r>
              <a:rPr lang="en-US" dirty="0"/>
              <a:t>Existing Modular Architectures</a:t>
            </a:r>
          </a:p>
        </p:txBody>
      </p:sp>
      <p:pic>
        <p:nvPicPr>
          <p:cNvPr id="6" name="Content Placeholder 5" descr="A picture containing chart&#10;&#10;Description automatically generated">
            <a:extLst>
              <a:ext uri="{FF2B5EF4-FFF2-40B4-BE49-F238E27FC236}">
                <a16:creationId xmlns:a16="http://schemas.microsoft.com/office/drawing/2014/main" id="{773C46E3-38AA-CB44-BF37-9CADB1384998}"/>
              </a:ext>
            </a:extLst>
          </p:cNvPr>
          <p:cNvPicPr>
            <a:picLocks noGrp="1" noChangeAspect="1"/>
          </p:cNvPicPr>
          <p:nvPr>
            <p:ph idx="1"/>
          </p:nvPr>
        </p:nvPicPr>
        <p:blipFill>
          <a:blip r:embed="rId3"/>
          <a:stretch>
            <a:fillRect/>
          </a:stretch>
        </p:blipFill>
        <p:spPr>
          <a:xfrm>
            <a:off x="7641685" y="1730042"/>
            <a:ext cx="3712114" cy="4351338"/>
          </a:xfrm>
        </p:spPr>
      </p:pic>
      <p:sp>
        <p:nvSpPr>
          <p:cNvPr id="4" name="Slide Number Placeholder 3">
            <a:extLst>
              <a:ext uri="{FF2B5EF4-FFF2-40B4-BE49-F238E27FC236}">
                <a16:creationId xmlns:a16="http://schemas.microsoft.com/office/drawing/2014/main" id="{41EC190B-23C6-6449-9093-1A6CA86140B5}"/>
              </a:ext>
            </a:extLst>
          </p:cNvPr>
          <p:cNvSpPr>
            <a:spLocks noGrp="1"/>
          </p:cNvSpPr>
          <p:nvPr>
            <p:ph type="sldNum" sz="quarter" idx="10"/>
          </p:nvPr>
        </p:nvSpPr>
        <p:spPr/>
        <p:txBody>
          <a:bodyPr/>
          <a:lstStyle/>
          <a:p>
            <a:pPr>
              <a:defRPr/>
            </a:pPr>
            <a:fld id="{0121240C-47AF-2F4D-83B3-CC3EDF50F794}" type="slidenum">
              <a:rPr lang="en-US" smtClean="0"/>
              <a:pPr>
                <a:defRPr/>
              </a:pPr>
              <a:t>42</a:t>
            </a:fld>
            <a:endParaRPr lang="en-US" dirty="0"/>
          </a:p>
        </p:txBody>
      </p:sp>
      <p:pic>
        <p:nvPicPr>
          <p:cNvPr id="8" name="Picture 7" descr="Diagram&#10;&#10;Description automatically generated">
            <a:extLst>
              <a:ext uri="{FF2B5EF4-FFF2-40B4-BE49-F238E27FC236}">
                <a16:creationId xmlns:a16="http://schemas.microsoft.com/office/drawing/2014/main" id="{0D3842B1-1DD7-5B48-9EF2-188639FE1FB0}"/>
              </a:ext>
            </a:extLst>
          </p:cNvPr>
          <p:cNvPicPr>
            <a:picLocks noChangeAspect="1"/>
          </p:cNvPicPr>
          <p:nvPr/>
        </p:nvPicPr>
        <p:blipFill>
          <a:blip r:embed="rId4"/>
          <a:stretch>
            <a:fillRect/>
          </a:stretch>
        </p:blipFill>
        <p:spPr>
          <a:xfrm>
            <a:off x="8408702" y="2403393"/>
            <a:ext cx="2178081" cy="1718704"/>
          </a:xfrm>
          <a:prstGeom prst="rect">
            <a:avLst/>
          </a:prstGeom>
        </p:spPr>
      </p:pic>
    </p:spTree>
    <p:extLst>
      <p:ext uri="{BB962C8B-B14F-4D97-AF65-F5344CB8AC3E}">
        <p14:creationId xmlns:p14="http://schemas.microsoft.com/office/powerpoint/2010/main" val="27821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6AF94-A3F9-314A-AB97-C78AA5D619BD}"/>
              </a:ext>
            </a:extLst>
          </p:cNvPr>
          <p:cNvSpPr>
            <a:spLocks noGrp="1"/>
          </p:cNvSpPr>
          <p:nvPr>
            <p:ph type="title"/>
          </p:nvPr>
        </p:nvSpPr>
        <p:spPr>
          <a:xfrm>
            <a:off x="838200" y="290984"/>
            <a:ext cx="10963940" cy="960438"/>
          </a:xfrm>
        </p:spPr>
        <p:txBody>
          <a:bodyPr/>
          <a:lstStyle/>
          <a:p>
            <a:r>
              <a:rPr lang="en-US" dirty="0"/>
              <a:t>Experiment: Comparison w/ Existing Models</a:t>
            </a:r>
          </a:p>
        </p:txBody>
      </p:sp>
      <p:sp>
        <p:nvSpPr>
          <p:cNvPr id="3" name="Content Placeholder 2">
            <a:extLst>
              <a:ext uri="{FF2B5EF4-FFF2-40B4-BE49-F238E27FC236}">
                <a16:creationId xmlns:a16="http://schemas.microsoft.com/office/drawing/2014/main" id="{9E75783F-9A80-5349-B15C-88DEB117FF99}"/>
              </a:ext>
            </a:extLst>
          </p:cNvPr>
          <p:cNvSpPr>
            <a:spLocks noGrp="1"/>
          </p:cNvSpPr>
          <p:nvPr>
            <p:ph idx="1"/>
          </p:nvPr>
        </p:nvSpPr>
        <p:spPr>
          <a:xfrm>
            <a:off x="613350" y="1825625"/>
            <a:ext cx="4161808" cy="4351338"/>
          </a:xfrm>
        </p:spPr>
        <p:txBody>
          <a:bodyPr/>
          <a:lstStyle/>
          <a:p>
            <a:r>
              <a:rPr lang="en-US" sz="2000" dirty="0" err="1"/>
              <a:t>ModularQA</a:t>
            </a:r>
            <a:r>
              <a:rPr lang="en-US" sz="2000" dirty="0"/>
              <a:t> is </a:t>
            </a:r>
            <a:r>
              <a:rPr lang="en-US" sz="2000" b="1" dirty="0"/>
              <a:t>competitive</a:t>
            </a:r>
            <a:r>
              <a:rPr lang="en-US" sz="2000" dirty="0"/>
              <a:t> with other </a:t>
            </a:r>
            <a:r>
              <a:rPr lang="en-US" sz="2000" b="1" dirty="0"/>
              <a:t>modular</a:t>
            </a:r>
            <a:r>
              <a:rPr lang="en-US" sz="2000" dirty="0"/>
              <a:t> approaches</a:t>
            </a:r>
          </a:p>
          <a:p>
            <a:pPr lvl="1"/>
            <a:r>
              <a:rPr lang="en-US" sz="1600" dirty="0"/>
              <a:t>while producing textual explanations (rather than attention weights)</a:t>
            </a:r>
          </a:p>
          <a:p>
            <a:pPr marL="0" indent="0">
              <a:buNone/>
            </a:pPr>
            <a:endParaRPr lang="en-US" sz="2000" dirty="0"/>
          </a:p>
          <a:p>
            <a:r>
              <a:rPr lang="en-US" sz="2000" dirty="0"/>
              <a:t>Performs not far from black-box models that use dataset specific assumptions</a:t>
            </a:r>
          </a:p>
          <a:p>
            <a:pPr marL="0" indent="0">
              <a:buNone/>
            </a:pPr>
            <a:endParaRPr lang="en-US" sz="2000" dirty="0"/>
          </a:p>
          <a:p>
            <a:r>
              <a:rPr lang="en-US" sz="2000" dirty="0"/>
              <a:t>Interpretable</a:t>
            </a:r>
            <a:r>
              <a:rPr lang="en-US" sz="2000" b="1" dirty="0"/>
              <a:t> </a:t>
            </a:r>
            <a:r>
              <a:rPr lang="en-US" sz="2000" dirty="0"/>
              <a:t>model w/ competitive on DROP </a:t>
            </a:r>
            <a:r>
              <a:rPr lang="en-US" sz="2000" b="1" dirty="0"/>
              <a:t>and</a:t>
            </a:r>
            <a:r>
              <a:rPr lang="en-US" sz="2000" dirty="0"/>
              <a:t> </a:t>
            </a:r>
            <a:r>
              <a:rPr lang="en-US" sz="2000" dirty="0" err="1"/>
              <a:t>HotpotQA</a:t>
            </a:r>
            <a:endParaRPr lang="en-US" sz="2000" dirty="0"/>
          </a:p>
          <a:p>
            <a:endParaRPr lang="en-US" sz="2000" dirty="0"/>
          </a:p>
        </p:txBody>
      </p:sp>
      <p:sp>
        <p:nvSpPr>
          <p:cNvPr id="4" name="Slide Number Placeholder 3">
            <a:extLst>
              <a:ext uri="{FF2B5EF4-FFF2-40B4-BE49-F238E27FC236}">
                <a16:creationId xmlns:a16="http://schemas.microsoft.com/office/drawing/2014/main" id="{D7824098-AB0F-FF4C-AC11-663953FDA22D}"/>
              </a:ext>
            </a:extLst>
          </p:cNvPr>
          <p:cNvSpPr>
            <a:spLocks noGrp="1"/>
          </p:cNvSpPr>
          <p:nvPr>
            <p:ph type="sldNum" sz="quarter" idx="10"/>
          </p:nvPr>
        </p:nvSpPr>
        <p:spPr/>
        <p:txBody>
          <a:bodyPr/>
          <a:lstStyle/>
          <a:p>
            <a:pPr>
              <a:defRPr/>
            </a:pPr>
            <a:fld id="{0121240C-47AF-2F4D-83B3-CC3EDF50F794}" type="slidenum">
              <a:rPr lang="en-US" smtClean="0"/>
              <a:pPr>
                <a:defRPr/>
              </a:pPr>
              <a:t>43</a:t>
            </a:fld>
            <a:endParaRPr lang="en-US" dirty="0"/>
          </a:p>
        </p:txBody>
      </p:sp>
      <p:graphicFrame>
        <p:nvGraphicFramePr>
          <p:cNvPr id="5" name="Table 4">
            <a:extLst>
              <a:ext uri="{FF2B5EF4-FFF2-40B4-BE49-F238E27FC236}">
                <a16:creationId xmlns:a16="http://schemas.microsoft.com/office/drawing/2014/main" id="{D384F6A2-D534-3746-BDE7-01596C4D1CA5}"/>
              </a:ext>
            </a:extLst>
          </p:cNvPr>
          <p:cNvGraphicFramePr>
            <a:graphicFrameLocks noGrp="1"/>
          </p:cNvGraphicFramePr>
          <p:nvPr>
            <p:extLst>
              <p:ext uri="{D42A27DB-BD31-4B8C-83A1-F6EECF244321}">
                <p14:modId xmlns:p14="http://schemas.microsoft.com/office/powerpoint/2010/main" val="3993577167"/>
              </p:ext>
            </p:extLst>
          </p:nvPr>
        </p:nvGraphicFramePr>
        <p:xfrm>
          <a:off x="6298023" y="1878788"/>
          <a:ext cx="5236535" cy="3885864"/>
        </p:xfrm>
        <a:graphic>
          <a:graphicData uri="http://schemas.openxmlformats.org/drawingml/2006/table">
            <a:tbl>
              <a:tblPr firstRow="1" bandRow="1">
                <a:tableStyleId>{073A0DAA-6AF3-43AB-8588-CEC1D06C72B9}</a:tableStyleId>
              </a:tblPr>
              <a:tblGrid>
                <a:gridCol w="2176782">
                  <a:extLst>
                    <a:ext uri="{9D8B030D-6E8A-4147-A177-3AD203B41FA5}">
                      <a16:colId xmlns:a16="http://schemas.microsoft.com/office/drawing/2014/main" val="123417086"/>
                    </a:ext>
                  </a:extLst>
                </a:gridCol>
                <a:gridCol w="1252347">
                  <a:extLst>
                    <a:ext uri="{9D8B030D-6E8A-4147-A177-3AD203B41FA5}">
                      <a16:colId xmlns:a16="http://schemas.microsoft.com/office/drawing/2014/main" val="3463185511"/>
                    </a:ext>
                  </a:extLst>
                </a:gridCol>
                <a:gridCol w="1807406">
                  <a:extLst>
                    <a:ext uri="{9D8B030D-6E8A-4147-A177-3AD203B41FA5}">
                      <a16:colId xmlns:a16="http://schemas.microsoft.com/office/drawing/2014/main" val="3160459473"/>
                    </a:ext>
                  </a:extLst>
                </a:gridCol>
              </a:tblGrid>
              <a:tr h="418932">
                <a:tc rowSpan="2">
                  <a:txBody>
                    <a:bodyPr/>
                    <a:lstStyle/>
                    <a:p>
                      <a:pPr algn="ctr"/>
                      <a:r>
                        <a:rPr lang="en-US" sz="1800" b="1" dirty="0">
                          <a:solidFill>
                            <a:schemeClr val="bg1"/>
                          </a:solidFill>
                          <a:latin typeface="+mj-lt"/>
                        </a:rPr>
                        <a:t>System</a:t>
                      </a:r>
                      <a:endParaRPr lang="en-US" sz="1800" dirty="0">
                        <a:latin typeface="+mj-lt"/>
                      </a:endParaRPr>
                    </a:p>
                  </a:txBody>
                  <a:tcPr anchor="ctr">
                    <a:solidFill>
                      <a:schemeClr val="tx1"/>
                    </a:solidFill>
                  </a:tcPr>
                </a:tc>
                <a:tc gridSpan="2">
                  <a:txBody>
                    <a:bodyPr/>
                    <a:lstStyle/>
                    <a:p>
                      <a:pPr algn="ctr"/>
                      <a:r>
                        <a:rPr lang="en-US" sz="1800" dirty="0">
                          <a:solidFill>
                            <a:schemeClr val="bg1"/>
                          </a:solidFill>
                          <a:latin typeface="+mj-lt"/>
                        </a:rPr>
                        <a:t>Evaluated on </a:t>
                      </a:r>
                    </a:p>
                  </a:txBody>
                  <a:tcPr anchor="ctr">
                    <a:solidFill>
                      <a:schemeClr val="tx1"/>
                    </a:solidFill>
                  </a:tcPr>
                </a:tc>
                <a:tc hMerge="1">
                  <a:txBody>
                    <a:bodyPr/>
                    <a:lstStyle/>
                    <a:p>
                      <a:pPr algn="ctr"/>
                      <a:endParaRPr lang="en-US" sz="1400" dirty="0">
                        <a:latin typeface="Merriweather Sans" panose="02000503060000020004" pitchFamily="2" charset="77"/>
                      </a:endParaRPr>
                    </a:p>
                  </a:txBody>
                  <a:tcPr anchor="ctr">
                    <a:solidFill>
                      <a:srgbClr val="BE0712"/>
                    </a:solidFill>
                  </a:tcPr>
                </a:tc>
                <a:extLst>
                  <a:ext uri="{0D108BD9-81ED-4DB2-BD59-A6C34878D82A}">
                    <a16:rowId xmlns:a16="http://schemas.microsoft.com/office/drawing/2014/main" val="4161848823"/>
                  </a:ext>
                </a:extLst>
              </a:tr>
              <a:tr h="418932">
                <a:tc vMerge="1">
                  <a:txBody>
                    <a:bodyPr/>
                    <a:lstStyle/>
                    <a:p>
                      <a:pPr algn="ctr"/>
                      <a:endParaRPr lang="en-US" sz="1400" b="1" dirty="0">
                        <a:solidFill>
                          <a:schemeClr val="bg1"/>
                        </a:solidFill>
                        <a:latin typeface="Merriweather Sans" panose="02000503060000020004" pitchFamily="2" charset="77"/>
                      </a:endParaRPr>
                    </a:p>
                  </a:txBody>
                  <a:tcPr anchor="ctr">
                    <a:solidFill>
                      <a:schemeClr val="tx1"/>
                    </a:solidFill>
                  </a:tcPr>
                </a:tc>
                <a:tc>
                  <a:txBody>
                    <a:bodyPr/>
                    <a:lstStyle/>
                    <a:p>
                      <a:pPr algn="ctr"/>
                      <a:r>
                        <a:rPr lang="en-US" sz="1800" b="1" dirty="0">
                          <a:solidFill>
                            <a:schemeClr val="bg1"/>
                          </a:solidFill>
                          <a:latin typeface="+mj-lt"/>
                        </a:rPr>
                        <a:t>DROP (F1)</a:t>
                      </a:r>
                    </a:p>
                  </a:txBody>
                  <a:tcPr anchor="ctr">
                    <a:solidFill>
                      <a:srgbClr val="00B050"/>
                    </a:solidFill>
                  </a:tcPr>
                </a:tc>
                <a:tc>
                  <a:txBody>
                    <a:bodyPr/>
                    <a:lstStyle/>
                    <a:p>
                      <a:pPr algn="ctr"/>
                      <a:r>
                        <a:rPr lang="en-US" sz="1800" b="1" dirty="0" err="1">
                          <a:solidFill>
                            <a:schemeClr val="bg1"/>
                          </a:solidFill>
                          <a:latin typeface="+mj-lt"/>
                        </a:rPr>
                        <a:t>HotPotQA</a:t>
                      </a:r>
                      <a:r>
                        <a:rPr lang="en-US" sz="1800" b="1" dirty="0">
                          <a:solidFill>
                            <a:schemeClr val="bg1"/>
                          </a:solidFill>
                          <a:latin typeface="+mj-lt"/>
                        </a:rPr>
                        <a:t> (F1)</a:t>
                      </a:r>
                    </a:p>
                  </a:txBody>
                  <a:tcPr anchor="ctr">
                    <a:solidFill>
                      <a:srgbClr val="BE0712"/>
                    </a:solidFill>
                  </a:tcPr>
                </a:tc>
                <a:extLst>
                  <a:ext uri="{0D108BD9-81ED-4DB2-BD59-A6C34878D82A}">
                    <a16:rowId xmlns:a16="http://schemas.microsoft.com/office/drawing/2014/main" val="2486100028"/>
                  </a:ext>
                </a:extLst>
              </a:tr>
              <a:tr h="418932">
                <a:tc>
                  <a:txBody>
                    <a:bodyPr/>
                    <a:lstStyle/>
                    <a:p>
                      <a:pPr algn="ctr"/>
                      <a:r>
                        <a:rPr lang="en-US" b="1" dirty="0"/>
                        <a:t>NMN-D</a:t>
                      </a:r>
                      <a:r>
                        <a:rPr lang="en-US" sz="1800" b="1" dirty="0">
                          <a:latin typeface="+mj-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57595C"/>
                          </a:solidFill>
                          <a:latin typeface="+mj-lt"/>
                        </a:rPr>
                        <a:t>[Gupta et al. 20]</a:t>
                      </a:r>
                    </a:p>
                  </a:txBody>
                  <a:tcPr anchor="ctr">
                    <a:solidFill>
                      <a:srgbClr val="98E700">
                        <a:alpha val="34510"/>
                      </a:srgbClr>
                    </a:solidFill>
                  </a:tcPr>
                </a:tc>
                <a:tc>
                  <a:txBody>
                    <a:bodyPr/>
                    <a:lstStyle/>
                    <a:p>
                      <a:pPr algn="ctr"/>
                      <a:r>
                        <a:rPr lang="en-US" dirty="0"/>
                        <a:t>79.1</a:t>
                      </a:r>
                      <a:endParaRPr lang="en-US" sz="1800" dirty="0">
                        <a:latin typeface="+mj-lt"/>
                      </a:endParaRPr>
                    </a:p>
                  </a:txBody>
                  <a:tcPr anchor="ctr">
                    <a:solidFill>
                      <a:srgbClr val="BAF9A6"/>
                    </a:solidFill>
                  </a:tcPr>
                </a:tc>
                <a:tc>
                  <a:txBody>
                    <a:bodyPr/>
                    <a:lstStyle/>
                    <a:p>
                      <a:pPr algn="ctr"/>
                      <a:r>
                        <a:rPr lang="en-US" sz="1800" dirty="0">
                          <a:latin typeface="+mj-lt"/>
                        </a:rPr>
                        <a:t>?</a:t>
                      </a:r>
                    </a:p>
                  </a:txBody>
                  <a:tcPr anchor="ctr">
                    <a:solidFill>
                      <a:srgbClr val="98E700">
                        <a:alpha val="34510"/>
                      </a:srgbClr>
                    </a:solidFill>
                  </a:tcPr>
                </a:tc>
                <a:extLst>
                  <a:ext uri="{0D108BD9-81ED-4DB2-BD59-A6C34878D82A}">
                    <a16:rowId xmlns:a16="http://schemas.microsoft.com/office/drawing/2014/main" val="3614274507"/>
                  </a:ext>
                </a:extLst>
              </a:tr>
              <a:tr h="418932">
                <a:tc>
                  <a:txBody>
                    <a:bodyPr/>
                    <a:lstStyle/>
                    <a:p>
                      <a:pPr algn="ctr"/>
                      <a:r>
                        <a:rPr lang="en-US" b="1" dirty="0"/>
                        <a:t>S-NMN</a:t>
                      </a:r>
                      <a:endParaRPr lang="en-US" sz="1800" b="1" dirty="0">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57595C"/>
                          </a:solidFill>
                          <a:latin typeface="+mj-lt"/>
                        </a:rPr>
                        <a:t>[Jiang and Bansal. 19]</a:t>
                      </a:r>
                    </a:p>
                  </a:txBody>
                  <a:tcPr anchor="ctr">
                    <a:solidFill>
                      <a:srgbClr val="F2C8C9"/>
                    </a:solidFill>
                  </a:tcPr>
                </a:tc>
                <a:tc>
                  <a:txBody>
                    <a:bodyPr/>
                    <a:lstStyle/>
                    <a:p>
                      <a:pPr algn="ctr"/>
                      <a:r>
                        <a:rPr lang="en-US" sz="1800" dirty="0">
                          <a:latin typeface="+mj-lt"/>
                        </a:rPr>
                        <a:t>?</a:t>
                      </a:r>
                    </a:p>
                  </a:txBody>
                  <a:tcPr anchor="ctr">
                    <a:solidFill>
                      <a:srgbClr val="F2C8C9"/>
                    </a:solidFill>
                  </a:tcPr>
                </a:tc>
                <a:tc>
                  <a:txBody>
                    <a:bodyPr/>
                    <a:lstStyle/>
                    <a:p>
                      <a:pPr algn="ctr"/>
                      <a:r>
                        <a:rPr lang="en-US" dirty="0"/>
                        <a:t>63.1</a:t>
                      </a:r>
                      <a:endParaRPr lang="en-US" sz="1800" dirty="0">
                        <a:latin typeface="+mj-lt"/>
                      </a:endParaRPr>
                    </a:p>
                  </a:txBody>
                  <a:tcPr anchor="ctr">
                    <a:solidFill>
                      <a:srgbClr val="E8A6A8"/>
                    </a:solidFill>
                  </a:tcPr>
                </a:tc>
                <a:extLst>
                  <a:ext uri="{0D108BD9-81ED-4DB2-BD59-A6C34878D82A}">
                    <a16:rowId xmlns:a16="http://schemas.microsoft.com/office/drawing/2014/main" val="844059927"/>
                  </a:ext>
                </a:extLst>
              </a:tr>
              <a:tr h="418932">
                <a:tc>
                  <a:txBody>
                    <a:bodyPr/>
                    <a:lstStyle/>
                    <a:p>
                      <a:pPr algn="ctr"/>
                      <a:r>
                        <a:rPr lang="en-US" b="1" dirty="0"/>
                        <a:t>NumNet+V2</a:t>
                      </a:r>
                      <a:r>
                        <a:rPr lang="en-US" sz="1800" b="1" dirty="0">
                          <a:latin typeface="+mj-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57595C"/>
                          </a:solidFill>
                          <a:latin typeface="+mj-lt"/>
                        </a:rPr>
                        <a:t>[Ran et al. 19]</a:t>
                      </a:r>
                    </a:p>
                  </a:txBody>
                  <a:tcPr anchor="ctr">
                    <a:solidFill>
                      <a:srgbClr val="98E700">
                        <a:alpha val="34510"/>
                      </a:srgbClr>
                    </a:solidFill>
                  </a:tcPr>
                </a:tc>
                <a:tc>
                  <a:txBody>
                    <a:bodyPr/>
                    <a:lstStyle/>
                    <a:p>
                      <a:pPr algn="ctr"/>
                      <a:r>
                        <a:rPr lang="en-US" dirty="0"/>
                        <a:t>91.6</a:t>
                      </a:r>
                      <a:endParaRPr lang="en-US" sz="1800" dirty="0">
                        <a:latin typeface="+mj-lt"/>
                      </a:endParaRPr>
                    </a:p>
                  </a:txBody>
                  <a:tcPr anchor="ctr">
                    <a:solidFill>
                      <a:srgbClr val="B9F9A5"/>
                    </a:solidFill>
                  </a:tcPr>
                </a:tc>
                <a:tc>
                  <a:txBody>
                    <a:bodyPr/>
                    <a:lstStyle/>
                    <a:p>
                      <a:pPr algn="ctr"/>
                      <a:r>
                        <a:rPr lang="en-US" sz="1800" dirty="0">
                          <a:latin typeface="+mj-lt"/>
                        </a:rPr>
                        <a:t>?</a:t>
                      </a:r>
                    </a:p>
                  </a:txBody>
                  <a:tcPr anchor="ctr">
                    <a:solidFill>
                      <a:srgbClr val="98E700">
                        <a:alpha val="34510"/>
                      </a:srgbClr>
                    </a:solidFill>
                  </a:tcPr>
                </a:tc>
                <a:extLst>
                  <a:ext uri="{0D108BD9-81ED-4DB2-BD59-A6C34878D82A}">
                    <a16:rowId xmlns:a16="http://schemas.microsoft.com/office/drawing/2014/main" val="523504055"/>
                  </a:ext>
                </a:extLst>
              </a:tr>
              <a:tr h="418932">
                <a:tc>
                  <a:txBody>
                    <a:bodyPr/>
                    <a:lstStyle/>
                    <a:p>
                      <a:pPr algn="ctr"/>
                      <a:r>
                        <a:rPr lang="en-US" b="1" dirty="0"/>
                        <a:t>Quark</a:t>
                      </a:r>
                      <a:endParaRPr lang="en-US" sz="1800" b="1" dirty="0">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57595C"/>
                          </a:solidFill>
                          <a:latin typeface="+mj-lt"/>
                        </a:rPr>
                        <a:t>[Groeneveld et al. 20]</a:t>
                      </a:r>
                    </a:p>
                  </a:txBody>
                  <a:tcPr anchor="ctr">
                    <a:solidFill>
                      <a:srgbClr val="BC0E1C">
                        <a:alpha val="25000"/>
                      </a:srgbClr>
                    </a:solidFill>
                  </a:tcPr>
                </a:tc>
                <a:tc>
                  <a:txBody>
                    <a:bodyPr/>
                    <a:lstStyle/>
                    <a:p>
                      <a:pPr algn="ctr"/>
                      <a:r>
                        <a:rPr lang="en-US" sz="1800" dirty="0">
                          <a:latin typeface="+mj-lt"/>
                        </a:rPr>
                        <a:t>?</a:t>
                      </a:r>
                    </a:p>
                  </a:txBody>
                  <a:tcPr anchor="ctr">
                    <a:solidFill>
                      <a:srgbClr val="BC0E1C">
                        <a:alpha val="25000"/>
                      </a:srgbClr>
                    </a:solidFill>
                  </a:tcPr>
                </a:tc>
                <a:tc>
                  <a:txBody>
                    <a:bodyPr/>
                    <a:lstStyle/>
                    <a:p>
                      <a:pPr algn="ctr"/>
                      <a:r>
                        <a:rPr lang="en-US" dirty="0"/>
                        <a:t>75.5</a:t>
                      </a:r>
                      <a:endParaRPr lang="en-US" sz="1800" dirty="0">
                        <a:latin typeface="+mj-lt"/>
                      </a:endParaRPr>
                    </a:p>
                  </a:txBody>
                  <a:tcPr anchor="ctr">
                    <a:solidFill>
                      <a:srgbClr val="BC0E1C">
                        <a:alpha val="40000"/>
                      </a:srgbClr>
                    </a:solidFill>
                  </a:tcPr>
                </a:tc>
                <a:extLst>
                  <a:ext uri="{0D108BD9-81ED-4DB2-BD59-A6C34878D82A}">
                    <a16:rowId xmlns:a16="http://schemas.microsoft.com/office/drawing/2014/main" val="839836896"/>
                  </a:ext>
                </a:extLst>
              </a:tr>
              <a:tr h="418932">
                <a:tc>
                  <a:txBody>
                    <a:bodyPr/>
                    <a:lstStyle/>
                    <a:p>
                      <a:pPr algn="ctr"/>
                      <a:r>
                        <a:rPr lang="en-US" sz="1800" b="1" dirty="0" err="1">
                          <a:latin typeface="+mj-lt"/>
                        </a:rPr>
                        <a:t>ModularQA</a:t>
                      </a:r>
                      <a:r>
                        <a:rPr lang="en-US" sz="1800" b="1" dirty="0">
                          <a:latin typeface="+mj-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solidFill>
                            <a:srgbClr val="57595C"/>
                          </a:solidFill>
                          <a:latin typeface="+mj-lt"/>
                        </a:rPr>
                        <a:t>[this work]</a:t>
                      </a:r>
                    </a:p>
                  </a:txBody>
                  <a:tcPr anchor="ctr"/>
                </a:tc>
                <a:tc>
                  <a:txBody>
                    <a:bodyPr/>
                    <a:lstStyle/>
                    <a:p>
                      <a:pPr algn="ctr"/>
                      <a:r>
                        <a:rPr lang="en-US" dirty="0"/>
                        <a:t>87.9</a:t>
                      </a:r>
                      <a:endParaRPr lang="en-US" sz="1800" dirty="0">
                        <a:latin typeface="+mj-lt"/>
                      </a:endParaRPr>
                    </a:p>
                  </a:txBody>
                  <a:tcPr anchor="ctr"/>
                </a:tc>
                <a:tc>
                  <a:txBody>
                    <a:bodyPr/>
                    <a:lstStyle/>
                    <a:p>
                      <a:pPr algn="ctr"/>
                      <a:r>
                        <a:rPr lang="en-US" dirty="0"/>
                        <a:t>61.8</a:t>
                      </a:r>
                      <a:endParaRPr lang="en-US" sz="1800" dirty="0">
                        <a:latin typeface="+mj-lt"/>
                      </a:endParaRPr>
                    </a:p>
                  </a:txBody>
                  <a:tcPr anchor="ctr"/>
                </a:tc>
                <a:extLst>
                  <a:ext uri="{0D108BD9-81ED-4DB2-BD59-A6C34878D82A}">
                    <a16:rowId xmlns:a16="http://schemas.microsoft.com/office/drawing/2014/main" val="319194497"/>
                  </a:ext>
                </a:extLst>
              </a:tr>
            </a:tbl>
          </a:graphicData>
        </a:graphic>
      </p:graphicFrame>
      <p:sp>
        <p:nvSpPr>
          <p:cNvPr id="6" name="Rectangle 5">
            <a:extLst>
              <a:ext uri="{FF2B5EF4-FFF2-40B4-BE49-F238E27FC236}">
                <a16:creationId xmlns:a16="http://schemas.microsoft.com/office/drawing/2014/main" id="{727F7DD2-9749-B342-AF38-2D711A115315}"/>
              </a:ext>
            </a:extLst>
          </p:cNvPr>
          <p:cNvSpPr/>
          <p:nvPr/>
        </p:nvSpPr>
        <p:spPr>
          <a:xfrm>
            <a:off x="6298023" y="2716266"/>
            <a:ext cx="2165493" cy="611726"/>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9375618-8A38-3845-8F21-1D4A53493EB8}"/>
              </a:ext>
            </a:extLst>
          </p:cNvPr>
          <p:cNvSpPr/>
          <p:nvPr/>
        </p:nvSpPr>
        <p:spPr>
          <a:xfrm>
            <a:off x="8481226" y="2722000"/>
            <a:ext cx="1265275" cy="611726"/>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A7E273-1D0B-AE46-AE46-15C36B70698D}"/>
              </a:ext>
            </a:extLst>
          </p:cNvPr>
          <p:cNvSpPr/>
          <p:nvPr/>
        </p:nvSpPr>
        <p:spPr>
          <a:xfrm>
            <a:off x="9727025" y="2716267"/>
            <a:ext cx="1807533" cy="611726"/>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2F27321-D763-C240-B24E-EF54480CFAFA}"/>
              </a:ext>
            </a:extLst>
          </p:cNvPr>
          <p:cNvSpPr/>
          <p:nvPr/>
        </p:nvSpPr>
        <p:spPr>
          <a:xfrm>
            <a:off x="6296245" y="3325499"/>
            <a:ext cx="2165493" cy="611726"/>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CD5385-B3F1-D149-8D26-C7260A493F12}"/>
              </a:ext>
            </a:extLst>
          </p:cNvPr>
          <p:cNvSpPr/>
          <p:nvPr/>
        </p:nvSpPr>
        <p:spPr>
          <a:xfrm>
            <a:off x="8459972" y="3333847"/>
            <a:ext cx="1265275" cy="603378"/>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CFE626-1A00-9840-B0C3-241034948EB8}"/>
              </a:ext>
            </a:extLst>
          </p:cNvPr>
          <p:cNvSpPr/>
          <p:nvPr/>
        </p:nvSpPr>
        <p:spPr>
          <a:xfrm>
            <a:off x="9725247" y="3333846"/>
            <a:ext cx="1807533" cy="611726"/>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3B96975-1797-2348-ABFF-21B816B7CD9D}"/>
              </a:ext>
            </a:extLst>
          </p:cNvPr>
          <p:cNvSpPr/>
          <p:nvPr/>
        </p:nvSpPr>
        <p:spPr>
          <a:xfrm>
            <a:off x="6278535" y="5152926"/>
            <a:ext cx="5256023" cy="611726"/>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AD3A47F-3CEE-F649-8513-C1994868EE6C}"/>
              </a:ext>
            </a:extLst>
          </p:cNvPr>
          <p:cNvSpPr/>
          <p:nvPr/>
        </p:nvSpPr>
        <p:spPr>
          <a:xfrm>
            <a:off x="6296245" y="3945572"/>
            <a:ext cx="5256023" cy="1220065"/>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7AFFA761-A6D2-0448-A123-A0B360C072BD}"/>
              </a:ext>
            </a:extLst>
          </p:cNvPr>
          <p:cNvGrpSpPr/>
          <p:nvPr/>
        </p:nvGrpSpPr>
        <p:grpSpPr>
          <a:xfrm>
            <a:off x="5067546" y="2737534"/>
            <a:ext cx="1163140" cy="1164344"/>
            <a:chOff x="5067546" y="2737534"/>
            <a:chExt cx="1163140" cy="1164344"/>
          </a:xfrm>
        </p:grpSpPr>
        <p:sp>
          <p:nvSpPr>
            <p:cNvPr id="16" name="Left Brace 15">
              <a:extLst>
                <a:ext uri="{FF2B5EF4-FFF2-40B4-BE49-F238E27FC236}">
                  <a16:creationId xmlns:a16="http://schemas.microsoft.com/office/drawing/2014/main" id="{8D20F135-E521-F24F-B2F3-BF0137B95FD3}"/>
                </a:ext>
              </a:extLst>
            </p:cNvPr>
            <p:cNvSpPr/>
            <p:nvPr/>
          </p:nvSpPr>
          <p:spPr>
            <a:xfrm>
              <a:off x="5911716" y="2737534"/>
              <a:ext cx="318970" cy="1164344"/>
            </a:xfrm>
            <a:prstGeom prst="leftBrace">
              <a:avLst>
                <a:gd name="adj1" fmla="val 50000"/>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04E88AD1-965D-7D47-A9C4-7FFC7F3BE86E}"/>
                </a:ext>
              </a:extLst>
            </p:cNvPr>
            <p:cNvSpPr txBox="1"/>
            <p:nvPr/>
          </p:nvSpPr>
          <p:spPr>
            <a:xfrm>
              <a:off x="5067546" y="3077015"/>
              <a:ext cx="870751" cy="523220"/>
            </a:xfrm>
            <a:prstGeom prst="rect">
              <a:avLst/>
            </a:prstGeom>
            <a:noFill/>
          </p:spPr>
          <p:txBody>
            <a:bodyPr wrap="none" rtlCol="0">
              <a:spAutoFit/>
            </a:bodyPr>
            <a:lstStyle/>
            <a:p>
              <a:pPr algn="ctr"/>
              <a:r>
                <a:rPr lang="en-US" sz="1400" dirty="0"/>
                <a:t>modular</a:t>
              </a:r>
              <a:br>
                <a:rPr lang="en-US" sz="1400" dirty="0"/>
              </a:br>
              <a:r>
                <a:rPr lang="en-US" sz="1400" dirty="0"/>
                <a:t>baselines</a:t>
              </a:r>
            </a:p>
          </p:txBody>
        </p:sp>
      </p:grpSp>
      <p:grpSp>
        <p:nvGrpSpPr>
          <p:cNvPr id="21" name="Group 20">
            <a:extLst>
              <a:ext uri="{FF2B5EF4-FFF2-40B4-BE49-F238E27FC236}">
                <a16:creationId xmlns:a16="http://schemas.microsoft.com/office/drawing/2014/main" id="{9CD5B703-3AD4-4E4B-BB11-82BFE0DBAE16}"/>
              </a:ext>
            </a:extLst>
          </p:cNvPr>
          <p:cNvGrpSpPr/>
          <p:nvPr/>
        </p:nvGrpSpPr>
        <p:grpSpPr>
          <a:xfrm>
            <a:off x="5002785" y="3980028"/>
            <a:ext cx="1233207" cy="1164343"/>
            <a:chOff x="5002785" y="3980028"/>
            <a:chExt cx="1233207" cy="1164343"/>
          </a:xfrm>
        </p:grpSpPr>
        <p:sp>
          <p:nvSpPr>
            <p:cNvPr id="17" name="Left Brace 16">
              <a:extLst>
                <a:ext uri="{FF2B5EF4-FFF2-40B4-BE49-F238E27FC236}">
                  <a16:creationId xmlns:a16="http://schemas.microsoft.com/office/drawing/2014/main" id="{60B73CD0-E9CB-104C-B916-EE357226056A}"/>
                </a:ext>
              </a:extLst>
            </p:cNvPr>
            <p:cNvSpPr/>
            <p:nvPr/>
          </p:nvSpPr>
          <p:spPr>
            <a:xfrm>
              <a:off x="5917022" y="3980028"/>
              <a:ext cx="318970" cy="1164343"/>
            </a:xfrm>
            <a:prstGeom prst="leftBrace">
              <a:avLst>
                <a:gd name="adj1" fmla="val 50000"/>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TextBox 18">
              <a:extLst>
                <a:ext uri="{FF2B5EF4-FFF2-40B4-BE49-F238E27FC236}">
                  <a16:creationId xmlns:a16="http://schemas.microsoft.com/office/drawing/2014/main" id="{063C504B-FA20-8841-B12C-2DF183D6BC2E}"/>
                </a:ext>
              </a:extLst>
            </p:cNvPr>
            <p:cNvSpPr txBox="1"/>
            <p:nvPr/>
          </p:nvSpPr>
          <p:spPr>
            <a:xfrm>
              <a:off x="5002785" y="4281668"/>
              <a:ext cx="936474" cy="523220"/>
            </a:xfrm>
            <a:prstGeom prst="rect">
              <a:avLst/>
            </a:prstGeom>
            <a:noFill/>
          </p:spPr>
          <p:txBody>
            <a:bodyPr wrap="none" rtlCol="0">
              <a:spAutoFit/>
            </a:bodyPr>
            <a:lstStyle/>
            <a:p>
              <a:pPr algn="ctr"/>
              <a:r>
                <a:rPr lang="en-US" sz="1400" dirty="0"/>
                <a:t>black-box</a:t>
              </a:r>
              <a:br>
                <a:rPr lang="en-US" sz="1400" dirty="0"/>
              </a:br>
              <a:r>
                <a:rPr lang="en-US" sz="1400" dirty="0"/>
                <a:t>baselines</a:t>
              </a:r>
            </a:p>
          </p:txBody>
        </p:sp>
      </p:grpSp>
    </p:spTree>
    <p:extLst>
      <p:ext uri="{BB962C8B-B14F-4D97-AF65-F5344CB8AC3E}">
        <p14:creationId xmlns:p14="http://schemas.microsoft.com/office/powerpoint/2010/main" val="395479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22" presetClass="exit" presetSubtype="4" fill="hold" grpId="0" nodeType="withEffect">
                                  <p:stCondLst>
                                    <p:cond delay="0"/>
                                  </p:stCondLst>
                                  <p:childTnLst>
                                    <p:animEffect transition="out" filter="wipe(down)">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xit" presetSubtype="4" fill="hold" grpId="0" nodeType="clickEffect">
                                  <p:stCondLst>
                                    <p:cond delay="0"/>
                                  </p:stCondLst>
                                  <p:childTnLst>
                                    <p:animEffect transition="out" filter="wipe(down)">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22" presetClass="exit" presetSubtype="4" fill="hold" grpId="0" nodeType="withEffect">
                                  <p:stCondLst>
                                    <p:cond delay="0"/>
                                  </p:stCondLst>
                                  <p:childTnLst>
                                    <p:animEffect transition="out" filter="wipe(down)">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xit" presetSubtype="4" fill="hold" grpId="0" nodeType="clickEffect">
                                  <p:stCondLst>
                                    <p:cond delay="0"/>
                                  </p:stCondLst>
                                  <p:childTnLst>
                                    <p:animEffect transition="out" filter="wipe(down)">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par>
                                <p:cTn id="29" presetID="22" presetClass="exit" presetSubtype="4" fill="hold" grpId="0" nodeType="withEffect">
                                  <p:stCondLst>
                                    <p:cond delay="0"/>
                                  </p:stCondLst>
                                  <p:childTnLst>
                                    <p:animEffect transition="out" filter="wipe(down)">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0" nodeType="clickEffect">
                                  <p:stCondLst>
                                    <p:cond delay="0"/>
                                  </p:stCondLst>
                                  <p:childTnLst>
                                    <p:animEffect transition="out" filter="wipe(down)">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500"/>
                                        <p:tgtEl>
                                          <p:spTgt spid="3">
                                            <p:txEl>
                                              <p:pRg st="0" end="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fade">
                                      <p:cBhvr>
                                        <p:cTn id="42" dur="500"/>
                                        <p:tgtEl>
                                          <p:spTgt spid="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10" presetClass="entr" presetSubtype="0" fill="hold"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animEffect transition="in" filter="fade">
                                      <p:cBhvr>
                                        <p:cTn id="53" dur="500"/>
                                        <p:tgtEl>
                                          <p:spTgt spid="3">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Effect transition="in" filter="fade">
                                      <p:cBhvr>
                                        <p:cTn id="5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57D1A-12F0-2D41-8A45-F3AE1BBCFC52}"/>
              </a:ext>
            </a:extLst>
          </p:cNvPr>
          <p:cNvSpPr>
            <a:spLocks noGrp="1"/>
          </p:cNvSpPr>
          <p:nvPr>
            <p:ph type="title"/>
          </p:nvPr>
        </p:nvSpPr>
        <p:spPr/>
        <p:txBody>
          <a:bodyPr/>
          <a:lstStyle/>
          <a:p>
            <a:r>
              <a:rPr lang="en-US" dirty="0"/>
              <a:t>Lessons </a:t>
            </a:r>
          </a:p>
        </p:txBody>
      </p:sp>
      <p:sp>
        <p:nvSpPr>
          <p:cNvPr id="3" name="Content Placeholder 2">
            <a:extLst>
              <a:ext uri="{FF2B5EF4-FFF2-40B4-BE49-F238E27FC236}">
                <a16:creationId xmlns:a16="http://schemas.microsoft.com/office/drawing/2014/main" id="{311BF3DA-2792-044D-A790-D6A58F00409E}"/>
              </a:ext>
            </a:extLst>
          </p:cNvPr>
          <p:cNvSpPr>
            <a:spLocks noGrp="1"/>
          </p:cNvSpPr>
          <p:nvPr>
            <p:ph idx="1"/>
          </p:nvPr>
        </p:nvSpPr>
        <p:spPr/>
        <p:txBody>
          <a:bodyPr/>
          <a:lstStyle/>
          <a:p>
            <a:r>
              <a:rPr lang="en-US" dirty="0">
                <a:solidFill>
                  <a:srgbClr val="1700FF"/>
                </a:solidFill>
              </a:rPr>
              <a:t>Text Modular Networks</a:t>
            </a:r>
            <a:r>
              <a:rPr lang="en-US" dirty="0"/>
              <a:t>, a general-purpose framework</a:t>
            </a:r>
          </a:p>
          <a:p>
            <a:pPr lvl="1"/>
            <a:r>
              <a:rPr lang="en-US" dirty="0"/>
              <a:t>Complex tasks solved as </a:t>
            </a:r>
            <a:r>
              <a:rPr lang="en-US" dirty="0">
                <a:solidFill>
                  <a:srgbClr val="00B050"/>
                </a:solidFill>
              </a:rPr>
              <a:t>textual interaction </a:t>
            </a:r>
            <a:r>
              <a:rPr lang="en-US" dirty="0"/>
              <a:t>between </a:t>
            </a:r>
            <a:r>
              <a:rPr lang="en-US" dirty="0">
                <a:solidFill>
                  <a:srgbClr val="00B050"/>
                </a:solidFill>
              </a:rPr>
              <a:t>existing modules</a:t>
            </a:r>
            <a:endParaRPr lang="en-US" dirty="0"/>
          </a:p>
          <a:p>
            <a:pPr lvl="1"/>
            <a:r>
              <a:rPr lang="en-US" dirty="0" err="1">
                <a:solidFill>
                  <a:srgbClr val="1700FF"/>
                </a:solidFill>
              </a:rPr>
              <a:t>ModularQA</a:t>
            </a:r>
            <a:r>
              <a:rPr lang="en-US" dirty="0"/>
              <a:t>, an insanitation of this framework</a:t>
            </a:r>
          </a:p>
          <a:p>
            <a:pPr lvl="1"/>
            <a:endParaRPr lang="en-US" dirty="0"/>
          </a:p>
          <a:p>
            <a:pPr lvl="1"/>
            <a:endParaRPr lang="en-US" dirty="0"/>
          </a:p>
          <a:p>
            <a:r>
              <a:rPr lang="en-US" dirty="0"/>
              <a:t>Benefits: </a:t>
            </a:r>
          </a:p>
          <a:p>
            <a:pPr lvl="1"/>
            <a:r>
              <a:rPr lang="en-US" dirty="0"/>
              <a:t>First interpretable model for DROP </a:t>
            </a:r>
            <a:r>
              <a:rPr lang="en-US" dirty="0">
                <a:solidFill>
                  <a:srgbClr val="009545"/>
                </a:solidFill>
              </a:rPr>
              <a:t>and</a:t>
            </a:r>
            <a:r>
              <a:rPr lang="en-US" dirty="0"/>
              <a:t> </a:t>
            </a:r>
            <a:r>
              <a:rPr lang="en-US" dirty="0" err="1"/>
              <a:t>HotpotQA</a:t>
            </a:r>
            <a:r>
              <a:rPr lang="en-US" dirty="0"/>
              <a:t> </a:t>
            </a:r>
            <a:r>
              <a:rPr lang="en-US" dirty="0">
                <a:sym typeface="Wingdings" pitchFamily="2" charset="2"/>
              </a:rPr>
              <a:t> more breadth! </a:t>
            </a:r>
            <a:endParaRPr lang="en-US" dirty="0"/>
          </a:p>
          <a:p>
            <a:pPr lvl="1"/>
            <a:r>
              <a:rPr lang="en-US" dirty="0"/>
              <a:t>Competitive with existing approaches </a:t>
            </a:r>
          </a:p>
          <a:p>
            <a:pPr lvl="1"/>
            <a:endParaRPr lang="en-US" dirty="0"/>
          </a:p>
        </p:txBody>
      </p:sp>
      <p:sp>
        <p:nvSpPr>
          <p:cNvPr id="4" name="Slide Number Placeholder 3">
            <a:extLst>
              <a:ext uri="{FF2B5EF4-FFF2-40B4-BE49-F238E27FC236}">
                <a16:creationId xmlns:a16="http://schemas.microsoft.com/office/drawing/2014/main" id="{5D3162DE-468E-FC41-8F09-772071BE81D0}"/>
              </a:ext>
            </a:extLst>
          </p:cNvPr>
          <p:cNvSpPr>
            <a:spLocks noGrp="1"/>
          </p:cNvSpPr>
          <p:nvPr>
            <p:ph type="sldNum" sz="quarter" idx="10"/>
          </p:nvPr>
        </p:nvSpPr>
        <p:spPr/>
        <p:txBody>
          <a:bodyPr/>
          <a:lstStyle/>
          <a:p>
            <a:pPr>
              <a:defRPr/>
            </a:pPr>
            <a:fld id="{0121240C-47AF-2F4D-83B3-CC3EDF50F794}" type="slidenum">
              <a:rPr lang="en-US" smtClean="0"/>
              <a:pPr>
                <a:defRPr/>
              </a:pPr>
              <a:t>44</a:t>
            </a:fld>
            <a:endParaRPr lang="en-US" dirty="0"/>
          </a:p>
        </p:txBody>
      </p:sp>
    </p:spTree>
    <p:extLst>
      <p:ext uri="{BB962C8B-B14F-4D97-AF65-F5344CB8AC3E}">
        <p14:creationId xmlns:p14="http://schemas.microsoft.com/office/powerpoint/2010/main" val="312684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par>
                                <p:cTn id="11" presetID="9" presetClass="emph" presetSubtype="0" nodeType="withEffect">
                                  <p:stCondLst>
                                    <p:cond delay="0"/>
                                  </p:stCondLst>
                                  <p:childTnLst>
                                    <p:set>
                                      <p:cBhvr>
                                        <p:cTn id="12" dur="indefinite"/>
                                        <p:tgtEl>
                                          <p:spTgt spid="3">
                                            <p:txEl>
                                              <p:pRg st="2" end="2"/>
                                            </p:txEl>
                                          </p:spTgt>
                                        </p:tgtEl>
                                        <p:attrNameLst>
                                          <p:attrName>style.opacity</p:attrName>
                                        </p:attrNameLst>
                                      </p:cBhvr>
                                      <p:to>
                                        <p:strVal val="0.25"/>
                                      </p:to>
                                    </p:set>
                                    <p:animEffect filter="image" prLst="opacity: 0.25">
                                      <p:cBhvr rctx="IE">
                                        <p:cTn id="13" dur="indefinite"/>
                                        <p:tgtEl>
                                          <p:spTgt spid="3">
                                            <p:txEl>
                                              <p:pRg st="2" end="2"/>
                                            </p:txEl>
                                          </p:spTgt>
                                        </p:tgtEl>
                                      </p:cBhvr>
                                    </p:animEffect>
                                  </p:childTnLst>
                                </p:cTn>
                              </p:par>
                              <p:par>
                                <p:cTn id="14" presetID="9" presetClass="emph" presetSubtype="0" nodeType="withEffect">
                                  <p:stCondLst>
                                    <p:cond delay="0"/>
                                  </p:stCondLst>
                                  <p:childTnLst>
                                    <p:set>
                                      <p:cBhvr>
                                        <p:cTn id="15" dur="indefinite"/>
                                        <p:tgtEl>
                                          <p:spTgt spid="3">
                                            <p:txEl>
                                              <p:pRg st="5" end="5"/>
                                            </p:txEl>
                                          </p:spTgt>
                                        </p:tgtEl>
                                        <p:attrNameLst>
                                          <p:attrName>style.opacity</p:attrName>
                                        </p:attrNameLst>
                                      </p:cBhvr>
                                      <p:to>
                                        <p:strVal val="0.25"/>
                                      </p:to>
                                    </p:set>
                                    <p:animEffect filter="image" prLst="opacity: 0.25">
                                      <p:cBhvr rctx="IE">
                                        <p:cTn id="16" dur="indefinite"/>
                                        <p:tgtEl>
                                          <p:spTgt spid="3">
                                            <p:txEl>
                                              <p:pRg st="5" end="5"/>
                                            </p:txEl>
                                          </p:spTgt>
                                        </p:tgtEl>
                                      </p:cBhvr>
                                    </p:animEffect>
                                  </p:childTnLst>
                                </p:cTn>
                              </p:par>
                              <p:par>
                                <p:cTn id="17" presetID="9" presetClass="emph" presetSubtype="0" nodeType="withEffect">
                                  <p:stCondLst>
                                    <p:cond delay="0"/>
                                  </p:stCondLst>
                                  <p:childTnLst>
                                    <p:set>
                                      <p:cBhvr>
                                        <p:cTn id="18" dur="indefinite"/>
                                        <p:tgtEl>
                                          <p:spTgt spid="3">
                                            <p:txEl>
                                              <p:pRg st="6" end="6"/>
                                            </p:txEl>
                                          </p:spTgt>
                                        </p:tgtEl>
                                        <p:attrNameLst>
                                          <p:attrName>style.opacity</p:attrName>
                                        </p:attrNameLst>
                                      </p:cBhvr>
                                      <p:to>
                                        <p:strVal val="0.25"/>
                                      </p:to>
                                    </p:set>
                                    <p:animEffect filter="image" prLst="opacity: 0.25">
                                      <p:cBhvr rctx="IE">
                                        <p:cTn id="19" dur="indefinite"/>
                                        <p:tgtEl>
                                          <p:spTgt spid="3">
                                            <p:txEl>
                                              <p:pRg st="6" end="6"/>
                                            </p:txEl>
                                          </p:spTgt>
                                        </p:tgtEl>
                                      </p:cBhvr>
                                    </p:animEffect>
                                  </p:childTnLst>
                                </p:cTn>
                              </p:par>
                              <p:par>
                                <p:cTn id="20" presetID="9" presetClass="emph" presetSubtype="0" nodeType="withEffect">
                                  <p:stCondLst>
                                    <p:cond delay="0"/>
                                  </p:stCondLst>
                                  <p:childTnLst>
                                    <p:set>
                                      <p:cBhvr>
                                        <p:cTn id="21" dur="indefinite"/>
                                        <p:tgtEl>
                                          <p:spTgt spid="3">
                                            <p:txEl>
                                              <p:pRg st="7" end="7"/>
                                            </p:txEl>
                                          </p:spTgt>
                                        </p:tgtEl>
                                        <p:attrNameLst>
                                          <p:attrName>style.opacity</p:attrName>
                                        </p:attrNameLst>
                                      </p:cBhvr>
                                      <p:to>
                                        <p:strVal val="0.25"/>
                                      </p:to>
                                    </p:set>
                                    <p:animEffect filter="image" prLst="opacity: 0.25">
                                      <p:cBhvr rctx="IE">
                                        <p:cTn id="22" dur="indefinite"/>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nodeType="clickEffect">
                                  <p:stCondLst>
                                    <p:cond delay="0"/>
                                  </p:stCondLst>
                                  <p:childTnLst>
                                    <p:set>
                                      <p:cBhvr>
                                        <p:cTn id="26" dur="indefinite"/>
                                        <p:tgtEl>
                                          <p:spTgt spid="3">
                                            <p:txEl>
                                              <p:pRg st="0" end="0"/>
                                            </p:txEl>
                                          </p:spTgt>
                                        </p:tgtEl>
                                        <p:attrNameLst>
                                          <p:attrName>style.opacity</p:attrName>
                                        </p:attrNameLst>
                                      </p:cBhvr>
                                      <p:to>
                                        <p:strVal val="1"/>
                                      </p:to>
                                    </p:set>
                                    <p:animEffect filter="image" prLst="opacity: 1">
                                      <p:cBhvr rctx="IE">
                                        <p:cTn id="27" dur="indefinite"/>
                                        <p:tgtEl>
                                          <p:spTgt spid="3">
                                            <p:txEl>
                                              <p:pRg st="0" end="0"/>
                                            </p:txEl>
                                          </p:spTgt>
                                        </p:tgtEl>
                                      </p:cBhvr>
                                    </p:animEffect>
                                  </p:childTnLst>
                                </p:cTn>
                              </p:par>
                              <p:par>
                                <p:cTn id="28" presetID="9" presetClass="emph" presetSubtype="0" nodeType="withEffect">
                                  <p:stCondLst>
                                    <p:cond delay="0"/>
                                  </p:stCondLst>
                                  <p:childTnLst>
                                    <p:set>
                                      <p:cBhvr>
                                        <p:cTn id="29" dur="indefinite"/>
                                        <p:tgtEl>
                                          <p:spTgt spid="3">
                                            <p:txEl>
                                              <p:pRg st="1" end="1"/>
                                            </p:txEl>
                                          </p:spTgt>
                                        </p:tgtEl>
                                        <p:attrNameLst>
                                          <p:attrName>style.opacity</p:attrName>
                                        </p:attrNameLst>
                                      </p:cBhvr>
                                      <p:to>
                                        <p:strVal val="1"/>
                                      </p:to>
                                    </p:set>
                                    <p:animEffect filter="image" prLst="opacity: 1">
                                      <p:cBhvr rctx="IE">
                                        <p:cTn id="30" dur="indefinite"/>
                                        <p:tgtEl>
                                          <p:spTgt spid="3">
                                            <p:txEl>
                                              <p:pRg st="1" end="1"/>
                                            </p:txEl>
                                          </p:spTgt>
                                        </p:tgtEl>
                                      </p:cBhvr>
                                    </p:animEffect>
                                  </p:childTnLst>
                                </p:cTn>
                              </p:par>
                              <p:par>
                                <p:cTn id="31" presetID="9" presetClass="emph" presetSubtype="0" nodeType="withEffect">
                                  <p:stCondLst>
                                    <p:cond delay="0"/>
                                  </p:stCondLst>
                                  <p:childTnLst>
                                    <p:set>
                                      <p:cBhvr>
                                        <p:cTn id="32" dur="indefinite"/>
                                        <p:tgtEl>
                                          <p:spTgt spid="3">
                                            <p:txEl>
                                              <p:pRg st="2" end="2"/>
                                            </p:txEl>
                                          </p:spTgt>
                                        </p:tgtEl>
                                        <p:attrNameLst>
                                          <p:attrName>style.opacity</p:attrName>
                                        </p:attrNameLst>
                                      </p:cBhvr>
                                      <p:to>
                                        <p:strVal val="1"/>
                                      </p:to>
                                    </p:set>
                                    <p:animEffect filter="image" prLst="opacity: 1">
                                      <p:cBhvr rctx="IE">
                                        <p:cTn id="33" dur="indefinite"/>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mph" presetSubtype="0" nodeType="clickEffect">
                                  <p:stCondLst>
                                    <p:cond delay="0"/>
                                  </p:stCondLst>
                                  <p:childTnLst>
                                    <p:set>
                                      <p:cBhvr>
                                        <p:cTn id="37" dur="indefinite"/>
                                        <p:tgtEl>
                                          <p:spTgt spid="3">
                                            <p:txEl>
                                              <p:pRg st="5" end="5"/>
                                            </p:txEl>
                                          </p:spTgt>
                                        </p:tgtEl>
                                        <p:attrNameLst>
                                          <p:attrName>style.opacity</p:attrName>
                                        </p:attrNameLst>
                                      </p:cBhvr>
                                      <p:to>
                                        <p:strVal val="1"/>
                                      </p:to>
                                    </p:set>
                                    <p:animEffect filter="image" prLst="opacity: 1">
                                      <p:cBhvr rctx="IE">
                                        <p:cTn id="38" dur="indefinite"/>
                                        <p:tgtEl>
                                          <p:spTgt spid="3">
                                            <p:txEl>
                                              <p:pRg st="5" end="5"/>
                                            </p:txEl>
                                          </p:spTgt>
                                        </p:tgtEl>
                                      </p:cBhvr>
                                    </p:animEffect>
                                  </p:childTnLst>
                                </p:cTn>
                              </p:par>
                              <p:par>
                                <p:cTn id="39" presetID="9" presetClass="emph" presetSubtype="0" nodeType="withEffect">
                                  <p:stCondLst>
                                    <p:cond delay="0"/>
                                  </p:stCondLst>
                                  <p:childTnLst>
                                    <p:set>
                                      <p:cBhvr>
                                        <p:cTn id="40" dur="indefinite"/>
                                        <p:tgtEl>
                                          <p:spTgt spid="3">
                                            <p:txEl>
                                              <p:pRg st="6" end="6"/>
                                            </p:txEl>
                                          </p:spTgt>
                                        </p:tgtEl>
                                        <p:attrNameLst>
                                          <p:attrName>style.opacity</p:attrName>
                                        </p:attrNameLst>
                                      </p:cBhvr>
                                      <p:to>
                                        <p:strVal val="1"/>
                                      </p:to>
                                    </p:set>
                                    <p:animEffect filter="image" prLst="opacity: 1">
                                      <p:cBhvr rctx="IE">
                                        <p:cTn id="41" dur="indefinite"/>
                                        <p:tgtEl>
                                          <p:spTgt spid="3">
                                            <p:txEl>
                                              <p:pRg st="6" end="6"/>
                                            </p:txEl>
                                          </p:spTgt>
                                        </p:tgtEl>
                                      </p:cBhvr>
                                    </p:animEffect>
                                  </p:childTnLst>
                                </p:cTn>
                              </p:par>
                              <p:par>
                                <p:cTn id="42" presetID="9" presetClass="emph" presetSubtype="0" nodeType="withEffect">
                                  <p:stCondLst>
                                    <p:cond delay="0"/>
                                  </p:stCondLst>
                                  <p:childTnLst>
                                    <p:set>
                                      <p:cBhvr>
                                        <p:cTn id="43" dur="indefinite"/>
                                        <p:tgtEl>
                                          <p:spTgt spid="3">
                                            <p:txEl>
                                              <p:pRg st="7" end="7"/>
                                            </p:txEl>
                                          </p:spTgt>
                                        </p:tgtEl>
                                        <p:attrNameLst>
                                          <p:attrName>style.opacity</p:attrName>
                                        </p:attrNameLst>
                                      </p:cBhvr>
                                      <p:to>
                                        <p:strVal val="1"/>
                                      </p:to>
                                    </p:set>
                                    <p:animEffect filter="image" prLst="opacity: 1">
                                      <p:cBhvr rctx="IE">
                                        <p:cTn id="44" dur="indefinite"/>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6C15-F97B-894D-99A1-91354D2FC941}"/>
              </a:ext>
            </a:extLst>
          </p:cNvPr>
          <p:cNvSpPr>
            <a:spLocks noGrp="1"/>
          </p:cNvSpPr>
          <p:nvPr>
            <p:ph type="title"/>
          </p:nvPr>
        </p:nvSpPr>
        <p:spPr/>
        <p:txBody>
          <a:bodyPr/>
          <a:lstStyle/>
          <a:p>
            <a:r>
              <a:rPr lang="en-US" dirty="0"/>
              <a:t>Tying the Loose Ends </a:t>
            </a:r>
          </a:p>
        </p:txBody>
      </p:sp>
      <p:sp>
        <p:nvSpPr>
          <p:cNvPr id="3" name="Content Placeholder 2">
            <a:extLst>
              <a:ext uri="{FF2B5EF4-FFF2-40B4-BE49-F238E27FC236}">
                <a16:creationId xmlns:a16="http://schemas.microsoft.com/office/drawing/2014/main" id="{AF403D51-EFCC-B442-8481-8A9F304C3761}"/>
              </a:ext>
            </a:extLst>
          </p:cNvPr>
          <p:cNvSpPr>
            <a:spLocks noGrp="1"/>
          </p:cNvSpPr>
          <p:nvPr>
            <p:ph idx="1"/>
          </p:nvPr>
        </p:nvSpPr>
        <p:spPr/>
        <p:txBody>
          <a:bodyPr/>
          <a:lstStyle/>
          <a:p>
            <a:r>
              <a:rPr lang="en-US" dirty="0"/>
              <a:t>Currently, we do </a:t>
            </a:r>
            <a:r>
              <a:rPr lang="en-US" dirty="0">
                <a:solidFill>
                  <a:srgbClr val="FF0000"/>
                </a:solidFill>
              </a:rPr>
              <a:t>not</a:t>
            </a:r>
            <a:r>
              <a:rPr lang="en-US" dirty="0"/>
              <a:t> focus enough on the “breadth” of our progress. </a:t>
            </a:r>
          </a:p>
          <a:p>
            <a:pPr lvl="1"/>
            <a:r>
              <a:rPr lang="en-US" dirty="0"/>
              <a:t>Obsessed with “depth” (e.g., chasing leaderboards for individual tasks)</a:t>
            </a:r>
          </a:p>
          <a:p>
            <a:pPr marL="457200" lvl="1" indent="0">
              <a:buNone/>
            </a:pPr>
            <a:endParaRPr lang="en-US" dirty="0"/>
          </a:p>
          <a:p>
            <a:pPr marL="457200" lvl="1" indent="0">
              <a:buNone/>
            </a:pPr>
            <a:endParaRPr lang="en-US" dirty="0"/>
          </a:p>
          <a:p>
            <a:pPr lvl="1"/>
            <a:endParaRPr lang="en-US" dirty="0"/>
          </a:p>
          <a:p>
            <a:r>
              <a:rPr lang="en-US" dirty="0"/>
              <a:t>The two works presented here: </a:t>
            </a:r>
          </a:p>
          <a:p>
            <a:pPr lvl="1"/>
            <a:r>
              <a:rPr lang="en-US" dirty="0" err="1"/>
              <a:t>UnifiedQA</a:t>
            </a:r>
            <a:r>
              <a:rPr lang="en-US" dirty="0"/>
              <a:t>: broader range of tasks </a:t>
            </a:r>
          </a:p>
          <a:p>
            <a:pPr lvl="1"/>
            <a:r>
              <a:rPr lang="en-US" dirty="0" err="1"/>
              <a:t>ModularQA</a:t>
            </a:r>
            <a:r>
              <a:rPr lang="en-US" dirty="0"/>
              <a:t>: utilizing existing modules </a:t>
            </a:r>
            <a:br>
              <a:rPr lang="en-US" dirty="0"/>
            </a:br>
            <a:r>
              <a:rPr lang="en-US" dirty="0"/>
              <a:t>for more complex tasks </a:t>
            </a:r>
          </a:p>
        </p:txBody>
      </p:sp>
      <p:sp>
        <p:nvSpPr>
          <p:cNvPr id="4" name="Slide Number Placeholder 3">
            <a:extLst>
              <a:ext uri="{FF2B5EF4-FFF2-40B4-BE49-F238E27FC236}">
                <a16:creationId xmlns:a16="http://schemas.microsoft.com/office/drawing/2014/main" id="{A7053B91-684F-4842-A529-6AA2C5F06F2A}"/>
              </a:ext>
            </a:extLst>
          </p:cNvPr>
          <p:cNvSpPr>
            <a:spLocks noGrp="1"/>
          </p:cNvSpPr>
          <p:nvPr>
            <p:ph type="sldNum" sz="quarter" idx="10"/>
          </p:nvPr>
        </p:nvSpPr>
        <p:spPr/>
        <p:txBody>
          <a:bodyPr/>
          <a:lstStyle/>
          <a:p>
            <a:pPr>
              <a:defRPr/>
            </a:pPr>
            <a:fld id="{0121240C-47AF-2F4D-83B3-CC3EDF50F794}" type="slidenum">
              <a:rPr lang="en-US" smtClean="0"/>
              <a:pPr>
                <a:defRPr/>
              </a:pPr>
              <a:t>45</a:t>
            </a:fld>
            <a:endParaRPr lang="en-US" dirty="0"/>
          </a:p>
        </p:txBody>
      </p:sp>
      <p:sp>
        <p:nvSpPr>
          <p:cNvPr id="14" name="Rectangle 13">
            <a:extLst>
              <a:ext uri="{FF2B5EF4-FFF2-40B4-BE49-F238E27FC236}">
                <a16:creationId xmlns:a16="http://schemas.microsoft.com/office/drawing/2014/main" id="{E8F2A680-CC14-474E-A179-A744A511B8BB}"/>
              </a:ext>
            </a:extLst>
          </p:cNvPr>
          <p:cNvSpPr/>
          <p:nvPr/>
        </p:nvSpPr>
        <p:spPr>
          <a:xfrm>
            <a:off x="9826171" y="5519901"/>
            <a:ext cx="2345558" cy="1360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5D350A3-1E81-4D4E-838A-16115B0A426A}"/>
              </a:ext>
            </a:extLst>
          </p:cNvPr>
          <p:cNvGrpSpPr/>
          <p:nvPr/>
        </p:nvGrpSpPr>
        <p:grpSpPr>
          <a:xfrm>
            <a:off x="6357258" y="3436960"/>
            <a:ext cx="6124080" cy="3224190"/>
            <a:chOff x="1419875" y="3034748"/>
            <a:chExt cx="9584339" cy="3261277"/>
          </a:xfrm>
        </p:grpSpPr>
        <p:pic>
          <p:nvPicPr>
            <p:cNvPr id="16" name="Picture 15">
              <a:extLst>
                <a:ext uri="{FF2B5EF4-FFF2-40B4-BE49-F238E27FC236}">
                  <a16:creationId xmlns:a16="http://schemas.microsoft.com/office/drawing/2014/main" id="{1213ADE3-CA9B-0246-A11D-3609ABC55A95}"/>
                </a:ext>
              </a:extLst>
            </p:cNvPr>
            <p:cNvPicPr>
              <a:picLocks noChangeAspect="1"/>
            </p:cNvPicPr>
            <p:nvPr/>
          </p:nvPicPr>
          <p:blipFill>
            <a:blip r:embed="rId3"/>
            <a:stretch>
              <a:fillRect/>
            </a:stretch>
          </p:blipFill>
          <p:spPr>
            <a:xfrm>
              <a:off x="1419875" y="3034748"/>
              <a:ext cx="8404223" cy="3261277"/>
            </a:xfrm>
            <a:prstGeom prst="rect">
              <a:avLst/>
            </a:prstGeom>
          </p:spPr>
        </p:pic>
        <p:grpSp>
          <p:nvGrpSpPr>
            <p:cNvPr id="17" name="Group 16">
              <a:extLst>
                <a:ext uri="{FF2B5EF4-FFF2-40B4-BE49-F238E27FC236}">
                  <a16:creationId xmlns:a16="http://schemas.microsoft.com/office/drawing/2014/main" id="{5A2AFCC0-6C65-784C-9A31-1D828AB74FC6}"/>
                </a:ext>
              </a:extLst>
            </p:cNvPr>
            <p:cNvGrpSpPr/>
            <p:nvPr/>
          </p:nvGrpSpPr>
          <p:grpSpPr>
            <a:xfrm>
              <a:off x="3561997" y="5419622"/>
              <a:ext cx="4704522" cy="510060"/>
              <a:chOff x="3422388" y="4199527"/>
              <a:chExt cx="4704522" cy="510060"/>
            </a:xfrm>
          </p:grpSpPr>
          <p:cxnSp>
            <p:nvCxnSpPr>
              <p:cNvPr id="22" name="Straight Arrow Connector 21">
                <a:extLst>
                  <a:ext uri="{FF2B5EF4-FFF2-40B4-BE49-F238E27FC236}">
                    <a16:creationId xmlns:a16="http://schemas.microsoft.com/office/drawing/2014/main" id="{85E86B33-C1B3-4D48-896C-0B12237632EA}"/>
                  </a:ext>
                </a:extLst>
              </p:cNvPr>
              <p:cNvCxnSpPr/>
              <p:nvPr/>
            </p:nvCxnSpPr>
            <p:spPr>
              <a:xfrm>
                <a:off x="3422388" y="4554367"/>
                <a:ext cx="470452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3C51AC6-2F0E-DC45-9042-F14844FF5970}"/>
                  </a:ext>
                </a:extLst>
              </p:cNvPr>
              <p:cNvSpPr txBox="1"/>
              <p:nvPr/>
            </p:nvSpPr>
            <p:spPr>
              <a:xfrm>
                <a:off x="4981344" y="4199527"/>
                <a:ext cx="1644168" cy="510060"/>
              </a:xfrm>
              <a:prstGeom prst="rect">
                <a:avLst/>
              </a:prstGeom>
              <a:noFill/>
            </p:spPr>
            <p:txBody>
              <a:bodyPr wrap="none" rtlCol="0">
                <a:spAutoFit/>
              </a:bodyPr>
              <a:lstStyle/>
              <a:p>
                <a:pPr algn="ctr"/>
                <a:r>
                  <a:rPr lang="en-US" sz="1600" dirty="0"/>
                  <a:t>Breadth</a:t>
                </a:r>
              </a:p>
            </p:txBody>
          </p:sp>
        </p:grpSp>
        <p:grpSp>
          <p:nvGrpSpPr>
            <p:cNvPr id="18" name="Group 17">
              <a:extLst>
                <a:ext uri="{FF2B5EF4-FFF2-40B4-BE49-F238E27FC236}">
                  <a16:creationId xmlns:a16="http://schemas.microsoft.com/office/drawing/2014/main" id="{6CDBB6A6-86B8-4448-9CC2-27C4BFDBD6C6}"/>
                </a:ext>
              </a:extLst>
            </p:cNvPr>
            <p:cNvGrpSpPr/>
            <p:nvPr/>
          </p:nvGrpSpPr>
          <p:grpSpPr>
            <a:xfrm>
              <a:off x="8937616" y="3744238"/>
              <a:ext cx="2066598" cy="2362178"/>
              <a:chOff x="8763445" y="3081627"/>
              <a:chExt cx="2066598" cy="2362178"/>
            </a:xfrm>
          </p:grpSpPr>
          <p:cxnSp>
            <p:nvCxnSpPr>
              <p:cNvPr id="20" name="Straight Arrow Connector 19">
                <a:extLst>
                  <a:ext uri="{FF2B5EF4-FFF2-40B4-BE49-F238E27FC236}">
                    <a16:creationId xmlns:a16="http://schemas.microsoft.com/office/drawing/2014/main" id="{125FA3A3-9438-5549-A964-278504679851}"/>
                  </a:ext>
                </a:extLst>
              </p:cNvPr>
              <p:cNvCxnSpPr>
                <a:cxnSpLocks/>
              </p:cNvCxnSpPr>
              <p:nvPr/>
            </p:nvCxnSpPr>
            <p:spPr>
              <a:xfrm flipV="1">
                <a:off x="8763445" y="3081627"/>
                <a:ext cx="0" cy="236217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4C04925-2106-CD4C-B8A8-C392DDF3E97A}"/>
                  </a:ext>
                </a:extLst>
              </p:cNvPr>
              <p:cNvSpPr txBox="1"/>
              <p:nvPr/>
            </p:nvSpPr>
            <p:spPr>
              <a:xfrm rot="19729253">
                <a:off x="8825821" y="3775008"/>
                <a:ext cx="2004222" cy="834578"/>
              </a:xfrm>
              <a:prstGeom prst="rect">
                <a:avLst/>
              </a:prstGeom>
              <a:noFill/>
            </p:spPr>
            <p:txBody>
              <a:bodyPr wrap="none" rtlCol="0">
                <a:spAutoFit/>
              </a:bodyPr>
              <a:lstStyle/>
              <a:p>
                <a:r>
                  <a:rPr lang="en-US" sz="1600" dirty="0"/>
                  <a:t>Depth</a:t>
                </a:r>
              </a:p>
            </p:txBody>
          </p:sp>
        </p:grpSp>
      </p:grpSp>
      <p:sp>
        <p:nvSpPr>
          <p:cNvPr id="24" name="Rectangle 23">
            <a:extLst>
              <a:ext uri="{FF2B5EF4-FFF2-40B4-BE49-F238E27FC236}">
                <a16:creationId xmlns:a16="http://schemas.microsoft.com/office/drawing/2014/main" id="{9B911EA4-A1BA-7346-8538-07A19F5B61EB}"/>
              </a:ext>
            </a:extLst>
          </p:cNvPr>
          <p:cNvSpPr/>
          <p:nvPr/>
        </p:nvSpPr>
        <p:spPr>
          <a:xfrm>
            <a:off x="8394313" y="3712735"/>
            <a:ext cx="426851" cy="1471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FC14C56-DD0D-2449-8B19-136702D62EE6}"/>
              </a:ext>
            </a:extLst>
          </p:cNvPr>
          <p:cNvSpPr/>
          <p:nvPr/>
        </p:nvSpPr>
        <p:spPr>
          <a:xfrm>
            <a:off x="9914603" y="3727249"/>
            <a:ext cx="45719" cy="1471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8C8ED48-3F25-BF43-AE52-8B444FC5977A}"/>
              </a:ext>
            </a:extLst>
          </p:cNvPr>
          <p:cNvSpPr/>
          <p:nvPr/>
        </p:nvSpPr>
        <p:spPr>
          <a:xfrm>
            <a:off x="10097221" y="3720737"/>
            <a:ext cx="45719" cy="1471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eft Brace 27">
            <a:extLst>
              <a:ext uri="{FF2B5EF4-FFF2-40B4-BE49-F238E27FC236}">
                <a16:creationId xmlns:a16="http://schemas.microsoft.com/office/drawing/2014/main" id="{7702F8A3-6AB5-9248-B2A9-F4EDE664F9EC}"/>
              </a:ext>
            </a:extLst>
          </p:cNvPr>
          <p:cNvSpPr/>
          <p:nvPr/>
        </p:nvSpPr>
        <p:spPr>
          <a:xfrm rot="5400000">
            <a:off x="9948436" y="3402795"/>
            <a:ext cx="188199" cy="426851"/>
          </a:xfrm>
          <a:prstGeom prst="leftBrace">
            <a:avLst>
              <a:gd name="adj1" fmla="val 50000"/>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1784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5" end="5"/>
                                            </p:txEl>
                                          </p:spTgt>
                                        </p:tgtEl>
                                        <p:attrNameLst>
                                          <p:attrName>style.opacity</p:attrName>
                                        </p:attrNameLst>
                                      </p:cBhvr>
                                      <p:to>
                                        <p:strVal val="0.25"/>
                                      </p:to>
                                    </p:set>
                                    <p:animEffect filter="image" prLst="opacity: 0.25">
                                      <p:cBhvr rctx="IE">
                                        <p:cTn id="7" dur="indefinite"/>
                                        <p:tgtEl>
                                          <p:spTgt spid="3">
                                            <p:txEl>
                                              <p:pRg st="5" end="5"/>
                                            </p:txEl>
                                          </p:spTgt>
                                        </p:tgtEl>
                                      </p:cBhvr>
                                    </p:animEffect>
                                  </p:childTnLst>
                                </p:cTn>
                              </p:par>
                              <p:par>
                                <p:cTn id="8" presetID="9" presetClass="emph" presetSubtype="0" nodeType="withEffect">
                                  <p:stCondLst>
                                    <p:cond delay="0"/>
                                  </p:stCondLst>
                                  <p:childTnLst>
                                    <p:set>
                                      <p:cBhvr>
                                        <p:cTn id="9" dur="indefinite"/>
                                        <p:tgtEl>
                                          <p:spTgt spid="3">
                                            <p:txEl>
                                              <p:pRg st="6" end="6"/>
                                            </p:txEl>
                                          </p:spTgt>
                                        </p:tgtEl>
                                        <p:attrNameLst>
                                          <p:attrName>style.opacity</p:attrName>
                                        </p:attrNameLst>
                                      </p:cBhvr>
                                      <p:to>
                                        <p:strVal val="0.25"/>
                                      </p:to>
                                    </p:set>
                                    <p:animEffect filter="image" prLst="opacity: 0.25">
                                      <p:cBhvr rctx="IE">
                                        <p:cTn id="10" dur="indefinite"/>
                                        <p:tgtEl>
                                          <p:spTgt spid="3">
                                            <p:txEl>
                                              <p:pRg st="6" end="6"/>
                                            </p:txEl>
                                          </p:spTgt>
                                        </p:tgtEl>
                                      </p:cBhvr>
                                    </p:animEffect>
                                  </p:childTnLst>
                                </p:cTn>
                              </p:par>
                              <p:par>
                                <p:cTn id="11" presetID="9" presetClass="emph" presetSubtype="0" nodeType="withEffect">
                                  <p:stCondLst>
                                    <p:cond delay="0"/>
                                  </p:stCondLst>
                                  <p:childTnLst>
                                    <p:set>
                                      <p:cBhvr>
                                        <p:cTn id="12" dur="indefinite"/>
                                        <p:tgtEl>
                                          <p:spTgt spid="3">
                                            <p:txEl>
                                              <p:pRg st="7" end="7"/>
                                            </p:txEl>
                                          </p:spTgt>
                                        </p:tgtEl>
                                        <p:attrNameLst>
                                          <p:attrName>style.opacity</p:attrName>
                                        </p:attrNameLst>
                                      </p:cBhvr>
                                      <p:to>
                                        <p:strVal val="0.25"/>
                                      </p:to>
                                    </p:set>
                                    <p:animEffect filter="image" prLst="opacity: 0.25">
                                      <p:cBhvr rctx="IE">
                                        <p:cTn id="13" dur="indefinite"/>
                                        <p:tgtEl>
                                          <p:spTgt spid="3">
                                            <p:txEl>
                                              <p:pRg st="7" end="7"/>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mph" presetSubtype="0" nodeType="clickEffect">
                                  <p:stCondLst>
                                    <p:cond delay="0"/>
                                  </p:stCondLst>
                                  <p:childTnLst>
                                    <p:set>
                                      <p:cBhvr>
                                        <p:cTn id="17" dur="indefinite"/>
                                        <p:tgtEl>
                                          <p:spTgt spid="3">
                                            <p:txEl>
                                              <p:pRg st="5" end="5"/>
                                            </p:txEl>
                                          </p:spTgt>
                                        </p:tgtEl>
                                        <p:attrNameLst>
                                          <p:attrName>style.opacity</p:attrName>
                                        </p:attrNameLst>
                                      </p:cBhvr>
                                      <p:to>
                                        <p:strVal val="1"/>
                                      </p:to>
                                    </p:set>
                                    <p:animEffect filter="image" prLst="opacity: 1">
                                      <p:cBhvr rctx="IE">
                                        <p:cTn id="18" dur="indefinite"/>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mph" presetSubtype="0" nodeType="clickEffect">
                                  <p:stCondLst>
                                    <p:cond delay="0"/>
                                  </p:stCondLst>
                                  <p:childTnLst>
                                    <p:set>
                                      <p:cBhvr>
                                        <p:cTn id="22" dur="indefinite"/>
                                        <p:tgtEl>
                                          <p:spTgt spid="3">
                                            <p:txEl>
                                              <p:pRg st="6" end="6"/>
                                            </p:txEl>
                                          </p:spTgt>
                                        </p:tgtEl>
                                        <p:attrNameLst>
                                          <p:attrName>style.opacity</p:attrName>
                                        </p:attrNameLst>
                                      </p:cBhvr>
                                      <p:to>
                                        <p:strVal val="1"/>
                                      </p:to>
                                    </p:set>
                                    <p:animEffect filter="image" prLst="opacity: 1">
                                      <p:cBhvr rctx="IE">
                                        <p:cTn id="23" dur="indefinite"/>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outVertical)">
                                      <p:cBhvr>
                                        <p:cTn id="28" dur="10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mph" presetSubtype="0" nodeType="clickEffect">
                                  <p:stCondLst>
                                    <p:cond delay="0"/>
                                  </p:stCondLst>
                                  <p:childTnLst>
                                    <p:set>
                                      <p:cBhvr>
                                        <p:cTn id="32" dur="indefinite"/>
                                        <p:tgtEl>
                                          <p:spTgt spid="3">
                                            <p:txEl>
                                              <p:pRg st="7" end="7"/>
                                            </p:txEl>
                                          </p:spTgt>
                                        </p:tgtEl>
                                        <p:attrNameLst>
                                          <p:attrName>style.opacity</p:attrName>
                                        </p:attrNameLst>
                                      </p:cBhvr>
                                      <p:to>
                                        <p:strVal val="1"/>
                                      </p:to>
                                    </p:set>
                                    <p:animEffect filter="image" prLst="opacity: 1">
                                      <p:cBhvr rctx="IE">
                                        <p:cTn id="33" dur="indefinite"/>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94C06-9E19-F041-809F-CF76BD975589}"/>
              </a:ext>
            </a:extLst>
          </p:cNvPr>
          <p:cNvSpPr>
            <a:spLocks noGrp="1"/>
          </p:cNvSpPr>
          <p:nvPr>
            <p:ph type="title"/>
          </p:nvPr>
        </p:nvSpPr>
        <p:spPr/>
        <p:txBody>
          <a:bodyPr/>
          <a:lstStyle/>
          <a:p>
            <a:r>
              <a:rPr lang="en-US" dirty="0"/>
              <a:t>Hurdles Towards “Breadth”</a:t>
            </a:r>
          </a:p>
        </p:txBody>
      </p:sp>
      <p:sp>
        <p:nvSpPr>
          <p:cNvPr id="3" name="Content Placeholder 2">
            <a:extLst>
              <a:ext uri="{FF2B5EF4-FFF2-40B4-BE49-F238E27FC236}">
                <a16:creationId xmlns:a16="http://schemas.microsoft.com/office/drawing/2014/main" id="{9E4D69C4-94F6-0A4A-8C66-A2D8EC39E214}"/>
              </a:ext>
            </a:extLst>
          </p:cNvPr>
          <p:cNvSpPr>
            <a:spLocks noGrp="1"/>
          </p:cNvSpPr>
          <p:nvPr>
            <p:ph idx="1"/>
          </p:nvPr>
        </p:nvSpPr>
        <p:spPr>
          <a:xfrm>
            <a:off x="605728" y="1825625"/>
            <a:ext cx="6585329" cy="4351338"/>
          </a:xfrm>
        </p:spPr>
        <p:txBody>
          <a:bodyPr/>
          <a:lstStyle/>
          <a:p>
            <a:r>
              <a:rPr lang="en-US" dirty="0"/>
              <a:t>Humans are bad with “depths”! </a:t>
            </a:r>
          </a:p>
          <a:p>
            <a:pPr lvl="1"/>
            <a:r>
              <a:rPr lang="en-US" dirty="0"/>
              <a:t>Difficult to master tasks </a:t>
            </a:r>
          </a:p>
          <a:p>
            <a:pPr lvl="1"/>
            <a:r>
              <a:rPr lang="en-US" dirty="0"/>
              <a:t>Good with mixing problems </a:t>
            </a:r>
            <a:br>
              <a:rPr lang="en-US" dirty="0"/>
            </a:br>
            <a:endParaRPr lang="en-US" dirty="0"/>
          </a:p>
          <a:p>
            <a:pPr lvl="1"/>
            <a:endParaRPr lang="en-US" dirty="0"/>
          </a:p>
          <a:p>
            <a:r>
              <a:rPr lang="en-US" dirty="0"/>
              <a:t>Computers are the opposite! </a:t>
            </a:r>
          </a:p>
          <a:p>
            <a:pPr lvl="1"/>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2B0C5AF-01C1-F14F-8096-9EFC41C15353}"/>
              </a:ext>
            </a:extLst>
          </p:cNvPr>
          <p:cNvSpPr>
            <a:spLocks noGrp="1"/>
          </p:cNvSpPr>
          <p:nvPr>
            <p:ph type="sldNum" sz="quarter" idx="10"/>
          </p:nvPr>
        </p:nvSpPr>
        <p:spPr/>
        <p:txBody>
          <a:bodyPr/>
          <a:lstStyle/>
          <a:p>
            <a:pPr>
              <a:defRPr/>
            </a:pPr>
            <a:fld id="{0121240C-47AF-2F4D-83B3-CC3EDF50F794}" type="slidenum">
              <a:rPr lang="en-US" smtClean="0"/>
              <a:pPr>
                <a:defRPr/>
              </a:pPr>
              <a:t>46</a:t>
            </a:fld>
            <a:endParaRPr lang="en-US" dirty="0"/>
          </a:p>
        </p:txBody>
      </p:sp>
      <p:pic>
        <p:nvPicPr>
          <p:cNvPr id="2050" name="Picture 2" descr="Top 30 Robot Fail GIFs | Find the best GIF on Gfycat">
            <a:extLst>
              <a:ext uri="{FF2B5EF4-FFF2-40B4-BE49-F238E27FC236}">
                <a16:creationId xmlns:a16="http://schemas.microsoft.com/office/drawing/2014/main" id="{D0CF7BD1-4716-3948-897C-D98240611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5101" y="4009671"/>
            <a:ext cx="4690791" cy="283666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GMHikaru - Twitch">
            <a:extLst>
              <a:ext uri="{FF2B5EF4-FFF2-40B4-BE49-F238E27FC236}">
                <a16:creationId xmlns:a16="http://schemas.microsoft.com/office/drawing/2014/main" id="{7F6EDFEA-DA26-9E4F-BD5E-AE8BBF2EB4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48" t="4243"/>
          <a:stretch/>
        </p:blipFill>
        <p:spPr bwMode="auto">
          <a:xfrm>
            <a:off x="7450111" y="1411562"/>
            <a:ext cx="4690791" cy="253085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50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6DF2B-17AE-0E4E-A830-73BBAD332951}"/>
              </a:ext>
            </a:extLst>
          </p:cNvPr>
          <p:cNvSpPr>
            <a:spLocks noGrp="1"/>
          </p:cNvSpPr>
          <p:nvPr>
            <p:ph type="title"/>
          </p:nvPr>
        </p:nvSpPr>
        <p:spPr>
          <a:xfrm>
            <a:off x="838199" y="290984"/>
            <a:ext cx="11353801" cy="960438"/>
          </a:xfrm>
        </p:spPr>
        <p:txBody>
          <a:bodyPr/>
          <a:lstStyle/>
          <a:p>
            <a:r>
              <a:rPr lang="en-US" dirty="0"/>
              <a:t>A Challenge Dataset for Implicit Composition</a:t>
            </a:r>
          </a:p>
        </p:txBody>
      </p:sp>
      <p:sp>
        <p:nvSpPr>
          <p:cNvPr id="3" name="Content Placeholder 2">
            <a:extLst>
              <a:ext uri="{FF2B5EF4-FFF2-40B4-BE49-F238E27FC236}">
                <a16:creationId xmlns:a16="http://schemas.microsoft.com/office/drawing/2014/main" id="{242E4B36-33F3-F446-9A6C-E1022EE4AFA5}"/>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0990922-E9C2-604A-AC05-8409888548CC}"/>
              </a:ext>
            </a:extLst>
          </p:cNvPr>
          <p:cNvSpPr>
            <a:spLocks noGrp="1"/>
          </p:cNvSpPr>
          <p:nvPr>
            <p:ph type="sldNum" sz="quarter" idx="10"/>
          </p:nvPr>
        </p:nvSpPr>
        <p:spPr/>
        <p:txBody>
          <a:bodyPr/>
          <a:lstStyle/>
          <a:p>
            <a:pPr>
              <a:defRPr/>
            </a:pPr>
            <a:fld id="{0121240C-47AF-2F4D-83B3-CC3EDF50F794}" type="slidenum">
              <a:rPr lang="en-US" smtClean="0"/>
              <a:pPr>
                <a:defRPr/>
              </a:pPr>
              <a:t>47</a:t>
            </a:fld>
            <a:endParaRPr lang="en-US" dirty="0"/>
          </a:p>
        </p:txBody>
      </p:sp>
      <p:pic>
        <p:nvPicPr>
          <p:cNvPr id="1026" name="Picture 2" descr="Why Aristotle Was Right: The Power Of Balance | by Anthony Perez | Medium">
            <a:extLst>
              <a:ext uri="{FF2B5EF4-FFF2-40B4-BE49-F238E27FC236}">
                <a16:creationId xmlns:a16="http://schemas.microsoft.com/office/drawing/2014/main" id="{EDAB882B-94C7-9544-9C8D-D50F615255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23" r="9447"/>
          <a:stretch/>
        </p:blipFill>
        <p:spPr bwMode="auto">
          <a:xfrm>
            <a:off x="4968688" y="1825625"/>
            <a:ext cx="2254623" cy="2282076"/>
          </a:xfrm>
          <a:prstGeom prst="ellipse">
            <a:avLst/>
          </a:prstGeom>
          <a:ln w="63500" cap="rnd">
            <a:solidFill>
              <a:srgbClr val="333333"/>
            </a:solidFill>
          </a:ln>
          <a:effectLst>
            <a:outerShdw blurRad="50800" dist="38100" dir="5400000" algn="t"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4836D15-70D0-E046-938D-3F64B0EC20F8}"/>
              </a:ext>
            </a:extLst>
          </p:cNvPr>
          <p:cNvSpPr/>
          <p:nvPr/>
        </p:nvSpPr>
        <p:spPr>
          <a:xfrm>
            <a:off x="799569" y="4876267"/>
            <a:ext cx="7274235" cy="830997"/>
          </a:xfrm>
          <a:prstGeom prst="rect">
            <a:avLst/>
          </a:prstGeom>
        </p:spPr>
        <p:txBody>
          <a:bodyPr wrap="none">
            <a:spAutoFit/>
          </a:bodyPr>
          <a:lstStyle/>
          <a:p>
            <a:r>
              <a:rPr lang="en-US" sz="2400" i="1" dirty="0"/>
              <a:t>Did Aristotle Use a Laptop?</a:t>
            </a:r>
          </a:p>
          <a:p>
            <a:r>
              <a:rPr lang="en-US" sz="2400" i="1" dirty="0"/>
              <a:t>Was Aristotle able to carry an object as heavy as a laptop?</a:t>
            </a:r>
          </a:p>
        </p:txBody>
      </p:sp>
      <p:sp>
        <p:nvSpPr>
          <p:cNvPr id="15" name="Rounded Rectangular Callout 14">
            <a:extLst>
              <a:ext uri="{FF2B5EF4-FFF2-40B4-BE49-F238E27FC236}">
                <a16:creationId xmlns:a16="http://schemas.microsoft.com/office/drawing/2014/main" id="{2F7FE56A-55D0-1945-BBA5-4753762B97F0}"/>
              </a:ext>
            </a:extLst>
          </p:cNvPr>
          <p:cNvSpPr/>
          <p:nvPr/>
        </p:nvSpPr>
        <p:spPr>
          <a:xfrm>
            <a:off x="2988254" y="3265695"/>
            <a:ext cx="1693888" cy="749509"/>
          </a:xfrm>
          <a:prstGeom prst="wedgeRoundRectCallout">
            <a:avLst>
              <a:gd name="adj1" fmla="val 71203"/>
              <a:gd name="adj2" fmla="val -4950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i="1" dirty="0"/>
              <a:t>Lived not that long ago!</a:t>
            </a:r>
          </a:p>
        </p:txBody>
      </p:sp>
      <p:sp>
        <p:nvSpPr>
          <p:cNvPr id="17" name="Rounded Rectangular Callout 16">
            <a:extLst>
              <a:ext uri="{FF2B5EF4-FFF2-40B4-BE49-F238E27FC236}">
                <a16:creationId xmlns:a16="http://schemas.microsoft.com/office/drawing/2014/main" id="{32E9DAF6-A600-B949-AEAD-487F94D90BD5}"/>
              </a:ext>
            </a:extLst>
          </p:cNvPr>
          <p:cNvSpPr/>
          <p:nvPr/>
        </p:nvSpPr>
        <p:spPr>
          <a:xfrm>
            <a:off x="7468738" y="3265695"/>
            <a:ext cx="3164769" cy="749509"/>
          </a:xfrm>
          <a:prstGeom prst="wedgeRoundRectCallout">
            <a:avLst>
              <a:gd name="adj1" fmla="val -65518"/>
              <a:gd name="adj2" fmla="val -54644"/>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i="1" dirty="0"/>
              <a:t>An average human has no difficulty lifting objects </a:t>
            </a:r>
          </a:p>
        </p:txBody>
      </p:sp>
      <p:sp>
        <p:nvSpPr>
          <p:cNvPr id="21" name="Rectangle 20">
            <a:extLst>
              <a:ext uri="{FF2B5EF4-FFF2-40B4-BE49-F238E27FC236}">
                <a16:creationId xmlns:a16="http://schemas.microsoft.com/office/drawing/2014/main" id="{D234BA6A-3B5F-B743-86F9-C61C6E613CAD}"/>
              </a:ext>
            </a:extLst>
          </p:cNvPr>
          <p:cNvSpPr/>
          <p:nvPr/>
        </p:nvSpPr>
        <p:spPr>
          <a:xfrm>
            <a:off x="4219028" y="6382728"/>
            <a:ext cx="3666325" cy="400110"/>
          </a:xfrm>
          <a:prstGeom prst="rect">
            <a:avLst/>
          </a:prstGeom>
        </p:spPr>
        <p:txBody>
          <a:bodyPr wrap="none">
            <a:spAutoFit/>
          </a:bodyPr>
          <a:lstStyle/>
          <a:p>
            <a:pPr algn="ctr"/>
            <a:r>
              <a:rPr lang="en-US" sz="2000" dirty="0" err="1">
                <a:solidFill>
                  <a:schemeClr val="tx2"/>
                </a:solidFill>
              </a:rPr>
              <a:t>StrategyQA</a:t>
            </a:r>
            <a:r>
              <a:rPr lang="en-US" sz="2000" dirty="0">
                <a:solidFill>
                  <a:schemeClr val="bg1">
                    <a:lumMod val="50000"/>
                  </a:schemeClr>
                </a:solidFill>
              </a:rPr>
              <a:t> [</a:t>
            </a:r>
            <a:r>
              <a:rPr lang="en-US" sz="2000" dirty="0" err="1">
                <a:solidFill>
                  <a:schemeClr val="bg1">
                    <a:lumMod val="50000"/>
                  </a:schemeClr>
                </a:solidFill>
              </a:rPr>
              <a:t>Geva</a:t>
            </a:r>
            <a:r>
              <a:rPr lang="en-US" sz="2000" dirty="0">
                <a:solidFill>
                  <a:schemeClr val="bg1">
                    <a:lumMod val="50000"/>
                  </a:schemeClr>
                </a:solidFill>
              </a:rPr>
              <a:t> et al. TACL’21]</a:t>
            </a:r>
          </a:p>
        </p:txBody>
      </p:sp>
    </p:spTree>
    <p:extLst>
      <p:ext uri="{BB962C8B-B14F-4D97-AF65-F5344CB8AC3E}">
        <p14:creationId xmlns:p14="http://schemas.microsoft.com/office/powerpoint/2010/main" val="103573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BEDD84-3CCD-A74F-B2A4-63BC0941F0CE}"/>
              </a:ext>
            </a:extLst>
          </p:cNvPr>
          <p:cNvSpPr>
            <a:spLocks noGrp="1"/>
          </p:cNvSpPr>
          <p:nvPr>
            <p:ph type="sldNum" sz="quarter" idx="10"/>
          </p:nvPr>
        </p:nvSpPr>
        <p:spPr/>
        <p:txBody>
          <a:bodyPr/>
          <a:lstStyle/>
          <a:p>
            <a:pPr>
              <a:defRPr/>
            </a:pPr>
            <a:fld id="{37E6B2A9-E175-7F40-B993-EC9D598FC2D7}" type="slidenum">
              <a:rPr lang="en-US" smtClean="0"/>
              <a:pPr>
                <a:defRPr/>
              </a:pPr>
              <a:t>48</a:t>
            </a:fld>
            <a:endParaRPr lang="en-US" dirty="0"/>
          </a:p>
        </p:txBody>
      </p:sp>
      <p:sp>
        <p:nvSpPr>
          <p:cNvPr id="3" name="Title 2">
            <a:extLst>
              <a:ext uri="{FF2B5EF4-FFF2-40B4-BE49-F238E27FC236}">
                <a16:creationId xmlns:a16="http://schemas.microsoft.com/office/drawing/2014/main" id="{21BE40F7-B26E-5F40-B68D-84C5E2C4360D}"/>
              </a:ext>
            </a:extLst>
          </p:cNvPr>
          <p:cNvSpPr>
            <a:spLocks noGrp="1"/>
          </p:cNvSpPr>
          <p:nvPr>
            <p:ph type="title"/>
          </p:nvPr>
        </p:nvSpPr>
        <p:spPr/>
        <p:txBody>
          <a:bodyPr/>
          <a:lstStyle/>
          <a:p>
            <a:r>
              <a:rPr lang="en-US" dirty="0"/>
              <a:t>That’s it! </a:t>
            </a:r>
          </a:p>
        </p:txBody>
      </p:sp>
      <p:sp>
        <p:nvSpPr>
          <p:cNvPr id="4" name="Text Placeholder 3">
            <a:extLst>
              <a:ext uri="{FF2B5EF4-FFF2-40B4-BE49-F238E27FC236}">
                <a16:creationId xmlns:a16="http://schemas.microsoft.com/office/drawing/2014/main" id="{7B61838E-9942-6D44-9FCD-A1841F2245B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96176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94C06-9E19-F041-809F-CF76BD975589}"/>
              </a:ext>
            </a:extLst>
          </p:cNvPr>
          <p:cNvSpPr>
            <a:spLocks noGrp="1"/>
          </p:cNvSpPr>
          <p:nvPr>
            <p:ph type="title"/>
          </p:nvPr>
        </p:nvSpPr>
        <p:spPr/>
        <p:txBody>
          <a:bodyPr/>
          <a:lstStyle/>
          <a:p>
            <a:r>
              <a:rPr lang="en-US" dirty="0"/>
              <a:t>Progress Towards “Breadth”</a:t>
            </a:r>
          </a:p>
        </p:txBody>
      </p:sp>
      <p:sp>
        <p:nvSpPr>
          <p:cNvPr id="3" name="Content Placeholder 2">
            <a:extLst>
              <a:ext uri="{FF2B5EF4-FFF2-40B4-BE49-F238E27FC236}">
                <a16:creationId xmlns:a16="http://schemas.microsoft.com/office/drawing/2014/main" id="{9E4D69C4-94F6-0A4A-8C66-A2D8EC39E214}"/>
              </a:ext>
            </a:extLst>
          </p:cNvPr>
          <p:cNvSpPr>
            <a:spLocks noGrp="1"/>
          </p:cNvSpPr>
          <p:nvPr>
            <p:ph idx="1"/>
          </p:nvPr>
        </p:nvSpPr>
        <p:spPr>
          <a:xfrm>
            <a:off x="605728" y="1825625"/>
            <a:ext cx="6585329" cy="4351338"/>
          </a:xfrm>
        </p:spPr>
        <p:txBody>
          <a:bodyPr/>
          <a:lstStyle/>
          <a:p>
            <a:r>
              <a:rPr lang="en-US" dirty="0"/>
              <a:t>Humans are bad with “depths”! </a:t>
            </a:r>
            <a:br>
              <a:rPr lang="en-US" dirty="0"/>
            </a:br>
            <a:endParaRPr lang="en-US" dirty="0"/>
          </a:p>
          <a:p>
            <a:r>
              <a:rPr lang="en-US" dirty="0"/>
              <a:t>Computers are the opposite! </a:t>
            </a:r>
          </a:p>
          <a:p>
            <a:pPr marL="0" indent="0">
              <a:buNone/>
            </a:pPr>
            <a:endParaRPr lang="en-US" dirty="0"/>
          </a:p>
          <a:p>
            <a:r>
              <a:rPr lang="en-US" dirty="0"/>
              <a:t>Our progress needs a more refined definition for “generalization”! </a:t>
            </a:r>
          </a:p>
          <a:p>
            <a:endParaRPr lang="en-US" dirty="0"/>
          </a:p>
        </p:txBody>
      </p:sp>
      <p:sp>
        <p:nvSpPr>
          <p:cNvPr id="4" name="Slide Number Placeholder 3">
            <a:extLst>
              <a:ext uri="{FF2B5EF4-FFF2-40B4-BE49-F238E27FC236}">
                <a16:creationId xmlns:a16="http://schemas.microsoft.com/office/drawing/2014/main" id="{52B0C5AF-01C1-F14F-8096-9EFC41C15353}"/>
              </a:ext>
            </a:extLst>
          </p:cNvPr>
          <p:cNvSpPr>
            <a:spLocks noGrp="1"/>
          </p:cNvSpPr>
          <p:nvPr>
            <p:ph type="sldNum" sz="quarter" idx="10"/>
          </p:nvPr>
        </p:nvSpPr>
        <p:spPr/>
        <p:txBody>
          <a:bodyPr/>
          <a:lstStyle/>
          <a:p>
            <a:pPr>
              <a:defRPr/>
            </a:pPr>
            <a:fld id="{0121240C-47AF-2F4D-83B3-CC3EDF50F794}" type="slidenum">
              <a:rPr lang="en-US" smtClean="0"/>
              <a:pPr>
                <a:defRPr/>
              </a:pPr>
              <a:t>49</a:t>
            </a:fld>
            <a:endParaRPr lang="en-US" dirty="0"/>
          </a:p>
        </p:txBody>
      </p:sp>
      <p:pic>
        <p:nvPicPr>
          <p:cNvPr id="2050" name="Picture 2" descr="Top 30 Robot Fail GIFs | Find the best GIF on Gfycat">
            <a:extLst>
              <a:ext uri="{FF2B5EF4-FFF2-40B4-BE49-F238E27FC236}">
                <a16:creationId xmlns:a16="http://schemas.microsoft.com/office/drawing/2014/main" id="{D0CF7BD1-4716-3948-897C-D98240611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5101" y="4009671"/>
            <a:ext cx="4690791" cy="283666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9EE0A8A-2B5E-B341-9258-600D80B3A6E7}"/>
              </a:ext>
            </a:extLst>
          </p:cNvPr>
          <p:cNvSpPr/>
          <p:nvPr/>
        </p:nvSpPr>
        <p:spPr>
          <a:xfrm>
            <a:off x="903420" y="4885836"/>
            <a:ext cx="5870023"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i="1" dirty="0"/>
              <a:t>“The ability to perform well on previously </a:t>
            </a:r>
            <a:r>
              <a:rPr lang="en-US" sz="2400" i="1" dirty="0">
                <a:solidFill>
                  <a:srgbClr val="FF0000"/>
                </a:solidFill>
              </a:rPr>
              <a:t>unobserved inputs</a:t>
            </a:r>
            <a:r>
              <a:rPr lang="en-US" sz="2400" i="1" dirty="0"/>
              <a:t> is called generalization.” </a:t>
            </a:r>
            <a:r>
              <a:rPr lang="en-US" sz="2400" dirty="0"/>
              <a:t> </a:t>
            </a:r>
            <a:r>
              <a:rPr lang="en-US" dirty="0">
                <a:solidFill>
                  <a:srgbClr val="57595C"/>
                </a:solidFill>
              </a:rPr>
              <a:t>[Deep Learning, Goodfellow et al. , 2015]</a:t>
            </a:r>
            <a:endParaRPr lang="en-US" sz="2400" dirty="0">
              <a:solidFill>
                <a:srgbClr val="57595C"/>
              </a:solidFill>
            </a:endParaRPr>
          </a:p>
        </p:txBody>
      </p:sp>
      <p:pic>
        <p:nvPicPr>
          <p:cNvPr id="5122" name="Picture 2" descr="GMHikaru - Twitch">
            <a:extLst>
              <a:ext uri="{FF2B5EF4-FFF2-40B4-BE49-F238E27FC236}">
                <a16:creationId xmlns:a16="http://schemas.microsoft.com/office/drawing/2014/main" id="{7F6EDFEA-DA26-9E4F-BD5E-AE8BBF2EB4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48" t="4243"/>
          <a:stretch/>
        </p:blipFill>
        <p:spPr bwMode="auto">
          <a:xfrm>
            <a:off x="7450111" y="1411562"/>
            <a:ext cx="4690791" cy="253085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78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D10F0-864F-414C-84E2-0B551230E7CF}"/>
              </a:ext>
            </a:extLst>
          </p:cNvPr>
          <p:cNvSpPr>
            <a:spLocks noGrp="1"/>
          </p:cNvSpPr>
          <p:nvPr>
            <p:ph type="title"/>
          </p:nvPr>
        </p:nvSpPr>
        <p:spPr/>
        <p:txBody>
          <a:bodyPr/>
          <a:lstStyle/>
          <a:p>
            <a:r>
              <a:rPr lang="en-US" dirty="0"/>
              <a:t>The Progress in NLP/QA</a:t>
            </a:r>
          </a:p>
        </p:txBody>
      </p:sp>
      <p:sp>
        <p:nvSpPr>
          <p:cNvPr id="3" name="Content Placeholder 2">
            <a:extLst>
              <a:ext uri="{FF2B5EF4-FFF2-40B4-BE49-F238E27FC236}">
                <a16:creationId xmlns:a16="http://schemas.microsoft.com/office/drawing/2014/main" id="{14549720-C577-AF46-8E85-EED39CB1818A}"/>
              </a:ext>
            </a:extLst>
          </p:cNvPr>
          <p:cNvSpPr>
            <a:spLocks noGrp="1"/>
          </p:cNvSpPr>
          <p:nvPr>
            <p:ph idx="1"/>
          </p:nvPr>
        </p:nvSpPr>
        <p:spPr/>
        <p:txBody>
          <a:bodyPr/>
          <a:lstStyle/>
          <a:p>
            <a:r>
              <a:rPr lang="en-US" dirty="0"/>
              <a:t>Many benchmarks in NLP: </a:t>
            </a:r>
          </a:p>
          <a:p>
            <a:pPr lvl="1"/>
            <a:r>
              <a:rPr lang="en-US" dirty="0" err="1"/>
              <a:t>SQuAD</a:t>
            </a:r>
            <a:r>
              <a:rPr lang="en-US" dirty="0"/>
              <a:t> </a:t>
            </a:r>
            <a:r>
              <a:rPr lang="en-US" sz="1600" dirty="0">
                <a:solidFill>
                  <a:schemeClr val="bg1">
                    <a:lumMod val="50000"/>
                  </a:schemeClr>
                </a:solidFill>
                <a:latin typeface="Corbel" panose="020B0503020204020204" pitchFamily="34" charset="0"/>
              </a:rPr>
              <a:t>[</a:t>
            </a:r>
            <a:r>
              <a:rPr lang="en-US" sz="1600" dirty="0" err="1">
                <a:solidFill>
                  <a:schemeClr val="bg1">
                    <a:lumMod val="50000"/>
                  </a:schemeClr>
                </a:solidFill>
                <a:latin typeface="Corbel" panose="020B0503020204020204" pitchFamily="34" charset="0"/>
              </a:rPr>
              <a:t>Rajpurkar</a:t>
            </a:r>
            <a:r>
              <a:rPr lang="en-US" sz="1600" dirty="0">
                <a:solidFill>
                  <a:schemeClr val="bg1">
                    <a:lumMod val="50000"/>
                  </a:schemeClr>
                </a:solidFill>
                <a:latin typeface="Corbel" panose="020B0503020204020204" pitchFamily="34" charset="0"/>
              </a:rPr>
              <a:t> et al. 2016]</a:t>
            </a:r>
            <a:endParaRPr lang="en-US" sz="1600" dirty="0">
              <a:latin typeface="Corbel" panose="020B0503020204020204" pitchFamily="34" charset="0"/>
            </a:endParaRPr>
          </a:p>
          <a:p>
            <a:pPr lvl="1"/>
            <a:r>
              <a:rPr lang="en-US" dirty="0"/>
              <a:t>ARC </a:t>
            </a:r>
            <a:r>
              <a:rPr lang="en-US" sz="1800" dirty="0">
                <a:solidFill>
                  <a:schemeClr val="bg1">
                    <a:lumMod val="50000"/>
                  </a:schemeClr>
                </a:solidFill>
                <a:latin typeface="Corbel" panose="020B0503020204020204" pitchFamily="34" charset="0"/>
              </a:rPr>
              <a:t>[Clark et al. 2018]</a:t>
            </a:r>
            <a:endParaRPr lang="en-US" sz="1800" dirty="0"/>
          </a:p>
          <a:p>
            <a:pPr lvl="1"/>
            <a:r>
              <a:rPr lang="en-US" dirty="0"/>
              <a:t>DROP </a:t>
            </a:r>
            <a:r>
              <a:rPr lang="en-US" sz="1600" dirty="0">
                <a:solidFill>
                  <a:schemeClr val="bg1">
                    <a:lumMod val="50000"/>
                  </a:schemeClr>
                </a:solidFill>
                <a:latin typeface="Corbel" panose="020B0503020204020204" pitchFamily="34" charset="0"/>
              </a:rPr>
              <a:t>[</a:t>
            </a:r>
            <a:r>
              <a:rPr lang="en-US" sz="1600" dirty="0" err="1">
                <a:solidFill>
                  <a:schemeClr val="bg1">
                    <a:lumMod val="50000"/>
                  </a:schemeClr>
                </a:solidFill>
                <a:latin typeface="Corbel" panose="020B0503020204020204" pitchFamily="34" charset="0"/>
              </a:rPr>
              <a:t>Dua</a:t>
            </a:r>
            <a:r>
              <a:rPr lang="en-US" sz="1600" dirty="0">
                <a:solidFill>
                  <a:schemeClr val="bg1">
                    <a:lumMod val="50000"/>
                  </a:schemeClr>
                </a:solidFill>
                <a:latin typeface="Corbel" panose="020B0503020204020204" pitchFamily="34" charset="0"/>
              </a:rPr>
              <a:t> et al. 2019]</a:t>
            </a:r>
            <a:endParaRPr lang="en-US" sz="1600" dirty="0"/>
          </a:p>
          <a:p>
            <a:pPr lvl="1"/>
            <a:r>
              <a:rPr lang="en-US" dirty="0"/>
              <a:t>… </a:t>
            </a:r>
          </a:p>
        </p:txBody>
      </p:sp>
      <p:sp>
        <p:nvSpPr>
          <p:cNvPr id="4" name="Slide Number Placeholder 3">
            <a:extLst>
              <a:ext uri="{FF2B5EF4-FFF2-40B4-BE49-F238E27FC236}">
                <a16:creationId xmlns:a16="http://schemas.microsoft.com/office/drawing/2014/main" id="{3C6FAAF8-DDB3-014C-83E2-A7C85BE6155A}"/>
              </a:ext>
            </a:extLst>
          </p:cNvPr>
          <p:cNvSpPr>
            <a:spLocks noGrp="1"/>
          </p:cNvSpPr>
          <p:nvPr>
            <p:ph type="sldNum" sz="quarter" idx="10"/>
          </p:nvPr>
        </p:nvSpPr>
        <p:spPr/>
        <p:txBody>
          <a:bodyPr/>
          <a:lstStyle/>
          <a:p>
            <a:pPr>
              <a:defRPr/>
            </a:pPr>
            <a:fld id="{0121240C-47AF-2F4D-83B3-CC3EDF50F794}" type="slidenum">
              <a:rPr lang="en-US" smtClean="0"/>
              <a:pPr>
                <a:defRPr/>
              </a:pPr>
              <a:t>5</a:t>
            </a:fld>
            <a:endParaRPr lang="en-US" dirty="0"/>
          </a:p>
        </p:txBody>
      </p:sp>
      <p:pic>
        <p:nvPicPr>
          <p:cNvPr id="6" name="Picture 5" descr="Text&#10;&#10;Description automatically generated">
            <a:extLst>
              <a:ext uri="{FF2B5EF4-FFF2-40B4-BE49-F238E27FC236}">
                <a16:creationId xmlns:a16="http://schemas.microsoft.com/office/drawing/2014/main" id="{93CD7D23-234C-F94C-9788-4374AA71C9BF}"/>
              </a:ext>
            </a:extLst>
          </p:cNvPr>
          <p:cNvPicPr>
            <a:picLocks noChangeAspect="1"/>
          </p:cNvPicPr>
          <p:nvPr/>
        </p:nvPicPr>
        <p:blipFill rotWithShape="1">
          <a:blip r:embed="rId3"/>
          <a:srcRect b="12131"/>
          <a:stretch/>
        </p:blipFill>
        <p:spPr>
          <a:xfrm>
            <a:off x="5127585" y="2579625"/>
            <a:ext cx="6582284" cy="3373872"/>
          </a:xfrm>
          <a:prstGeom prst="rect">
            <a:avLst/>
          </a:prstGeom>
        </p:spPr>
      </p:pic>
      <p:sp>
        <p:nvSpPr>
          <p:cNvPr id="5" name="Rectangle 4">
            <a:extLst>
              <a:ext uri="{FF2B5EF4-FFF2-40B4-BE49-F238E27FC236}">
                <a16:creationId xmlns:a16="http://schemas.microsoft.com/office/drawing/2014/main" id="{1BB5A7EA-8A5A-154B-B2C1-2C5967C5DE99}"/>
              </a:ext>
            </a:extLst>
          </p:cNvPr>
          <p:cNvSpPr/>
          <p:nvPr/>
        </p:nvSpPr>
        <p:spPr>
          <a:xfrm>
            <a:off x="7515377" y="2275897"/>
            <a:ext cx="2108269" cy="369332"/>
          </a:xfrm>
          <a:prstGeom prst="rect">
            <a:avLst/>
          </a:prstGeom>
        </p:spPr>
        <p:txBody>
          <a:bodyPr wrap="none">
            <a:spAutoFit/>
          </a:bodyPr>
          <a:lstStyle/>
          <a:p>
            <a:r>
              <a:rPr lang="en-US" dirty="0" err="1"/>
              <a:t>SQuAD</a:t>
            </a:r>
            <a:r>
              <a:rPr lang="en-US" dirty="0"/>
              <a:t> leaderboard</a:t>
            </a:r>
          </a:p>
        </p:txBody>
      </p:sp>
    </p:spTree>
    <p:extLst>
      <p:ext uri="{BB962C8B-B14F-4D97-AF65-F5344CB8AC3E}">
        <p14:creationId xmlns:p14="http://schemas.microsoft.com/office/powerpoint/2010/main" val="42937760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94C06-9E19-F041-809F-CF76BD975589}"/>
              </a:ext>
            </a:extLst>
          </p:cNvPr>
          <p:cNvSpPr>
            <a:spLocks noGrp="1"/>
          </p:cNvSpPr>
          <p:nvPr>
            <p:ph type="title"/>
          </p:nvPr>
        </p:nvSpPr>
        <p:spPr/>
        <p:txBody>
          <a:bodyPr/>
          <a:lstStyle/>
          <a:p>
            <a:r>
              <a:rPr lang="en-US" dirty="0"/>
              <a:t>Progress Towards “Breadth”</a:t>
            </a:r>
          </a:p>
        </p:txBody>
      </p:sp>
      <p:sp>
        <p:nvSpPr>
          <p:cNvPr id="3" name="Content Placeholder 2">
            <a:extLst>
              <a:ext uri="{FF2B5EF4-FFF2-40B4-BE49-F238E27FC236}">
                <a16:creationId xmlns:a16="http://schemas.microsoft.com/office/drawing/2014/main" id="{9E4D69C4-94F6-0A4A-8C66-A2D8EC39E214}"/>
              </a:ext>
            </a:extLst>
          </p:cNvPr>
          <p:cNvSpPr>
            <a:spLocks noGrp="1"/>
          </p:cNvSpPr>
          <p:nvPr>
            <p:ph idx="1"/>
          </p:nvPr>
        </p:nvSpPr>
        <p:spPr>
          <a:xfrm>
            <a:off x="605728" y="1825625"/>
            <a:ext cx="11056620" cy="4351338"/>
          </a:xfrm>
        </p:spPr>
        <p:txBody>
          <a:bodyPr/>
          <a:lstStyle/>
          <a:p>
            <a:r>
              <a:rPr lang="en-US" dirty="0"/>
              <a:t>Humans are bad with “depths”! </a:t>
            </a:r>
          </a:p>
          <a:p>
            <a:r>
              <a:rPr lang="en-US" dirty="0"/>
              <a:t>Computers have the opposite problem! </a:t>
            </a:r>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Need a refined definition for “generalization”! </a:t>
            </a:r>
          </a:p>
          <a:p>
            <a:endParaRPr lang="en-US" dirty="0"/>
          </a:p>
        </p:txBody>
      </p:sp>
      <p:sp>
        <p:nvSpPr>
          <p:cNvPr id="4" name="Slide Number Placeholder 3">
            <a:extLst>
              <a:ext uri="{FF2B5EF4-FFF2-40B4-BE49-F238E27FC236}">
                <a16:creationId xmlns:a16="http://schemas.microsoft.com/office/drawing/2014/main" id="{52B0C5AF-01C1-F14F-8096-9EFC41C15353}"/>
              </a:ext>
            </a:extLst>
          </p:cNvPr>
          <p:cNvSpPr>
            <a:spLocks noGrp="1"/>
          </p:cNvSpPr>
          <p:nvPr>
            <p:ph type="sldNum" sz="quarter" idx="10"/>
          </p:nvPr>
        </p:nvSpPr>
        <p:spPr/>
        <p:txBody>
          <a:bodyPr/>
          <a:lstStyle/>
          <a:p>
            <a:pPr>
              <a:defRPr/>
            </a:pPr>
            <a:fld id="{0121240C-47AF-2F4D-83B3-CC3EDF50F794}" type="slidenum">
              <a:rPr lang="en-US" smtClean="0"/>
              <a:pPr>
                <a:defRPr/>
              </a:pPr>
              <a:t>50</a:t>
            </a:fld>
            <a:endParaRPr lang="en-US" dirty="0"/>
          </a:p>
        </p:txBody>
      </p:sp>
      <p:pic>
        <p:nvPicPr>
          <p:cNvPr id="2050" name="Picture 2" descr="Top 30 Robot Fail GIFs | Find the best GIF on Gfycat">
            <a:extLst>
              <a:ext uri="{FF2B5EF4-FFF2-40B4-BE49-F238E27FC236}">
                <a16:creationId xmlns:a16="http://schemas.microsoft.com/office/drawing/2014/main" id="{D0CF7BD1-4716-3948-897C-D98240611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1468" y="1746307"/>
            <a:ext cx="3856334" cy="222139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9EE0A8A-2B5E-B341-9258-600D80B3A6E7}"/>
              </a:ext>
            </a:extLst>
          </p:cNvPr>
          <p:cNvSpPr/>
          <p:nvPr/>
        </p:nvSpPr>
        <p:spPr>
          <a:xfrm>
            <a:off x="1486569" y="4859739"/>
            <a:ext cx="9319881"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i="1" dirty="0"/>
              <a:t>“The ability to perform well on previously </a:t>
            </a:r>
            <a:r>
              <a:rPr lang="en-US" sz="2400" i="1" dirty="0">
                <a:solidFill>
                  <a:srgbClr val="FF0000"/>
                </a:solidFill>
              </a:rPr>
              <a:t>unobserved inputs</a:t>
            </a:r>
            <a:r>
              <a:rPr lang="en-US" sz="2400" i="1" dirty="0"/>
              <a:t> is called generalization.” </a:t>
            </a:r>
            <a:r>
              <a:rPr lang="en-US" sz="2400" dirty="0"/>
              <a:t> </a:t>
            </a:r>
            <a:r>
              <a:rPr lang="en-US" dirty="0">
                <a:solidFill>
                  <a:srgbClr val="57595C"/>
                </a:solidFill>
              </a:rPr>
              <a:t>[Deep Learning, Goodfellow et al. , 2015]</a:t>
            </a:r>
            <a:endParaRPr lang="en-US" sz="2400" dirty="0">
              <a:solidFill>
                <a:srgbClr val="57595C"/>
              </a:solidFill>
            </a:endParaRPr>
          </a:p>
        </p:txBody>
      </p:sp>
    </p:spTree>
    <p:extLst>
      <p:ext uri="{BB962C8B-B14F-4D97-AF65-F5344CB8AC3E}">
        <p14:creationId xmlns:p14="http://schemas.microsoft.com/office/powerpoint/2010/main" val="42059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animEffect transition="in" filter="fade">
                                      <p:cBhvr>
                                        <p:cTn id="15" dur="500"/>
                                        <p:tgtEl>
                                          <p:spTgt spid="3">
                                            <p:txEl>
                                              <p:pRg st="8" end="8"/>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6DF2B-17AE-0E4E-A830-73BBAD332951}"/>
              </a:ext>
            </a:extLst>
          </p:cNvPr>
          <p:cNvSpPr>
            <a:spLocks noGrp="1"/>
          </p:cNvSpPr>
          <p:nvPr>
            <p:ph type="title"/>
          </p:nvPr>
        </p:nvSpPr>
        <p:spPr/>
        <p:txBody>
          <a:bodyPr/>
          <a:lstStyle/>
          <a:p>
            <a:r>
              <a:rPr lang="en-US" dirty="0"/>
              <a:t>Implicit Composition</a:t>
            </a:r>
          </a:p>
        </p:txBody>
      </p:sp>
      <p:sp>
        <p:nvSpPr>
          <p:cNvPr id="3" name="Content Placeholder 2">
            <a:extLst>
              <a:ext uri="{FF2B5EF4-FFF2-40B4-BE49-F238E27FC236}">
                <a16:creationId xmlns:a16="http://schemas.microsoft.com/office/drawing/2014/main" id="{242E4B36-33F3-F446-9A6C-E1022EE4AFA5}"/>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60990922-E9C2-604A-AC05-8409888548CC}"/>
              </a:ext>
            </a:extLst>
          </p:cNvPr>
          <p:cNvSpPr>
            <a:spLocks noGrp="1"/>
          </p:cNvSpPr>
          <p:nvPr>
            <p:ph type="sldNum" sz="quarter" idx="10"/>
          </p:nvPr>
        </p:nvSpPr>
        <p:spPr/>
        <p:txBody>
          <a:bodyPr/>
          <a:lstStyle/>
          <a:p>
            <a:pPr>
              <a:defRPr/>
            </a:pPr>
            <a:fld id="{0121240C-47AF-2F4D-83B3-CC3EDF50F794}" type="slidenum">
              <a:rPr lang="en-US" smtClean="0"/>
              <a:pPr>
                <a:defRPr/>
              </a:pPr>
              <a:t>51</a:t>
            </a:fld>
            <a:endParaRPr lang="en-US" dirty="0"/>
          </a:p>
        </p:txBody>
      </p:sp>
      <p:pic>
        <p:nvPicPr>
          <p:cNvPr id="1026" name="Picture 2" descr="Why Aristotle Was Right: The Power Of Balance | by Anthony Perez | Medium">
            <a:extLst>
              <a:ext uri="{FF2B5EF4-FFF2-40B4-BE49-F238E27FC236}">
                <a16:creationId xmlns:a16="http://schemas.microsoft.com/office/drawing/2014/main" id="{EDAB882B-94C7-9544-9C8D-D50F615255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23" r="9447"/>
          <a:stretch/>
        </p:blipFill>
        <p:spPr bwMode="auto">
          <a:xfrm>
            <a:off x="4968688" y="1825625"/>
            <a:ext cx="2254623" cy="22820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4836D15-70D0-E046-938D-3F64B0EC20F8}"/>
              </a:ext>
            </a:extLst>
          </p:cNvPr>
          <p:cNvSpPr/>
          <p:nvPr/>
        </p:nvSpPr>
        <p:spPr>
          <a:xfrm>
            <a:off x="799569" y="4726365"/>
            <a:ext cx="8786251" cy="1569660"/>
          </a:xfrm>
          <a:prstGeom prst="rect">
            <a:avLst/>
          </a:prstGeom>
        </p:spPr>
        <p:txBody>
          <a:bodyPr wrap="none">
            <a:spAutoFit/>
          </a:bodyPr>
          <a:lstStyle/>
          <a:p>
            <a:r>
              <a:rPr lang="en-US" sz="2400" i="1" dirty="0"/>
              <a:t>Did Aristotle Use a Laptop?</a:t>
            </a:r>
          </a:p>
          <a:p>
            <a:r>
              <a:rPr lang="en-US" sz="2400" i="1" dirty="0"/>
              <a:t>Did Neanderthals know about Aristotle’s ideas?</a:t>
            </a:r>
          </a:p>
          <a:p>
            <a:r>
              <a:rPr lang="en-US" sz="2400" i="1" dirty="0"/>
              <a:t>Did Aristotle have the power to lift an object as heavy as a laptop?</a:t>
            </a:r>
          </a:p>
          <a:p>
            <a:r>
              <a:rPr lang="en-US" sz="2400" i="1" dirty="0"/>
              <a:t>Would Aristotle have preferred a warm coat over a short-sleeved shirt?</a:t>
            </a:r>
          </a:p>
        </p:txBody>
      </p:sp>
      <p:sp>
        <p:nvSpPr>
          <p:cNvPr id="12" name="Rounded Rectangular Callout 11">
            <a:extLst>
              <a:ext uri="{FF2B5EF4-FFF2-40B4-BE49-F238E27FC236}">
                <a16:creationId xmlns:a16="http://schemas.microsoft.com/office/drawing/2014/main" id="{0292705D-9C5E-5248-871B-0F54C0EAE462}"/>
              </a:ext>
            </a:extLst>
          </p:cNvPr>
          <p:cNvSpPr/>
          <p:nvPr/>
        </p:nvSpPr>
        <p:spPr>
          <a:xfrm>
            <a:off x="2988254" y="1495331"/>
            <a:ext cx="1693888" cy="749509"/>
          </a:xfrm>
          <a:prstGeom prst="wedgeRoundRectCallout">
            <a:avLst>
              <a:gd name="adj1" fmla="val 75628"/>
              <a:gd name="adj2" fmla="val 6850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i="1" dirty="0"/>
              <a:t>Lived a long time ago!</a:t>
            </a:r>
          </a:p>
        </p:txBody>
      </p:sp>
      <p:sp>
        <p:nvSpPr>
          <p:cNvPr id="15" name="Rounded Rectangular Callout 14">
            <a:extLst>
              <a:ext uri="{FF2B5EF4-FFF2-40B4-BE49-F238E27FC236}">
                <a16:creationId xmlns:a16="http://schemas.microsoft.com/office/drawing/2014/main" id="{2F7FE56A-55D0-1945-BBA5-4753762B97F0}"/>
              </a:ext>
            </a:extLst>
          </p:cNvPr>
          <p:cNvSpPr/>
          <p:nvPr/>
        </p:nvSpPr>
        <p:spPr>
          <a:xfrm>
            <a:off x="2988254" y="3265695"/>
            <a:ext cx="1693888" cy="749509"/>
          </a:xfrm>
          <a:prstGeom prst="wedgeRoundRectCallout">
            <a:avLst>
              <a:gd name="adj1" fmla="val 71203"/>
              <a:gd name="adj2" fmla="val -49500"/>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i="1" dirty="0"/>
              <a:t>Lived not that long ago!</a:t>
            </a:r>
          </a:p>
        </p:txBody>
      </p:sp>
      <p:sp>
        <p:nvSpPr>
          <p:cNvPr id="17" name="Rounded Rectangular Callout 16">
            <a:extLst>
              <a:ext uri="{FF2B5EF4-FFF2-40B4-BE49-F238E27FC236}">
                <a16:creationId xmlns:a16="http://schemas.microsoft.com/office/drawing/2014/main" id="{32E9DAF6-A600-B949-AEAD-487F94D90BD5}"/>
              </a:ext>
            </a:extLst>
          </p:cNvPr>
          <p:cNvSpPr/>
          <p:nvPr/>
        </p:nvSpPr>
        <p:spPr>
          <a:xfrm>
            <a:off x="7509857" y="1495331"/>
            <a:ext cx="1693889" cy="749509"/>
          </a:xfrm>
          <a:prstGeom prst="wedgeRoundRectCallout">
            <a:avLst>
              <a:gd name="adj1" fmla="val -74630"/>
              <a:gd name="adj2" fmla="val 52095"/>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i="1" dirty="0"/>
              <a:t>Was a human</a:t>
            </a:r>
          </a:p>
        </p:txBody>
      </p:sp>
      <p:sp>
        <p:nvSpPr>
          <p:cNvPr id="18" name="Rounded Rectangular Callout 17">
            <a:extLst>
              <a:ext uri="{FF2B5EF4-FFF2-40B4-BE49-F238E27FC236}">
                <a16:creationId xmlns:a16="http://schemas.microsoft.com/office/drawing/2014/main" id="{92F4D0F0-7AE1-0C4E-9C6D-CB4D57F3DCFF}"/>
              </a:ext>
            </a:extLst>
          </p:cNvPr>
          <p:cNvSpPr/>
          <p:nvPr/>
        </p:nvSpPr>
        <p:spPr>
          <a:xfrm>
            <a:off x="7509857" y="3265695"/>
            <a:ext cx="1693889" cy="749509"/>
          </a:xfrm>
          <a:prstGeom prst="wedgeRoundRectCallout">
            <a:avLst>
              <a:gd name="adj1" fmla="val -73908"/>
              <a:gd name="adj2" fmla="val -4368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i="1" dirty="0"/>
              <a:t>Lived in Greece</a:t>
            </a:r>
          </a:p>
        </p:txBody>
      </p:sp>
      <p:grpSp>
        <p:nvGrpSpPr>
          <p:cNvPr id="20" name="Group 19">
            <a:extLst>
              <a:ext uri="{FF2B5EF4-FFF2-40B4-BE49-F238E27FC236}">
                <a16:creationId xmlns:a16="http://schemas.microsoft.com/office/drawing/2014/main" id="{B2C59AEF-693B-B943-B11E-EF2B4D2C87E3}"/>
              </a:ext>
            </a:extLst>
          </p:cNvPr>
          <p:cNvGrpSpPr/>
          <p:nvPr/>
        </p:nvGrpSpPr>
        <p:grpSpPr>
          <a:xfrm>
            <a:off x="1917138" y="2143121"/>
            <a:ext cx="8816016" cy="4015864"/>
            <a:chOff x="4217272" y="1727081"/>
            <a:chExt cx="7518602" cy="3403837"/>
          </a:xfrm>
        </p:grpSpPr>
        <p:pic>
          <p:nvPicPr>
            <p:cNvPr id="19" name="Content Placeholder 9" descr="Graphical user interface, text, application, email&#10;&#10;Description automatically generated">
              <a:extLst>
                <a:ext uri="{FF2B5EF4-FFF2-40B4-BE49-F238E27FC236}">
                  <a16:creationId xmlns:a16="http://schemas.microsoft.com/office/drawing/2014/main" id="{C571AE8A-B05B-9145-AC73-314208749BF9}"/>
                </a:ext>
              </a:extLst>
            </p:cNvPr>
            <p:cNvPicPr>
              <a:picLocks noChangeAspect="1"/>
            </p:cNvPicPr>
            <p:nvPr/>
          </p:nvPicPr>
          <p:blipFill>
            <a:blip r:embed="rId4"/>
            <a:stretch>
              <a:fillRect/>
            </a:stretch>
          </p:blipFill>
          <p:spPr bwMode="auto">
            <a:xfrm>
              <a:off x="4217272" y="1727081"/>
              <a:ext cx="7518602" cy="34038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Rounded Rectangle 13">
              <a:extLst>
                <a:ext uri="{FF2B5EF4-FFF2-40B4-BE49-F238E27FC236}">
                  <a16:creationId xmlns:a16="http://schemas.microsoft.com/office/drawing/2014/main" id="{B33C361D-F6CA-FA4B-9FF1-04F542836468}"/>
                </a:ext>
              </a:extLst>
            </p:cNvPr>
            <p:cNvSpPr/>
            <p:nvPr/>
          </p:nvSpPr>
          <p:spPr>
            <a:xfrm>
              <a:off x="4556634" y="3023495"/>
              <a:ext cx="1509386" cy="299145"/>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D234BA6A-3B5F-B743-86F9-C61C6E613CAD}"/>
              </a:ext>
            </a:extLst>
          </p:cNvPr>
          <p:cNvSpPr/>
          <p:nvPr/>
        </p:nvSpPr>
        <p:spPr>
          <a:xfrm>
            <a:off x="4219028" y="6382728"/>
            <a:ext cx="3666325" cy="400110"/>
          </a:xfrm>
          <a:prstGeom prst="rect">
            <a:avLst/>
          </a:prstGeom>
        </p:spPr>
        <p:txBody>
          <a:bodyPr wrap="none">
            <a:spAutoFit/>
          </a:bodyPr>
          <a:lstStyle/>
          <a:p>
            <a:pPr algn="ctr"/>
            <a:r>
              <a:rPr lang="en-US" sz="2000" dirty="0" err="1">
                <a:solidFill>
                  <a:schemeClr val="tx2"/>
                </a:solidFill>
              </a:rPr>
              <a:t>StrategyQA</a:t>
            </a:r>
            <a:r>
              <a:rPr lang="en-US" sz="2000" dirty="0">
                <a:solidFill>
                  <a:schemeClr val="bg1">
                    <a:lumMod val="50000"/>
                  </a:schemeClr>
                </a:solidFill>
              </a:rPr>
              <a:t> [</a:t>
            </a:r>
            <a:r>
              <a:rPr lang="en-US" sz="2000" dirty="0" err="1">
                <a:solidFill>
                  <a:schemeClr val="bg1">
                    <a:lumMod val="50000"/>
                  </a:schemeClr>
                </a:solidFill>
              </a:rPr>
              <a:t>Geva</a:t>
            </a:r>
            <a:r>
              <a:rPr lang="en-US" sz="2000" dirty="0">
                <a:solidFill>
                  <a:schemeClr val="bg1">
                    <a:lumMod val="50000"/>
                  </a:schemeClr>
                </a:solidFill>
              </a:rPr>
              <a:t> et al. TACL’21]</a:t>
            </a:r>
          </a:p>
        </p:txBody>
      </p:sp>
    </p:spTree>
    <p:extLst>
      <p:ext uri="{BB962C8B-B14F-4D97-AF65-F5344CB8AC3E}">
        <p14:creationId xmlns:p14="http://schemas.microsoft.com/office/powerpoint/2010/main" val="13711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xit" presetSubtype="0" fill="hold" grpId="1"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B66E-A43E-0C4B-BF08-47BEB57CA9D6}"/>
              </a:ext>
            </a:extLst>
          </p:cNvPr>
          <p:cNvSpPr>
            <a:spLocks noGrp="1"/>
          </p:cNvSpPr>
          <p:nvPr>
            <p:ph type="title"/>
          </p:nvPr>
        </p:nvSpPr>
        <p:spPr/>
        <p:txBody>
          <a:bodyPr/>
          <a:lstStyle/>
          <a:p>
            <a:r>
              <a:rPr lang="en-US" dirty="0"/>
              <a:t>Better Systems </a:t>
            </a:r>
          </a:p>
        </p:txBody>
      </p:sp>
      <p:sp>
        <p:nvSpPr>
          <p:cNvPr id="4" name="Content Placeholder 3">
            <a:extLst>
              <a:ext uri="{FF2B5EF4-FFF2-40B4-BE49-F238E27FC236}">
                <a16:creationId xmlns:a16="http://schemas.microsoft.com/office/drawing/2014/main" id="{546E611D-B93A-284E-A241-2827FC0A6719}"/>
              </a:ext>
            </a:extLst>
          </p:cNvPr>
          <p:cNvSpPr>
            <a:spLocks noGrp="1"/>
          </p:cNvSpPr>
          <p:nvPr>
            <p:ph idx="1"/>
          </p:nvPr>
        </p:nvSpPr>
        <p:spPr/>
        <p:txBody>
          <a:bodyPr/>
          <a:lstStyle/>
          <a:p>
            <a:r>
              <a:rPr lang="en-US" sz="2400" dirty="0"/>
              <a:t>Continue towards broader scope for QA models</a:t>
            </a:r>
          </a:p>
          <a:p>
            <a:pPr lvl="1"/>
            <a:r>
              <a:rPr lang="en-US" sz="2000" b="1" dirty="0"/>
              <a:t>Broadness:</a:t>
            </a:r>
            <a:r>
              <a:rPr lang="en-US" sz="2000" dirty="0"/>
              <a:t> how to cover a larger range of “natural” variations of QA?</a:t>
            </a:r>
          </a:p>
          <a:p>
            <a:pPr lvl="1"/>
            <a:r>
              <a:rPr lang="en-US" sz="2000" b="1" dirty="0"/>
              <a:t>Reliability:</a:t>
            </a:r>
            <a:r>
              <a:rPr lang="en-US" sz="2000" dirty="0"/>
              <a:t> we can we quantify what model [un]certainty? </a:t>
            </a:r>
          </a:p>
          <a:p>
            <a:pPr lvl="1"/>
            <a:r>
              <a:rPr lang="en-US" sz="2000" b="1" dirty="0"/>
              <a:t>Faithful </a:t>
            </a:r>
            <a:r>
              <a:rPr lang="en-US" sz="2000" b="1" dirty="0" err="1"/>
              <a:t>Explainability</a:t>
            </a:r>
            <a:r>
              <a:rPr lang="en-US" sz="2000" b="1" dirty="0"/>
              <a:t>: </a:t>
            </a:r>
            <a:r>
              <a:rPr lang="en-US" sz="2000" dirty="0"/>
              <a:t>can we get explanations that are faithful to models’ reasoning?</a:t>
            </a:r>
          </a:p>
          <a:p>
            <a:pPr lvl="1"/>
            <a:r>
              <a:rPr lang="en-US" sz="2000" b="1" dirty="0"/>
              <a:t>Efficiency:</a:t>
            </a:r>
            <a:r>
              <a:rPr lang="en-US" sz="2000" dirty="0"/>
              <a:t> Can we build small, yet accurate models?</a:t>
            </a:r>
          </a:p>
          <a:p>
            <a:pPr lvl="2"/>
            <a:endParaRPr lang="en-US" sz="1800" dirty="0"/>
          </a:p>
          <a:p>
            <a:pPr lvl="2"/>
            <a:endParaRPr lang="en-US" sz="1800" dirty="0"/>
          </a:p>
        </p:txBody>
      </p:sp>
      <p:sp>
        <p:nvSpPr>
          <p:cNvPr id="2" name="Slide Number Placeholder 1">
            <a:extLst>
              <a:ext uri="{FF2B5EF4-FFF2-40B4-BE49-F238E27FC236}">
                <a16:creationId xmlns:a16="http://schemas.microsoft.com/office/drawing/2014/main" id="{0A95CCF4-28A0-464E-B301-C553E3C9FB83}"/>
              </a:ext>
            </a:extLst>
          </p:cNvPr>
          <p:cNvSpPr>
            <a:spLocks noGrp="1"/>
          </p:cNvSpPr>
          <p:nvPr>
            <p:ph type="sldNum" sz="quarter" idx="10"/>
          </p:nvPr>
        </p:nvSpPr>
        <p:spPr/>
        <p:txBody>
          <a:bodyPr/>
          <a:lstStyle/>
          <a:p>
            <a:pPr>
              <a:defRPr/>
            </a:pPr>
            <a:fld id="{37E6B2A9-E175-7F40-B993-EC9D598FC2D7}" type="slidenum">
              <a:rPr lang="en-US" smtClean="0"/>
              <a:pPr>
                <a:defRPr/>
              </a:pPr>
              <a:t>52</a:t>
            </a:fld>
            <a:endParaRPr lang="en-US" dirty="0"/>
          </a:p>
        </p:txBody>
      </p:sp>
      <p:grpSp>
        <p:nvGrpSpPr>
          <p:cNvPr id="5" name="Group 4">
            <a:extLst>
              <a:ext uri="{FF2B5EF4-FFF2-40B4-BE49-F238E27FC236}">
                <a16:creationId xmlns:a16="http://schemas.microsoft.com/office/drawing/2014/main" id="{13BDD9F3-C84E-E143-8D71-D304FDFDCF6B}"/>
              </a:ext>
            </a:extLst>
          </p:cNvPr>
          <p:cNvGrpSpPr/>
          <p:nvPr/>
        </p:nvGrpSpPr>
        <p:grpSpPr>
          <a:xfrm>
            <a:off x="7924800" y="3688079"/>
            <a:ext cx="4388898" cy="2317433"/>
            <a:chOff x="1419875" y="3034748"/>
            <a:chExt cx="9584339" cy="3261277"/>
          </a:xfrm>
        </p:grpSpPr>
        <p:pic>
          <p:nvPicPr>
            <p:cNvPr id="6" name="Picture 5">
              <a:extLst>
                <a:ext uri="{FF2B5EF4-FFF2-40B4-BE49-F238E27FC236}">
                  <a16:creationId xmlns:a16="http://schemas.microsoft.com/office/drawing/2014/main" id="{2C10F43A-5814-654A-915A-D3EE481411AB}"/>
                </a:ext>
              </a:extLst>
            </p:cNvPr>
            <p:cNvPicPr>
              <a:picLocks noChangeAspect="1"/>
            </p:cNvPicPr>
            <p:nvPr/>
          </p:nvPicPr>
          <p:blipFill>
            <a:blip r:embed="rId3"/>
            <a:stretch>
              <a:fillRect/>
            </a:stretch>
          </p:blipFill>
          <p:spPr>
            <a:xfrm>
              <a:off x="1419875" y="3034748"/>
              <a:ext cx="8404223" cy="3261277"/>
            </a:xfrm>
            <a:prstGeom prst="rect">
              <a:avLst/>
            </a:prstGeom>
          </p:spPr>
        </p:pic>
        <p:grpSp>
          <p:nvGrpSpPr>
            <p:cNvPr id="7" name="Group 6">
              <a:extLst>
                <a:ext uri="{FF2B5EF4-FFF2-40B4-BE49-F238E27FC236}">
                  <a16:creationId xmlns:a16="http://schemas.microsoft.com/office/drawing/2014/main" id="{488E8429-F478-DF4C-9B78-F819D000998A}"/>
                </a:ext>
              </a:extLst>
            </p:cNvPr>
            <p:cNvGrpSpPr/>
            <p:nvPr/>
          </p:nvGrpSpPr>
          <p:grpSpPr>
            <a:xfrm>
              <a:off x="3561997" y="5419622"/>
              <a:ext cx="4704522" cy="510060"/>
              <a:chOff x="3422388" y="4199527"/>
              <a:chExt cx="4704522" cy="510060"/>
            </a:xfrm>
          </p:grpSpPr>
          <p:cxnSp>
            <p:nvCxnSpPr>
              <p:cNvPr id="11" name="Straight Arrow Connector 10">
                <a:extLst>
                  <a:ext uri="{FF2B5EF4-FFF2-40B4-BE49-F238E27FC236}">
                    <a16:creationId xmlns:a16="http://schemas.microsoft.com/office/drawing/2014/main" id="{8BF011AF-A411-F940-BB00-F65D730D83F6}"/>
                  </a:ext>
                </a:extLst>
              </p:cNvPr>
              <p:cNvCxnSpPr/>
              <p:nvPr/>
            </p:nvCxnSpPr>
            <p:spPr>
              <a:xfrm>
                <a:off x="3422388" y="4554367"/>
                <a:ext cx="470452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119B31D-0D87-C446-9CAF-85DED75C96E2}"/>
                  </a:ext>
                </a:extLst>
              </p:cNvPr>
              <p:cNvSpPr txBox="1"/>
              <p:nvPr/>
            </p:nvSpPr>
            <p:spPr>
              <a:xfrm>
                <a:off x="4981344" y="4199527"/>
                <a:ext cx="1644168" cy="510060"/>
              </a:xfrm>
              <a:prstGeom prst="rect">
                <a:avLst/>
              </a:prstGeom>
              <a:noFill/>
            </p:spPr>
            <p:txBody>
              <a:bodyPr wrap="none" rtlCol="0">
                <a:spAutoFit/>
              </a:bodyPr>
              <a:lstStyle/>
              <a:p>
                <a:pPr algn="ctr"/>
                <a:r>
                  <a:rPr lang="en-US" sz="1600" dirty="0"/>
                  <a:t>Breadth</a:t>
                </a:r>
              </a:p>
            </p:txBody>
          </p:sp>
        </p:grpSp>
        <p:grpSp>
          <p:nvGrpSpPr>
            <p:cNvPr id="8" name="Group 7">
              <a:extLst>
                <a:ext uri="{FF2B5EF4-FFF2-40B4-BE49-F238E27FC236}">
                  <a16:creationId xmlns:a16="http://schemas.microsoft.com/office/drawing/2014/main" id="{0D7988DA-C0D7-4F44-BACE-2B407F58D407}"/>
                </a:ext>
              </a:extLst>
            </p:cNvPr>
            <p:cNvGrpSpPr/>
            <p:nvPr/>
          </p:nvGrpSpPr>
          <p:grpSpPr>
            <a:xfrm>
              <a:off x="8937616" y="3744238"/>
              <a:ext cx="2066598" cy="2362178"/>
              <a:chOff x="8763445" y="3081627"/>
              <a:chExt cx="2066598" cy="2362178"/>
            </a:xfrm>
          </p:grpSpPr>
          <p:cxnSp>
            <p:nvCxnSpPr>
              <p:cNvPr id="9" name="Straight Arrow Connector 8">
                <a:extLst>
                  <a:ext uri="{FF2B5EF4-FFF2-40B4-BE49-F238E27FC236}">
                    <a16:creationId xmlns:a16="http://schemas.microsoft.com/office/drawing/2014/main" id="{6B08E4F6-97F7-C04A-B291-22E4D3510BC2}"/>
                  </a:ext>
                </a:extLst>
              </p:cNvPr>
              <p:cNvCxnSpPr>
                <a:cxnSpLocks/>
              </p:cNvCxnSpPr>
              <p:nvPr/>
            </p:nvCxnSpPr>
            <p:spPr>
              <a:xfrm flipV="1">
                <a:off x="8763445" y="3081627"/>
                <a:ext cx="0" cy="236217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0E32AFB-67AC-4849-8ECB-E27F58357900}"/>
                  </a:ext>
                </a:extLst>
              </p:cNvPr>
              <p:cNvSpPr txBox="1"/>
              <p:nvPr/>
            </p:nvSpPr>
            <p:spPr>
              <a:xfrm rot="19729253">
                <a:off x="8825821" y="3775008"/>
                <a:ext cx="2004222" cy="834578"/>
              </a:xfrm>
              <a:prstGeom prst="rect">
                <a:avLst/>
              </a:prstGeom>
              <a:noFill/>
            </p:spPr>
            <p:txBody>
              <a:bodyPr wrap="none" rtlCol="0">
                <a:spAutoFit/>
              </a:bodyPr>
              <a:lstStyle/>
              <a:p>
                <a:r>
                  <a:rPr lang="en-US" sz="1600" dirty="0"/>
                  <a:t>Depth</a:t>
                </a:r>
              </a:p>
            </p:txBody>
          </p:sp>
        </p:grpSp>
      </p:grpSp>
      <p:sp>
        <p:nvSpPr>
          <p:cNvPr id="13" name="Left-Right Arrow 12">
            <a:extLst>
              <a:ext uri="{FF2B5EF4-FFF2-40B4-BE49-F238E27FC236}">
                <a16:creationId xmlns:a16="http://schemas.microsoft.com/office/drawing/2014/main" id="{62689028-2F12-F54D-9023-28D20C390EF6}"/>
              </a:ext>
            </a:extLst>
          </p:cNvPr>
          <p:cNvSpPr/>
          <p:nvPr/>
        </p:nvSpPr>
        <p:spPr>
          <a:xfrm>
            <a:off x="9299981" y="4333708"/>
            <a:ext cx="1334620" cy="4034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760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34E55A-2C60-4540-92D2-863557112BA8}"/>
              </a:ext>
            </a:extLst>
          </p:cNvPr>
          <p:cNvSpPr>
            <a:spLocks noGrp="1"/>
          </p:cNvSpPr>
          <p:nvPr>
            <p:ph type="sldNum" sz="quarter" idx="10"/>
          </p:nvPr>
        </p:nvSpPr>
        <p:spPr/>
        <p:txBody>
          <a:bodyPr/>
          <a:lstStyle/>
          <a:p>
            <a:pPr>
              <a:defRPr/>
            </a:pPr>
            <a:fld id="{B3B075CB-1BFE-3F44-BFAD-0F90D2C8F8AC}" type="slidenum">
              <a:rPr lang="en-US" smtClean="0"/>
              <a:pPr>
                <a:defRPr/>
              </a:pPr>
              <a:t>53</a:t>
            </a:fld>
            <a:endParaRPr lang="en-US" dirty="0"/>
          </a:p>
        </p:txBody>
      </p:sp>
      <p:sp>
        <p:nvSpPr>
          <p:cNvPr id="3" name="Title 2">
            <a:extLst>
              <a:ext uri="{FF2B5EF4-FFF2-40B4-BE49-F238E27FC236}">
                <a16:creationId xmlns:a16="http://schemas.microsoft.com/office/drawing/2014/main" id="{87105795-6202-BB4D-96FE-1BA762518147}"/>
              </a:ext>
            </a:extLst>
          </p:cNvPr>
          <p:cNvSpPr>
            <a:spLocks noGrp="1"/>
          </p:cNvSpPr>
          <p:nvPr>
            <p:ph type="title"/>
          </p:nvPr>
        </p:nvSpPr>
        <p:spPr/>
        <p:txBody>
          <a:bodyPr/>
          <a:lstStyle/>
          <a:p>
            <a:r>
              <a:rPr lang="en-US" dirty="0"/>
              <a:t>Big Picture &amp; Look Ahead</a:t>
            </a:r>
          </a:p>
        </p:txBody>
      </p:sp>
      <p:sp>
        <p:nvSpPr>
          <p:cNvPr id="4" name="Text Placeholder 3">
            <a:extLst>
              <a:ext uri="{FF2B5EF4-FFF2-40B4-BE49-F238E27FC236}">
                <a16:creationId xmlns:a16="http://schemas.microsoft.com/office/drawing/2014/main" id="{A50A8455-82FA-0245-83B2-7C7824E5327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915280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34E55A-2C60-4540-92D2-863557112BA8}"/>
              </a:ext>
            </a:extLst>
          </p:cNvPr>
          <p:cNvSpPr>
            <a:spLocks noGrp="1"/>
          </p:cNvSpPr>
          <p:nvPr>
            <p:ph type="sldNum" sz="quarter" idx="10"/>
          </p:nvPr>
        </p:nvSpPr>
        <p:spPr/>
        <p:txBody>
          <a:bodyPr/>
          <a:lstStyle/>
          <a:p>
            <a:pPr>
              <a:defRPr/>
            </a:pPr>
            <a:fld id="{B3B075CB-1BFE-3F44-BFAD-0F90D2C8F8AC}" type="slidenum">
              <a:rPr lang="en-US" smtClean="0"/>
              <a:pPr>
                <a:defRPr/>
              </a:pPr>
              <a:t>54</a:t>
            </a:fld>
            <a:endParaRPr lang="en-US" dirty="0"/>
          </a:p>
        </p:txBody>
      </p:sp>
      <p:sp>
        <p:nvSpPr>
          <p:cNvPr id="3" name="Title 2">
            <a:extLst>
              <a:ext uri="{FF2B5EF4-FFF2-40B4-BE49-F238E27FC236}">
                <a16:creationId xmlns:a16="http://schemas.microsoft.com/office/drawing/2014/main" id="{87105795-6202-BB4D-96FE-1BA762518147}"/>
              </a:ext>
            </a:extLst>
          </p:cNvPr>
          <p:cNvSpPr>
            <a:spLocks noGrp="1"/>
          </p:cNvSpPr>
          <p:nvPr>
            <p:ph type="title"/>
          </p:nvPr>
        </p:nvSpPr>
        <p:spPr/>
        <p:txBody>
          <a:bodyPr/>
          <a:lstStyle/>
          <a:p>
            <a:r>
              <a:rPr lang="en-US" dirty="0"/>
              <a:t>Look Ahead </a:t>
            </a:r>
          </a:p>
        </p:txBody>
      </p:sp>
      <p:sp>
        <p:nvSpPr>
          <p:cNvPr id="4" name="Text Placeholder 3">
            <a:extLst>
              <a:ext uri="{FF2B5EF4-FFF2-40B4-BE49-F238E27FC236}">
                <a16:creationId xmlns:a16="http://schemas.microsoft.com/office/drawing/2014/main" id="{A50A8455-82FA-0245-83B2-7C7824E5327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746056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B66E-A43E-0C4B-BF08-47BEB57CA9D6}"/>
              </a:ext>
            </a:extLst>
          </p:cNvPr>
          <p:cNvSpPr>
            <a:spLocks noGrp="1"/>
          </p:cNvSpPr>
          <p:nvPr>
            <p:ph type="title"/>
          </p:nvPr>
        </p:nvSpPr>
        <p:spPr/>
        <p:txBody>
          <a:bodyPr/>
          <a:lstStyle/>
          <a:p>
            <a:r>
              <a:rPr lang="en-US" dirty="0"/>
              <a:t>Learning from Instructions</a:t>
            </a:r>
          </a:p>
        </p:txBody>
      </p:sp>
      <p:sp>
        <p:nvSpPr>
          <p:cNvPr id="4" name="Content Placeholder 3">
            <a:extLst>
              <a:ext uri="{FF2B5EF4-FFF2-40B4-BE49-F238E27FC236}">
                <a16:creationId xmlns:a16="http://schemas.microsoft.com/office/drawing/2014/main" id="{546E611D-B93A-284E-A241-2827FC0A6719}"/>
              </a:ext>
            </a:extLst>
          </p:cNvPr>
          <p:cNvSpPr>
            <a:spLocks noGrp="1"/>
          </p:cNvSpPr>
          <p:nvPr>
            <p:ph idx="1"/>
          </p:nvPr>
        </p:nvSpPr>
        <p:spPr/>
        <p:txBody>
          <a:bodyPr/>
          <a:lstStyle/>
          <a:p>
            <a:endParaRPr lang="en-US" dirty="0"/>
          </a:p>
        </p:txBody>
      </p:sp>
      <p:sp>
        <p:nvSpPr>
          <p:cNvPr id="2" name="Slide Number Placeholder 1">
            <a:extLst>
              <a:ext uri="{FF2B5EF4-FFF2-40B4-BE49-F238E27FC236}">
                <a16:creationId xmlns:a16="http://schemas.microsoft.com/office/drawing/2014/main" id="{0A95CCF4-28A0-464E-B301-C553E3C9FB83}"/>
              </a:ext>
            </a:extLst>
          </p:cNvPr>
          <p:cNvSpPr>
            <a:spLocks noGrp="1"/>
          </p:cNvSpPr>
          <p:nvPr>
            <p:ph type="sldNum" sz="quarter" idx="10"/>
          </p:nvPr>
        </p:nvSpPr>
        <p:spPr/>
        <p:txBody>
          <a:bodyPr/>
          <a:lstStyle/>
          <a:p>
            <a:pPr>
              <a:defRPr/>
            </a:pPr>
            <a:fld id="{37E6B2A9-E175-7F40-B993-EC9D598FC2D7}" type="slidenum">
              <a:rPr lang="en-US" smtClean="0"/>
              <a:pPr>
                <a:defRPr/>
              </a:pPr>
              <a:t>55</a:t>
            </a:fld>
            <a:endParaRPr lang="en-US" dirty="0"/>
          </a:p>
        </p:txBody>
      </p:sp>
      <p:sp>
        <p:nvSpPr>
          <p:cNvPr id="12" name="TextBox 11">
            <a:extLst>
              <a:ext uri="{FF2B5EF4-FFF2-40B4-BE49-F238E27FC236}">
                <a16:creationId xmlns:a16="http://schemas.microsoft.com/office/drawing/2014/main" id="{0AE5A9D6-1964-9841-ADCD-1B2816FCAC46}"/>
              </a:ext>
            </a:extLst>
          </p:cNvPr>
          <p:cNvSpPr txBox="1"/>
          <p:nvPr/>
        </p:nvSpPr>
        <p:spPr>
          <a:xfrm>
            <a:off x="2013887" y="6162509"/>
            <a:ext cx="2473561" cy="369332"/>
          </a:xfrm>
          <a:prstGeom prst="rect">
            <a:avLst/>
          </a:prstGeom>
          <a:noFill/>
        </p:spPr>
        <p:txBody>
          <a:bodyPr wrap="none" rtlCol="0">
            <a:spAutoFit/>
          </a:bodyPr>
          <a:lstStyle/>
          <a:p>
            <a:pPr algn="ctr"/>
            <a:r>
              <a:rPr lang="en-US" i="1" dirty="0">
                <a:solidFill>
                  <a:schemeClr val="bg1">
                    <a:lumMod val="50000"/>
                  </a:schemeClr>
                </a:solidFill>
                <a:latin typeface="Merriweather Sans" panose="02000503060000020004" pitchFamily="2" charset="77"/>
              </a:rPr>
              <a:t>Input-output supervision</a:t>
            </a:r>
          </a:p>
        </p:txBody>
      </p:sp>
      <p:sp>
        <p:nvSpPr>
          <p:cNvPr id="13" name="TextBox 12">
            <a:extLst>
              <a:ext uri="{FF2B5EF4-FFF2-40B4-BE49-F238E27FC236}">
                <a16:creationId xmlns:a16="http://schemas.microsoft.com/office/drawing/2014/main" id="{51486AFE-AE66-F042-A801-90F7CBF48C33}"/>
              </a:ext>
            </a:extLst>
          </p:cNvPr>
          <p:cNvSpPr txBox="1"/>
          <p:nvPr/>
        </p:nvSpPr>
        <p:spPr>
          <a:xfrm>
            <a:off x="8521234" y="6195794"/>
            <a:ext cx="1270541" cy="369332"/>
          </a:xfrm>
          <a:prstGeom prst="rect">
            <a:avLst/>
          </a:prstGeom>
          <a:noFill/>
        </p:spPr>
        <p:txBody>
          <a:bodyPr wrap="none" rtlCol="0">
            <a:spAutoFit/>
          </a:bodyPr>
          <a:lstStyle/>
          <a:p>
            <a:r>
              <a:rPr lang="en-US" i="1" dirty="0">
                <a:solidFill>
                  <a:schemeClr val="bg1">
                    <a:lumMod val="50000"/>
                  </a:schemeClr>
                </a:solidFill>
                <a:latin typeface="Merriweather Sans" panose="02000503060000020004" pitchFamily="2" charset="77"/>
              </a:rPr>
              <a:t>instructions</a:t>
            </a:r>
          </a:p>
        </p:txBody>
      </p:sp>
      <p:cxnSp>
        <p:nvCxnSpPr>
          <p:cNvPr id="14" name="Straight Connector 13">
            <a:extLst>
              <a:ext uri="{FF2B5EF4-FFF2-40B4-BE49-F238E27FC236}">
                <a16:creationId xmlns:a16="http://schemas.microsoft.com/office/drawing/2014/main" id="{37F5C27A-6D00-AD41-9961-F144A5A49ED9}"/>
              </a:ext>
            </a:extLst>
          </p:cNvPr>
          <p:cNvCxnSpPr/>
          <p:nvPr/>
        </p:nvCxnSpPr>
        <p:spPr>
          <a:xfrm>
            <a:off x="6304547" y="1407695"/>
            <a:ext cx="0" cy="5157431"/>
          </a:xfrm>
          <a:prstGeom prst="line">
            <a:avLst/>
          </a:prstGeom>
          <a:ln w="57150"/>
        </p:spPr>
        <p:style>
          <a:lnRef idx="1">
            <a:schemeClr val="dk1"/>
          </a:lnRef>
          <a:fillRef idx="0">
            <a:schemeClr val="dk1"/>
          </a:fillRef>
          <a:effectRef idx="0">
            <a:schemeClr val="dk1"/>
          </a:effectRef>
          <a:fontRef idx="minor">
            <a:schemeClr val="tx1"/>
          </a:fontRef>
        </p:style>
      </p:cxnSp>
      <p:grpSp>
        <p:nvGrpSpPr>
          <p:cNvPr id="8" name="Group 7">
            <a:extLst>
              <a:ext uri="{FF2B5EF4-FFF2-40B4-BE49-F238E27FC236}">
                <a16:creationId xmlns:a16="http://schemas.microsoft.com/office/drawing/2014/main" id="{6789ED33-50CB-924B-A5E5-7D095AE9CF5B}"/>
              </a:ext>
            </a:extLst>
          </p:cNvPr>
          <p:cNvGrpSpPr/>
          <p:nvPr/>
        </p:nvGrpSpPr>
        <p:grpSpPr>
          <a:xfrm>
            <a:off x="526107" y="2818623"/>
            <a:ext cx="5442627" cy="2586300"/>
            <a:chOff x="526107" y="2818623"/>
            <a:chExt cx="5442627" cy="2586300"/>
          </a:xfrm>
        </p:grpSpPr>
        <p:pic>
          <p:nvPicPr>
            <p:cNvPr id="10" name="Picture 9">
              <a:extLst>
                <a:ext uri="{FF2B5EF4-FFF2-40B4-BE49-F238E27FC236}">
                  <a16:creationId xmlns:a16="http://schemas.microsoft.com/office/drawing/2014/main" id="{027070F9-B0E7-8F44-89EF-07D76FD6A311}"/>
                </a:ext>
              </a:extLst>
            </p:cNvPr>
            <p:cNvPicPr>
              <a:picLocks noChangeAspect="1"/>
            </p:cNvPicPr>
            <p:nvPr/>
          </p:nvPicPr>
          <p:blipFill>
            <a:blip r:embed="rId3"/>
            <a:stretch>
              <a:fillRect/>
            </a:stretch>
          </p:blipFill>
          <p:spPr>
            <a:xfrm>
              <a:off x="526107" y="3373033"/>
              <a:ext cx="1886056" cy="738740"/>
            </a:xfrm>
            <a:prstGeom prst="rect">
              <a:avLst/>
            </a:prstGeom>
          </p:spPr>
        </p:pic>
        <p:sp>
          <p:nvSpPr>
            <p:cNvPr id="11" name="Right Arrow 10">
              <a:extLst>
                <a:ext uri="{FF2B5EF4-FFF2-40B4-BE49-F238E27FC236}">
                  <a16:creationId xmlns:a16="http://schemas.microsoft.com/office/drawing/2014/main" id="{1B9AE4E7-EB77-034D-AF00-66CFD40365FA}"/>
                </a:ext>
              </a:extLst>
            </p:cNvPr>
            <p:cNvSpPr/>
            <p:nvPr/>
          </p:nvSpPr>
          <p:spPr>
            <a:xfrm>
              <a:off x="2527661" y="3537472"/>
              <a:ext cx="638629" cy="478972"/>
            </a:xfrm>
            <a:prstGeom prst="rightArrow">
              <a:avLst>
                <a:gd name="adj1" fmla="val 50000"/>
                <a:gd name="adj2" fmla="val 7095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56330FB-ED71-C145-A54A-A8A0165D5742}"/>
                </a:ext>
              </a:extLst>
            </p:cNvPr>
            <p:cNvPicPr>
              <a:picLocks noChangeAspect="1"/>
            </p:cNvPicPr>
            <p:nvPr/>
          </p:nvPicPr>
          <p:blipFill>
            <a:blip r:embed="rId4"/>
            <a:stretch>
              <a:fillRect/>
            </a:stretch>
          </p:blipFill>
          <p:spPr>
            <a:xfrm>
              <a:off x="3250668" y="2818623"/>
              <a:ext cx="2718066" cy="2586300"/>
            </a:xfrm>
            <a:prstGeom prst="rect">
              <a:avLst/>
            </a:prstGeom>
          </p:spPr>
        </p:pic>
      </p:grpSp>
      <p:pic>
        <p:nvPicPr>
          <p:cNvPr id="3084" name="Picture 12" descr="Image result for what are the signs of spam emails">
            <a:extLst>
              <a:ext uri="{FF2B5EF4-FFF2-40B4-BE49-F238E27FC236}">
                <a16:creationId xmlns:a16="http://schemas.microsoft.com/office/drawing/2014/main" id="{F6D4B4C5-2389-924B-ABF3-EFB3CF04D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1356" y="2064744"/>
            <a:ext cx="5204533" cy="390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8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84"/>
                                        </p:tgtEl>
                                        <p:attrNameLst>
                                          <p:attrName>style.visibility</p:attrName>
                                        </p:attrNameLst>
                                      </p:cBhvr>
                                      <p:to>
                                        <p:strVal val="visible"/>
                                      </p:to>
                                    </p:set>
                                    <p:animEffect transition="in" filter="fade">
                                      <p:cBhvr>
                                        <p:cTn id="12"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1DB66E-A43E-0C4B-BF08-47BEB57CA9D6}"/>
              </a:ext>
            </a:extLst>
          </p:cNvPr>
          <p:cNvSpPr>
            <a:spLocks noGrp="1"/>
          </p:cNvSpPr>
          <p:nvPr>
            <p:ph type="title"/>
          </p:nvPr>
        </p:nvSpPr>
        <p:spPr/>
        <p:txBody>
          <a:bodyPr/>
          <a:lstStyle/>
          <a:p>
            <a:r>
              <a:rPr lang="en-US" dirty="0"/>
              <a:t>Interactive Semantics</a:t>
            </a:r>
          </a:p>
        </p:txBody>
      </p:sp>
      <p:pic>
        <p:nvPicPr>
          <p:cNvPr id="19" name="Content Placeholder 18" descr="Icon&#10;&#10;Description automatically generated">
            <a:extLst>
              <a:ext uri="{FF2B5EF4-FFF2-40B4-BE49-F238E27FC236}">
                <a16:creationId xmlns:a16="http://schemas.microsoft.com/office/drawing/2014/main" id="{EF8BAE87-621D-3442-92D5-E9825F606C4B}"/>
              </a:ext>
            </a:extLst>
          </p:cNvPr>
          <p:cNvPicPr>
            <a:picLocks noGrp="1" noChangeAspect="1"/>
          </p:cNvPicPr>
          <p:nvPr>
            <p:ph idx="1"/>
          </p:nvPr>
        </p:nvPicPr>
        <p:blipFill>
          <a:blip r:embed="rId3"/>
          <a:stretch>
            <a:fillRect/>
          </a:stretch>
        </p:blipFill>
        <p:spPr>
          <a:xfrm>
            <a:off x="4479368" y="1899301"/>
            <a:ext cx="604865" cy="676655"/>
          </a:xfrm>
        </p:spPr>
      </p:pic>
      <p:sp>
        <p:nvSpPr>
          <p:cNvPr id="2" name="Slide Number Placeholder 1">
            <a:extLst>
              <a:ext uri="{FF2B5EF4-FFF2-40B4-BE49-F238E27FC236}">
                <a16:creationId xmlns:a16="http://schemas.microsoft.com/office/drawing/2014/main" id="{0A95CCF4-28A0-464E-B301-C553E3C9FB83}"/>
              </a:ext>
            </a:extLst>
          </p:cNvPr>
          <p:cNvSpPr>
            <a:spLocks noGrp="1"/>
          </p:cNvSpPr>
          <p:nvPr>
            <p:ph type="sldNum" sz="quarter" idx="10"/>
          </p:nvPr>
        </p:nvSpPr>
        <p:spPr/>
        <p:txBody>
          <a:bodyPr/>
          <a:lstStyle/>
          <a:p>
            <a:pPr>
              <a:defRPr/>
            </a:pPr>
            <a:fld id="{37E6B2A9-E175-7F40-B993-EC9D598FC2D7}" type="slidenum">
              <a:rPr lang="en-US" smtClean="0"/>
              <a:pPr>
                <a:defRPr/>
              </a:pPr>
              <a:t>56</a:t>
            </a:fld>
            <a:endParaRPr lang="en-US" dirty="0"/>
          </a:p>
        </p:txBody>
      </p:sp>
      <p:pic>
        <p:nvPicPr>
          <p:cNvPr id="4098" name="Picture 2" descr="Image result for human interaction">
            <a:extLst>
              <a:ext uri="{FF2B5EF4-FFF2-40B4-BE49-F238E27FC236}">
                <a16:creationId xmlns:a16="http://schemas.microsoft.com/office/drawing/2014/main" id="{999590C0-F93E-DE4B-9CF2-944BD0AE5A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673"/>
          <a:stretch/>
        </p:blipFill>
        <p:spPr bwMode="auto">
          <a:xfrm>
            <a:off x="5200864" y="3983741"/>
            <a:ext cx="4235367" cy="215330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55817C5E-DDBF-C948-839A-50A6DEE875F4}"/>
              </a:ext>
            </a:extLst>
          </p:cNvPr>
          <p:cNvCxnSpPr>
            <a:cxnSpLocks/>
          </p:cNvCxnSpPr>
          <p:nvPr/>
        </p:nvCxnSpPr>
        <p:spPr>
          <a:xfrm flipV="1">
            <a:off x="838200" y="3662724"/>
            <a:ext cx="10515600" cy="11571"/>
          </a:xfrm>
          <a:prstGeom prst="line">
            <a:avLst/>
          </a:prstGeom>
          <a:ln w="57150"/>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E8890A03-8BC0-1B48-9F04-35099B2F957F}"/>
              </a:ext>
            </a:extLst>
          </p:cNvPr>
          <p:cNvSpPr txBox="1"/>
          <p:nvPr/>
        </p:nvSpPr>
        <p:spPr>
          <a:xfrm>
            <a:off x="1254709" y="4722028"/>
            <a:ext cx="1574156" cy="646331"/>
          </a:xfrm>
          <a:prstGeom prst="rect">
            <a:avLst/>
          </a:prstGeom>
          <a:noFill/>
        </p:spPr>
        <p:txBody>
          <a:bodyPr wrap="square" rtlCol="0">
            <a:spAutoFit/>
          </a:bodyPr>
          <a:lstStyle/>
          <a:p>
            <a:pPr algn="ctr"/>
            <a:r>
              <a:rPr lang="en-US" i="1" dirty="0">
                <a:solidFill>
                  <a:schemeClr val="bg1">
                    <a:lumMod val="50000"/>
                  </a:schemeClr>
                </a:solidFill>
                <a:latin typeface="Merriweather Sans" panose="02000503060000020004" pitchFamily="2" charset="77"/>
              </a:rPr>
              <a:t>Learning from interactions</a:t>
            </a:r>
          </a:p>
        </p:txBody>
      </p:sp>
      <p:sp>
        <p:nvSpPr>
          <p:cNvPr id="12" name="TextBox 11">
            <a:extLst>
              <a:ext uri="{FF2B5EF4-FFF2-40B4-BE49-F238E27FC236}">
                <a16:creationId xmlns:a16="http://schemas.microsoft.com/office/drawing/2014/main" id="{D61C51A7-BA00-D849-89A2-EC129702CE59}"/>
              </a:ext>
            </a:extLst>
          </p:cNvPr>
          <p:cNvSpPr txBox="1"/>
          <p:nvPr/>
        </p:nvSpPr>
        <p:spPr>
          <a:xfrm>
            <a:off x="1254709" y="2183980"/>
            <a:ext cx="1574156" cy="646331"/>
          </a:xfrm>
          <a:prstGeom prst="rect">
            <a:avLst/>
          </a:prstGeom>
          <a:noFill/>
        </p:spPr>
        <p:txBody>
          <a:bodyPr wrap="square" rtlCol="0">
            <a:spAutoFit/>
          </a:bodyPr>
          <a:lstStyle/>
          <a:p>
            <a:pPr algn="ctr"/>
            <a:r>
              <a:rPr lang="en-US" i="1" dirty="0">
                <a:solidFill>
                  <a:schemeClr val="bg1">
                    <a:lumMod val="50000"/>
                  </a:schemeClr>
                </a:solidFill>
                <a:latin typeface="Merriweather Sans" panose="02000503060000020004" pitchFamily="2" charset="77"/>
              </a:rPr>
              <a:t>Single-shot evaluation</a:t>
            </a:r>
          </a:p>
        </p:txBody>
      </p:sp>
      <p:pic>
        <p:nvPicPr>
          <p:cNvPr id="10" name="Picture 9">
            <a:extLst>
              <a:ext uri="{FF2B5EF4-FFF2-40B4-BE49-F238E27FC236}">
                <a16:creationId xmlns:a16="http://schemas.microsoft.com/office/drawing/2014/main" id="{87396F74-8C9A-2B4A-9257-10EF4A7463C3}"/>
              </a:ext>
            </a:extLst>
          </p:cNvPr>
          <p:cNvPicPr>
            <a:picLocks noChangeAspect="1"/>
          </p:cNvPicPr>
          <p:nvPr/>
        </p:nvPicPr>
        <p:blipFill>
          <a:blip r:embed="rId5"/>
          <a:stretch>
            <a:fillRect/>
          </a:stretch>
        </p:blipFill>
        <p:spPr>
          <a:xfrm>
            <a:off x="6250201" y="1625304"/>
            <a:ext cx="1645283" cy="1275990"/>
          </a:xfrm>
          <a:prstGeom prst="rect">
            <a:avLst/>
          </a:prstGeom>
        </p:spPr>
      </p:pic>
      <p:sp>
        <p:nvSpPr>
          <p:cNvPr id="5" name="Notched Right Arrow 4">
            <a:extLst>
              <a:ext uri="{FF2B5EF4-FFF2-40B4-BE49-F238E27FC236}">
                <a16:creationId xmlns:a16="http://schemas.microsoft.com/office/drawing/2014/main" id="{CD644C23-CE25-1A44-AC5A-2FFD2820FBD2}"/>
              </a:ext>
            </a:extLst>
          </p:cNvPr>
          <p:cNvSpPr/>
          <p:nvPr/>
        </p:nvSpPr>
        <p:spPr>
          <a:xfrm>
            <a:off x="5550151" y="2091849"/>
            <a:ext cx="451395" cy="342900"/>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Notched Right Arrow 12">
            <a:extLst>
              <a:ext uri="{FF2B5EF4-FFF2-40B4-BE49-F238E27FC236}">
                <a16:creationId xmlns:a16="http://schemas.microsoft.com/office/drawing/2014/main" id="{F428B65D-EB03-2042-88B3-54C76A494F39}"/>
              </a:ext>
            </a:extLst>
          </p:cNvPr>
          <p:cNvSpPr/>
          <p:nvPr/>
        </p:nvSpPr>
        <p:spPr>
          <a:xfrm>
            <a:off x="8015168" y="2091849"/>
            <a:ext cx="451395" cy="342900"/>
          </a:xfrm>
          <a:prstGeom prst="notched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EF8465BC-AE16-AB45-986F-AA398378AAE9}"/>
              </a:ext>
            </a:extLst>
          </p:cNvPr>
          <p:cNvGrpSpPr/>
          <p:nvPr/>
        </p:nvGrpSpPr>
        <p:grpSpPr>
          <a:xfrm>
            <a:off x="8373573" y="1875186"/>
            <a:ext cx="1389070" cy="1017464"/>
            <a:chOff x="8373573" y="1875186"/>
            <a:chExt cx="1389070" cy="1017464"/>
          </a:xfrm>
        </p:grpSpPr>
        <p:pic>
          <p:nvPicPr>
            <p:cNvPr id="6146" name="Picture 2" descr="Evaluation clipart job evaluation, Evaluation job evaluation Transparent  FREE for download on WebStockReview 2021">
              <a:extLst>
                <a:ext uri="{FF2B5EF4-FFF2-40B4-BE49-F238E27FC236}">
                  <a16:creationId xmlns:a16="http://schemas.microsoft.com/office/drawing/2014/main" id="{D9942C50-58C0-124F-997B-F80E8A73A0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884788">
              <a:off x="8781998" y="1875186"/>
              <a:ext cx="572221" cy="7140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1040F14-3A74-F149-BD6D-A75ED87691E5}"/>
                </a:ext>
              </a:extLst>
            </p:cNvPr>
            <p:cNvSpPr txBox="1"/>
            <p:nvPr/>
          </p:nvSpPr>
          <p:spPr>
            <a:xfrm flipH="1">
              <a:off x="8373573" y="2584873"/>
              <a:ext cx="1389070" cy="307777"/>
            </a:xfrm>
            <a:prstGeom prst="rect">
              <a:avLst/>
            </a:prstGeom>
            <a:noFill/>
          </p:spPr>
          <p:txBody>
            <a:bodyPr wrap="square" rtlCol="0">
              <a:spAutoFit/>
            </a:bodyPr>
            <a:lstStyle/>
            <a:p>
              <a:pPr algn="ctr"/>
              <a:r>
                <a:rPr lang="en-US" sz="1400" dirty="0"/>
                <a:t>evaluation</a:t>
              </a:r>
            </a:p>
          </p:txBody>
        </p:sp>
      </p:grpSp>
      <p:sp>
        <p:nvSpPr>
          <p:cNvPr id="15" name="TextBox 14">
            <a:extLst>
              <a:ext uri="{FF2B5EF4-FFF2-40B4-BE49-F238E27FC236}">
                <a16:creationId xmlns:a16="http://schemas.microsoft.com/office/drawing/2014/main" id="{D790CBD2-682B-DF48-BB69-55BE1D91317A}"/>
              </a:ext>
            </a:extLst>
          </p:cNvPr>
          <p:cNvSpPr txBox="1"/>
          <p:nvPr/>
        </p:nvSpPr>
        <p:spPr>
          <a:xfrm flipH="1">
            <a:off x="4152242" y="2499148"/>
            <a:ext cx="1389070" cy="307777"/>
          </a:xfrm>
          <a:prstGeom prst="rect">
            <a:avLst/>
          </a:prstGeom>
          <a:noFill/>
        </p:spPr>
        <p:txBody>
          <a:bodyPr wrap="square" rtlCol="0">
            <a:spAutoFit/>
          </a:bodyPr>
          <a:lstStyle/>
          <a:p>
            <a:pPr algn="ctr"/>
            <a:r>
              <a:rPr lang="en-US" sz="1400" dirty="0"/>
              <a:t>input problem</a:t>
            </a:r>
          </a:p>
        </p:txBody>
      </p:sp>
    </p:spTree>
    <p:extLst>
      <p:ext uri="{BB962C8B-B14F-4D97-AF65-F5344CB8AC3E}">
        <p14:creationId xmlns:p14="http://schemas.microsoft.com/office/powerpoint/2010/main" val="46249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animEffect transition="in" filter="fade">
                                      <p:cBhvr>
                                        <p:cTn id="2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98FA953-6F98-444A-8BB0-5BF9A61F43C7}"/>
              </a:ext>
            </a:extLst>
          </p:cNvPr>
          <p:cNvSpPr>
            <a:spLocks noGrp="1"/>
          </p:cNvSpPr>
          <p:nvPr>
            <p:ph type="body" idx="1"/>
          </p:nvPr>
        </p:nvSpPr>
        <p:spPr>
          <a:xfrm>
            <a:off x="1140126" y="4004247"/>
            <a:ext cx="9765538" cy="1500187"/>
          </a:xfrm>
        </p:spPr>
        <p:txBody>
          <a:bodyPr/>
          <a:lstStyle/>
          <a:p>
            <a:pPr algn="ctr"/>
            <a:r>
              <a:rPr lang="en-US" sz="4000" dirty="0">
                <a:hlinkClick r:id="rId3">
                  <a:extLst>
                    <a:ext uri="{A12FA001-AC4F-418D-AE19-62706E023703}">
                      <ahyp:hlinkClr xmlns:ahyp="http://schemas.microsoft.com/office/drawing/2018/hyperlinkcolor" val="tx"/>
                    </a:ext>
                  </a:extLst>
                </a:hlinkClick>
              </a:rPr>
              <a:t>https://unifiedqa.apps.allenai.org</a:t>
            </a:r>
            <a:r>
              <a:rPr lang="en-US" sz="4000" dirty="0"/>
              <a:t>   </a:t>
            </a:r>
          </a:p>
          <a:p>
            <a:pPr algn="ctr"/>
            <a:r>
              <a:rPr lang="en-US" sz="4000" dirty="0">
                <a:hlinkClick r:id="rId4"/>
              </a:rPr>
              <a:t>https://modularqa-demo.apps.allenai.org</a:t>
            </a:r>
            <a:r>
              <a:rPr lang="en-US" sz="4000" dirty="0"/>
              <a:t> </a:t>
            </a:r>
          </a:p>
        </p:txBody>
      </p:sp>
      <p:sp>
        <p:nvSpPr>
          <p:cNvPr id="2" name="Slide Number Placeholder 1">
            <a:extLst>
              <a:ext uri="{FF2B5EF4-FFF2-40B4-BE49-F238E27FC236}">
                <a16:creationId xmlns:a16="http://schemas.microsoft.com/office/drawing/2014/main" id="{B6D6201B-1D76-C444-9E19-352CCBF177A9}"/>
              </a:ext>
            </a:extLst>
          </p:cNvPr>
          <p:cNvSpPr>
            <a:spLocks noGrp="1"/>
          </p:cNvSpPr>
          <p:nvPr>
            <p:ph type="sldNum" sz="quarter" idx="10"/>
          </p:nvPr>
        </p:nvSpPr>
        <p:spPr/>
        <p:txBody>
          <a:bodyPr/>
          <a:lstStyle/>
          <a:p>
            <a:pPr>
              <a:defRPr/>
            </a:pPr>
            <a:fld id="{0D929C90-1AB1-0149-B55A-AC988D491CF7}" type="slidenum">
              <a:rPr lang="en-US" smtClean="0"/>
              <a:pPr>
                <a:defRPr/>
              </a:pPr>
              <a:t>57</a:t>
            </a:fld>
            <a:endParaRPr lang="en-US" dirty="0"/>
          </a:p>
        </p:txBody>
      </p:sp>
      <p:sp>
        <p:nvSpPr>
          <p:cNvPr id="5" name="Title 4">
            <a:extLst>
              <a:ext uri="{FF2B5EF4-FFF2-40B4-BE49-F238E27FC236}">
                <a16:creationId xmlns:a16="http://schemas.microsoft.com/office/drawing/2014/main" id="{7222A394-1C77-AC44-B1EC-20B9694EC9E1}"/>
              </a:ext>
            </a:extLst>
          </p:cNvPr>
          <p:cNvSpPr>
            <a:spLocks noGrp="1"/>
          </p:cNvSpPr>
          <p:nvPr>
            <p:ph type="title"/>
          </p:nvPr>
        </p:nvSpPr>
        <p:spPr>
          <a:xfrm>
            <a:off x="1140126" y="1683321"/>
            <a:ext cx="9765538" cy="2293938"/>
          </a:xfrm>
        </p:spPr>
        <p:txBody>
          <a:bodyPr/>
          <a:lstStyle/>
          <a:p>
            <a:pPr algn="ctr"/>
            <a:r>
              <a:rPr lang="en-US" dirty="0"/>
              <a:t>Demos</a:t>
            </a:r>
          </a:p>
        </p:txBody>
      </p:sp>
    </p:spTree>
    <p:extLst>
      <p:ext uri="{BB962C8B-B14F-4D97-AF65-F5344CB8AC3E}">
        <p14:creationId xmlns:p14="http://schemas.microsoft.com/office/powerpoint/2010/main" val="42347568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516E-4255-1047-8382-EA4717AB320E}"/>
              </a:ext>
            </a:extLst>
          </p:cNvPr>
          <p:cNvSpPr>
            <a:spLocks noGrp="1"/>
          </p:cNvSpPr>
          <p:nvPr>
            <p:ph type="title"/>
          </p:nvPr>
        </p:nvSpPr>
        <p:spPr/>
        <p:txBody>
          <a:bodyPr/>
          <a:lstStyle/>
          <a:p>
            <a:r>
              <a:rPr lang="en-US" dirty="0"/>
              <a:t>QA datasets </a:t>
            </a:r>
          </a:p>
        </p:txBody>
      </p:sp>
      <p:cxnSp>
        <p:nvCxnSpPr>
          <p:cNvPr id="6" name="Straight Arrow Connector 5">
            <a:extLst>
              <a:ext uri="{FF2B5EF4-FFF2-40B4-BE49-F238E27FC236}">
                <a16:creationId xmlns:a16="http://schemas.microsoft.com/office/drawing/2014/main" id="{374FC7A2-1614-104E-89F4-606AF91C4E2F}"/>
              </a:ext>
            </a:extLst>
          </p:cNvPr>
          <p:cNvCxnSpPr>
            <a:cxnSpLocks/>
          </p:cNvCxnSpPr>
          <p:nvPr/>
        </p:nvCxnSpPr>
        <p:spPr>
          <a:xfrm>
            <a:off x="954947" y="3029854"/>
            <a:ext cx="105655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EB34B12-7337-184F-BB39-70D052B752F7}"/>
              </a:ext>
            </a:extLst>
          </p:cNvPr>
          <p:cNvSpPr txBox="1"/>
          <p:nvPr/>
        </p:nvSpPr>
        <p:spPr>
          <a:xfrm>
            <a:off x="1184693" y="3039296"/>
            <a:ext cx="10064935" cy="369332"/>
          </a:xfrm>
          <a:prstGeom prst="rect">
            <a:avLst/>
          </a:prstGeom>
          <a:noFill/>
        </p:spPr>
        <p:txBody>
          <a:bodyPr wrap="none" rtlCol="0">
            <a:spAutoFit/>
          </a:bodyPr>
          <a:lstStyle/>
          <a:p>
            <a:r>
              <a:rPr lang="en-US" dirty="0"/>
              <a:t>2000		        2005		                   2010		            2015	    	    2020</a:t>
            </a:r>
          </a:p>
        </p:txBody>
      </p:sp>
      <p:sp>
        <p:nvSpPr>
          <p:cNvPr id="15" name="Rounded Rectangle 14">
            <a:extLst>
              <a:ext uri="{FF2B5EF4-FFF2-40B4-BE49-F238E27FC236}">
                <a16:creationId xmlns:a16="http://schemas.microsoft.com/office/drawing/2014/main" id="{5F2D0C3E-932D-DB4E-90E9-1AAD17C4892A}"/>
              </a:ext>
            </a:extLst>
          </p:cNvPr>
          <p:cNvSpPr/>
          <p:nvPr/>
        </p:nvSpPr>
        <p:spPr>
          <a:xfrm>
            <a:off x="1015586" y="2703742"/>
            <a:ext cx="535070" cy="2400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TREC-8</a:t>
            </a:r>
          </a:p>
        </p:txBody>
      </p:sp>
      <p:sp>
        <p:nvSpPr>
          <p:cNvPr id="16" name="Rounded Rectangle 15">
            <a:extLst>
              <a:ext uri="{FF2B5EF4-FFF2-40B4-BE49-F238E27FC236}">
                <a16:creationId xmlns:a16="http://schemas.microsoft.com/office/drawing/2014/main" id="{9B89EDCA-66BB-0E42-ACB3-42A2AFA1B78D}"/>
              </a:ext>
            </a:extLst>
          </p:cNvPr>
          <p:cNvSpPr/>
          <p:nvPr/>
        </p:nvSpPr>
        <p:spPr>
          <a:xfrm>
            <a:off x="1584961" y="2692167"/>
            <a:ext cx="535070" cy="2497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TREC-9</a:t>
            </a:r>
          </a:p>
        </p:txBody>
      </p:sp>
      <p:sp>
        <p:nvSpPr>
          <p:cNvPr id="17" name="Rounded Rectangle 16">
            <a:extLst>
              <a:ext uri="{FF2B5EF4-FFF2-40B4-BE49-F238E27FC236}">
                <a16:creationId xmlns:a16="http://schemas.microsoft.com/office/drawing/2014/main" id="{D8BE7499-80FA-124A-9DB2-8D8F91E1BBEF}"/>
              </a:ext>
            </a:extLst>
          </p:cNvPr>
          <p:cNvSpPr/>
          <p:nvPr/>
        </p:nvSpPr>
        <p:spPr>
          <a:xfrm>
            <a:off x="2140507" y="2681540"/>
            <a:ext cx="1606083" cy="2537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TREC-2001-2005.</a:t>
            </a:r>
          </a:p>
        </p:txBody>
      </p:sp>
      <p:sp>
        <p:nvSpPr>
          <p:cNvPr id="18" name="Rounded Rectangle 17">
            <a:extLst>
              <a:ext uri="{FF2B5EF4-FFF2-40B4-BE49-F238E27FC236}">
                <a16:creationId xmlns:a16="http://schemas.microsoft.com/office/drawing/2014/main" id="{1A9EE56F-13FA-EA40-A940-A374E4579692}"/>
              </a:ext>
            </a:extLst>
          </p:cNvPr>
          <p:cNvSpPr/>
          <p:nvPr/>
        </p:nvSpPr>
        <p:spPr>
          <a:xfrm>
            <a:off x="6354320" y="2701740"/>
            <a:ext cx="686764" cy="253677"/>
          </a:xfrm>
          <a:prstGeom prst="round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MCTest</a:t>
            </a:r>
            <a:endParaRPr lang="en-US" sz="1400" dirty="0"/>
          </a:p>
        </p:txBody>
      </p:sp>
      <p:sp>
        <p:nvSpPr>
          <p:cNvPr id="19" name="Rounded Rectangle 18">
            <a:extLst>
              <a:ext uri="{FF2B5EF4-FFF2-40B4-BE49-F238E27FC236}">
                <a16:creationId xmlns:a16="http://schemas.microsoft.com/office/drawing/2014/main" id="{5CCCA68C-7039-E343-B061-7C3290C0CB65}"/>
              </a:ext>
            </a:extLst>
          </p:cNvPr>
          <p:cNvSpPr/>
          <p:nvPr/>
        </p:nvSpPr>
        <p:spPr>
          <a:xfrm>
            <a:off x="8431751" y="269634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RACE</a:t>
            </a:r>
          </a:p>
        </p:txBody>
      </p:sp>
      <p:sp>
        <p:nvSpPr>
          <p:cNvPr id="20" name="Rounded Rectangle 19">
            <a:extLst>
              <a:ext uri="{FF2B5EF4-FFF2-40B4-BE49-F238E27FC236}">
                <a16:creationId xmlns:a16="http://schemas.microsoft.com/office/drawing/2014/main" id="{AF25CD1F-5379-F64F-81D8-6C789DFDF698}"/>
              </a:ext>
            </a:extLst>
          </p:cNvPr>
          <p:cNvSpPr/>
          <p:nvPr/>
        </p:nvSpPr>
        <p:spPr>
          <a:xfrm>
            <a:off x="8431750" y="23624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SQuAD1</a:t>
            </a:r>
          </a:p>
        </p:txBody>
      </p:sp>
      <p:sp>
        <p:nvSpPr>
          <p:cNvPr id="24" name="Rounded Rectangle 23">
            <a:extLst>
              <a:ext uri="{FF2B5EF4-FFF2-40B4-BE49-F238E27FC236}">
                <a16:creationId xmlns:a16="http://schemas.microsoft.com/office/drawing/2014/main" id="{8D30D3B2-A88B-7E4B-9551-D43CFAAF261C}"/>
              </a:ext>
            </a:extLst>
          </p:cNvPr>
          <p:cNvSpPr/>
          <p:nvPr/>
        </p:nvSpPr>
        <p:spPr>
          <a:xfrm>
            <a:off x="9183682" y="27001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ARC</a:t>
            </a:r>
          </a:p>
        </p:txBody>
      </p:sp>
      <p:sp>
        <p:nvSpPr>
          <p:cNvPr id="25" name="Rounded Rectangle 24">
            <a:extLst>
              <a:ext uri="{FF2B5EF4-FFF2-40B4-BE49-F238E27FC236}">
                <a16:creationId xmlns:a16="http://schemas.microsoft.com/office/drawing/2014/main" id="{787E76C2-C37A-574C-B01D-DD7B3E3FF387}"/>
              </a:ext>
            </a:extLst>
          </p:cNvPr>
          <p:cNvSpPr/>
          <p:nvPr/>
        </p:nvSpPr>
        <p:spPr>
          <a:xfrm>
            <a:off x="9183682" y="23451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100" dirty="0" err="1"/>
              <a:t>SQuAD</a:t>
            </a:r>
            <a:r>
              <a:rPr lang="en-US" sz="1100" dirty="0"/>
              <a:t> 2.0</a:t>
            </a:r>
          </a:p>
        </p:txBody>
      </p:sp>
      <p:sp>
        <p:nvSpPr>
          <p:cNvPr id="26" name="Rounded Rectangle 25">
            <a:extLst>
              <a:ext uri="{FF2B5EF4-FFF2-40B4-BE49-F238E27FC236}">
                <a16:creationId xmlns:a16="http://schemas.microsoft.com/office/drawing/2014/main" id="{63C631BD-A711-E24B-9D5B-5F517D41E4A5}"/>
              </a:ext>
            </a:extLst>
          </p:cNvPr>
          <p:cNvSpPr/>
          <p:nvPr/>
        </p:nvSpPr>
        <p:spPr>
          <a:xfrm>
            <a:off x="9933719" y="268560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900" dirty="0" err="1"/>
              <a:t>WinoGrande</a:t>
            </a:r>
            <a:endParaRPr lang="en-US" sz="900" dirty="0"/>
          </a:p>
        </p:txBody>
      </p:sp>
      <p:sp>
        <p:nvSpPr>
          <p:cNvPr id="27" name="Rounded Rectangle 26">
            <a:extLst>
              <a:ext uri="{FF2B5EF4-FFF2-40B4-BE49-F238E27FC236}">
                <a16:creationId xmlns:a16="http://schemas.microsoft.com/office/drawing/2014/main" id="{4D6E2347-0B02-2D49-9022-593548EB0C6F}"/>
              </a:ext>
            </a:extLst>
          </p:cNvPr>
          <p:cNvSpPr/>
          <p:nvPr/>
        </p:nvSpPr>
        <p:spPr>
          <a:xfrm>
            <a:off x="9931144" y="236351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ComQA</a:t>
            </a:r>
            <a:endParaRPr lang="en-US" sz="1400" dirty="0"/>
          </a:p>
        </p:txBody>
      </p:sp>
      <p:sp>
        <p:nvSpPr>
          <p:cNvPr id="28" name="Rounded Rectangle 27">
            <a:extLst>
              <a:ext uri="{FF2B5EF4-FFF2-40B4-BE49-F238E27FC236}">
                <a16:creationId xmlns:a16="http://schemas.microsoft.com/office/drawing/2014/main" id="{547906FD-E2CF-9C44-847C-07EBF71B52F5}"/>
              </a:ext>
            </a:extLst>
          </p:cNvPr>
          <p:cNvSpPr/>
          <p:nvPr/>
        </p:nvSpPr>
        <p:spPr>
          <a:xfrm>
            <a:off x="9931144" y="2009438"/>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DROP</a:t>
            </a:r>
          </a:p>
        </p:txBody>
      </p:sp>
      <p:sp>
        <p:nvSpPr>
          <p:cNvPr id="29" name="Rounded Rectangle 28">
            <a:extLst>
              <a:ext uri="{FF2B5EF4-FFF2-40B4-BE49-F238E27FC236}">
                <a16:creationId xmlns:a16="http://schemas.microsoft.com/office/drawing/2014/main" id="{969F314A-B541-6449-AC86-B7AB77F138CE}"/>
              </a:ext>
            </a:extLst>
          </p:cNvPr>
          <p:cNvSpPr/>
          <p:nvPr/>
        </p:nvSpPr>
        <p:spPr>
          <a:xfrm>
            <a:off x="9183682" y="2023911"/>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NarQA</a:t>
            </a:r>
            <a:endParaRPr lang="en-US" sz="1400" dirty="0"/>
          </a:p>
        </p:txBody>
      </p:sp>
      <p:sp>
        <p:nvSpPr>
          <p:cNvPr id="31" name="Rounded Rectangle 30">
            <a:extLst>
              <a:ext uri="{FF2B5EF4-FFF2-40B4-BE49-F238E27FC236}">
                <a16:creationId xmlns:a16="http://schemas.microsoft.com/office/drawing/2014/main" id="{F6AFF80D-F7C7-EC49-BED0-795064879532}"/>
              </a:ext>
            </a:extLst>
          </p:cNvPr>
          <p:cNvSpPr/>
          <p:nvPr/>
        </p:nvSpPr>
        <p:spPr>
          <a:xfrm>
            <a:off x="9183682" y="169123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OBQA</a:t>
            </a:r>
          </a:p>
        </p:txBody>
      </p:sp>
      <p:sp>
        <p:nvSpPr>
          <p:cNvPr id="32" name="Rounded Rectangle 31">
            <a:extLst>
              <a:ext uri="{FF2B5EF4-FFF2-40B4-BE49-F238E27FC236}">
                <a16:creationId xmlns:a16="http://schemas.microsoft.com/office/drawing/2014/main" id="{79AE130E-EE41-A54D-82C6-91846CE67158}"/>
              </a:ext>
            </a:extLst>
          </p:cNvPr>
          <p:cNvSpPr/>
          <p:nvPr/>
        </p:nvSpPr>
        <p:spPr>
          <a:xfrm>
            <a:off x="9931144" y="16840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BoolQ</a:t>
            </a:r>
            <a:endParaRPr lang="en-US" sz="1400" dirty="0"/>
          </a:p>
        </p:txBody>
      </p:sp>
      <p:sp>
        <p:nvSpPr>
          <p:cNvPr id="33" name="TextBox 32">
            <a:extLst>
              <a:ext uri="{FF2B5EF4-FFF2-40B4-BE49-F238E27FC236}">
                <a16:creationId xmlns:a16="http://schemas.microsoft.com/office/drawing/2014/main" id="{01806DB2-7EAC-A848-9E9D-86874046648C}"/>
              </a:ext>
            </a:extLst>
          </p:cNvPr>
          <p:cNvSpPr txBox="1"/>
          <p:nvPr/>
        </p:nvSpPr>
        <p:spPr>
          <a:xfrm>
            <a:off x="10749754" y="2421798"/>
            <a:ext cx="470000" cy="523220"/>
          </a:xfrm>
          <a:prstGeom prst="rect">
            <a:avLst/>
          </a:prstGeom>
          <a:noFill/>
        </p:spPr>
        <p:txBody>
          <a:bodyPr wrap="none" rtlCol="0">
            <a:spAutoFit/>
          </a:bodyPr>
          <a:lstStyle/>
          <a:p>
            <a:r>
              <a:rPr lang="en-US" sz="2800" dirty="0"/>
              <a:t>…</a:t>
            </a:r>
          </a:p>
        </p:txBody>
      </p:sp>
      <p:sp>
        <p:nvSpPr>
          <p:cNvPr id="34" name="TextBox 33">
            <a:extLst>
              <a:ext uri="{FF2B5EF4-FFF2-40B4-BE49-F238E27FC236}">
                <a16:creationId xmlns:a16="http://schemas.microsoft.com/office/drawing/2014/main" id="{62DEE78A-33E5-8545-8062-CE31E28997E3}"/>
              </a:ext>
            </a:extLst>
          </p:cNvPr>
          <p:cNvSpPr txBox="1"/>
          <p:nvPr/>
        </p:nvSpPr>
        <p:spPr>
          <a:xfrm rot="16200000">
            <a:off x="9897056" y="1219130"/>
            <a:ext cx="470000" cy="523220"/>
          </a:xfrm>
          <a:prstGeom prst="rect">
            <a:avLst/>
          </a:prstGeom>
          <a:noFill/>
        </p:spPr>
        <p:txBody>
          <a:bodyPr wrap="none" rtlCol="0">
            <a:spAutoFit/>
          </a:bodyPr>
          <a:lstStyle/>
          <a:p>
            <a:r>
              <a:rPr lang="en-US" sz="2800" dirty="0"/>
              <a:t>…</a:t>
            </a:r>
          </a:p>
        </p:txBody>
      </p:sp>
      <p:sp>
        <p:nvSpPr>
          <p:cNvPr id="23" name="Rectangle 22">
            <a:extLst>
              <a:ext uri="{FF2B5EF4-FFF2-40B4-BE49-F238E27FC236}">
                <a16:creationId xmlns:a16="http://schemas.microsoft.com/office/drawing/2014/main" id="{ACD12931-A13F-F144-8672-F0D880A25297}"/>
              </a:ext>
            </a:extLst>
          </p:cNvPr>
          <p:cNvSpPr/>
          <p:nvPr/>
        </p:nvSpPr>
        <p:spPr>
          <a:xfrm>
            <a:off x="514566" y="4022611"/>
            <a:ext cx="4576337" cy="430887"/>
          </a:xfrm>
          <a:prstGeom prst="rect">
            <a:avLst/>
          </a:prstGeom>
        </p:spPr>
        <p:txBody>
          <a:bodyPr wrap="square">
            <a:spAutoFit/>
          </a:bodyPr>
          <a:lstStyle/>
          <a:p>
            <a:r>
              <a:rPr lang="en-US" sz="2200" b="1" dirty="0"/>
              <a:t>Question:</a:t>
            </a:r>
            <a:r>
              <a:rPr lang="en-US" sz="2200" b="1" i="1" dirty="0"/>
              <a:t> </a:t>
            </a:r>
            <a:r>
              <a:rPr lang="en-US" sz="2200" i="1" dirty="0"/>
              <a:t>“Who was Billy?”</a:t>
            </a:r>
          </a:p>
        </p:txBody>
      </p:sp>
      <p:sp>
        <p:nvSpPr>
          <p:cNvPr id="30" name="Alternate Process 29">
            <a:extLst>
              <a:ext uri="{FF2B5EF4-FFF2-40B4-BE49-F238E27FC236}">
                <a16:creationId xmlns:a16="http://schemas.microsoft.com/office/drawing/2014/main" id="{4B98CFCF-7460-B845-878B-E374CF0796A1}"/>
              </a:ext>
            </a:extLst>
          </p:cNvPr>
          <p:cNvSpPr/>
          <p:nvPr/>
        </p:nvSpPr>
        <p:spPr>
          <a:xfrm>
            <a:off x="514566" y="4600894"/>
            <a:ext cx="4994983" cy="1532334"/>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r>
              <a:rPr lang="en-US" b="1" dirty="0">
                <a:solidFill>
                  <a:schemeClr val="tx1"/>
                </a:solidFill>
              </a:rPr>
              <a:t>Passage:</a:t>
            </a:r>
            <a:r>
              <a:rPr lang="en-US" i="1" dirty="0">
                <a:solidFill>
                  <a:schemeClr val="tx1"/>
                </a:solidFill>
              </a:rPr>
              <a:t> “Billy was like a king on the school yard. A king without a queen. He was the biggest kid in our grade, so he made all the rules during recess. ...</a:t>
            </a:r>
            <a:br>
              <a:rPr lang="en-US" i="1" dirty="0">
                <a:solidFill>
                  <a:schemeClr val="tx1"/>
                </a:solidFill>
              </a:rPr>
            </a:br>
            <a:r>
              <a:rPr lang="en-US" b="1" dirty="0">
                <a:solidFill>
                  <a:schemeClr val="tx1"/>
                </a:solidFill>
              </a:rPr>
              <a:t>Candidates:  </a:t>
            </a:r>
            <a:r>
              <a:rPr lang="en-US" i="1" dirty="0">
                <a:solidFill>
                  <a:schemeClr val="tx1"/>
                </a:solidFill>
              </a:rPr>
              <a:t>(A) The skinny kid  (B) A teacher  (C) A little kid (D) The big kid</a:t>
            </a:r>
          </a:p>
        </p:txBody>
      </p:sp>
      <p:sp>
        <p:nvSpPr>
          <p:cNvPr id="35" name="Rectangle 34">
            <a:extLst>
              <a:ext uri="{FF2B5EF4-FFF2-40B4-BE49-F238E27FC236}">
                <a16:creationId xmlns:a16="http://schemas.microsoft.com/office/drawing/2014/main" id="{0478293D-CB7E-5147-8792-A80FA510B27E}"/>
              </a:ext>
            </a:extLst>
          </p:cNvPr>
          <p:cNvSpPr/>
          <p:nvPr/>
        </p:nvSpPr>
        <p:spPr>
          <a:xfrm>
            <a:off x="8306027" y="4581587"/>
            <a:ext cx="1968499" cy="461665"/>
          </a:xfrm>
          <a:prstGeom prst="rect">
            <a:avLst/>
          </a:prstGeom>
        </p:spPr>
        <p:txBody>
          <a:bodyPr wrap="square">
            <a:spAutoFit/>
          </a:bodyPr>
          <a:lstStyle/>
          <a:p>
            <a:pPr algn="ctr"/>
            <a:r>
              <a:rPr lang="en-US" sz="2400" i="1" dirty="0"/>
              <a:t>“The big kid”</a:t>
            </a:r>
          </a:p>
        </p:txBody>
      </p:sp>
      <p:sp>
        <p:nvSpPr>
          <p:cNvPr id="36" name="Chevron 35">
            <a:extLst>
              <a:ext uri="{FF2B5EF4-FFF2-40B4-BE49-F238E27FC236}">
                <a16:creationId xmlns:a16="http://schemas.microsoft.com/office/drawing/2014/main" id="{F766969C-9217-404D-BF40-E647D5FA6D16}"/>
              </a:ext>
            </a:extLst>
          </p:cNvPr>
          <p:cNvSpPr/>
          <p:nvPr/>
        </p:nvSpPr>
        <p:spPr>
          <a:xfrm>
            <a:off x="6354320" y="4616448"/>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FF2762D1-FB72-5147-A857-DC455260C87C}"/>
              </a:ext>
            </a:extLst>
          </p:cNvPr>
          <p:cNvSpPr>
            <a:spLocks noGrp="1"/>
          </p:cNvSpPr>
          <p:nvPr>
            <p:ph type="sldNum" sz="quarter" idx="10"/>
          </p:nvPr>
        </p:nvSpPr>
        <p:spPr/>
        <p:txBody>
          <a:bodyPr/>
          <a:lstStyle/>
          <a:p>
            <a:pPr>
              <a:defRPr/>
            </a:pPr>
            <a:fld id="{0121240C-47AF-2F4D-83B3-CC3EDF50F794}" type="slidenum">
              <a:rPr lang="en-US" smtClean="0"/>
              <a:pPr>
                <a:defRPr/>
              </a:pPr>
              <a:t>58</a:t>
            </a:fld>
            <a:endParaRPr lang="en-US" dirty="0"/>
          </a:p>
        </p:txBody>
      </p:sp>
    </p:spTree>
    <p:extLst>
      <p:ext uri="{BB962C8B-B14F-4D97-AF65-F5344CB8AC3E}">
        <p14:creationId xmlns:p14="http://schemas.microsoft.com/office/powerpoint/2010/main" val="302154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animBg="1"/>
      <p:bldP spid="35" grpId="0"/>
      <p:bldP spid="36"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516E-4255-1047-8382-EA4717AB320E}"/>
              </a:ext>
            </a:extLst>
          </p:cNvPr>
          <p:cNvSpPr>
            <a:spLocks noGrp="1"/>
          </p:cNvSpPr>
          <p:nvPr>
            <p:ph type="title"/>
          </p:nvPr>
        </p:nvSpPr>
        <p:spPr/>
        <p:txBody>
          <a:bodyPr/>
          <a:lstStyle/>
          <a:p>
            <a:r>
              <a:rPr lang="en-US" dirty="0"/>
              <a:t>QA datasets </a:t>
            </a:r>
          </a:p>
        </p:txBody>
      </p:sp>
      <p:cxnSp>
        <p:nvCxnSpPr>
          <p:cNvPr id="6" name="Straight Arrow Connector 5">
            <a:extLst>
              <a:ext uri="{FF2B5EF4-FFF2-40B4-BE49-F238E27FC236}">
                <a16:creationId xmlns:a16="http://schemas.microsoft.com/office/drawing/2014/main" id="{374FC7A2-1614-104E-89F4-606AF91C4E2F}"/>
              </a:ext>
            </a:extLst>
          </p:cNvPr>
          <p:cNvCxnSpPr>
            <a:cxnSpLocks/>
          </p:cNvCxnSpPr>
          <p:nvPr/>
        </p:nvCxnSpPr>
        <p:spPr>
          <a:xfrm>
            <a:off x="954947" y="3029854"/>
            <a:ext cx="105655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EB34B12-7337-184F-BB39-70D052B752F7}"/>
              </a:ext>
            </a:extLst>
          </p:cNvPr>
          <p:cNvSpPr txBox="1"/>
          <p:nvPr/>
        </p:nvSpPr>
        <p:spPr>
          <a:xfrm>
            <a:off x="1184693" y="3039296"/>
            <a:ext cx="10064935" cy="369332"/>
          </a:xfrm>
          <a:prstGeom prst="rect">
            <a:avLst/>
          </a:prstGeom>
          <a:noFill/>
        </p:spPr>
        <p:txBody>
          <a:bodyPr wrap="none" rtlCol="0">
            <a:spAutoFit/>
          </a:bodyPr>
          <a:lstStyle/>
          <a:p>
            <a:r>
              <a:rPr lang="en-US" dirty="0"/>
              <a:t>2000		        2005		                   2010		            2015	    	    2020</a:t>
            </a:r>
          </a:p>
        </p:txBody>
      </p:sp>
      <p:sp>
        <p:nvSpPr>
          <p:cNvPr id="15" name="Rounded Rectangle 14">
            <a:extLst>
              <a:ext uri="{FF2B5EF4-FFF2-40B4-BE49-F238E27FC236}">
                <a16:creationId xmlns:a16="http://schemas.microsoft.com/office/drawing/2014/main" id="{5F2D0C3E-932D-DB4E-90E9-1AAD17C4892A}"/>
              </a:ext>
            </a:extLst>
          </p:cNvPr>
          <p:cNvSpPr/>
          <p:nvPr/>
        </p:nvSpPr>
        <p:spPr>
          <a:xfrm>
            <a:off x="1015586" y="2703742"/>
            <a:ext cx="535070" cy="2400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TREC-8</a:t>
            </a:r>
          </a:p>
        </p:txBody>
      </p:sp>
      <p:sp>
        <p:nvSpPr>
          <p:cNvPr id="16" name="Rounded Rectangle 15">
            <a:extLst>
              <a:ext uri="{FF2B5EF4-FFF2-40B4-BE49-F238E27FC236}">
                <a16:creationId xmlns:a16="http://schemas.microsoft.com/office/drawing/2014/main" id="{9B89EDCA-66BB-0E42-ACB3-42A2AFA1B78D}"/>
              </a:ext>
            </a:extLst>
          </p:cNvPr>
          <p:cNvSpPr/>
          <p:nvPr/>
        </p:nvSpPr>
        <p:spPr>
          <a:xfrm>
            <a:off x="1584961" y="2692167"/>
            <a:ext cx="535070" cy="2497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TREC-9</a:t>
            </a:r>
          </a:p>
        </p:txBody>
      </p:sp>
      <p:sp>
        <p:nvSpPr>
          <p:cNvPr id="17" name="Rounded Rectangle 16">
            <a:extLst>
              <a:ext uri="{FF2B5EF4-FFF2-40B4-BE49-F238E27FC236}">
                <a16:creationId xmlns:a16="http://schemas.microsoft.com/office/drawing/2014/main" id="{D8BE7499-80FA-124A-9DB2-8D8F91E1BBEF}"/>
              </a:ext>
            </a:extLst>
          </p:cNvPr>
          <p:cNvSpPr/>
          <p:nvPr/>
        </p:nvSpPr>
        <p:spPr>
          <a:xfrm>
            <a:off x="2140507" y="2681540"/>
            <a:ext cx="1606083" cy="2537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TREC-2001-2005.</a:t>
            </a:r>
          </a:p>
        </p:txBody>
      </p:sp>
      <p:sp>
        <p:nvSpPr>
          <p:cNvPr id="18" name="Rounded Rectangle 17">
            <a:extLst>
              <a:ext uri="{FF2B5EF4-FFF2-40B4-BE49-F238E27FC236}">
                <a16:creationId xmlns:a16="http://schemas.microsoft.com/office/drawing/2014/main" id="{1A9EE56F-13FA-EA40-A940-A374E4579692}"/>
              </a:ext>
            </a:extLst>
          </p:cNvPr>
          <p:cNvSpPr/>
          <p:nvPr/>
        </p:nvSpPr>
        <p:spPr>
          <a:xfrm>
            <a:off x="6354320" y="2701740"/>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MCTest</a:t>
            </a:r>
            <a:endParaRPr lang="en-US" sz="1400" dirty="0"/>
          </a:p>
        </p:txBody>
      </p:sp>
      <p:sp>
        <p:nvSpPr>
          <p:cNvPr id="19" name="Rounded Rectangle 18">
            <a:extLst>
              <a:ext uri="{FF2B5EF4-FFF2-40B4-BE49-F238E27FC236}">
                <a16:creationId xmlns:a16="http://schemas.microsoft.com/office/drawing/2014/main" id="{5CCCA68C-7039-E343-B061-7C3290C0CB65}"/>
              </a:ext>
            </a:extLst>
          </p:cNvPr>
          <p:cNvSpPr/>
          <p:nvPr/>
        </p:nvSpPr>
        <p:spPr>
          <a:xfrm>
            <a:off x="8431751" y="269634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RACE</a:t>
            </a:r>
          </a:p>
        </p:txBody>
      </p:sp>
      <p:sp>
        <p:nvSpPr>
          <p:cNvPr id="20" name="Rounded Rectangle 19">
            <a:extLst>
              <a:ext uri="{FF2B5EF4-FFF2-40B4-BE49-F238E27FC236}">
                <a16:creationId xmlns:a16="http://schemas.microsoft.com/office/drawing/2014/main" id="{AF25CD1F-5379-F64F-81D8-6C789DFDF698}"/>
              </a:ext>
            </a:extLst>
          </p:cNvPr>
          <p:cNvSpPr/>
          <p:nvPr/>
        </p:nvSpPr>
        <p:spPr>
          <a:xfrm>
            <a:off x="8431750" y="2362406"/>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SQuAD1</a:t>
            </a:r>
          </a:p>
        </p:txBody>
      </p:sp>
      <p:sp>
        <p:nvSpPr>
          <p:cNvPr id="24" name="Rounded Rectangle 23">
            <a:extLst>
              <a:ext uri="{FF2B5EF4-FFF2-40B4-BE49-F238E27FC236}">
                <a16:creationId xmlns:a16="http://schemas.microsoft.com/office/drawing/2014/main" id="{8D30D3B2-A88B-7E4B-9551-D43CFAAF261C}"/>
              </a:ext>
            </a:extLst>
          </p:cNvPr>
          <p:cNvSpPr/>
          <p:nvPr/>
        </p:nvSpPr>
        <p:spPr>
          <a:xfrm>
            <a:off x="9183682" y="2700167"/>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ARC</a:t>
            </a:r>
          </a:p>
        </p:txBody>
      </p:sp>
      <p:sp>
        <p:nvSpPr>
          <p:cNvPr id="25" name="Rounded Rectangle 24">
            <a:extLst>
              <a:ext uri="{FF2B5EF4-FFF2-40B4-BE49-F238E27FC236}">
                <a16:creationId xmlns:a16="http://schemas.microsoft.com/office/drawing/2014/main" id="{787E76C2-C37A-574C-B01D-DD7B3E3FF387}"/>
              </a:ext>
            </a:extLst>
          </p:cNvPr>
          <p:cNvSpPr/>
          <p:nvPr/>
        </p:nvSpPr>
        <p:spPr>
          <a:xfrm>
            <a:off x="9183682" y="23451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100" dirty="0" err="1"/>
              <a:t>SQuAD</a:t>
            </a:r>
            <a:r>
              <a:rPr lang="en-US" sz="1100" dirty="0"/>
              <a:t> 2.0</a:t>
            </a:r>
          </a:p>
        </p:txBody>
      </p:sp>
      <p:sp>
        <p:nvSpPr>
          <p:cNvPr id="26" name="Rounded Rectangle 25">
            <a:extLst>
              <a:ext uri="{FF2B5EF4-FFF2-40B4-BE49-F238E27FC236}">
                <a16:creationId xmlns:a16="http://schemas.microsoft.com/office/drawing/2014/main" id="{63C631BD-A711-E24B-9D5B-5F517D41E4A5}"/>
              </a:ext>
            </a:extLst>
          </p:cNvPr>
          <p:cNvSpPr/>
          <p:nvPr/>
        </p:nvSpPr>
        <p:spPr>
          <a:xfrm>
            <a:off x="9933719" y="268560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900" dirty="0" err="1"/>
              <a:t>WinoGrande</a:t>
            </a:r>
            <a:endParaRPr lang="en-US" sz="900" dirty="0"/>
          </a:p>
        </p:txBody>
      </p:sp>
      <p:sp>
        <p:nvSpPr>
          <p:cNvPr id="27" name="Rounded Rectangle 26">
            <a:extLst>
              <a:ext uri="{FF2B5EF4-FFF2-40B4-BE49-F238E27FC236}">
                <a16:creationId xmlns:a16="http://schemas.microsoft.com/office/drawing/2014/main" id="{4D6E2347-0B02-2D49-9022-593548EB0C6F}"/>
              </a:ext>
            </a:extLst>
          </p:cNvPr>
          <p:cNvSpPr/>
          <p:nvPr/>
        </p:nvSpPr>
        <p:spPr>
          <a:xfrm>
            <a:off x="9931144" y="236351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ComQA</a:t>
            </a:r>
            <a:endParaRPr lang="en-US" sz="1400" dirty="0"/>
          </a:p>
        </p:txBody>
      </p:sp>
      <p:sp>
        <p:nvSpPr>
          <p:cNvPr id="28" name="Rounded Rectangle 27">
            <a:extLst>
              <a:ext uri="{FF2B5EF4-FFF2-40B4-BE49-F238E27FC236}">
                <a16:creationId xmlns:a16="http://schemas.microsoft.com/office/drawing/2014/main" id="{547906FD-E2CF-9C44-847C-07EBF71B52F5}"/>
              </a:ext>
            </a:extLst>
          </p:cNvPr>
          <p:cNvSpPr/>
          <p:nvPr/>
        </p:nvSpPr>
        <p:spPr>
          <a:xfrm>
            <a:off x="9931144" y="2009438"/>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DROP</a:t>
            </a:r>
          </a:p>
        </p:txBody>
      </p:sp>
      <p:sp>
        <p:nvSpPr>
          <p:cNvPr id="29" name="Rounded Rectangle 28">
            <a:extLst>
              <a:ext uri="{FF2B5EF4-FFF2-40B4-BE49-F238E27FC236}">
                <a16:creationId xmlns:a16="http://schemas.microsoft.com/office/drawing/2014/main" id="{969F314A-B541-6449-AC86-B7AB77F138CE}"/>
              </a:ext>
            </a:extLst>
          </p:cNvPr>
          <p:cNvSpPr/>
          <p:nvPr/>
        </p:nvSpPr>
        <p:spPr>
          <a:xfrm>
            <a:off x="9183682" y="2023911"/>
            <a:ext cx="686764" cy="253677"/>
          </a:xfrm>
          <a:prstGeom prst="round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NarQA</a:t>
            </a:r>
            <a:endParaRPr lang="en-US" sz="1400" dirty="0"/>
          </a:p>
        </p:txBody>
      </p:sp>
      <p:sp>
        <p:nvSpPr>
          <p:cNvPr id="31" name="Rounded Rectangle 30">
            <a:extLst>
              <a:ext uri="{FF2B5EF4-FFF2-40B4-BE49-F238E27FC236}">
                <a16:creationId xmlns:a16="http://schemas.microsoft.com/office/drawing/2014/main" id="{F6AFF80D-F7C7-EC49-BED0-795064879532}"/>
              </a:ext>
            </a:extLst>
          </p:cNvPr>
          <p:cNvSpPr/>
          <p:nvPr/>
        </p:nvSpPr>
        <p:spPr>
          <a:xfrm>
            <a:off x="9183682" y="169123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OBQA</a:t>
            </a:r>
          </a:p>
        </p:txBody>
      </p:sp>
      <p:sp>
        <p:nvSpPr>
          <p:cNvPr id="32" name="Rounded Rectangle 31">
            <a:extLst>
              <a:ext uri="{FF2B5EF4-FFF2-40B4-BE49-F238E27FC236}">
                <a16:creationId xmlns:a16="http://schemas.microsoft.com/office/drawing/2014/main" id="{79AE130E-EE41-A54D-82C6-91846CE67158}"/>
              </a:ext>
            </a:extLst>
          </p:cNvPr>
          <p:cNvSpPr/>
          <p:nvPr/>
        </p:nvSpPr>
        <p:spPr>
          <a:xfrm>
            <a:off x="9931144" y="1684067"/>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BoolQ</a:t>
            </a:r>
            <a:endParaRPr lang="en-US" sz="1400" dirty="0"/>
          </a:p>
        </p:txBody>
      </p:sp>
      <p:sp>
        <p:nvSpPr>
          <p:cNvPr id="33" name="TextBox 32">
            <a:extLst>
              <a:ext uri="{FF2B5EF4-FFF2-40B4-BE49-F238E27FC236}">
                <a16:creationId xmlns:a16="http://schemas.microsoft.com/office/drawing/2014/main" id="{01806DB2-7EAC-A848-9E9D-86874046648C}"/>
              </a:ext>
            </a:extLst>
          </p:cNvPr>
          <p:cNvSpPr txBox="1"/>
          <p:nvPr/>
        </p:nvSpPr>
        <p:spPr>
          <a:xfrm>
            <a:off x="10749754" y="2421798"/>
            <a:ext cx="470000" cy="523220"/>
          </a:xfrm>
          <a:prstGeom prst="rect">
            <a:avLst/>
          </a:prstGeom>
          <a:noFill/>
        </p:spPr>
        <p:txBody>
          <a:bodyPr wrap="none" rtlCol="0">
            <a:spAutoFit/>
          </a:bodyPr>
          <a:lstStyle/>
          <a:p>
            <a:r>
              <a:rPr lang="en-US" sz="2800" dirty="0"/>
              <a:t>…</a:t>
            </a:r>
          </a:p>
        </p:txBody>
      </p:sp>
      <p:sp>
        <p:nvSpPr>
          <p:cNvPr id="34" name="TextBox 33">
            <a:extLst>
              <a:ext uri="{FF2B5EF4-FFF2-40B4-BE49-F238E27FC236}">
                <a16:creationId xmlns:a16="http://schemas.microsoft.com/office/drawing/2014/main" id="{62DEE78A-33E5-8545-8062-CE31E28997E3}"/>
              </a:ext>
            </a:extLst>
          </p:cNvPr>
          <p:cNvSpPr txBox="1"/>
          <p:nvPr/>
        </p:nvSpPr>
        <p:spPr>
          <a:xfrm rot="16200000">
            <a:off x="9897056" y="1219130"/>
            <a:ext cx="470000" cy="523220"/>
          </a:xfrm>
          <a:prstGeom prst="rect">
            <a:avLst/>
          </a:prstGeom>
          <a:noFill/>
        </p:spPr>
        <p:txBody>
          <a:bodyPr wrap="none" rtlCol="0">
            <a:spAutoFit/>
          </a:bodyPr>
          <a:lstStyle/>
          <a:p>
            <a:r>
              <a:rPr lang="en-US" sz="2800" dirty="0"/>
              <a:t>…</a:t>
            </a:r>
          </a:p>
        </p:txBody>
      </p:sp>
      <p:sp>
        <p:nvSpPr>
          <p:cNvPr id="23" name="Rectangle 22">
            <a:extLst>
              <a:ext uri="{FF2B5EF4-FFF2-40B4-BE49-F238E27FC236}">
                <a16:creationId xmlns:a16="http://schemas.microsoft.com/office/drawing/2014/main" id="{ACD12931-A13F-F144-8672-F0D880A25297}"/>
              </a:ext>
            </a:extLst>
          </p:cNvPr>
          <p:cNvSpPr/>
          <p:nvPr/>
        </p:nvSpPr>
        <p:spPr>
          <a:xfrm>
            <a:off x="536736" y="4114798"/>
            <a:ext cx="5272776" cy="769441"/>
          </a:xfrm>
          <a:prstGeom prst="rect">
            <a:avLst/>
          </a:prstGeom>
        </p:spPr>
        <p:txBody>
          <a:bodyPr wrap="square">
            <a:spAutoFit/>
          </a:bodyPr>
          <a:lstStyle/>
          <a:p>
            <a:r>
              <a:rPr lang="en-US" sz="2200" b="1" dirty="0"/>
              <a:t>Question:</a:t>
            </a:r>
            <a:r>
              <a:rPr lang="en-US" sz="2200" b="1" i="1" dirty="0"/>
              <a:t> </a:t>
            </a:r>
            <a:r>
              <a:rPr lang="en-US" sz="2200" i="1" dirty="0"/>
              <a:t>“What does a drink from narcissus's spring cause the drinker to do?”</a:t>
            </a:r>
          </a:p>
        </p:txBody>
      </p:sp>
      <p:sp>
        <p:nvSpPr>
          <p:cNvPr id="30" name="Alternate Process 29">
            <a:extLst>
              <a:ext uri="{FF2B5EF4-FFF2-40B4-BE49-F238E27FC236}">
                <a16:creationId xmlns:a16="http://schemas.microsoft.com/office/drawing/2014/main" id="{4B98CFCF-7460-B845-878B-E374CF0796A1}"/>
              </a:ext>
            </a:extLst>
          </p:cNvPr>
          <p:cNvSpPr/>
          <p:nvPr/>
        </p:nvSpPr>
        <p:spPr>
          <a:xfrm>
            <a:off x="618738" y="5006440"/>
            <a:ext cx="4994983" cy="1225868"/>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r>
              <a:rPr lang="en-US" b="1" dirty="0">
                <a:solidFill>
                  <a:schemeClr val="tx1"/>
                </a:solidFill>
              </a:rPr>
              <a:t>Candidates: </a:t>
            </a:r>
            <a:r>
              <a:rPr lang="en-US" i="1" dirty="0">
                <a:solidFill>
                  <a:schemeClr val="tx1"/>
                </a:solidFill>
              </a:rPr>
              <a:t>Mercury has awakened Echo, who weeps for Narcissus, and states that a drink from Narcissus's spring causes the drinkers to ``Grow dotingly enamored of themselves.'' ...</a:t>
            </a:r>
          </a:p>
        </p:txBody>
      </p:sp>
      <p:sp>
        <p:nvSpPr>
          <p:cNvPr id="35" name="Rectangle 34">
            <a:extLst>
              <a:ext uri="{FF2B5EF4-FFF2-40B4-BE49-F238E27FC236}">
                <a16:creationId xmlns:a16="http://schemas.microsoft.com/office/drawing/2014/main" id="{0478293D-CB7E-5147-8792-A80FA510B27E}"/>
              </a:ext>
            </a:extLst>
          </p:cNvPr>
          <p:cNvSpPr/>
          <p:nvPr/>
        </p:nvSpPr>
        <p:spPr>
          <a:xfrm>
            <a:off x="7692570" y="4526752"/>
            <a:ext cx="3214458" cy="830997"/>
          </a:xfrm>
          <a:prstGeom prst="rect">
            <a:avLst/>
          </a:prstGeom>
        </p:spPr>
        <p:txBody>
          <a:bodyPr wrap="square">
            <a:spAutoFit/>
          </a:bodyPr>
          <a:lstStyle/>
          <a:p>
            <a:pPr algn="ctr"/>
            <a:r>
              <a:rPr lang="en-US" sz="2400" i="1" dirty="0"/>
              <a:t>“fall in love with themselves ”</a:t>
            </a:r>
          </a:p>
        </p:txBody>
      </p:sp>
      <p:sp>
        <p:nvSpPr>
          <p:cNvPr id="36" name="Chevron 35">
            <a:extLst>
              <a:ext uri="{FF2B5EF4-FFF2-40B4-BE49-F238E27FC236}">
                <a16:creationId xmlns:a16="http://schemas.microsoft.com/office/drawing/2014/main" id="{F766969C-9217-404D-BF40-E647D5FA6D16}"/>
              </a:ext>
            </a:extLst>
          </p:cNvPr>
          <p:cNvSpPr/>
          <p:nvPr/>
        </p:nvSpPr>
        <p:spPr>
          <a:xfrm>
            <a:off x="6354320" y="4616448"/>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406DD22F-675E-BF40-875E-8454518938F6}"/>
              </a:ext>
            </a:extLst>
          </p:cNvPr>
          <p:cNvSpPr>
            <a:spLocks noGrp="1"/>
          </p:cNvSpPr>
          <p:nvPr>
            <p:ph type="sldNum" sz="quarter" idx="10"/>
          </p:nvPr>
        </p:nvSpPr>
        <p:spPr/>
        <p:txBody>
          <a:bodyPr/>
          <a:lstStyle/>
          <a:p>
            <a:pPr>
              <a:defRPr/>
            </a:pPr>
            <a:fld id="{0121240C-47AF-2F4D-83B3-CC3EDF50F794}" type="slidenum">
              <a:rPr lang="en-US" smtClean="0"/>
              <a:pPr>
                <a:defRPr/>
              </a:pPr>
              <a:t>59</a:t>
            </a:fld>
            <a:endParaRPr lang="en-US" dirty="0"/>
          </a:p>
        </p:txBody>
      </p:sp>
    </p:spTree>
    <p:extLst>
      <p:ext uri="{BB962C8B-B14F-4D97-AF65-F5344CB8AC3E}">
        <p14:creationId xmlns:p14="http://schemas.microsoft.com/office/powerpoint/2010/main" val="410578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animBg="1"/>
      <p:bldP spid="35" grpId="0"/>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6C47D838-FA31-2F4F-BA91-BB72D3A9E798}"/>
              </a:ext>
            </a:extLst>
          </p:cNvPr>
          <p:cNvSpPr/>
          <p:nvPr/>
        </p:nvSpPr>
        <p:spPr>
          <a:xfrm>
            <a:off x="2023695" y="2454812"/>
            <a:ext cx="7877951" cy="3874628"/>
          </a:xfrm>
          <a:prstGeom prst="ellipse">
            <a:avLst/>
          </a:prstGeom>
          <a:solidFill>
            <a:schemeClr val="bg1">
              <a:alpha val="41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2A4A93-514E-CE4D-A3D2-0641CD91D8DE}"/>
              </a:ext>
            </a:extLst>
          </p:cNvPr>
          <p:cNvSpPr>
            <a:spLocks noGrp="1"/>
          </p:cNvSpPr>
          <p:nvPr>
            <p:ph type="title"/>
          </p:nvPr>
        </p:nvSpPr>
        <p:spPr/>
        <p:txBody>
          <a:bodyPr/>
          <a:lstStyle/>
          <a:p>
            <a:r>
              <a:rPr lang="en-US" dirty="0"/>
              <a:t>Limits of Our Progress</a:t>
            </a:r>
          </a:p>
        </p:txBody>
      </p:sp>
      <p:sp>
        <p:nvSpPr>
          <p:cNvPr id="3" name="Content Placeholder 2">
            <a:extLst>
              <a:ext uri="{FF2B5EF4-FFF2-40B4-BE49-F238E27FC236}">
                <a16:creationId xmlns:a16="http://schemas.microsoft.com/office/drawing/2014/main" id="{92B2EC28-932F-0A48-BC55-C0B42EBB5F3A}"/>
              </a:ext>
            </a:extLst>
          </p:cNvPr>
          <p:cNvSpPr>
            <a:spLocks noGrp="1"/>
          </p:cNvSpPr>
          <p:nvPr>
            <p:ph idx="1"/>
          </p:nvPr>
        </p:nvSpPr>
        <p:spPr/>
        <p:txBody>
          <a:bodyPr/>
          <a:lstStyle/>
          <a:p>
            <a:r>
              <a:rPr lang="en-US" dirty="0"/>
              <a:t>Successes in NLP are focused on niche domains</a:t>
            </a:r>
          </a:p>
        </p:txBody>
      </p:sp>
      <p:sp>
        <p:nvSpPr>
          <p:cNvPr id="4" name="Slide Number Placeholder 3">
            <a:extLst>
              <a:ext uri="{FF2B5EF4-FFF2-40B4-BE49-F238E27FC236}">
                <a16:creationId xmlns:a16="http://schemas.microsoft.com/office/drawing/2014/main" id="{B4EF0DE4-419C-A344-9886-B771B4C04E75}"/>
              </a:ext>
            </a:extLst>
          </p:cNvPr>
          <p:cNvSpPr>
            <a:spLocks noGrp="1"/>
          </p:cNvSpPr>
          <p:nvPr>
            <p:ph type="sldNum" sz="quarter" idx="10"/>
          </p:nvPr>
        </p:nvSpPr>
        <p:spPr/>
        <p:txBody>
          <a:bodyPr/>
          <a:lstStyle/>
          <a:p>
            <a:pPr>
              <a:defRPr/>
            </a:pPr>
            <a:fld id="{0121240C-47AF-2F4D-83B3-CC3EDF50F794}" type="slidenum">
              <a:rPr lang="en-US" smtClean="0"/>
              <a:pPr>
                <a:defRPr/>
              </a:pPr>
              <a:t>6</a:t>
            </a:fld>
            <a:endParaRPr lang="en-US" dirty="0"/>
          </a:p>
        </p:txBody>
      </p:sp>
      <p:grpSp>
        <p:nvGrpSpPr>
          <p:cNvPr id="20" name="Group 19">
            <a:extLst>
              <a:ext uri="{FF2B5EF4-FFF2-40B4-BE49-F238E27FC236}">
                <a16:creationId xmlns:a16="http://schemas.microsoft.com/office/drawing/2014/main" id="{1D3E7EC9-7E44-5143-BA83-CCEE2A555079}"/>
              </a:ext>
            </a:extLst>
          </p:cNvPr>
          <p:cNvGrpSpPr/>
          <p:nvPr/>
        </p:nvGrpSpPr>
        <p:grpSpPr>
          <a:xfrm>
            <a:off x="7233016" y="3796457"/>
            <a:ext cx="2170271" cy="1404090"/>
            <a:chOff x="7183778" y="3683913"/>
            <a:chExt cx="2170271" cy="1404090"/>
          </a:xfrm>
        </p:grpSpPr>
        <p:sp>
          <p:nvSpPr>
            <p:cNvPr id="8" name="Oval 7">
              <a:extLst>
                <a:ext uri="{FF2B5EF4-FFF2-40B4-BE49-F238E27FC236}">
                  <a16:creationId xmlns:a16="http://schemas.microsoft.com/office/drawing/2014/main" id="{E59DD53A-B426-AC40-A36E-4120C1B9B3CC}"/>
                </a:ext>
              </a:extLst>
            </p:cNvPr>
            <p:cNvSpPr/>
            <p:nvPr/>
          </p:nvSpPr>
          <p:spPr>
            <a:xfrm>
              <a:off x="7183778" y="3683913"/>
              <a:ext cx="2170271" cy="1404090"/>
            </a:xfrm>
            <a:prstGeom prst="ellipse">
              <a:avLst/>
            </a:prstGeom>
            <a:solidFill>
              <a:srgbClr val="00B050">
                <a:alpha val="36000"/>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008478F-27D8-F74D-8B1A-74CF4CD10412}"/>
                </a:ext>
              </a:extLst>
            </p:cNvPr>
            <p:cNvSpPr txBox="1"/>
            <p:nvPr/>
          </p:nvSpPr>
          <p:spPr>
            <a:xfrm>
              <a:off x="7238083" y="3920518"/>
              <a:ext cx="2061662" cy="572733"/>
            </a:xfrm>
            <a:prstGeom prst="rect">
              <a:avLst/>
            </a:prstGeom>
            <a:noFill/>
          </p:spPr>
          <p:txBody>
            <a:bodyPr wrap="square" rtlCol="0">
              <a:spAutoFit/>
            </a:bodyPr>
            <a:lstStyle/>
            <a:p>
              <a:pPr algn="ctr"/>
              <a:r>
                <a:rPr lang="en-US" sz="2000" b="1" dirty="0" err="1"/>
                <a:t>NarrativeQA</a:t>
              </a:r>
              <a:endParaRPr lang="en-US" sz="2000" b="1" dirty="0"/>
            </a:p>
            <a:p>
              <a:pPr algn="ctr"/>
              <a:r>
                <a:rPr lang="en-US" dirty="0"/>
                <a:t>Narrative understanding</a:t>
              </a:r>
            </a:p>
          </p:txBody>
        </p:sp>
      </p:grpSp>
      <p:grpSp>
        <p:nvGrpSpPr>
          <p:cNvPr id="19" name="Group 18">
            <a:extLst>
              <a:ext uri="{FF2B5EF4-FFF2-40B4-BE49-F238E27FC236}">
                <a16:creationId xmlns:a16="http://schemas.microsoft.com/office/drawing/2014/main" id="{057A9094-491C-724A-823A-431540E0F40B}"/>
              </a:ext>
            </a:extLst>
          </p:cNvPr>
          <p:cNvGrpSpPr/>
          <p:nvPr/>
        </p:nvGrpSpPr>
        <p:grpSpPr>
          <a:xfrm>
            <a:off x="4866708" y="3025557"/>
            <a:ext cx="2141545" cy="1408058"/>
            <a:chOff x="4817470" y="2913013"/>
            <a:chExt cx="2141545" cy="1408058"/>
          </a:xfrm>
        </p:grpSpPr>
        <p:sp>
          <p:nvSpPr>
            <p:cNvPr id="6" name="Oval 5">
              <a:extLst>
                <a:ext uri="{FF2B5EF4-FFF2-40B4-BE49-F238E27FC236}">
                  <a16:creationId xmlns:a16="http://schemas.microsoft.com/office/drawing/2014/main" id="{004EF460-0916-834A-9F22-9D494EB39F6F}"/>
                </a:ext>
              </a:extLst>
            </p:cNvPr>
            <p:cNvSpPr/>
            <p:nvPr/>
          </p:nvSpPr>
          <p:spPr>
            <a:xfrm>
              <a:off x="4817470" y="2913013"/>
              <a:ext cx="2141545" cy="1408058"/>
            </a:xfrm>
            <a:prstGeom prst="ellipse">
              <a:avLst/>
            </a:prstGeom>
            <a:solidFill>
              <a:srgbClr val="FF0000">
                <a:alpha val="20000"/>
              </a:srgb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0CAAAE5-8D8A-BF48-B4AA-4D2BD85B88FD}"/>
                </a:ext>
              </a:extLst>
            </p:cNvPr>
            <p:cNvSpPr txBox="1"/>
            <p:nvPr/>
          </p:nvSpPr>
          <p:spPr>
            <a:xfrm>
              <a:off x="4895230" y="3257732"/>
              <a:ext cx="1959899" cy="437946"/>
            </a:xfrm>
            <a:prstGeom prst="rect">
              <a:avLst/>
            </a:prstGeom>
            <a:noFill/>
          </p:spPr>
          <p:txBody>
            <a:bodyPr wrap="square" rtlCol="0">
              <a:spAutoFit/>
            </a:bodyPr>
            <a:lstStyle/>
            <a:p>
              <a:pPr algn="ctr"/>
              <a:r>
                <a:rPr lang="en-US" sz="2000" b="1" dirty="0" err="1"/>
                <a:t>HotpotQA</a:t>
              </a:r>
              <a:endParaRPr lang="en-US" sz="1600" b="1" dirty="0"/>
            </a:p>
            <a:p>
              <a:pPr algn="ctr"/>
              <a:r>
                <a:rPr lang="en-US" sz="1600" dirty="0"/>
                <a:t>Multi-hop reasoning</a:t>
              </a:r>
            </a:p>
          </p:txBody>
        </p:sp>
      </p:grpSp>
      <p:grpSp>
        <p:nvGrpSpPr>
          <p:cNvPr id="18" name="Group 17">
            <a:extLst>
              <a:ext uri="{FF2B5EF4-FFF2-40B4-BE49-F238E27FC236}">
                <a16:creationId xmlns:a16="http://schemas.microsoft.com/office/drawing/2014/main" id="{7809EC7C-DC2E-884A-962F-F9F88EEE875C}"/>
              </a:ext>
            </a:extLst>
          </p:cNvPr>
          <p:cNvGrpSpPr/>
          <p:nvPr/>
        </p:nvGrpSpPr>
        <p:grpSpPr>
          <a:xfrm>
            <a:off x="2544912" y="3687453"/>
            <a:ext cx="2144183" cy="1428779"/>
            <a:chOff x="2495674" y="3574909"/>
            <a:chExt cx="2144183" cy="1428779"/>
          </a:xfrm>
        </p:grpSpPr>
        <p:sp>
          <p:nvSpPr>
            <p:cNvPr id="5" name="Oval 4">
              <a:extLst>
                <a:ext uri="{FF2B5EF4-FFF2-40B4-BE49-F238E27FC236}">
                  <a16:creationId xmlns:a16="http://schemas.microsoft.com/office/drawing/2014/main" id="{53921619-1257-7841-BBA8-78712462B99D}"/>
                </a:ext>
              </a:extLst>
            </p:cNvPr>
            <p:cNvSpPr/>
            <p:nvPr/>
          </p:nvSpPr>
          <p:spPr>
            <a:xfrm>
              <a:off x="2498312" y="3574909"/>
              <a:ext cx="2141545" cy="1428779"/>
            </a:xfrm>
            <a:prstGeom prst="ellipse">
              <a:avLst/>
            </a:prstGeom>
            <a:solidFill>
              <a:schemeClr val="tx2">
                <a:lumMod val="20000"/>
                <a:lumOff val="80000"/>
                <a:alpha val="41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69CF4FE-6835-9942-A27D-C6FD30FD4826}"/>
                </a:ext>
              </a:extLst>
            </p:cNvPr>
            <p:cNvSpPr txBox="1"/>
            <p:nvPr/>
          </p:nvSpPr>
          <p:spPr>
            <a:xfrm>
              <a:off x="2495674" y="3872688"/>
              <a:ext cx="2141545" cy="923330"/>
            </a:xfrm>
            <a:prstGeom prst="rect">
              <a:avLst/>
            </a:prstGeom>
            <a:noFill/>
          </p:spPr>
          <p:txBody>
            <a:bodyPr wrap="square" rtlCol="0">
              <a:spAutoFit/>
            </a:bodyPr>
            <a:lstStyle/>
            <a:p>
              <a:pPr algn="ctr"/>
              <a:r>
                <a:rPr lang="en-US" b="1" dirty="0" err="1"/>
                <a:t>SQuAD</a:t>
              </a:r>
              <a:endParaRPr lang="en-US" b="1" dirty="0"/>
            </a:p>
            <a:p>
              <a:pPr algn="ctr"/>
              <a:r>
                <a:rPr lang="en-US" dirty="0"/>
                <a:t>Predicate/argument structure</a:t>
              </a:r>
            </a:p>
          </p:txBody>
        </p:sp>
      </p:grpSp>
      <p:grpSp>
        <p:nvGrpSpPr>
          <p:cNvPr id="21" name="Group 20">
            <a:extLst>
              <a:ext uri="{FF2B5EF4-FFF2-40B4-BE49-F238E27FC236}">
                <a16:creationId xmlns:a16="http://schemas.microsoft.com/office/drawing/2014/main" id="{25BBA5EE-5931-7D42-9D99-04920F6FCCFC}"/>
              </a:ext>
            </a:extLst>
          </p:cNvPr>
          <p:cNvGrpSpPr/>
          <p:nvPr/>
        </p:nvGrpSpPr>
        <p:grpSpPr>
          <a:xfrm>
            <a:off x="4884366" y="4705708"/>
            <a:ext cx="2183227" cy="1404090"/>
            <a:chOff x="4835128" y="4593164"/>
            <a:chExt cx="2183227" cy="1404090"/>
          </a:xfrm>
        </p:grpSpPr>
        <p:sp>
          <p:nvSpPr>
            <p:cNvPr id="10" name="Oval 9">
              <a:extLst>
                <a:ext uri="{FF2B5EF4-FFF2-40B4-BE49-F238E27FC236}">
                  <a16:creationId xmlns:a16="http://schemas.microsoft.com/office/drawing/2014/main" id="{23C12A80-F695-3A4C-AE1B-8C0AF2548070}"/>
                </a:ext>
              </a:extLst>
            </p:cNvPr>
            <p:cNvSpPr/>
            <p:nvPr/>
          </p:nvSpPr>
          <p:spPr>
            <a:xfrm>
              <a:off x="4851154" y="4593164"/>
              <a:ext cx="2141545" cy="1404090"/>
            </a:xfrm>
            <a:prstGeom prst="ellipse">
              <a:avLst/>
            </a:prstGeom>
            <a:solidFill>
              <a:schemeClr val="accent4">
                <a:alpha val="38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D9418C1-75BC-B64F-88A7-C68A34F64BB4}"/>
                </a:ext>
              </a:extLst>
            </p:cNvPr>
            <p:cNvSpPr/>
            <p:nvPr/>
          </p:nvSpPr>
          <p:spPr>
            <a:xfrm>
              <a:off x="4835128" y="4875854"/>
              <a:ext cx="2183227" cy="406456"/>
            </a:xfrm>
            <a:prstGeom prst="rect">
              <a:avLst/>
            </a:prstGeom>
          </p:spPr>
          <p:txBody>
            <a:bodyPr wrap="square">
              <a:spAutoFit/>
            </a:bodyPr>
            <a:lstStyle/>
            <a:p>
              <a:pPr algn="ctr"/>
              <a:r>
                <a:rPr lang="en-US" sz="2000" b="1" dirty="0"/>
                <a:t>DROP </a:t>
              </a:r>
            </a:p>
            <a:p>
              <a:pPr algn="ctr"/>
              <a:r>
                <a:rPr lang="en-US" dirty="0"/>
                <a:t>Arithmetic reasoning</a:t>
              </a:r>
            </a:p>
          </p:txBody>
        </p:sp>
      </p:grpSp>
      <p:sp>
        <p:nvSpPr>
          <p:cNvPr id="23" name="Curved Down Arrow 22">
            <a:extLst>
              <a:ext uri="{FF2B5EF4-FFF2-40B4-BE49-F238E27FC236}">
                <a16:creationId xmlns:a16="http://schemas.microsoft.com/office/drawing/2014/main" id="{9D998DB2-CE5F-0840-9568-3FBBE360E291}"/>
              </a:ext>
            </a:extLst>
          </p:cNvPr>
          <p:cNvSpPr/>
          <p:nvPr/>
        </p:nvSpPr>
        <p:spPr>
          <a:xfrm rot="20046819">
            <a:off x="3759358" y="2953561"/>
            <a:ext cx="1619794" cy="697497"/>
          </a:xfrm>
          <a:prstGeom prst="curvedDownArrow">
            <a:avLst>
              <a:gd name="adj1" fmla="val 10966"/>
              <a:gd name="adj2" fmla="val 46368"/>
              <a:gd name="adj3" fmla="val 336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Box 23">
            <a:extLst>
              <a:ext uri="{FF2B5EF4-FFF2-40B4-BE49-F238E27FC236}">
                <a16:creationId xmlns:a16="http://schemas.microsoft.com/office/drawing/2014/main" id="{C74B059F-17DB-364F-A740-73849E5C339A}"/>
              </a:ext>
            </a:extLst>
          </p:cNvPr>
          <p:cNvSpPr txBox="1"/>
          <p:nvPr/>
        </p:nvSpPr>
        <p:spPr>
          <a:xfrm>
            <a:off x="5400910" y="2506843"/>
            <a:ext cx="1294228" cy="369332"/>
          </a:xfrm>
          <a:prstGeom prst="rect">
            <a:avLst/>
          </a:prstGeom>
          <a:noFill/>
        </p:spPr>
        <p:txBody>
          <a:bodyPr wrap="square" rtlCol="0">
            <a:spAutoFit/>
          </a:bodyPr>
          <a:lstStyle/>
          <a:p>
            <a:r>
              <a:rPr lang="en-US" b="1" dirty="0">
                <a:solidFill>
                  <a:srgbClr val="0051CA"/>
                </a:solidFill>
              </a:rPr>
              <a:t>QA Task</a:t>
            </a:r>
          </a:p>
        </p:txBody>
      </p:sp>
      <p:sp>
        <p:nvSpPr>
          <p:cNvPr id="25" name="Rectangle 24">
            <a:extLst>
              <a:ext uri="{FF2B5EF4-FFF2-40B4-BE49-F238E27FC236}">
                <a16:creationId xmlns:a16="http://schemas.microsoft.com/office/drawing/2014/main" id="{F1834474-B076-B548-AC71-C5C21AEFF64F}"/>
              </a:ext>
            </a:extLst>
          </p:cNvPr>
          <p:cNvSpPr/>
          <p:nvPr/>
        </p:nvSpPr>
        <p:spPr>
          <a:xfrm>
            <a:off x="4129462" y="3057384"/>
            <a:ext cx="543739" cy="523220"/>
          </a:xfrm>
          <a:prstGeom prst="rect">
            <a:avLst/>
          </a:prstGeom>
        </p:spPr>
        <p:txBody>
          <a:bodyPr wrap="none">
            <a:spAutoFit/>
          </a:bodyPr>
          <a:lstStyle/>
          <a:p>
            <a:pPr algn="ctr"/>
            <a:r>
              <a:rPr lang="en-US" sz="2800" dirty="0"/>
              <a:t>🤮</a:t>
            </a:r>
            <a:endParaRPr lang="en-US" dirty="0"/>
          </a:p>
        </p:txBody>
      </p:sp>
    </p:spTree>
    <p:extLst>
      <p:ext uri="{BB962C8B-B14F-4D97-AF65-F5344CB8AC3E}">
        <p14:creationId xmlns:p14="http://schemas.microsoft.com/office/powerpoint/2010/main" val="404725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4" grpId="0"/>
      <p:bldP spid="25"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516E-4255-1047-8382-EA4717AB320E}"/>
              </a:ext>
            </a:extLst>
          </p:cNvPr>
          <p:cNvSpPr>
            <a:spLocks noGrp="1"/>
          </p:cNvSpPr>
          <p:nvPr>
            <p:ph type="title"/>
          </p:nvPr>
        </p:nvSpPr>
        <p:spPr/>
        <p:txBody>
          <a:bodyPr/>
          <a:lstStyle/>
          <a:p>
            <a:r>
              <a:rPr lang="en-US" dirty="0"/>
              <a:t>QA datasets </a:t>
            </a:r>
          </a:p>
        </p:txBody>
      </p:sp>
      <p:cxnSp>
        <p:nvCxnSpPr>
          <p:cNvPr id="6" name="Straight Arrow Connector 5">
            <a:extLst>
              <a:ext uri="{FF2B5EF4-FFF2-40B4-BE49-F238E27FC236}">
                <a16:creationId xmlns:a16="http://schemas.microsoft.com/office/drawing/2014/main" id="{374FC7A2-1614-104E-89F4-606AF91C4E2F}"/>
              </a:ext>
            </a:extLst>
          </p:cNvPr>
          <p:cNvCxnSpPr>
            <a:cxnSpLocks/>
          </p:cNvCxnSpPr>
          <p:nvPr/>
        </p:nvCxnSpPr>
        <p:spPr>
          <a:xfrm>
            <a:off x="954947" y="3029854"/>
            <a:ext cx="10565538"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EB34B12-7337-184F-BB39-70D052B752F7}"/>
              </a:ext>
            </a:extLst>
          </p:cNvPr>
          <p:cNvSpPr txBox="1"/>
          <p:nvPr/>
        </p:nvSpPr>
        <p:spPr>
          <a:xfrm>
            <a:off x="1184693" y="3039296"/>
            <a:ext cx="10064935" cy="369332"/>
          </a:xfrm>
          <a:prstGeom prst="rect">
            <a:avLst/>
          </a:prstGeom>
          <a:noFill/>
        </p:spPr>
        <p:txBody>
          <a:bodyPr wrap="none" rtlCol="0">
            <a:spAutoFit/>
          </a:bodyPr>
          <a:lstStyle/>
          <a:p>
            <a:r>
              <a:rPr lang="en-US" dirty="0"/>
              <a:t>2000		        2005		                   2010		            2015	    	    2020</a:t>
            </a:r>
          </a:p>
        </p:txBody>
      </p:sp>
      <p:sp>
        <p:nvSpPr>
          <p:cNvPr id="15" name="Rounded Rectangle 14">
            <a:extLst>
              <a:ext uri="{FF2B5EF4-FFF2-40B4-BE49-F238E27FC236}">
                <a16:creationId xmlns:a16="http://schemas.microsoft.com/office/drawing/2014/main" id="{5F2D0C3E-932D-DB4E-90E9-1AAD17C4892A}"/>
              </a:ext>
            </a:extLst>
          </p:cNvPr>
          <p:cNvSpPr/>
          <p:nvPr/>
        </p:nvSpPr>
        <p:spPr>
          <a:xfrm>
            <a:off x="1015586" y="2703742"/>
            <a:ext cx="535070" cy="24009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TREC-8</a:t>
            </a:r>
          </a:p>
        </p:txBody>
      </p:sp>
      <p:sp>
        <p:nvSpPr>
          <p:cNvPr id="16" name="Rounded Rectangle 15">
            <a:extLst>
              <a:ext uri="{FF2B5EF4-FFF2-40B4-BE49-F238E27FC236}">
                <a16:creationId xmlns:a16="http://schemas.microsoft.com/office/drawing/2014/main" id="{9B89EDCA-66BB-0E42-ACB3-42A2AFA1B78D}"/>
              </a:ext>
            </a:extLst>
          </p:cNvPr>
          <p:cNvSpPr/>
          <p:nvPr/>
        </p:nvSpPr>
        <p:spPr>
          <a:xfrm>
            <a:off x="1584961" y="2692167"/>
            <a:ext cx="535070" cy="2497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200" dirty="0"/>
              <a:t>TREC-9</a:t>
            </a:r>
          </a:p>
        </p:txBody>
      </p:sp>
      <p:sp>
        <p:nvSpPr>
          <p:cNvPr id="17" name="Rounded Rectangle 16">
            <a:extLst>
              <a:ext uri="{FF2B5EF4-FFF2-40B4-BE49-F238E27FC236}">
                <a16:creationId xmlns:a16="http://schemas.microsoft.com/office/drawing/2014/main" id="{D8BE7499-80FA-124A-9DB2-8D8F91E1BBEF}"/>
              </a:ext>
            </a:extLst>
          </p:cNvPr>
          <p:cNvSpPr/>
          <p:nvPr/>
        </p:nvSpPr>
        <p:spPr>
          <a:xfrm>
            <a:off x="2140507" y="2681540"/>
            <a:ext cx="1606083" cy="25371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TREC-2001-2005.</a:t>
            </a:r>
          </a:p>
        </p:txBody>
      </p:sp>
      <p:sp>
        <p:nvSpPr>
          <p:cNvPr id="18" name="Rounded Rectangle 17">
            <a:extLst>
              <a:ext uri="{FF2B5EF4-FFF2-40B4-BE49-F238E27FC236}">
                <a16:creationId xmlns:a16="http://schemas.microsoft.com/office/drawing/2014/main" id="{1A9EE56F-13FA-EA40-A940-A374E4579692}"/>
              </a:ext>
            </a:extLst>
          </p:cNvPr>
          <p:cNvSpPr/>
          <p:nvPr/>
        </p:nvSpPr>
        <p:spPr>
          <a:xfrm>
            <a:off x="6354320" y="2701740"/>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MCTest</a:t>
            </a:r>
            <a:endParaRPr lang="en-US" sz="1400" dirty="0"/>
          </a:p>
        </p:txBody>
      </p:sp>
      <p:sp>
        <p:nvSpPr>
          <p:cNvPr id="19" name="Rounded Rectangle 18">
            <a:extLst>
              <a:ext uri="{FF2B5EF4-FFF2-40B4-BE49-F238E27FC236}">
                <a16:creationId xmlns:a16="http://schemas.microsoft.com/office/drawing/2014/main" id="{5CCCA68C-7039-E343-B061-7C3290C0CB65}"/>
              </a:ext>
            </a:extLst>
          </p:cNvPr>
          <p:cNvSpPr/>
          <p:nvPr/>
        </p:nvSpPr>
        <p:spPr>
          <a:xfrm>
            <a:off x="8431751" y="269634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RACE</a:t>
            </a:r>
          </a:p>
        </p:txBody>
      </p:sp>
      <p:sp>
        <p:nvSpPr>
          <p:cNvPr id="20" name="Rounded Rectangle 19">
            <a:extLst>
              <a:ext uri="{FF2B5EF4-FFF2-40B4-BE49-F238E27FC236}">
                <a16:creationId xmlns:a16="http://schemas.microsoft.com/office/drawing/2014/main" id="{AF25CD1F-5379-F64F-81D8-6C789DFDF698}"/>
              </a:ext>
            </a:extLst>
          </p:cNvPr>
          <p:cNvSpPr/>
          <p:nvPr/>
        </p:nvSpPr>
        <p:spPr>
          <a:xfrm>
            <a:off x="8431750" y="2362406"/>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SQuAD1</a:t>
            </a:r>
          </a:p>
        </p:txBody>
      </p:sp>
      <p:sp>
        <p:nvSpPr>
          <p:cNvPr id="24" name="Rounded Rectangle 23">
            <a:extLst>
              <a:ext uri="{FF2B5EF4-FFF2-40B4-BE49-F238E27FC236}">
                <a16:creationId xmlns:a16="http://schemas.microsoft.com/office/drawing/2014/main" id="{8D30D3B2-A88B-7E4B-9551-D43CFAAF261C}"/>
              </a:ext>
            </a:extLst>
          </p:cNvPr>
          <p:cNvSpPr/>
          <p:nvPr/>
        </p:nvSpPr>
        <p:spPr>
          <a:xfrm>
            <a:off x="9183682" y="2700167"/>
            <a:ext cx="686764" cy="253677"/>
          </a:xfrm>
          <a:prstGeom prst="round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ARC</a:t>
            </a:r>
          </a:p>
        </p:txBody>
      </p:sp>
      <p:sp>
        <p:nvSpPr>
          <p:cNvPr id="25" name="Rounded Rectangle 24">
            <a:extLst>
              <a:ext uri="{FF2B5EF4-FFF2-40B4-BE49-F238E27FC236}">
                <a16:creationId xmlns:a16="http://schemas.microsoft.com/office/drawing/2014/main" id="{787E76C2-C37A-574C-B01D-DD7B3E3FF387}"/>
              </a:ext>
            </a:extLst>
          </p:cNvPr>
          <p:cNvSpPr/>
          <p:nvPr/>
        </p:nvSpPr>
        <p:spPr>
          <a:xfrm>
            <a:off x="9183682" y="2345106"/>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100" dirty="0" err="1"/>
              <a:t>SQuAD</a:t>
            </a:r>
            <a:r>
              <a:rPr lang="en-US" sz="1100" dirty="0"/>
              <a:t> 2.0</a:t>
            </a:r>
          </a:p>
        </p:txBody>
      </p:sp>
      <p:sp>
        <p:nvSpPr>
          <p:cNvPr id="26" name="Rounded Rectangle 25">
            <a:extLst>
              <a:ext uri="{FF2B5EF4-FFF2-40B4-BE49-F238E27FC236}">
                <a16:creationId xmlns:a16="http://schemas.microsoft.com/office/drawing/2014/main" id="{63C631BD-A711-E24B-9D5B-5F517D41E4A5}"/>
              </a:ext>
            </a:extLst>
          </p:cNvPr>
          <p:cNvSpPr/>
          <p:nvPr/>
        </p:nvSpPr>
        <p:spPr>
          <a:xfrm>
            <a:off x="9933719" y="268560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900" dirty="0" err="1"/>
              <a:t>WinoGrande</a:t>
            </a:r>
            <a:endParaRPr lang="en-US" sz="900" dirty="0"/>
          </a:p>
        </p:txBody>
      </p:sp>
      <p:sp>
        <p:nvSpPr>
          <p:cNvPr id="27" name="Rounded Rectangle 26">
            <a:extLst>
              <a:ext uri="{FF2B5EF4-FFF2-40B4-BE49-F238E27FC236}">
                <a16:creationId xmlns:a16="http://schemas.microsoft.com/office/drawing/2014/main" id="{4D6E2347-0B02-2D49-9022-593548EB0C6F}"/>
              </a:ext>
            </a:extLst>
          </p:cNvPr>
          <p:cNvSpPr/>
          <p:nvPr/>
        </p:nvSpPr>
        <p:spPr>
          <a:xfrm>
            <a:off x="9931144" y="2363512"/>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ComQA</a:t>
            </a:r>
            <a:endParaRPr lang="en-US" sz="1400" dirty="0"/>
          </a:p>
        </p:txBody>
      </p:sp>
      <p:sp>
        <p:nvSpPr>
          <p:cNvPr id="28" name="Rounded Rectangle 27">
            <a:extLst>
              <a:ext uri="{FF2B5EF4-FFF2-40B4-BE49-F238E27FC236}">
                <a16:creationId xmlns:a16="http://schemas.microsoft.com/office/drawing/2014/main" id="{547906FD-E2CF-9C44-847C-07EBF71B52F5}"/>
              </a:ext>
            </a:extLst>
          </p:cNvPr>
          <p:cNvSpPr/>
          <p:nvPr/>
        </p:nvSpPr>
        <p:spPr>
          <a:xfrm>
            <a:off x="9931144" y="2009438"/>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DROP</a:t>
            </a:r>
          </a:p>
        </p:txBody>
      </p:sp>
      <p:sp>
        <p:nvSpPr>
          <p:cNvPr id="29" name="Rounded Rectangle 28">
            <a:extLst>
              <a:ext uri="{FF2B5EF4-FFF2-40B4-BE49-F238E27FC236}">
                <a16:creationId xmlns:a16="http://schemas.microsoft.com/office/drawing/2014/main" id="{969F314A-B541-6449-AC86-B7AB77F138CE}"/>
              </a:ext>
            </a:extLst>
          </p:cNvPr>
          <p:cNvSpPr/>
          <p:nvPr/>
        </p:nvSpPr>
        <p:spPr>
          <a:xfrm>
            <a:off x="9183682" y="2023911"/>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NarQA</a:t>
            </a:r>
            <a:endParaRPr lang="en-US" sz="1400" dirty="0"/>
          </a:p>
        </p:txBody>
      </p:sp>
      <p:sp>
        <p:nvSpPr>
          <p:cNvPr id="31" name="Rounded Rectangle 30">
            <a:extLst>
              <a:ext uri="{FF2B5EF4-FFF2-40B4-BE49-F238E27FC236}">
                <a16:creationId xmlns:a16="http://schemas.microsoft.com/office/drawing/2014/main" id="{F6AFF80D-F7C7-EC49-BED0-795064879532}"/>
              </a:ext>
            </a:extLst>
          </p:cNvPr>
          <p:cNvSpPr/>
          <p:nvPr/>
        </p:nvSpPr>
        <p:spPr>
          <a:xfrm>
            <a:off x="9183682" y="1691234"/>
            <a:ext cx="686764" cy="253677"/>
          </a:xfrm>
          <a:prstGeom prst="roundRect">
            <a:avLst/>
          </a:prstGeom>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a:t>OBQA</a:t>
            </a:r>
          </a:p>
        </p:txBody>
      </p:sp>
      <p:sp>
        <p:nvSpPr>
          <p:cNvPr id="32" name="Rounded Rectangle 31">
            <a:extLst>
              <a:ext uri="{FF2B5EF4-FFF2-40B4-BE49-F238E27FC236}">
                <a16:creationId xmlns:a16="http://schemas.microsoft.com/office/drawing/2014/main" id="{79AE130E-EE41-A54D-82C6-91846CE67158}"/>
              </a:ext>
            </a:extLst>
          </p:cNvPr>
          <p:cNvSpPr/>
          <p:nvPr/>
        </p:nvSpPr>
        <p:spPr>
          <a:xfrm>
            <a:off x="9931144" y="1684067"/>
            <a:ext cx="686764" cy="253677"/>
          </a:xfrm>
          <a:prstGeom prst="roundRect">
            <a:avLst/>
          </a:prstGeom>
          <a:solidFill>
            <a:srgbClr val="FF0000"/>
          </a:solidFill>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400" dirty="0" err="1"/>
              <a:t>BoolQ</a:t>
            </a:r>
            <a:endParaRPr lang="en-US" sz="1400" dirty="0"/>
          </a:p>
        </p:txBody>
      </p:sp>
      <p:sp>
        <p:nvSpPr>
          <p:cNvPr id="33" name="TextBox 32">
            <a:extLst>
              <a:ext uri="{FF2B5EF4-FFF2-40B4-BE49-F238E27FC236}">
                <a16:creationId xmlns:a16="http://schemas.microsoft.com/office/drawing/2014/main" id="{01806DB2-7EAC-A848-9E9D-86874046648C}"/>
              </a:ext>
            </a:extLst>
          </p:cNvPr>
          <p:cNvSpPr txBox="1"/>
          <p:nvPr/>
        </p:nvSpPr>
        <p:spPr>
          <a:xfrm>
            <a:off x="10749754" y="2421798"/>
            <a:ext cx="470000" cy="523220"/>
          </a:xfrm>
          <a:prstGeom prst="rect">
            <a:avLst/>
          </a:prstGeom>
          <a:noFill/>
        </p:spPr>
        <p:txBody>
          <a:bodyPr wrap="none" rtlCol="0">
            <a:spAutoFit/>
          </a:bodyPr>
          <a:lstStyle/>
          <a:p>
            <a:r>
              <a:rPr lang="en-US" sz="2800" dirty="0"/>
              <a:t>…</a:t>
            </a:r>
          </a:p>
        </p:txBody>
      </p:sp>
      <p:sp>
        <p:nvSpPr>
          <p:cNvPr id="34" name="TextBox 33">
            <a:extLst>
              <a:ext uri="{FF2B5EF4-FFF2-40B4-BE49-F238E27FC236}">
                <a16:creationId xmlns:a16="http://schemas.microsoft.com/office/drawing/2014/main" id="{62DEE78A-33E5-8545-8062-CE31E28997E3}"/>
              </a:ext>
            </a:extLst>
          </p:cNvPr>
          <p:cNvSpPr txBox="1"/>
          <p:nvPr/>
        </p:nvSpPr>
        <p:spPr>
          <a:xfrm rot="16200000">
            <a:off x="9897056" y="1219130"/>
            <a:ext cx="470000" cy="523220"/>
          </a:xfrm>
          <a:prstGeom prst="rect">
            <a:avLst/>
          </a:prstGeom>
          <a:noFill/>
        </p:spPr>
        <p:txBody>
          <a:bodyPr wrap="none" rtlCol="0">
            <a:spAutoFit/>
          </a:bodyPr>
          <a:lstStyle/>
          <a:p>
            <a:r>
              <a:rPr lang="en-US" sz="2800" dirty="0"/>
              <a:t>…</a:t>
            </a:r>
          </a:p>
        </p:txBody>
      </p:sp>
      <p:sp>
        <p:nvSpPr>
          <p:cNvPr id="23" name="Rectangle 22">
            <a:extLst>
              <a:ext uri="{FF2B5EF4-FFF2-40B4-BE49-F238E27FC236}">
                <a16:creationId xmlns:a16="http://schemas.microsoft.com/office/drawing/2014/main" id="{ACD12931-A13F-F144-8672-F0D880A25297}"/>
              </a:ext>
            </a:extLst>
          </p:cNvPr>
          <p:cNvSpPr/>
          <p:nvPr/>
        </p:nvSpPr>
        <p:spPr>
          <a:xfrm>
            <a:off x="536736" y="4114798"/>
            <a:ext cx="5272776" cy="769441"/>
          </a:xfrm>
          <a:prstGeom prst="rect">
            <a:avLst/>
          </a:prstGeom>
        </p:spPr>
        <p:txBody>
          <a:bodyPr wrap="square">
            <a:spAutoFit/>
          </a:bodyPr>
          <a:lstStyle/>
          <a:p>
            <a:r>
              <a:rPr lang="en-US" sz="2200" b="1" dirty="0"/>
              <a:t>Question:</a:t>
            </a:r>
            <a:r>
              <a:rPr lang="en-US" sz="2200" b="1" i="1" dirty="0"/>
              <a:t> </a:t>
            </a:r>
            <a:r>
              <a:rPr lang="en-US" sz="2200" i="1" dirty="0"/>
              <a:t>“At what speed did the turbine operate?”</a:t>
            </a:r>
          </a:p>
        </p:txBody>
      </p:sp>
      <p:sp>
        <p:nvSpPr>
          <p:cNvPr id="30" name="Alternate Process 29">
            <a:extLst>
              <a:ext uri="{FF2B5EF4-FFF2-40B4-BE49-F238E27FC236}">
                <a16:creationId xmlns:a16="http://schemas.microsoft.com/office/drawing/2014/main" id="{4B98CFCF-7460-B845-878B-E374CF0796A1}"/>
              </a:ext>
            </a:extLst>
          </p:cNvPr>
          <p:cNvSpPr/>
          <p:nvPr/>
        </p:nvSpPr>
        <p:spPr>
          <a:xfrm>
            <a:off x="618738" y="5006440"/>
            <a:ext cx="4994983" cy="919401"/>
          </a:xfrm>
          <a:prstGeom prst="flowChartAlternateProcess">
            <a:avLst/>
          </a:prstGeom>
          <a:solidFill>
            <a:schemeClr val="tx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lIns="0" tIns="0" rIns="0" bIns="0">
            <a:spAutoFit/>
          </a:bodyPr>
          <a:lstStyle/>
          <a:p>
            <a:r>
              <a:rPr lang="en-US" b="1" dirty="0">
                <a:solidFill>
                  <a:schemeClr val="tx1"/>
                </a:solidFill>
              </a:rPr>
              <a:t>Candidates: </a:t>
            </a:r>
            <a:r>
              <a:rPr lang="en-US" i="1" dirty="0">
                <a:solidFill>
                  <a:schemeClr val="tx1"/>
                </a:solidFill>
              </a:rPr>
              <a:t>(</a:t>
            </a:r>
            <a:r>
              <a:rPr lang="en-US" i="1" dirty="0" err="1">
                <a:solidFill>
                  <a:schemeClr val="tx1"/>
                </a:solidFill>
              </a:rPr>
              <a:t>Nikola_Tesla</a:t>
            </a:r>
            <a:r>
              <a:rPr lang="en-US" i="1" dirty="0">
                <a:solidFill>
                  <a:schemeClr val="tx1"/>
                </a:solidFill>
              </a:rPr>
              <a:t>) On his 50th birthday in 1906, Tesla demonstrated his 200 horsepower (150 kilowatts) 16,000 rpm bladeless turbine. ...</a:t>
            </a:r>
          </a:p>
        </p:txBody>
      </p:sp>
      <p:sp>
        <p:nvSpPr>
          <p:cNvPr id="35" name="Rectangle 34">
            <a:extLst>
              <a:ext uri="{FF2B5EF4-FFF2-40B4-BE49-F238E27FC236}">
                <a16:creationId xmlns:a16="http://schemas.microsoft.com/office/drawing/2014/main" id="{0478293D-CB7E-5147-8792-A80FA510B27E}"/>
              </a:ext>
            </a:extLst>
          </p:cNvPr>
          <p:cNvSpPr/>
          <p:nvPr/>
        </p:nvSpPr>
        <p:spPr>
          <a:xfrm>
            <a:off x="8306027" y="4581587"/>
            <a:ext cx="1968499" cy="461665"/>
          </a:xfrm>
          <a:prstGeom prst="rect">
            <a:avLst/>
          </a:prstGeom>
        </p:spPr>
        <p:txBody>
          <a:bodyPr wrap="square">
            <a:spAutoFit/>
          </a:bodyPr>
          <a:lstStyle/>
          <a:p>
            <a:pPr algn="ctr"/>
            <a:r>
              <a:rPr lang="en-US" sz="2400" i="1" dirty="0"/>
              <a:t>“16,000 rpm”</a:t>
            </a:r>
          </a:p>
        </p:txBody>
      </p:sp>
      <p:sp>
        <p:nvSpPr>
          <p:cNvPr id="36" name="Chevron 35">
            <a:extLst>
              <a:ext uri="{FF2B5EF4-FFF2-40B4-BE49-F238E27FC236}">
                <a16:creationId xmlns:a16="http://schemas.microsoft.com/office/drawing/2014/main" id="{F766969C-9217-404D-BF40-E647D5FA6D16}"/>
              </a:ext>
            </a:extLst>
          </p:cNvPr>
          <p:cNvSpPr/>
          <p:nvPr/>
        </p:nvSpPr>
        <p:spPr>
          <a:xfrm>
            <a:off x="6354320" y="4616448"/>
            <a:ext cx="862090" cy="383678"/>
          </a:xfrm>
          <a:prstGeom prst="chevr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 name="Slide Number Placeholder 2">
            <a:extLst>
              <a:ext uri="{FF2B5EF4-FFF2-40B4-BE49-F238E27FC236}">
                <a16:creationId xmlns:a16="http://schemas.microsoft.com/office/drawing/2014/main" id="{9A2A1A22-21AA-FE4D-B370-83610FFB3C54}"/>
              </a:ext>
            </a:extLst>
          </p:cNvPr>
          <p:cNvSpPr>
            <a:spLocks noGrp="1"/>
          </p:cNvSpPr>
          <p:nvPr>
            <p:ph type="sldNum" sz="quarter" idx="10"/>
          </p:nvPr>
        </p:nvSpPr>
        <p:spPr/>
        <p:txBody>
          <a:bodyPr/>
          <a:lstStyle/>
          <a:p>
            <a:pPr>
              <a:defRPr/>
            </a:pPr>
            <a:fld id="{0121240C-47AF-2F4D-83B3-CC3EDF50F794}" type="slidenum">
              <a:rPr lang="en-US" smtClean="0"/>
              <a:pPr>
                <a:defRPr/>
              </a:pPr>
              <a:t>60</a:t>
            </a:fld>
            <a:endParaRPr lang="en-US" dirty="0"/>
          </a:p>
        </p:txBody>
      </p:sp>
    </p:spTree>
    <p:extLst>
      <p:ext uri="{BB962C8B-B14F-4D97-AF65-F5344CB8AC3E}">
        <p14:creationId xmlns:p14="http://schemas.microsoft.com/office/powerpoint/2010/main" val="113567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animBg="1"/>
      <p:bldP spid="35" grpId="0"/>
      <p:bldP spid="36"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55317-E395-5F46-8F59-121E27CBEA2D}"/>
              </a:ext>
            </a:extLst>
          </p:cNvPr>
          <p:cNvSpPr>
            <a:spLocks noGrp="1"/>
          </p:cNvSpPr>
          <p:nvPr>
            <p:ph type="title"/>
          </p:nvPr>
        </p:nvSpPr>
        <p:spPr/>
        <p:txBody>
          <a:bodyPr/>
          <a:lstStyle/>
          <a:p>
            <a:r>
              <a:rPr lang="en-US" dirty="0" err="1"/>
              <a:t>UnifiedQA</a:t>
            </a:r>
            <a:r>
              <a:rPr lang="en-US" dirty="0"/>
              <a:t>: Towards an Implementation</a:t>
            </a:r>
          </a:p>
        </p:txBody>
      </p:sp>
      <p:sp>
        <p:nvSpPr>
          <p:cNvPr id="3" name="Content Placeholder 2">
            <a:extLst>
              <a:ext uri="{FF2B5EF4-FFF2-40B4-BE49-F238E27FC236}">
                <a16:creationId xmlns:a16="http://schemas.microsoft.com/office/drawing/2014/main" id="{8DC91656-2814-AD4F-A0F6-9DA345316DA3}"/>
              </a:ext>
            </a:extLst>
          </p:cNvPr>
          <p:cNvSpPr>
            <a:spLocks noGrp="1"/>
          </p:cNvSpPr>
          <p:nvPr>
            <p:ph idx="1"/>
          </p:nvPr>
        </p:nvSpPr>
        <p:spPr/>
        <p:txBody>
          <a:bodyPr/>
          <a:lstStyle/>
          <a:p>
            <a:r>
              <a:rPr lang="en-US" dirty="0"/>
              <a:t>Use text-to-text architectures </a:t>
            </a:r>
          </a:p>
          <a:p>
            <a:pPr lvl="1"/>
            <a:r>
              <a:rPr lang="en-US" dirty="0"/>
              <a:t>T5 </a:t>
            </a:r>
            <a:r>
              <a:rPr lang="en-US" sz="1600" dirty="0">
                <a:solidFill>
                  <a:schemeClr val="bg1">
                    <a:lumMod val="50000"/>
                  </a:schemeClr>
                </a:solidFill>
              </a:rPr>
              <a:t>[</a:t>
            </a:r>
            <a:r>
              <a:rPr lang="en-US" sz="1600" dirty="0" err="1">
                <a:solidFill>
                  <a:schemeClr val="bg1">
                    <a:lumMod val="50000"/>
                  </a:schemeClr>
                </a:solidFill>
              </a:rPr>
              <a:t>Raffal</a:t>
            </a:r>
            <a:r>
              <a:rPr lang="en-US" sz="1600" dirty="0">
                <a:solidFill>
                  <a:schemeClr val="bg1">
                    <a:lumMod val="50000"/>
                  </a:schemeClr>
                </a:solidFill>
              </a:rPr>
              <a:t> et al, 2020]</a:t>
            </a:r>
            <a:r>
              <a:rPr lang="en-US" dirty="0"/>
              <a:t>, BART </a:t>
            </a:r>
            <a:r>
              <a:rPr lang="en-US" sz="1600" dirty="0">
                <a:solidFill>
                  <a:schemeClr val="bg1">
                    <a:lumMod val="50000"/>
                  </a:schemeClr>
                </a:solidFill>
              </a:rPr>
              <a:t>[Lewis et al, 2019]</a:t>
            </a:r>
            <a:r>
              <a:rPr lang="en-US" dirty="0"/>
              <a:t>, etc. </a:t>
            </a:r>
          </a:p>
          <a:p>
            <a:pPr lvl="1"/>
            <a:endParaRPr lang="en-US" dirty="0"/>
          </a:p>
          <a:p>
            <a:pPr lvl="1"/>
            <a:endParaRPr lang="en-US" dirty="0"/>
          </a:p>
          <a:p>
            <a:r>
              <a:rPr lang="en-US" dirty="0"/>
              <a:t>Train simultaneously on all datasets.</a:t>
            </a:r>
          </a:p>
          <a:p>
            <a:pPr lvl="1"/>
            <a:r>
              <a:rPr lang="en-US" dirty="0"/>
              <a:t>Batches contains the same number of instances from each training set.</a:t>
            </a:r>
          </a:p>
        </p:txBody>
      </p:sp>
      <p:sp>
        <p:nvSpPr>
          <p:cNvPr id="4" name="Slide Number Placeholder 3">
            <a:extLst>
              <a:ext uri="{FF2B5EF4-FFF2-40B4-BE49-F238E27FC236}">
                <a16:creationId xmlns:a16="http://schemas.microsoft.com/office/drawing/2014/main" id="{1EFB7EDC-E400-5A4F-BBA1-EC0E8D2DBBC0}"/>
              </a:ext>
            </a:extLst>
          </p:cNvPr>
          <p:cNvSpPr>
            <a:spLocks noGrp="1"/>
          </p:cNvSpPr>
          <p:nvPr>
            <p:ph type="sldNum" sz="quarter" idx="10"/>
          </p:nvPr>
        </p:nvSpPr>
        <p:spPr/>
        <p:txBody>
          <a:bodyPr/>
          <a:lstStyle/>
          <a:p>
            <a:pPr>
              <a:defRPr/>
            </a:pPr>
            <a:fld id="{0121240C-47AF-2F4D-83B3-CC3EDF50F794}" type="slidenum">
              <a:rPr lang="en-US" smtClean="0"/>
              <a:pPr>
                <a:defRPr/>
              </a:pPr>
              <a:t>61</a:t>
            </a:fld>
            <a:endParaRPr lang="en-US" dirty="0"/>
          </a:p>
        </p:txBody>
      </p:sp>
    </p:spTree>
    <p:extLst>
      <p:ext uri="{BB962C8B-B14F-4D97-AF65-F5344CB8AC3E}">
        <p14:creationId xmlns:p14="http://schemas.microsoft.com/office/powerpoint/2010/main" val="129020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3">
                                            <p:txEl>
                                              <p:pRg st="0" end="0"/>
                                            </p:txEl>
                                          </p:spTgt>
                                        </p:tgtEl>
                                        <p:attrNameLst>
                                          <p:attrName>style.opacity</p:attrName>
                                        </p:attrNameLst>
                                      </p:cBhvr>
                                      <p:to>
                                        <p:strVal val="0.25"/>
                                      </p:to>
                                    </p:set>
                                    <p:animEffect filter="image" prLst="opacity: 0.25">
                                      <p:cBhvr rctx="IE">
                                        <p:cTn id="7" dur="indefinite"/>
                                        <p:tgtEl>
                                          <p:spTgt spid="3">
                                            <p:txEl>
                                              <p:pRg st="0" end="0"/>
                                            </p:txEl>
                                          </p:spTgt>
                                        </p:tgtEl>
                                      </p:cBhvr>
                                    </p:animEffect>
                                  </p:childTnLst>
                                </p:cTn>
                              </p:par>
                              <p:par>
                                <p:cTn id="8" presetID="9" presetClass="emph" presetSubtype="0" nodeType="withEffect">
                                  <p:stCondLst>
                                    <p:cond delay="0"/>
                                  </p:stCondLst>
                                  <p:childTnLst>
                                    <p:set>
                                      <p:cBhvr>
                                        <p:cTn id="9" dur="indefinite"/>
                                        <p:tgtEl>
                                          <p:spTgt spid="3">
                                            <p:txEl>
                                              <p:pRg st="1" end="1"/>
                                            </p:txEl>
                                          </p:spTgt>
                                        </p:tgtEl>
                                        <p:attrNameLst>
                                          <p:attrName>style.opacity</p:attrName>
                                        </p:attrNameLst>
                                      </p:cBhvr>
                                      <p:to>
                                        <p:strVal val="0.25"/>
                                      </p:to>
                                    </p:set>
                                    <p:animEffect filter="image" prLst="opacity: 0.25">
                                      <p:cBhvr rctx="IE">
                                        <p:cTn id="10" dur="indefinite"/>
                                        <p:tgtEl>
                                          <p:spTgt spid="3">
                                            <p:txEl>
                                              <p:pRg st="1" end="1"/>
                                            </p:txEl>
                                          </p:spTgt>
                                        </p:tgtEl>
                                      </p:cBhvr>
                                    </p:animEffect>
                                  </p:childTnLst>
                                </p:cTn>
                              </p:par>
                              <p:par>
                                <p:cTn id="11" presetID="9" presetClass="emph" presetSubtype="0" nodeType="withEffect">
                                  <p:stCondLst>
                                    <p:cond delay="0"/>
                                  </p:stCondLst>
                                  <p:childTnLst>
                                    <p:set>
                                      <p:cBhvr>
                                        <p:cTn id="12" dur="indefinite"/>
                                        <p:tgtEl>
                                          <p:spTgt spid="3">
                                            <p:txEl>
                                              <p:pRg st="4" end="4"/>
                                            </p:txEl>
                                          </p:spTgt>
                                        </p:tgtEl>
                                        <p:attrNameLst>
                                          <p:attrName>style.opacity</p:attrName>
                                        </p:attrNameLst>
                                      </p:cBhvr>
                                      <p:to>
                                        <p:strVal val="0.25"/>
                                      </p:to>
                                    </p:set>
                                    <p:animEffect filter="image" prLst="opacity: 0.25">
                                      <p:cBhvr rctx="IE">
                                        <p:cTn id="13" dur="indefinite"/>
                                        <p:tgtEl>
                                          <p:spTgt spid="3">
                                            <p:txEl>
                                              <p:pRg st="4" end="4"/>
                                            </p:txEl>
                                          </p:spTgt>
                                        </p:tgtEl>
                                      </p:cBhvr>
                                    </p:animEffect>
                                  </p:childTnLst>
                                </p:cTn>
                              </p:par>
                              <p:par>
                                <p:cTn id="14" presetID="9" presetClass="emph" presetSubtype="0" nodeType="withEffect">
                                  <p:stCondLst>
                                    <p:cond delay="0"/>
                                  </p:stCondLst>
                                  <p:childTnLst>
                                    <p:set>
                                      <p:cBhvr>
                                        <p:cTn id="15" dur="indefinite"/>
                                        <p:tgtEl>
                                          <p:spTgt spid="3">
                                            <p:txEl>
                                              <p:pRg st="5" end="5"/>
                                            </p:txEl>
                                          </p:spTgt>
                                        </p:tgtEl>
                                        <p:attrNameLst>
                                          <p:attrName>style.opacity</p:attrName>
                                        </p:attrNameLst>
                                      </p:cBhvr>
                                      <p:to>
                                        <p:strVal val="0.25"/>
                                      </p:to>
                                    </p:set>
                                    <p:animEffect filter="image" prLst="opacity: 0.25">
                                      <p:cBhvr rctx="IE">
                                        <p:cTn id="16" dur="indefinite"/>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nodeType="clickEffect">
                                  <p:stCondLst>
                                    <p:cond delay="0"/>
                                  </p:stCondLst>
                                  <p:childTnLst>
                                    <p:set>
                                      <p:cBhvr>
                                        <p:cTn id="20" dur="indefinite"/>
                                        <p:tgtEl>
                                          <p:spTgt spid="3">
                                            <p:txEl>
                                              <p:pRg st="0" end="0"/>
                                            </p:txEl>
                                          </p:spTgt>
                                        </p:tgtEl>
                                        <p:attrNameLst>
                                          <p:attrName>style.opacity</p:attrName>
                                        </p:attrNameLst>
                                      </p:cBhvr>
                                      <p:to>
                                        <p:strVal val="1"/>
                                      </p:to>
                                    </p:set>
                                    <p:animEffect filter="image" prLst="opacity: 1">
                                      <p:cBhvr rctx="IE">
                                        <p:cTn id="21" dur="indefinite"/>
                                        <p:tgtEl>
                                          <p:spTgt spid="3">
                                            <p:txEl>
                                              <p:pRg st="0" end="0"/>
                                            </p:txEl>
                                          </p:spTgt>
                                        </p:tgtEl>
                                      </p:cBhvr>
                                    </p:animEffect>
                                  </p:childTnLst>
                                </p:cTn>
                              </p:par>
                              <p:par>
                                <p:cTn id="22" presetID="9" presetClass="emph" presetSubtype="0" nodeType="withEffect">
                                  <p:stCondLst>
                                    <p:cond delay="0"/>
                                  </p:stCondLst>
                                  <p:childTnLst>
                                    <p:set>
                                      <p:cBhvr>
                                        <p:cTn id="23" dur="indefinite"/>
                                        <p:tgtEl>
                                          <p:spTgt spid="3">
                                            <p:txEl>
                                              <p:pRg st="1" end="1"/>
                                            </p:txEl>
                                          </p:spTgt>
                                        </p:tgtEl>
                                        <p:attrNameLst>
                                          <p:attrName>style.opacity</p:attrName>
                                        </p:attrNameLst>
                                      </p:cBhvr>
                                      <p:to>
                                        <p:strVal val="1"/>
                                      </p:to>
                                    </p:set>
                                    <p:animEffect filter="image" prLst="opacity: 1">
                                      <p:cBhvr rctx="IE">
                                        <p:cTn id="24" dur="indefinite"/>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p:cTn id="28" dur="indefinite"/>
                                        <p:tgtEl>
                                          <p:spTgt spid="3">
                                            <p:txEl>
                                              <p:pRg st="4" end="4"/>
                                            </p:txEl>
                                          </p:spTgt>
                                        </p:tgtEl>
                                        <p:attrNameLst>
                                          <p:attrName>style.opacity</p:attrName>
                                        </p:attrNameLst>
                                      </p:cBhvr>
                                      <p:to>
                                        <p:strVal val="1"/>
                                      </p:to>
                                    </p:set>
                                    <p:animEffect filter="image" prLst="opacity: 1">
                                      <p:cBhvr rctx="IE">
                                        <p:cTn id="29" dur="indefinite"/>
                                        <p:tgtEl>
                                          <p:spTgt spid="3">
                                            <p:txEl>
                                              <p:pRg st="4" end="4"/>
                                            </p:txEl>
                                          </p:spTgt>
                                        </p:tgtEl>
                                      </p:cBhvr>
                                    </p:animEffect>
                                  </p:childTnLst>
                                </p:cTn>
                              </p:par>
                              <p:par>
                                <p:cTn id="30" presetID="9" presetClass="emph" presetSubtype="0" nodeType="withEffect">
                                  <p:stCondLst>
                                    <p:cond delay="0"/>
                                  </p:stCondLst>
                                  <p:childTnLst>
                                    <p:set>
                                      <p:cBhvr>
                                        <p:cTn id="31" dur="indefinite"/>
                                        <p:tgtEl>
                                          <p:spTgt spid="3">
                                            <p:txEl>
                                              <p:pRg st="5" end="5"/>
                                            </p:txEl>
                                          </p:spTgt>
                                        </p:tgtEl>
                                        <p:attrNameLst>
                                          <p:attrName>style.opacity</p:attrName>
                                        </p:attrNameLst>
                                      </p:cBhvr>
                                      <p:to>
                                        <p:strVal val="1"/>
                                      </p:to>
                                    </p:set>
                                    <p:animEffect filter="image" prLst="opacity: 1">
                                      <p:cBhvr rctx="IE">
                                        <p:cTn id="32" dur="indefinite"/>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907FA-4987-6D4F-9CC0-BCAF41943D39}"/>
              </a:ext>
            </a:extLst>
          </p:cNvPr>
          <p:cNvSpPr>
            <a:spLocks noGrp="1"/>
          </p:cNvSpPr>
          <p:nvPr>
            <p:ph type="title"/>
          </p:nvPr>
        </p:nvSpPr>
        <p:spPr/>
        <p:txBody>
          <a:bodyPr/>
          <a:lstStyle/>
          <a:p>
            <a:r>
              <a:rPr lang="en-US" dirty="0"/>
              <a:t>Our progress in QA: the good</a:t>
            </a:r>
          </a:p>
        </p:txBody>
      </p:sp>
      <p:sp>
        <p:nvSpPr>
          <p:cNvPr id="3" name="Content Placeholder 2">
            <a:extLst>
              <a:ext uri="{FF2B5EF4-FFF2-40B4-BE49-F238E27FC236}">
                <a16:creationId xmlns:a16="http://schemas.microsoft.com/office/drawing/2014/main" id="{6211E1F6-7ECE-3D49-A469-EBFD557FCD4F}"/>
              </a:ext>
            </a:extLst>
          </p:cNvPr>
          <p:cNvSpPr>
            <a:spLocks noGrp="1"/>
          </p:cNvSpPr>
          <p:nvPr>
            <p:ph idx="1"/>
          </p:nvPr>
        </p:nvSpPr>
        <p:spPr>
          <a:xfrm>
            <a:off x="838200" y="1680193"/>
            <a:ext cx="10515600" cy="4351338"/>
          </a:xfrm>
        </p:spPr>
        <p:txBody>
          <a:bodyPr/>
          <a:lstStyle/>
          <a:p>
            <a:r>
              <a:rPr lang="en-US" dirty="0"/>
              <a:t>More general language representations. </a:t>
            </a:r>
          </a:p>
        </p:txBody>
      </p:sp>
      <p:sp>
        <p:nvSpPr>
          <p:cNvPr id="5" name="Rounded Rectangle 4">
            <a:extLst>
              <a:ext uri="{FF2B5EF4-FFF2-40B4-BE49-F238E27FC236}">
                <a16:creationId xmlns:a16="http://schemas.microsoft.com/office/drawing/2014/main" id="{E4D26EC0-DA85-4041-8097-1B043ABE235C}"/>
              </a:ext>
            </a:extLst>
          </p:cNvPr>
          <p:cNvSpPr/>
          <p:nvPr/>
        </p:nvSpPr>
        <p:spPr>
          <a:xfrm>
            <a:off x="1549327" y="2570487"/>
            <a:ext cx="2936441" cy="3114488"/>
          </a:xfrm>
          <a:prstGeom prst="roundRect">
            <a:avLst/>
          </a:prstGeom>
          <a:solidFill>
            <a:srgbClr val="FFFE1A">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45E4E245-B25C-2B42-A9D7-D06380FB751A}"/>
              </a:ext>
            </a:extLst>
          </p:cNvPr>
          <p:cNvGrpSpPr/>
          <p:nvPr/>
        </p:nvGrpSpPr>
        <p:grpSpPr>
          <a:xfrm>
            <a:off x="1219475" y="3360782"/>
            <a:ext cx="308034" cy="1462135"/>
            <a:chOff x="959667" y="3388037"/>
            <a:chExt cx="464019" cy="1462135"/>
          </a:xfrm>
        </p:grpSpPr>
        <p:cxnSp>
          <p:nvCxnSpPr>
            <p:cNvPr id="11" name="Straight Arrow Connector 10">
              <a:extLst>
                <a:ext uri="{FF2B5EF4-FFF2-40B4-BE49-F238E27FC236}">
                  <a16:creationId xmlns:a16="http://schemas.microsoft.com/office/drawing/2014/main" id="{B5E46DC9-D53D-774F-B9D4-FCFFB37A5987}"/>
                </a:ext>
              </a:extLst>
            </p:cNvPr>
            <p:cNvCxnSpPr>
              <a:cxnSpLocks/>
            </p:cNvCxnSpPr>
            <p:nvPr/>
          </p:nvCxnSpPr>
          <p:spPr>
            <a:xfrm>
              <a:off x="959667" y="338803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7EED3F44-45A9-804F-8659-33BC6F8B2198}"/>
                </a:ext>
              </a:extLst>
            </p:cNvPr>
            <p:cNvCxnSpPr>
              <a:cxnSpLocks/>
            </p:cNvCxnSpPr>
            <p:nvPr/>
          </p:nvCxnSpPr>
          <p:spPr>
            <a:xfrm>
              <a:off x="959667" y="389352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505BFFB9-8C3B-154C-A1AB-E53895C4FB20}"/>
                </a:ext>
              </a:extLst>
            </p:cNvPr>
            <p:cNvCxnSpPr>
              <a:cxnSpLocks/>
            </p:cNvCxnSpPr>
            <p:nvPr/>
          </p:nvCxnSpPr>
          <p:spPr>
            <a:xfrm>
              <a:off x="959667" y="437184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F5F748BF-82F6-5D44-BA11-0EEA02E24D0A}"/>
                </a:ext>
              </a:extLst>
            </p:cNvPr>
            <p:cNvCxnSpPr>
              <a:cxnSpLocks/>
            </p:cNvCxnSpPr>
            <p:nvPr/>
          </p:nvCxnSpPr>
          <p:spPr>
            <a:xfrm>
              <a:off x="959667" y="485017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pic>
        <p:nvPicPr>
          <p:cNvPr id="25" name="Picture 24">
            <a:extLst>
              <a:ext uri="{FF2B5EF4-FFF2-40B4-BE49-F238E27FC236}">
                <a16:creationId xmlns:a16="http://schemas.microsoft.com/office/drawing/2014/main" id="{CF1B6ACA-0369-8843-A9C4-CD9F4F42B3ED}"/>
              </a:ext>
            </a:extLst>
          </p:cNvPr>
          <p:cNvPicPr>
            <a:picLocks noChangeAspect="1"/>
          </p:cNvPicPr>
          <p:nvPr/>
        </p:nvPicPr>
        <p:blipFill>
          <a:blip r:embed="rId3"/>
          <a:stretch>
            <a:fillRect/>
          </a:stretch>
        </p:blipFill>
        <p:spPr>
          <a:xfrm>
            <a:off x="1836113" y="3140811"/>
            <a:ext cx="2319802" cy="2009741"/>
          </a:xfrm>
          <a:prstGeom prst="rect">
            <a:avLst/>
          </a:prstGeom>
        </p:spPr>
      </p:pic>
      <p:sp>
        <p:nvSpPr>
          <p:cNvPr id="26" name="Rounded Rectangle 25">
            <a:extLst>
              <a:ext uri="{FF2B5EF4-FFF2-40B4-BE49-F238E27FC236}">
                <a16:creationId xmlns:a16="http://schemas.microsoft.com/office/drawing/2014/main" id="{B6D8454B-86FF-DD48-B9ED-52BEBFD80607}"/>
              </a:ext>
            </a:extLst>
          </p:cNvPr>
          <p:cNvSpPr/>
          <p:nvPr/>
        </p:nvSpPr>
        <p:spPr>
          <a:xfrm>
            <a:off x="402908" y="3140811"/>
            <a:ext cx="805546" cy="1827679"/>
          </a:xfrm>
          <a:prstGeom prst="roundRect">
            <a:avLst/>
          </a:prstGeom>
          <a:solidFill>
            <a:schemeClr val="tx2">
              <a:lumMod val="20000"/>
              <a:lumOff val="8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dirty="0">
                <a:solidFill>
                  <a:schemeClr val="tx1"/>
                </a:solidFill>
              </a:rPr>
              <a:t>Input</a:t>
            </a:r>
          </a:p>
        </p:txBody>
      </p:sp>
      <p:sp>
        <p:nvSpPr>
          <p:cNvPr id="28" name="Rounded Rectangle 27">
            <a:extLst>
              <a:ext uri="{FF2B5EF4-FFF2-40B4-BE49-F238E27FC236}">
                <a16:creationId xmlns:a16="http://schemas.microsoft.com/office/drawing/2014/main" id="{DAB96099-246F-9C44-8E27-05796A8B7A9F}"/>
              </a:ext>
            </a:extLst>
          </p:cNvPr>
          <p:cNvSpPr/>
          <p:nvPr/>
        </p:nvSpPr>
        <p:spPr>
          <a:xfrm>
            <a:off x="4823598" y="3172143"/>
            <a:ext cx="805546" cy="1827679"/>
          </a:xfrm>
          <a:prstGeom prst="roundRect">
            <a:avLst/>
          </a:prstGeom>
          <a:solidFill>
            <a:schemeClr val="tx2">
              <a:lumMod val="20000"/>
              <a:lumOff val="8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vert="horz" lIns="0" rIns="0" rtlCol="0" anchor="ctr"/>
          <a:lstStyle/>
          <a:p>
            <a:pPr algn="ctr"/>
            <a:r>
              <a:rPr lang="en-US" sz="1400" dirty="0">
                <a:solidFill>
                  <a:schemeClr val="tx1"/>
                </a:solidFill>
              </a:rPr>
              <a:t>Task-specific layer</a:t>
            </a:r>
          </a:p>
        </p:txBody>
      </p:sp>
      <p:pic>
        <p:nvPicPr>
          <p:cNvPr id="30" name="Picture 29" descr="A picture containing screenshot&#10;&#10;Description automatically generated">
            <a:extLst>
              <a:ext uri="{FF2B5EF4-FFF2-40B4-BE49-F238E27FC236}">
                <a16:creationId xmlns:a16="http://schemas.microsoft.com/office/drawing/2014/main" id="{757B381B-72D5-B949-BB3F-3F9C3F994B7D}"/>
              </a:ext>
            </a:extLst>
          </p:cNvPr>
          <p:cNvPicPr>
            <a:picLocks noChangeAspect="1"/>
          </p:cNvPicPr>
          <p:nvPr/>
        </p:nvPicPr>
        <p:blipFill>
          <a:blip r:embed="rId4"/>
          <a:stretch>
            <a:fillRect/>
          </a:stretch>
        </p:blipFill>
        <p:spPr>
          <a:xfrm>
            <a:off x="6054062" y="2656373"/>
            <a:ext cx="6010016" cy="3145360"/>
          </a:xfrm>
          <a:prstGeom prst="rect">
            <a:avLst/>
          </a:prstGeom>
        </p:spPr>
      </p:pic>
      <p:grpSp>
        <p:nvGrpSpPr>
          <p:cNvPr id="36" name="Group 35">
            <a:extLst>
              <a:ext uri="{FF2B5EF4-FFF2-40B4-BE49-F238E27FC236}">
                <a16:creationId xmlns:a16="http://schemas.microsoft.com/office/drawing/2014/main" id="{4CD7C2D4-9D0C-4B43-8DC9-3F0A3826F828}"/>
              </a:ext>
            </a:extLst>
          </p:cNvPr>
          <p:cNvGrpSpPr/>
          <p:nvPr/>
        </p:nvGrpSpPr>
        <p:grpSpPr>
          <a:xfrm>
            <a:off x="4483660" y="3354914"/>
            <a:ext cx="308034" cy="1462135"/>
            <a:chOff x="959667" y="3388037"/>
            <a:chExt cx="464019" cy="1462135"/>
          </a:xfrm>
        </p:grpSpPr>
        <p:cxnSp>
          <p:nvCxnSpPr>
            <p:cNvPr id="37" name="Straight Arrow Connector 36">
              <a:extLst>
                <a:ext uri="{FF2B5EF4-FFF2-40B4-BE49-F238E27FC236}">
                  <a16:creationId xmlns:a16="http://schemas.microsoft.com/office/drawing/2014/main" id="{D3AB8D89-94A0-454D-B757-C76740AA72B7}"/>
                </a:ext>
              </a:extLst>
            </p:cNvPr>
            <p:cNvCxnSpPr>
              <a:cxnSpLocks/>
            </p:cNvCxnSpPr>
            <p:nvPr/>
          </p:nvCxnSpPr>
          <p:spPr>
            <a:xfrm>
              <a:off x="959667" y="338803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BDB45066-5808-7744-9CF3-B73FABD401F5}"/>
                </a:ext>
              </a:extLst>
            </p:cNvPr>
            <p:cNvCxnSpPr>
              <a:cxnSpLocks/>
            </p:cNvCxnSpPr>
            <p:nvPr/>
          </p:nvCxnSpPr>
          <p:spPr>
            <a:xfrm>
              <a:off x="959667" y="389352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C062AA6A-40E3-904E-B00C-0B70CE77E73B}"/>
                </a:ext>
              </a:extLst>
            </p:cNvPr>
            <p:cNvCxnSpPr>
              <a:cxnSpLocks/>
            </p:cNvCxnSpPr>
            <p:nvPr/>
          </p:nvCxnSpPr>
          <p:spPr>
            <a:xfrm>
              <a:off x="959667" y="4371847"/>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36126234-1808-B343-A69F-B84048E9EC96}"/>
                </a:ext>
              </a:extLst>
            </p:cNvPr>
            <p:cNvCxnSpPr>
              <a:cxnSpLocks/>
            </p:cNvCxnSpPr>
            <p:nvPr/>
          </p:nvCxnSpPr>
          <p:spPr>
            <a:xfrm>
              <a:off x="959667" y="4850172"/>
              <a:ext cx="46401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42" name="Rectangle 41">
            <a:extLst>
              <a:ext uri="{FF2B5EF4-FFF2-40B4-BE49-F238E27FC236}">
                <a16:creationId xmlns:a16="http://schemas.microsoft.com/office/drawing/2014/main" id="{1A3B7C21-CEAF-5F40-8B55-4BED4C13D27A}"/>
              </a:ext>
            </a:extLst>
          </p:cNvPr>
          <p:cNvSpPr/>
          <p:nvPr/>
        </p:nvSpPr>
        <p:spPr>
          <a:xfrm>
            <a:off x="6669650" y="2461270"/>
            <a:ext cx="3995325" cy="369332"/>
          </a:xfrm>
          <a:prstGeom prst="rect">
            <a:avLst/>
          </a:prstGeom>
        </p:spPr>
        <p:txBody>
          <a:bodyPr wrap="none">
            <a:spAutoFit/>
          </a:bodyPr>
          <a:lstStyle/>
          <a:p>
            <a:pPr lvl="2"/>
            <a:r>
              <a:rPr lang="en-US" dirty="0">
                <a:solidFill>
                  <a:schemeClr val="bg1">
                    <a:lumMod val="50000"/>
                  </a:schemeClr>
                </a:solidFill>
              </a:rPr>
              <a:t>[</a:t>
            </a:r>
            <a:r>
              <a:rPr lang="en-US" dirty="0" err="1">
                <a:solidFill>
                  <a:schemeClr val="bg1">
                    <a:lumMod val="50000"/>
                  </a:schemeClr>
                </a:solidFill>
              </a:rPr>
              <a:t>Harabagiu</a:t>
            </a:r>
            <a:r>
              <a:rPr lang="en-US" dirty="0">
                <a:solidFill>
                  <a:schemeClr val="bg1">
                    <a:lumMod val="50000"/>
                  </a:schemeClr>
                </a:solidFill>
              </a:rPr>
              <a:t> et al, 2000; others]</a:t>
            </a:r>
            <a:endParaRPr lang="en-US" dirty="0"/>
          </a:p>
        </p:txBody>
      </p:sp>
      <p:sp>
        <p:nvSpPr>
          <p:cNvPr id="43" name="Rectangle 42">
            <a:extLst>
              <a:ext uri="{FF2B5EF4-FFF2-40B4-BE49-F238E27FC236}">
                <a16:creationId xmlns:a16="http://schemas.microsoft.com/office/drawing/2014/main" id="{E7678346-4D35-B546-800B-7CA81170A45D}"/>
              </a:ext>
            </a:extLst>
          </p:cNvPr>
          <p:cNvSpPr/>
          <p:nvPr/>
        </p:nvSpPr>
        <p:spPr>
          <a:xfrm>
            <a:off x="462531" y="5877934"/>
            <a:ext cx="4196918" cy="369332"/>
          </a:xfrm>
          <a:prstGeom prst="rect">
            <a:avLst/>
          </a:prstGeom>
        </p:spPr>
        <p:txBody>
          <a:bodyPr wrap="none">
            <a:spAutoFit/>
          </a:bodyPr>
          <a:lstStyle/>
          <a:p>
            <a:pPr lvl="2"/>
            <a:r>
              <a:rPr lang="en-US" dirty="0">
                <a:solidFill>
                  <a:schemeClr val="bg1">
                    <a:lumMod val="50000"/>
                  </a:schemeClr>
                </a:solidFill>
              </a:rPr>
              <a:t>[Peters et al; Devlin et al; others]</a:t>
            </a:r>
            <a:endParaRPr lang="en-US" dirty="0"/>
          </a:p>
        </p:txBody>
      </p:sp>
      <p:sp>
        <p:nvSpPr>
          <p:cNvPr id="4" name="Slide Number Placeholder 3">
            <a:extLst>
              <a:ext uri="{FF2B5EF4-FFF2-40B4-BE49-F238E27FC236}">
                <a16:creationId xmlns:a16="http://schemas.microsoft.com/office/drawing/2014/main" id="{ED1A4BF4-B9E9-9045-8637-ADB91CC783D0}"/>
              </a:ext>
            </a:extLst>
          </p:cNvPr>
          <p:cNvSpPr>
            <a:spLocks noGrp="1"/>
          </p:cNvSpPr>
          <p:nvPr>
            <p:ph type="sldNum" sz="quarter" idx="10"/>
          </p:nvPr>
        </p:nvSpPr>
        <p:spPr/>
        <p:txBody>
          <a:bodyPr/>
          <a:lstStyle/>
          <a:p>
            <a:pPr>
              <a:defRPr/>
            </a:pPr>
            <a:fld id="{0121240C-47AF-2F4D-83B3-CC3EDF50F794}" type="slidenum">
              <a:rPr lang="en-US" smtClean="0"/>
              <a:pPr>
                <a:defRPr/>
              </a:pPr>
              <a:t>62</a:t>
            </a:fld>
            <a:endParaRPr lang="en-US" dirty="0"/>
          </a:p>
        </p:txBody>
      </p:sp>
    </p:spTree>
    <p:extLst>
      <p:ext uri="{BB962C8B-B14F-4D97-AF65-F5344CB8AC3E}">
        <p14:creationId xmlns:p14="http://schemas.microsoft.com/office/powerpoint/2010/main" val="121109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6" grpId="0" animBg="1"/>
      <p:bldP spid="28" grpId="0" animBg="1"/>
      <p:bldP spid="42" grpId="0"/>
      <p:bldP spid="43"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394C-FDF4-084A-831B-49A65CD8576D}"/>
              </a:ext>
            </a:extLst>
          </p:cNvPr>
          <p:cNvSpPr>
            <a:spLocks noGrp="1"/>
          </p:cNvSpPr>
          <p:nvPr>
            <p:ph type="title"/>
          </p:nvPr>
        </p:nvSpPr>
        <p:spPr/>
        <p:txBody>
          <a:bodyPr/>
          <a:lstStyle/>
          <a:p>
            <a:r>
              <a:rPr lang="en-US" dirty="0"/>
              <a:t>Intuition #2: Unseen Datasets</a:t>
            </a:r>
          </a:p>
        </p:txBody>
      </p:sp>
      <p:sp>
        <p:nvSpPr>
          <p:cNvPr id="6" name="Content Placeholder 5">
            <a:extLst>
              <a:ext uri="{FF2B5EF4-FFF2-40B4-BE49-F238E27FC236}">
                <a16:creationId xmlns:a16="http://schemas.microsoft.com/office/drawing/2014/main" id="{DB5E7C02-249E-9746-AEF1-FD4D6B4CF629}"/>
              </a:ext>
            </a:extLst>
          </p:cNvPr>
          <p:cNvSpPr>
            <a:spLocks noGrp="1"/>
          </p:cNvSpPr>
          <p:nvPr>
            <p:ph idx="1"/>
          </p:nvPr>
        </p:nvSpPr>
        <p:spPr>
          <a:xfrm>
            <a:off x="838200" y="1694611"/>
            <a:ext cx="10515600" cy="4482351"/>
          </a:xfrm>
        </p:spPr>
        <p:txBody>
          <a:bodyPr/>
          <a:lstStyle/>
          <a:p>
            <a:r>
              <a:rPr lang="en-US" dirty="0"/>
              <a:t>Does </a:t>
            </a:r>
            <a:r>
              <a:rPr lang="en-US" dirty="0" err="1"/>
              <a:t>UnifiedQA</a:t>
            </a:r>
            <a:r>
              <a:rPr lang="en-US" dirty="0"/>
              <a:t> generalizes well to unseen datasets?</a:t>
            </a:r>
          </a:p>
          <a:p>
            <a:endParaRPr lang="en-US" dirty="0"/>
          </a:p>
          <a:p>
            <a:endParaRPr lang="en-US" dirty="0"/>
          </a:p>
          <a:p>
            <a:endParaRPr lang="en-US" dirty="0"/>
          </a:p>
          <a:p>
            <a:endParaRPr lang="en-US" dirty="0"/>
          </a:p>
          <a:p>
            <a:endParaRPr lang="en-US" dirty="0"/>
          </a:p>
          <a:p>
            <a:pPr marL="0" indent="0">
              <a:buNone/>
            </a:pPr>
            <a:endParaRPr lang="en-US" dirty="0"/>
          </a:p>
          <a:p>
            <a:r>
              <a:rPr lang="en-US" dirty="0"/>
              <a:t>On average, </a:t>
            </a:r>
            <a:r>
              <a:rPr lang="en-US" dirty="0" err="1"/>
              <a:t>UnifiedQA</a:t>
            </a:r>
            <a:r>
              <a:rPr lang="en-US" dirty="0"/>
              <a:t> shows much stronger generalization across a wide range of datasets. </a:t>
            </a:r>
          </a:p>
          <a:p>
            <a:endParaRPr lang="en-US" dirty="0"/>
          </a:p>
        </p:txBody>
      </p:sp>
      <p:graphicFrame>
        <p:nvGraphicFramePr>
          <p:cNvPr id="5" name="Table 4">
            <a:extLst>
              <a:ext uri="{FF2B5EF4-FFF2-40B4-BE49-F238E27FC236}">
                <a16:creationId xmlns:a16="http://schemas.microsoft.com/office/drawing/2014/main" id="{56CBF399-70FE-CF46-9715-574BC4B6C0CF}"/>
              </a:ext>
            </a:extLst>
          </p:cNvPr>
          <p:cNvGraphicFramePr>
            <a:graphicFrameLocks noGrp="1"/>
          </p:cNvGraphicFramePr>
          <p:nvPr/>
        </p:nvGraphicFramePr>
        <p:xfrm>
          <a:off x="1725899" y="2697289"/>
          <a:ext cx="9587680" cy="2087880"/>
        </p:xfrm>
        <a:graphic>
          <a:graphicData uri="http://schemas.openxmlformats.org/drawingml/2006/table">
            <a:tbl>
              <a:tblPr/>
              <a:tblGrid>
                <a:gridCol w="1587363">
                  <a:extLst>
                    <a:ext uri="{9D8B030D-6E8A-4147-A177-3AD203B41FA5}">
                      <a16:colId xmlns:a16="http://schemas.microsoft.com/office/drawing/2014/main" val="3575883437"/>
                    </a:ext>
                  </a:extLst>
                </a:gridCol>
                <a:gridCol w="920672">
                  <a:extLst>
                    <a:ext uri="{9D8B030D-6E8A-4147-A177-3AD203B41FA5}">
                      <a16:colId xmlns:a16="http://schemas.microsoft.com/office/drawing/2014/main" val="1228774289"/>
                    </a:ext>
                  </a:extLst>
                </a:gridCol>
                <a:gridCol w="825429">
                  <a:extLst>
                    <a:ext uri="{9D8B030D-6E8A-4147-A177-3AD203B41FA5}">
                      <a16:colId xmlns:a16="http://schemas.microsoft.com/office/drawing/2014/main" val="2612470897"/>
                    </a:ext>
                  </a:extLst>
                </a:gridCol>
                <a:gridCol w="730187">
                  <a:extLst>
                    <a:ext uri="{9D8B030D-6E8A-4147-A177-3AD203B41FA5}">
                      <a16:colId xmlns:a16="http://schemas.microsoft.com/office/drawing/2014/main" val="3593292304"/>
                    </a:ext>
                  </a:extLst>
                </a:gridCol>
                <a:gridCol w="1031787">
                  <a:extLst>
                    <a:ext uri="{9D8B030D-6E8A-4147-A177-3AD203B41FA5}">
                      <a16:colId xmlns:a16="http://schemas.microsoft.com/office/drawing/2014/main" val="3915891065"/>
                    </a:ext>
                  </a:extLst>
                </a:gridCol>
                <a:gridCol w="730187">
                  <a:extLst>
                    <a:ext uri="{9D8B030D-6E8A-4147-A177-3AD203B41FA5}">
                      <a16:colId xmlns:a16="http://schemas.microsoft.com/office/drawing/2014/main" val="4125439493"/>
                    </a:ext>
                  </a:extLst>
                </a:gridCol>
                <a:gridCol w="1047661">
                  <a:extLst>
                    <a:ext uri="{9D8B030D-6E8A-4147-A177-3AD203B41FA5}">
                      <a16:colId xmlns:a16="http://schemas.microsoft.com/office/drawing/2014/main" val="2091465857"/>
                    </a:ext>
                  </a:extLst>
                </a:gridCol>
                <a:gridCol w="1047661">
                  <a:extLst>
                    <a:ext uri="{9D8B030D-6E8A-4147-A177-3AD203B41FA5}">
                      <a16:colId xmlns:a16="http://schemas.microsoft.com/office/drawing/2014/main" val="2550543680"/>
                    </a:ext>
                  </a:extLst>
                </a:gridCol>
                <a:gridCol w="984166">
                  <a:extLst>
                    <a:ext uri="{9D8B030D-6E8A-4147-A177-3AD203B41FA5}">
                      <a16:colId xmlns:a16="http://schemas.microsoft.com/office/drawing/2014/main" val="992154034"/>
                    </a:ext>
                  </a:extLst>
                </a:gridCol>
                <a:gridCol w="682567">
                  <a:extLst>
                    <a:ext uri="{9D8B030D-6E8A-4147-A177-3AD203B41FA5}">
                      <a16:colId xmlns:a16="http://schemas.microsoft.com/office/drawing/2014/main" val="3738857209"/>
                    </a:ext>
                  </a:extLst>
                </a:gridCol>
              </a:tblGrid>
              <a:tr h="407277">
                <a:tc>
                  <a:txBody>
                    <a:bodyPr/>
                    <a:lstStyle/>
                    <a:p>
                      <a:pPr rtl="0" fontAlgn="ctr"/>
                      <a:endParaRPr lang="en-US" dirty="0">
                        <a:solidFill>
                          <a:schemeClr val="tx1">
                            <a:lumMod val="50000"/>
                          </a:schemeClr>
                        </a:solidFill>
                        <a:effectLst/>
                        <a:latin typeface="Corbel" panose="020B0503020204020204" pitchFamily="34" charset="0"/>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sz="1600" b="0" dirty="0" err="1">
                          <a:solidFill>
                            <a:schemeClr val="tx1">
                              <a:lumMod val="50000"/>
                            </a:schemeClr>
                          </a:solidFill>
                          <a:effectLst/>
                          <a:latin typeface="Corbel" panose="020B0503020204020204" pitchFamily="34" charset="0"/>
                        </a:rPr>
                        <a:t>NewsQA</a:t>
                      </a:r>
                      <a:endParaRPr lang="en-US" sz="1600" b="0" dirty="0">
                        <a:solidFill>
                          <a:schemeClr val="tx1">
                            <a:lumMod val="50000"/>
                          </a:schemeClr>
                        </a:solidFill>
                        <a:effectLst/>
                        <a:latin typeface="Corbel" panose="020B0503020204020204" pitchFamily="34" charset="0"/>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US" sz="1600" b="0" dirty="0" err="1">
                          <a:solidFill>
                            <a:schemeClr val="tx1">
                              <a:lumMod val="50000"/>
                            </a:schemeClr>
                          </a:solidFill>
                          <a:effectLst/>
                          <a:latin typeface="Corbel" panose="020B0503020204020204" pitchFamily="34" charset="0"/>
                        </a:rPr>
                        <a:t>Quoref</a:t>
                      </a:r>
                      <a:endParaRPr lang="en-US" sz="1600" b="0" dirty="0">
                        <a:solidFill>
                          <a:schemeClr val="tx1">
                            <a:lumMod val="50000"/>
                          </a:schemeClr>
                        </a:solidFill>
                        <a:effectLst/>
                        <a:latin typeface="Corbel" panose="020B0503020204020204" pitchFamily="34" charset="0"/>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US" sz="1600" b="0" dirty="0">
                          <a:solidFill>
                            <a:schemeClr val="tx1">
                              <a:lumMod val="50000"/>
                            </a:schemeClr>
                          </a:solidFill>
                          <a:effectLst/>
                          <a:latin typeface="Corbel" panose="020B0503020204020204" pitchFamily="34" charset="0"/>
                        </a:rPr>
                        <a:t>DROP</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CCCC"/>
                    </a:solidFill>
                  </a:tcPr>
                </a:tc>
                <a:tc>
                  <a:txBody>
                    <a:bodyPr/>
                    <a:lstStyle/>
                    <a:p>
                      <a:pPr algn="ctr" rtl="0" fontAlgn="ctr"/>
                      <a:r>
                        <a:rPr lang="en-US" sz="1600" b="0" dirty="0">
                          <a:solidFill>
                            <a:schemeClr val="tx1">
                              <a:lumMod val="50000"/>
                            </a:schemeClr>
                          </a:solidFill>
                          <a:effectLst/>
                          <a:latin typeface="Corbel" panose="020B0503020204020204" pitchFamily="34" charset="0"/>
                        </a:rPr>
                        <a:t>DROP-CS</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CCCC"/>
                    </a:solidFill>
                  </a:tcPr>
                </a:tc>
                <a:tc>
                  <a:txBody>
                    <a:bodyPr/>
                    <a:lstStyle/>
                    <a:p>
                      <a:pPr algn="ctr" rtl="0" fontAlgn="ctr"/>
                      <a:r>
                        <a:rPr lang="en-US" sz="1600" b="0" dirty="0">
                          <a:solidFill>
                            <a:schemeClr val="tx1">
                              <a:lumMod val="50000"/>
                            </a:schemeClr>
                          </a:solidFill>
                          <a:effectLst/>
                          <a:latin typeface="Corbel" panose="020B0503020204020204" pitchFamily="34" charset="0"/>
                        </a:rPr>
                        <a:t>QASC</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1600" b="0" dirty="0" err="1">
                          <a:solidFill>
                            <a:schemeClr val="tx1">
                              <a:lumMod val="50000"/>
                            </a:schemeClr>
                          </a:solidFill>
                          <a:effectLst/>
                          <a:latin typeface="Corbel" panose="020B0503020204020204" pitchFamily="34" charset="0"/>
                        </a:rPr>
                        <a:t>CommonsenseQA</a:t>
                      </a:r>
                      <a:endParaRPr lang="en-US" sz="1600" b="0" dirty="0">
                        <a:solidFill>
                          <a:schemeClr val="tx1">
                            <a:lumMod val="50000"/>
                          </a:schemeClr>
                        </a:solidFill>
                        <a:effectLst/>
                        <a:latin typeface="Corbel" panose="020B0503020204020204" pitchFamily="34" charset="0"/>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sz="1600" b="0" dirty="0">
                          <a:solidFill>
                            <a:schemeClr val="tx1">
                              <a:lumMod val="50000"/>
                            </a:schemeClr>
                          </a:solidFill>
                          <a:effectLst/>
                          <a:latin typeface="Corbel" panose="020B0503020204020204" pitchFamily="34" charset="0"/>
                        </a:rPr>
                        <a:t>NP-</a:t>
                      </a:r>
                      <a:r>
                        <a:rPr lang="en-US" sz="1600" b="0" dirty="0" err="1">
                          <a:solidFill>
                            <a:schemeClr val="tx1">
                              <a:lumMod val="50000"/>
                            </a:schemeClr>
                          </a:solidFill>
                          <a:effectLst/>
                          <a:latin typeface="Corbel" panose="020B0503020204020204" pitchFamily="34" charset="0"/>
                        </a:rPr>
                        <a:t>BoolQ</a:t>
                      </a:r>
                      <a:endParaRPr lang="en-US" sz="1600" b="0" dirty="0">
                        <a:solidFill>
                          <a:schemeClr val="tx1">
                            <a:lumMod val="50000"/>
                          </a:schemeClr>
                        </a:solidFill>
                        <a:effectLst/>
                        <a:latin typeface="Corbel" panose="020B0503020204020204" pitchFamily="34" charset="0"/>
                      </a:endParaRP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ctr"/>
                      <a:r>
                        <a:rPr lang="en-US" sz="1600" b="0" dirty="0" err="1">
                          <a:solidFill>
                            <a:schemeClr val="tx1">
                              <a:lumMod val="50000"/>
                            </a:schemeClr>
                          </a:solidFill>
                          <a:effectLst/>
                          <a:latin typeface="Corbel" panose="020B0503020204020204" pitchFamily="34" charset="0"/>
                        </a:rPr>
                        <a:t>BoolQ</a:t>
                      </a:r>
                      <a:r>
                        <a:rPr lang="en-US" sz="1600" b="0" dirty="0">
                          <a:solidFill>
                            <a:schemeClr val="tx1">
                              <a:lumMod val="50000"/>
                            </a:schemeClr>
                          </a:solidFill>
                          <a:effectLst/>
                          <a:latin typeface="Corbel" panose="020B0503020204020204" pitchFamily="34" charset="0"/>
                        </a:rPr>
                        <a:t>-CS</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ctr"/>
                      <a:r>
                        <a:rPr lang="en-US" b="0" dirty="0">
                          <a:solidFill>
                            <a:schemeClr val="tx1">
                              <a:lumMod val="50000"/>
                            </a:schemeClr>
                          </a:solidFill>
                          <a:effectLst/>
                          <a:latin typeface="Corbel" panose="020B0503020204020204" pitchFamily="34" charset="0"/>
                        </a:rPr>
                        <a:t>Avg</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00461026"/>
                  </a:ext>
                </a:extLst>
              </a:tr>
              <a:tr h="242005">
                <a:tc>
                  <a:txBody>
                    <a:bodyPr/>
                    <a:lstStyle/>
                    <a:p>
                      <a:pPr algn="ctr" rtl="0" fontAlgn="ctr"/>
                      <a:r>
                        <a:rPr lang="en-US" b="0">
                          <a:solidFill>
                            <a:schemeClr val="tx1">
                              <a:lumMod val="50000"/>
                            </a:schemeClr>
                          </a:solidFill>
                          <a:effectLst/>
                          <a:latin typeface="Corbel" panose="020B0503020204020204" pitchFamily="34" charset="0"/>
                        </a:rPr>
                        <a:t>UnifiedQA [EX]</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US" b="0">
                          <a:solidFill>
                            <a:schemeClr val="tx1">
                              <a:lumMod val="50000"/>
                            </a:schemeClr>
                          </a:solidFill>
                          <a:effectLst/>
                          <a:latin typeface="Corbel" panose="020B0503020204020204" pitchFamily="34" charset="0"/>
                        </a:rPr>
                        <a:t>59</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US" b="0">
                          <a:solidFill>
                            <a:schemeClr val="tx1">
                              <a:lumMod val="50000"/>
                            </a:schemeClr>
                          </a:solidFill>
                          <a:effectLst/>
                          <a:latin typeface="Corbel" panose="020B0503020204020204" pitchFamily="34" charset="0"/>
                        </a:rPr>
                        <a:t>65</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9DAF8"/>
                    </a:solidFill>
                  </a:tcPr>
                </a:tc>
                <a:tc>
                  <a:txBody>
                    <a:bodyPr/>
                    <a:lstStyle/>
                    <a:p>
                      <a:pPr algn="ctr" rtl="0" fontAlgn="ctr"/>
                      <a:r>
                        <a:rPr lang="en-US" b="0" dirty="0">
                          <a:solidFill>
                            <a:schemeClr val="tx1">
                              <a:lumMod val="50000"/>
                            </a:schemeClr>
                          </a:solidFill>
                          <a:effectLst/>
                          <a:latin typeface="Corbel" panose="020B0503020204020204" pitchFamily="34" charset="0"/>
                        </a:rPr>
                        <a:t>25</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24</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55</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63</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21</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13</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dirty="0">
                          <a:solidFill>
                            <a:schemeClr val="tx1">
                              <a:lumMod val="50000"/>
                            </a:schemeClr>
                          </a:solidFill>
                          <a:effectLst/>
                          <a:latin typeface="Corbel" panose="020B0503020204020204" pitchFamily="34" charset="0"/>
                        </a:rPr>
                        <a:t>42</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CC"/>
                    </a:solidFill>
                  </a:tcPr>
                </a:tc>
                <a:extLst>
                  <a:ext uri="{0D108BD9-81ED-4DB2-BD59-A6C34878D82A}">
                    <a16:rowId xmlns:a16="http://schemas.microsoft.com/office/drawing/2014/main" val="3495722928"/>
                  </a:ext>
                </a:extLst>
              </a:tr>
              <a:tr h="242005">
                <a:tc>
                  <a:txBody>
                    <a:bodyPr/>
                    <a:lstStyle/>
                    <a:p>
                      <a:pPr algn="ctr" rtl="0" fontAlgn="ctr"/>
                      <a:r>
                        <a:rPr lang="en-US" b="0">
                          <a:solidFill>
                            <a:schemeClr val="tx1">
                              <a:lumMod val="50000"/>
                            </a:schemeClr>
                          </a:solidFill>
                          <a:effectLst/>
                          <a:latin typeface="Corbel" panose="020B0503020204020204" pitchFamily="34" charset="0"/>
                        </a:rPr>
                        <a:t>UnifiedQA [AB]</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CCCC"/>
                    </a:solidFill>
                  </a:tcPr>
                </a:tc>
                <a:tc>
                  <a:txBody>
                    <a:bodyPr/>
                    <a:lstStyle/>
                    <a:p>
                      <a:pPr algn="ctr" rtl="0" fontAlgn="ctr"/>
                      <a:r>
                        <a:rPr lang="en-US" b="0">
                          <a:solidFill>
                            <a:schemeClr val="tx1">
                              <a:lumMod val="50000"/>
                            </a:schemeClr>
                          </a:solidFill>
                          <a:effectLst/>
                          <a:latin typeface="Corbel" panose="020B0503020204020204" pitchFamily="34" charset="0"/>
                        </a:rPr>
                        <a:t>58</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68</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31</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CCCC"/>
                    </a:solidFill>
                  </a:tcPr>
                </a:tc>
                <a:tc>
                  <a:txBody>
                    <a:bodyPr/>
                    <a:lstStyle/>
                    <a:p>
                      <a:pPr algn="ctr" rtl="0" fontAlgn="ctr"/>
                      <a:r>
                        <a:rPr lang="en-US" b="0" dirty="0">
                          <a:solidFill>
                            <a:schemeClr val="tx1">
                              <a:lumMod val="50000"/>
                            </a:schemeClr>
                          </a:solidFill>
                          <a:effectLst/>
                          <a:latin typeface="Corbel" panose="020B0503020204020204" pitchFamily="34" charset="0"/>
                        </a:rPr>
                        <a:t>37</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4CCCC"/>
                    </a:solidFill>
                  </a:tcPr>
                </a:tc>
                <a:tc>
                  <a:txBody>
                    <a:bodyPr/>
                    <a:lstStyle/>
                    <a:p>
                      <a:pPr algn="ctr" rtl="0" fontAlgn="ctr"/>
                      <a:r>
                        <a:rPr lang="en-US" b="0">
                          <a:solidFill>
                            <a:schemeClr val="tx1">
                              <a:lumMod val="50000"/>
                            </a:schemeClr>
                          </a:solidFill>
                          <a:effectLst/>
                          <a:latin typeface="Corbel" panose="020B0503020204020204" pitchFamily="34" charset="0"/>
                        </a:rPr>
                        <a:t>54</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59</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27</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40</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dirty="0">
                          <a:solidFill>
                            <a:schemeClr val="tx1">
                              <a:lumMod val="50000"/>
                            </a:schemeClr>
                          </a:solidFill>
                          <a:effectLst/>
                          <a:latin typeface="Corbel" panose="020B0503020204020204" pitchFamily="34" charset="0"/>
                        </a:rPr>
                        <a:t>48</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CC"/>
                    </a:solidFill>
                  </a:tcPr>
                </a:tc>
                <a:extLst>
                  <a:ext uri="{0D108BD9-81ED-4DB2-BD59-A6C34878D82A}">
                    <a16:rowId xmlns:a16="http://schemas.microsoft.com/office/drawing/2014/main" val="214636271"/>
                  </a:ext>
                </a:extLst>
              </a:tr>
              <a:tr h="242005">
                <a:tc>
                  <a:txBody>
                    <a:bodyPr/>
                    <a:lstStyle/>
                    <a:p>
                      <a:pPr algn="ctr" rtl="0" fontAlgn="ctr"/>
                      <a:r>
                        <a:rPr lang="en-US" b="0" dirty="0" err="1">
                          <a:solidFill>
                            <a:schemeClr val="tx1">
                              <a:lumMod val="50000"/>
                            </a:schemeClr>
                          </a:solidFill>
                          <a:effectLst/>
                          <a:latin typeface="Corbel" panose="020B0503020204020204" pitchFamily="34" charset="0"/>
                        </a:rPr>
                        <a:t>UnifiedQA</a:t>
                      </a:r>
                      <a:r>
                        <a:rPr lang="en-US" b="0" dirty="0">
                          <a:solidFill>
                            <a:schemeClr val="tx1">
                              <a:lumMod val="50000"/>
                            </a:schemeClr>
                          </a:solidFill>
                          <a:effectLst/>
                          <a:latin typeface="Corbel" panose="020B0503020204020204" pitchFamily="34" charset="0"/>
                        </a:rPr>
                        <a:t> [MC]</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b="0">
                          <a:solidFill>
                            <a:schemeClr val="tx1">
                              <a:lumMod val="50000"/>
                            </a:schemeClr>
                          </a:solidFill>
                          <a:effectLst/>
                          <a:latin typeface="Corbel" panose="020B0503020204020204" pitchFamily="34" charset="0"/>
                        </a:rPr>
                        <a:t>48</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1">
                          <a:solidFill>
                            <a:schemeClr val="tx1">
                              <a:lumMod val="50000"/>
                            </a:schemeClr>
                          </a:solidFill>
                          <a:effectLst/>
                          <a:latin typeface="Corbel" panose="020B0503020204020204" pitchFamily="34" charset="0"/>
                        </a:rPr>
                        <a:t>68</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29</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37</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68</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b="0">
                          <a:solidFill>
                            <a:schemeClr val="tx1">
                              <a:lumMod val="50000"/>
                            </a:schemeClr>
                          </a:solidFill>
                          <a:effectLst/>
                          <a:latin typeface="Corbel" panose="020B0503020204020204" pitchFamily="34" charset="0"/>
                        </a:rPr>
                        <a:t>76</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2E9"/>
                    </a:solidFill>
                  </a:tcPr>
                </a:tc>
                <a:tc>
                  <a:txBody>
                    <a:bodyPr/>
                    <a:lstStyle/>
                    <a:p>
                      <a:pPr algn="ctr" rtl="0" fontAlgn="ctr"/>
                      <a:r>
                        <a:rPr lang="en-US" b="0">
                          <a:solidFill>
                            <a:schemeClr val="tx1">
                              <a:lumMod val="50000"/>
                            </a:schemeClr>
                          </a:solidFill>
                          <a:effectLst/>
                          <a:latin typeface="Corbel" panose="020B0503020204020204" pitchFamily="34" charset="0"/>
                        </a:rPr>
                        <a:t>3</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6</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dirty="0">
                          <a:solidFill>
                            <a:schemeClr val="tx1">
                              <a:lumMod val="50000"/>
                            </a:schemeClr>
                          </a:solidFill>
                          <a:effectLst/>
                          <a:latin typeface="Corbel" panose="020B0503020204020204" pitchFamily="34" charset="0"/>
                        </a:rPr>
                        <a:t>44</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CC"/>
                    </a:solidFill>
                  </a:tcPr>
                </a:tc>
                <a:extLst>
                  <a:ext uri="{0D108BD9-81ED-4DB2-BD59-A6C34878D82A}">
                    <a16:rowId xmlns:a16="http://schemas.microsoft.com/office/drawing/2014/main" val="3925696422"/>
                  </a:ext>
                </a:extLst>
              </a:tr>
              <a:tr h="242005">
                <a:tc>
                  <a:txBody>
                    <a:bodyPr/>
                    <a:lstStyle/>
                    <a:p>
                      <a:pPr algn="ctr" rtl="0" fontAlgn="ctr"/>
                      <a:r>
                        <a:rPr lang="en-US" b="0">
                          <a:solidFill>
                            <a:schemeClr val="tx1">
                              <a:lumMod val="50000"/>
                            </a:schemeClr>
                          </a:solidFill>
                          <a:effectLst/>
                          <a:latin typeface="Corbel" panose="020B0503020204020204" pitchFamily="34" charset="0"/>
                        </a:rPr>
                        <a:t>UnifiedQA [YN]</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ctr"/>
                      <a:r>
                        <a:rPr lang="en-US" b="0">
                          <a:solidFill>
                            <a:schemeClr val="tx1">
                              <a:lumMod val="50000"/>
                            </a:schemeClr>
                          </a:solidFill>
                          <a:effectLst/>
                          <a:latin typeface="Corbel" panose="020B0503020204020204" pitchFamily="34" charset="0"/>
                        </a:rPr>
                        <a:t>1</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2</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0</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0</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15</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a:solidFill>
                            <a:schemeClr val="tx1">
                              <a:lumMod val="50000"/>
                            </a:schemeClr>
                          </a:solidFill>
                          <a:effectLst/>
                          <a:latin typeface="Corbel" panose="020B0503020204020204" pitchFamily="34" charset="0"/>
                        </a:rPr>
                        <a:t>21</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ctr"/>
                      <a:r>
                        <a:rPr lang="en-US" b="0" dirty="0">
                          <a:solidFill>
                            <a:schemeClr val="tx1">
                              <a:lumMod val="50000"/>
                            </a:schemeClr>
                          </a:solidFill>
                          <a:effectLst/>
                          <a:latin typeface="Corbel" panose="020B0503020204020204" pitchFamily="34" charset="0"/>
                        </a:rPr>
                        <a:t>79</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ctr"/>
                      <a:r>
                        <a:rPr lang="en-US" b="0" dirty="0">
                          <a:solidFill>
                            <a:schemeClr val="tx1">
                              <a:lumMod val="50000"/>
                            </a:schemeClr>
                          </a:solidFill>
                          <a:effectLst/>
                          <a:latin typeface="Corbel" panose="020B0503020204020204" pitchFamily="34" charset="0"/>
                        </a:rPr>
                        <a:t>79</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ctr"/>
                      <a:r>
                        <a:rPr lang="en-US" b="0" dirty="0">
                          <a:solidFill>
                            <a:schemeClr val="tx1">
                              <a:lumMod val="50000"/>
                            </a:schemeClr>
                          </a:solidFill>
                          <a:effectLst/>
                          <a:latin typeface="Corbel" panose="020B0503020204020204" pitchFamily="34" charset="0"/>
                        </a:rPr>
                        <a:t>22</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CC"/>
                    </a:solidFill>
                  </a:tcPr>
                </a:tc>
                <a:extLst>
                  <a:ext uri="{0D108BD9-81ED-4DB2-BD59-A6C34878D82A}">
                    <a16:rowId xmlns:a16="http://schemas.microsoft.com/office/drawing/2014/main" val="3016164883"/>
                  </a:ext>
                </a:extLst>
              </a:tr>
              <a:tr h="242005">
                <a:tc>
                  <a:txBody>
                    <a:bodyPr/>
                    <a:lstStyle/>
                    <a:p>
                      <a:pPr algn="ctr" rtl="0" fontAlgn="ctr"/>
                      <a:r>
                        <a:rPr lang="en-US" b="0">
                          <a:solidFill>
                            <a:schemeClr val="tx1">
                              <a:lumMod val="50000"/>
                            </a:schemeClr>
                          </a:solidFill>
                          <a:effectLst/>
                          <a:latin typeface="Corbel" panose="020B0503020204020204" pitchFamily="34" charset="0"/>
                        </a:rPr>
                        <a:t>UnifiedQA</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E599"/>
                    </a:solidFill>
                  </a:tcPr>
                </a:tc>
                <a:tc>
                  <a:txBody>
                    <a:bodyPr/>
                    <a:lstStyle/>
                    <a:p>
                      <a:pPr algn="ctr" rtl="0" fontAlgn="ctr"/>
                      <a:r>
                        <a:rPr lang="en-US" b="1">
                          <a:solidFill>
                            <a:schemeClr val="tx1">
                              <a:lumMod val="50000"/>
                            </a:schemeClr>
                          </a:solidFill>
                          <a:effectLst/>
                          <a:latin typeface="Corbel" panose="020B0503020204020204" pitchFamily="34" charset="0"/>
                        </a:rPr>
                        <a:t>59</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0">
                          <a:solidFill>
                            <a:schemeClr val="tx1">
                              <a:lumMod val="50000"/>
                            </a:schemeClr>
                          </a:solidFill>
                          <a:effectLst/>
                          <a:latin typeface="Corbel" panose="020B0503020204020204" pitchFamily="34" charset="0"/>
                        </a:rPr>
                        <a:t>63</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1" dirty="0">
                          <a:solidFill>
                            <a:schemeClr val="tx1">
                              <a:lumMod val="50000"/>
                            </a:schemeClr>
                          </a:solidFill>
                          <a:effectLst/>
                          <a:latin typeface="Corbel" panose="020B0503020204020204" pitchFamily="34" charset="0"/>
                        </a:rPr>
                        <a:t>33</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1" dirty="0">
                          <a:solidFill>
                            <a:schemeClr val="tx1">
                              <a:lumMod val="50000"/>
                            </a:schemeClr>
                          </a:solidFill>
                          <a:effectLst/>
                          <a:latin typeface="Corbel" panose="020B0503020204020204" pitchFamily="34" charset="0"/>
                        </a:rPr>
                        <a:t>40</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1">
                          <a:solidFill>
                            <a:schemeClr val="tx1">
                              <a:lumMod val="50000"/>
                            </a:schemeClr>
                          </a:solidFill>
                          <a:effectLst/>
                          <a:latin typeface="Corbel" panose="020B0503020204020204" pitchFamily="34" charset="0"/>
                        </a:rPr>
                        <a:t>68</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1">
                          <a:solidFill>
                            <a:schemeClr val="tx1">
                              <a:lumMod val="50000"/>
                            </a:schemeClr>
                          </a:solidFill>
                          <a:effectLst/>
                          <a:latin typeface="Corbel" panose="020B0503020204020204" pitchFamily="34" charset="0"/>
                        </a:rPr>
                        <a:t>76</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1" dirty="0">
                          <a:solidFill>
                            <a:schemeClr val="tx1">
                              <a:lumMod val="50000"/>
                            </a:schemeClr>
                          </a:solidFill>
                          <a:effectLst/>
                          <a:latin typeface="Corbel" panose="020B0503020204020204" pitchFamily="34" charset="0"/>
                        </a:rPr>
                        <a:t>81</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1" dirty="0">
                          <a:solidFill>
                            <a:schemeClr val="tx1">
                              <a:lumMod val="50000"/>
                            </a:schemeClr>
                          </a:solidFill>
                          <a:effectLst/>
                          <a:latin typeface="Corbel" panose="020B0503020204020204" pitchFamily="34" charset="0"/>
                        </a:rPr>
                        <a:t>80</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ctr"/>
                      <a:r>
                        <a:rPr lang="en-US" b="1" dirty="0">
                          <a:solidFill>
                            <a:schemeClr val="tx1">
                              <a:lumMod val="50000"/>
                            </a:schemeClr>
                          </a:solidFill>
                          <a:effectLst/>
                          <a:latin typeface="Corbel" panose="020B0503020204020204" pitchFamily="34" charset="0"/>
                        </a:rPr>
                        <a:t>62</a:t>
                      </a:r>
                    </a:p>
                  </a:txBody>
                  <a:tcPr marL="28575" marR="28575" marT="19050" marB="19050" anchor="ctr">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CCCCCC"/>
                    </a:solidFill>
                  </a:tcPr>
                </a:tc>
                <a:extLst>
                  <a:ext uri="{0D108BD9-81ED-4DB2-BD59-A6C34878D82A}">
                    <a16:rowId xmlns:a16="http://schemas.microsoft.com/office/drawing/2014/main" val="2583920233"/>
                  </a:ext>
                </a:extLst>
              </a:tr>
            </a:tbl>
          </a:graphicData>
        </a:graphic>
      </p:graphicFrame>
      <p:sp>
        <p:nvSpPr>
          <p:cNvPr id="7" name="Left Brace 6">
            <a:extLst>
              <a:ext uri="{FF2B5EF4-FFF2-40B4-BE49-F238E27FC236}">
                <a16:creationId xmlns:a16="http://schemas.microsoft.com/office/drawing/2014/main" id="{ACF68E9A-6E66-EB40-A3E0-BE813B539A3D}"/>
              </a:ext>
            </a:extLst>
          </p:cNvPr>
          <p:cNvSpPr/>
          <p:nvPr/>
        </p:nvSpPr>
        <p:spPr>
          <a:xfrm>
            <a:off x="1510456" y="3249858"/>
            <a:ext cx="171114" cy="1188321"/>
          </a:xfrm>
          <a:prstGeom prst="leftBrace">
            <a:avLst>
              <a:gd name="adj1" fmla="val 132333"/>
              <a:gd name="adj2" fmla="val 5000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a:extLst>
              <a:ext uri="{FF2B5EF4-FFF2-40B4-BE49-F238E27FC236}">
                <a16:creationId xmlns:a16="http://schemas.microsoft.com/office/drawing/2014/main" id="{57A1CC26-0414-C347-B3FB-11B8091066F1}"/>
              </a:ext>
            </a:extLst>
          </p:cNvPr>
          <p:cNvSpPr/>
          <p:nvPr/>
        </p:nvSpPr>
        <p:spPr>
          <a:xfrm rot="5400000">
            <a:off x="6829590" y="-1089076"/>
            <a:ext cx="253810" cy="7252013"/>
          </a:xfrm>
          <a:prstGeom prst="leftBrace">
            <a:avLst>
              <a:gd name="adj1" fmla="val 132333"/>
              <a:gd name="adj2" fmla="val 5000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C31650C5-0912-D44B-98F6-EB6A01C04AF6}"/>
              </a:ext>
            </a:extLst>
          </p:cNvPr>
          <p:cNvSpPr txBox="1"/>
          <p:nvPr/>
        </p:nvSpPr>
        <p:spPr>
          <a:xfrm>
            <a:off x="5643440" y="2100692"/>
            <a:ext cx="2884714" cy="369332"/>
          </a:xfrm>
          <a:prstGeom prst="rect">
            <a:avLst/>
          </a:prstGeom>
          <a:noFill/>
        </p:spPr>
        <p:txBody>
          <a:bodyPr wrap="square" rtlCol="0">
            <a:spAutoFit/>
          </a:bodyPr>
          <a:lstStyle/>
          <a:p>
            <a:pPr algn="ctr"/>
            <a:r>
              <a:rPr lang="en-US" dirty="0">
                <a:solidFill>
                  <a:srgbClr val="FF0000"/>
                </a:solidFill>
              </a:rPr>
              <a:t>evaluation sets</a:t>
            </a:r>
          </a:p>
        </p:txBody>
      </p:sp>
      <p:sp>
        <p:nvSpPr>
          <p:cNvPr id="10" name="TextBox 9">
            <a:extLst>
              <a:ext uri="{FF2B5EF4-FFF2-40B4-BE49-F238E27FC236}">
                <a16:creationId xmlns:a16="http://schemas.microsoft.com/office/drawing/2014/main" id="{EFA40320-6F98-9141-8AFF-CC66A7C1F18E}"/>
              </a:ext>
            </a:extLst>
          </p:cNvPr>
          <p:cNvSpPr txBox="1"/>
          <p:nvPr/>
        </p:nvSpPr>
        <p:spPr>
          <a:xfrm>
            <a:off x="-113509" y="3429000"/>
            <a:ext cx="1750478" cy="923330"/>
          </a:xfrm>
          <a:prstGeom prst="rect">
            <a:avLst/>
          </a:prstGeom>
          <a:noFill/>
        </p:spPr>
        <p:txBody>
          <a:bodyPr wrap="square" rtlCol="0">
            <a:spAutoFit/>
          </a:bodyPr>
          <a:lstStyle/>
          <a:p>
            <a:pPr algn="ctr"/>
            <a:r>
              <a:rPr lang="en-US" i="1" dirty="0">
                <a:solidFill>
                  <a:srgbClr val="FF0000"/>
                </a:solidFill>
              </a:rPr>
              <a:t>models trained for individual formats </a:t>
            </a:r>
          </a:p>
        </p:txBody>
      </p:sp>
      <p:sp>
        <p:nvSpPr>
          <p:cNvPr id="11" name="Slide Number Placeholder 10">
            <a:extLst>
              <a:ext uri="{FF2B5EF4-FFF2-40B4-BE49-F238E27FC236}">
                <a16:creationId xmlns:a16="http://schemas.microsoft.com/office/drawing/2014/main" id="{E79EAE7F-F571-134D-9F94-9C016BD42E97}"/>
              </a:ext>
            </a:extLst>
          </p:cNvPr>
          <p:cNvSpPr>
            <a:spLocks noGrp="1"/>
          </p:cNvSpPr>
          <p:nvPr>
            <p:ph type="sldNum" sz="quarter" idx="10"/>
          </p:nvPr>
        </p:nvSpPr>
        <p:spPr/>
        <p:txBody>
          <a:bodyPr/>
          <a:lstStyle/>
          <a:p>
            <a:pPr>
              <a:defRPr/>
            </a:pPr>
            <a:fld id="{0121240C-47AF-2F4D-83B3-CC3EDF50F794}" type="slidenum">
              <a:rPr lang="en-US" smtClean="0"/>
              <a:pPr>
                <a:defRPr/>
              </a:pPr>
              <a:t>63</a:t>
            </a:fld>
            <a:endParaRPr lang="en-US" dirty="0"/>
          </a:p>
        </p:txBody>
      </p:sp>
    </p:spTree>
    <p:extLst>
      <p:ext uri="{BB962C8B-B14F-4D97-AF65-F5344CB8AC3E}">
        <p14:creationId xmlns:p14="http://schemas.microsoft.com/office/powerpoint/2010/main" val="292964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7" end="7"/>
                                            </p:txEl>
                                          </p:spTgt>
                                        </p:tgtEl>
                                        <p:attrNameLst>
                                          <p:attrName>style.visibility</p:attrName>
                                        </p:attrNameLst>
                                      </p:cBhvr>
                                      <p:to>
                                        <p:strVal val="visible"/>
                                      </p:to>
                                    </p:set>
                                    <p:animEffect transition="in" filter="fade">
                                      <p:cBhvr>
                                        <p:cTn id="24"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3B0F30-A8D5-F94C-A7C6-893FF89B2EC6}"/>
              </a:ext>
            </a:extLst>
          </p:cNvPr>
          <p:cNvSpPr>
            <a:spLocks noGrp="1"/>
          </p:cNvSpPr>
          <p:nvPr>
            <p:ph idx="1"/>
          </p:nvPr>
        </p:nvSpPr>
        <p:spPr/>
        <p:txBody>
          <a:bodyPr/>
          <a:lstStyle/>
          <a:p>
            <a:r>
              <a:rPr lang="en-US" dirty="0"/>
              <a:t>Is there any value in out-of-format training? </a:t>
            </a:r>
          </a:p>
          <a:p>
            <a:endParaRPr lang="en-US" dirty="0"/>
          </a:p>
        </p:txBody>
      </p:sp>
      <p:sp>
        <p:nvSpPr>
          <p:cNvPr id="12" name="TextBox 11">
            <a:extLst>
              <a:ext uri="{FF2B5EF4-FFF2-40B4-BE49-F238E27FC236}">
                <a16:creationId xmlns:a16="http://schemas.microsoft.com/office/drawing/2014/main" id="{45D0358D-3E08-A840-B972-F7254ABB27E2}"/>
              </a:ext>
            </a:extLst>
          </p:cNvPr>
          <p:cNvSpPr txBox="1"/>
          <p:nvPr/>
        </p:nvSpPr>
        <p:spPr>
          <a:xfrm>
            <a:off x="4495487" y="2558420"/>
            <a:ext cx="418769" cy="3693319"/>
          </a:xfrm>
          <a:prstGeom prst="rect">
            <a:avLst/>
          </a:prstGeom>
          <a:noFill/>
        </p:spPr>
        <p:txBody>
          <a:bodyPr wrap="none" rtlCol="0" anchor="ctr" anchorCtr="0">
            <a:spAutoFit/>
          </a:bodyPr>
          <a:lstStyle/>
          <a:p>
            <a:pPr algn="r"/>
            <a:r>
              <a:rPr lang="en-US" dirty="0">
                <a:latin typeface="Merriweather Sans" panose="02000503060000020004" pitchFamily="2" charset="77"/>
              </a:rPr>
              <a:t>80</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70</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60</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50</a:t>
            </a:r>
          </a:p>
        </p:txBody>
      </p:sp>
      <p:sp>
        <p:nvSpPr>
          <p:cNvPr id="18" name="TextBox 17">
            <a:extLst>
              <a:ext uri="{FF2B5EF4-FFF2-40B4-BE49-F238E27FC236}">
                <a16:creationId xmlns:a16="http://schemas.microsoft.com/office/drawing/2014/main" id="{8DA1A6FC-79FC-7842-8722-A7004C303BDB}"/>
              </a:ext>
            </a:extLst>
          </p:cNvPr>
          <p:cNvSpPr txBox="1"/>
          <p:nvPr/>
        </p:nvSpPr>
        <p:spPr>
          <a:xfrm>
            <a:off x="9892779" y="3672488"/>
            <a:ext cx="947695" cy="461665"/>
          </a:xfrm>
          <a:prstGeom prst="rect">
            <a:avLst/>
          </a:prstGeom>
          <a:noFill/>
        </p:spPr>
        <p:txBody>
          <a:bodyPr wrap="none" rtlCol="0">
            <a:spAutoFit/>
          </a:bodyPr>
          <a:lstStyle/>
          <a:p>
            <a:pPr algn="ctr"/>
            <a:r>
              <a:rPr lang="en-US" sz="1200" b="1" dirty="0">
                <a:solidFill>
                  <a:srgbClr val="FF0000"/>
                </a:solidFill>
                <a:latin typeface="Merriweather Sans" panose="02000503060000020004" pitchFamily="2" charset="77"/>
              </a:rPr>
              <a:t>X</a:t>
            </a:r>
            <a:r>
              <a:rPr lang="en-US" sz="1200" b="1" dirty="0">
                <a:latin typeface="Merriweather Sans" panose="02000503060000020004" pitchFamily="2" charset="77"/>
              </a:rPr>
              <a:t>=</a:t>
            </a:r>
            <a:r>
              <a:rPr lang="en-US" sz="1200" b="1" dirty="0" err="1">
                <a:latin typeface="Merriweather Sans" panose="02000503060000020004" pitchFamily="2" charset="77"/>
              </a:rPr>
              <a:t>SQuAD</a:t>
            </a:r>
            <a:r>
              <a:rPr lang="en-US" sz="1200" b="1" dirty="0">
                <a:latin typeface="Merriweather Sans" panose="02000503060000020004" pitchFamily="2" charset="77"/>
              </a:rPr>
              <a:t> 1</a:t>
            </a:r>
            <a:br>
              <a:rPr lang="en-US" sz="1200" b="1" dirty="0">
                <a:latin typeface="Merriweather Sans" panose="02000503060000020004" pitchFamily="2" charset="77"/>
              </a:rPr>
            </a:br>
            <a:r>
              <a:rPr lang="en-US" sz="1200" b="1" dirty="0">
                <a:latin typeface="Merriweather Sans" panose="02000503060000020004" pitchFamily="2" charset="77"/>
              </a:rPr>
              <a:t>(Extractive)</a:t>
            </a:r>
          </a:p>
        </p:txBody>
      </p:sp>
      <p:cxnSp>
        <p:nvCxnSpPr>
          <p:cNvPr id="16" name="Straight Connector 15">
            <a:extLst>
              <a:ext uri="{FF2B5EF4-FFF2-40B4-BE49-F238E27FC236}">
                <a16:creationId xmlns:a16="http://schemas.microsoft.com/office/drawing/2014/main" id="{931AEF81-4193-574F-952A-CB3A4329CEF3}"/>
              </a:ext>
            </a:extLst>
          </p:cNvPr>
          <p:cNvCxnSpPr>
            <a:cxnSpLocks/>
          </p:cNvCxnSpPr>
          <p:nvPr/>
        </p:nvCxnSpPr>
        <p:spPr>
          <a:xfrm>
            <a:off x="4881435" y="6051435"/>
            <a:ext cx="6200619"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0A29AAA-E16E-184B-A640-962A830D56BA}"/>
              </a:ext>
            </a:extLst>
          </p:cNvPr>
          <p:cNvSpPr txBox="1"/>
          <p:nvPr/>
        </p:nvSpPr>
        <p:spPr>
          <a:xfrm>
            <a:off x="7839239" y="4320382"/>
            <a:ext cx="998094" cy="461665"/>
          </a:xfrm>
          <a:prstGeom prst="rect">
            <a:avLst/>
          </a:prstGeom>
          <a:noFill/>
        </p:spPr>
        <p:txBody>
          <a:bodyPr wrap="none" rtlCol="0">
            <a:spAutoFit/>
          </a:bodyPr>
          <a:lstStyle/>
          <a:p>
            <a:pPr algn="ctr"/>
            <a:r>
              <a:rPr lang="en-US" sz="1200" b="1" dirty="0">
                <a:solidFill>
                  <a:srgbClr val="FF0000"/>
                </a:solidFill>
                <a:latin typeface="Merriweather Sans" panose="02000503060000020004" pitchFamily="2" charset="77"/>
              </a:rPr>
              <a:t>X</a:t>
            </a:r>
            <a:r>
              <a:rPr lang="en-US" sz="1200" b="1" dirty="0">
                <a:latin typeface="Merriweather Sans" panose="02000503060000020004" pitchFamily="2" charset="77"/>
              </a:rPr>
              <a:t>=</a:t>
            </a:r>
            <a:r>
              <a:rPr lang="en-US" sz="1200" b="1" dirty="0" err="1">
                <a:latin typeface="Merriweather Sans" panose="02000503060000020004" pitchFamily="2" charset="77"/>
              </a:rPr>
              <a:t>NarQA</a:t>
            </a:r>
            <a:r>
              <a:rPr lang="en-US" sz="1200" b="1" dirty="0">
                <a:latin typeface="Merriweather Sans" panose="02000503060000020004" pitchFamily="2" charset="77"/>
              </a:rPr>
              <a:t> </a:t>
            </a:r>
            <a:br>
              <a:rPr lang="en-US" sz="1200" b="1" dirty="0">
                <a:latin typeface="Merriweather Sans" panose="02000503060000020004" pitchFamily="2" charset="77"/>
              </a:rPr>
            </a:br>
            <a:r>
              <a:rPr lang="en-US" sz="1200" b="1" dirty="0">
                <a:latin typeface="Merriweather Sans" panose="02000503060000020004" pitchFamily="2" charset="77"/>
              </a:rPr>
              <a:t>(Abstractive)</a:t>
            </a:r>
          </a:p>
        </p:txBody>
      </p:sp>
      <p:sp>
        <p:nvSpPr>
          <p:cNvPr id="24" name="Rectangle 23">
            <a:extLst>
              <a:ext uri="{FF2B5EF4-FFF2-40B4-BE49-F238E27FC236}">
                <a16:creationId xmlns:a16="http://schemas.microsoft.com/office/drawing/2014/main" id="{622EF219-FFA4-B04A-869C-DC596A4343E4}"/>
              </a:ext>
            </a:extLst>
          </p:cNvPr>
          <p:cNvSpPr/>
          <p:nvPr/>
        </p:nvSpPr>
        <p:spPr>
          <a:xfrm>
            <a:off x="5901943" y="3003014"/>
            <a:ext cx="722842" cy="3041542"/>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1324EB8F-FD1B-6A42-B137-5B035F830061}"/>
              </a:ext>
            </a:extLst>
          </p:cNvPr>
          <p:cNvSpPr txBox="1"/>
          <p:nvPr/>
        </p:nvSpPr>
        <p:spPr>
          <a:xfrm>
            <a:off x="5808839" y="2589192"/>
            <a:ext cx="979755" cy="461665"/>
          </a:xfrm>
          <a:prstGeom prst="rect">
            <a:avLst/>
          </a:prstGeom>
          <a:noFill/>
        </p:spPr>
        <p:txBody>
          <a:bodyPr wrap="none" rtlCol="0">
            <a:spAutoFit/>
          </a:bodyPr>
          <a:lstStyle/>
          <a:p>
            <a:pPr algn="ctr"/>
            <a:r>
              <a:rPr lang="en-US" sz="1200" b="1" dirty="0">
                <a:solidFill>
                  <a:srgbClr val="FF0000"/>
                </a:solidFill>
                <a:latin typeface="Merriweather Sans" panose="02000503060000020004" pitchFamily="2" charset="77"/>
              </a:rPr>
              <a:t>X</a:t>
            </a:r>
            <a:r>
              <a:rPr lang="en-US" sz="1200" b="1" dirty="0">
                <a:latin typeface="Merriweather Sans" panose="02000503060000020004" pitchFamily="2" charset="77"/>
              </a:rPr>
              <a:t>=</a:t>
            </a:r>
            <a:r>
              <a:rPr lang="en-US" sz="1200" b="1" dirty="0" err="1">
                <a:latin typeface="Merriweather Sans" panose="02000503060000020004" pitchFamily="2" charset="77"/>
              </a:rPr>
              <a:t>SQuAD</a:t>
            </a:r>
            <a:r>
              <a:rPr lang="en-US" sz="1200" b="1" dirty="0">
                <a:latin typeface="Merriweather Sans" panose="02000503060000020004" pitchFamily="2" charset="77"/>
              </a:rPr>
              <a:t> 1</a:t>
            </a:r>
            <a:br>
              <a:rPr lang="en-US" sz="1200" b="1" dirty="0"/>
            </a:br>
            <a:r>
              <a:rPr lang="en-US" sz="1200" b="1" dirty="0"/>
              <a:t>(Extractive)</a:t>
            </a:r>
          </a:p>
        </p:txBody>
      </p:sp>
      <p:sp>
        <p:nvSpPr>
          <p:cNvPr id="28" name="Google Shape;602;p44">
            <a:extLst>
              <a:ext uri="{FF2B5EF4-FFF2-40B4-BE49-F238E27FC236}">
                <a16:creationId xmlns:a16="http://schemas.microsoft.com/office/drawing/2014/main" id="{08CEA626-CAB7-B64A-A3AF-2046249B0C38}"/>
              </a:ext>
            </a:extLst>
          </p:cNvPr>
          <p:cNvSpPr txBox="1">
            <a:spLocks/>
          </p:cNvSpPr>
          <p:nvPr/>
        </p:nvSpPr>
        <p:spPr>
          <a:xfrm>
            <a:off x="195043" y="2560029"/>
            <a:ext cx="4236688" cy="1862235"/>
          </a:xfrm>
          <a:prstGeom prst="round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150000"/>
              </a:lnSpc>
              <a:spcBef>
                <a:spcPts val="1000"/>
              </a:spcBef>
              <a:buFont typeface="Wingdings" charset="2"/>
              <a:buChar char="§"/>
              <a:defRPr sz="2600" kern="1200">
                <a:solidFill>
                  <a:schemeClr val="tx1"/>
                </a:solidFill>
                <a:latin typeface="Merriweather Sans" charset="0"/>
                <a:ea typeface="Merriweather Sans" charset="0"/>
                <a:cs typeface="Merriweather Sans" charset="0"/>
              </a:defRPr>
            </a:lvl1pPr>
            <a:lvl2pPr marL="685800" indent="-228600" algn="l" defTabSz="914400" rtl="0" eaLnBrk="1" latinLnBrk="0" hangingPunct="1">
              <a:lnSpc>
                <a:spcPct val="150000"/>
              </a:lnSpc>
              <a:spcBef>
                <a:spcPts val="500"/>
              </a:spcBef>
              <a:buFont typeface="Courier New" charset="0"/>
              <a:buChar char="o"/>
              <a:defRPr sz="2200" kern="1200">
                <a:solidFill>
                  <a:schemeClr val="tx1"/>
                </a:solidFill>
                <a:latin typeface="Merriweather Sans" charset="0"/>
                <a:ea typeface="Merriweather Sans" charset="0"/>
                <a:cs typeface="Merriweather Sans" charset="0"/>
              </a:defRPr>
            </a:lvl2pPr>
            <a:lvl3pPr marL="1143000" indent="-228600" algn="l" defTabSz="914400" rtl="0" eaLnBrk="1" latinLnBrk="0" hangingPunct="1">
              <a:lnSpc>
                <a:spcPct val="150000"/>
              </a:lnSpc>
              <a:spcBef>
                <a:spcPts val="500"/>
              </a:spcBef>
              <a:buFont typeface="Arial"/>
              <a:buChar char="•"/>
              <a:defRPr sz="1800" kern="1200">
                <a:solidFill>
                  <a:schemeClr val="tx1"/>
                </a:solidFill>
                <a:latin typeface="Merriweather Sans" charset="0"/>
                <a:ea typeface="Merriweather Sans" charset="0"/>
                <a:cs typeface="Merriweather Sans" charset="0"/>
              </a:defRPr>
            </a:lvl3pPr>
            <a:lvl4pPr marL="1600200" indent="-228600" algn="l" defTabSz="914400" rtl="0" eaLnBrk="1" latinLnBrk="0" hangingPunct="1">
              <a:lnSpc>
                <a:spcPct val="150000"/>
              </a:lnSpc>
              <a:spcBef>
                <a:spcPts val="500"/>
              </a:spcBef>
              <a:buFont typeface="Wingdings" charset="2"/>
              <a:buChar char="§"/>
              <a:defRPr sz="1600" kern="1200">
                <a:solidFill>
                  <a:schemeClr val="tx1"/>
                </a:solidFill>
                <a:latin typeface="Merriweather Sans" charset="0"/>
                <a:ea typeface="Merriweather Sans" charset="0"/>
                <a:cs typeface="Merriweather Sans" charset="0"/>
              </a:defRPr>
            </a:lvl4pPr>
            <a:lvl5pPr marL="2057400" indent="-228600" algn="l" defTabSz="914400" rtl="0" eaLnBrk="1" latinLnBrk="0" hangingPunct="1">
              <a:lnSpc>
                <a:spcPct val="150000"/>
              </a:lnSpc>
              <a:spcBef>
                <a:spcPts val="500"/>
              </a:spcBef>
              <a:buFont typeface="Arial"/>
              <a:buChar char="•"/>
              <a:defRPr sz="1600" kern="1200">
                <a:solidFill>
                  <a:schemeClr val="tx1"/>
                </a:solidFill>
                <a:latin typeface="Merriweather Sans" charset="0"/>
                <a:ea typeface="Merriweather Sans" charset="0"/>
                <a:cs typeface="Merriweather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spcBef>
                <a:spcPts val="400"/>
              </a:spcBef>
              <a:buSzPts val="2000"/>
              <a:buNone/>
            </a:pPr>
            <a:r>
              <a:rPr lang="en-US" sz="2000" dirty="0">
                <a:latin typeface="Corbel" panose="020B0503020204020204" pitchFamily="34" charset="0"/>
              </a:rPr>
              <a:t>Mixing </a:t>
            </a:r>
            <a:r>
              <a:rPr lang="en-US" sz="2000" dirty="0" err="1">
                <a:latin typeface="Corbel" panose="020B0503020204020204" pitchFamily="34" charset="0"/>
              </a:rPr>
              <a:t>BoolQ</a:t>
            </a:r>
            <a:r>
              <a:rPr lang="en-US" sz="2000" dirty="0">
                <a:latin typeface="Corbel" panose="020B0503020204020204" pitchFamily="34" charset="0"/>
              </a:rPr>
              <a:t> (</a:t>
            </a:r>
            <a:r>
              <a:rPr lang="en-US" sz="2000" dirty="0" err="1">
                <a:latin typeface="Corbel" panose="020B0503020204020204" pitchFamily="34" charset="0"/>
              </a:rPr>
              <a:t>YesNo</a:t>
            </a:r>
            <a:r>
              <a:rPr lang="en-US" sz="2000" dirty="0">
                <a:latin typeface="Corbel" panose="020B0503020204020204" pitchFamily="34" charset="0"/>
              </a:rPr>
              <a:t>)  </a:t>
            </a:r>
            <a:br>
              <a:rPr lang="en-US" sz="2000" dirty="0">
                <a:latin typeface="Corbel" panose="020B0503020204020204" pitchFamily="34" charset="0"/>
              </a:rPr>
            </a:br>
            <a:r>
              <a:rPr lang="en-US" sz="2000" dirty="0">
                <a:latin typeface="Corbel" panose="020B0503020204020204" pitchFamily="34" charset="0"/>
              </a:rPr>
              <a:t>w/ datasets of different formats. </a:t>
            </a:r>
          </a:p>
        </p:txBody>
      </p:sp>
      <p:sp>
        <p:nvSpPr>
          <p:cNvPr id="7" name="TextBox 6">
            <a:extLst>
              <a:ext uri="{FF2B5EF4-FFF2-40B4-BE49-F238E27FC236}">
                <a16:creationId xmlns:a16="http://schemas.microsoft.com/office/drawing/2014/main" id="{1A093C52-DF90-0F4D-AAAE-5A8FD8A50BF7}"/>
              </a:ext>
            </a:extLst>
          </p:cNvPr>
          <p:cNvSpPr txBox="1"/>
          <p:nvPr/>
        </p:nvSpPr>
        <p:spPr>
          <a:xfrm>
            <a:off x="1537584" y="4783628"/>
            <a:ext cx="1817870" cy="369332"/>
          </a:xfrm>
          <a:prstGeom prst="rect">
            <a:avLst/>
          </a:prstGeom>
          <a:noFill/>
        </p:spPr>
        <p:txBody>
          <a:bodyPr wrap="none" rtlCol="0">
            <a:spAutoFit/>
          </a:bodyPr>
          <a:lstStyle/>
          <a:p>
            <a:pPr algn="ctr"/>
            <a:r>
              <a:rPr lang="en-US" dirty="0"/>
              <a:t>Trained on </a:t>
            </a:r>
            <a:r>
              <a:rPr lang="en-US" dirty="0" err="1">
                <a:latin typeface="Merriweather Sans" panose="02000503060000020004" pitchFamily="2" charset="77"/>
              </a:rPr>
              <a:t>BoolQ</a:t>
            </a:r>
            <a:endParaRPr lang="en-US" dirty="0">
              <a:latin typeface="Merriweather Sans" panose="02000503060000020004" pitchFamily="2" charset="77"/>
            </a:endParaRPr>
          </a:p>
        </p:txBody>
      </p:sp>
      <p:sp>
        <p:nvSpPr>
          <p:cNvPr id="31" name="TextBox 30">
            <a:extLst>
              <a:ext uri="{FF2B5EF4-FFF2-40B4-BE49-F238E27FC236}">
                <a16:creationId xmlns:a16="http://schemas.microsoft.com/office/drawing/2014/main" id="{1BFF99D0-A010-9D44-A9A6-9805AB26DBDB}"/>
              </a:ext>
            </a:extLst>
          </p:cNvPr>
          <p:cNvSpPr txBox="1"/>
          <p:nvPr/>
        </p:nvSpPr>
        <p:spPr>
          <a:xfrm>
            <a:off x="1342463" y="5883364"/>
            <a:ext cx="2212209" cy="369332"/>
          </a:xfrm>
          <a:prstGeom prst="rect">
            <a:avLst/>
          </a:prstGeom>
          <a:noFill/>
        </p:spPr>
        <p:txBody>
          <a:bodyPr wrap="none" rtlCol="0">
            <a:spAutoFit/>
          </a:bodyPr>
          <a:lstStyle/>
          <a:p>
            <a:r>
              <a:rPr lang="en-US" dirty="0"/>
              <a:t>Trained on </a:t>
            </a:r>
            <a:r>
              <a:rPr lang="en-US" dirty="0" err="1">
                <a:latin typeface="Merriweather Sans" panose="02000503060000020004" pitchFamily="2" charset="77"/>
              </a:rPr>
              <a:t>BoolQ</a:t>
            </a:r>
            <a:r>
              <a:rPr lang="en-US" dirty="0">
                <a:latin typeface="Merriweather Sans" panose="02000503060000020004" pitchFamily="2" charset="77"/>
              </a:rPr>
              <a:t> + </a:t>
            </a:r>
            <a:r>
              <a:rPr lang="en-US" b="1" dirty="0">
                <a:solidFill>
                  <a:srgbClr val="FF0000"/>
                </a:solidFill>
                <a:latin typeface="Merriweather Sans" panose="02000503060000020004" pitchFamily="2" charset="77"/>
              </a:rPr>
              <a:t>X</a:t>
            </a:r>
          </a:p>
        </p:txBody>
      </p:sp>
      <p:sp>
        <p:nvSpPr>
          <p:cNvPr id="32" name="Rectangle 31">
            <a:extLst>
              <a:ext uri="{FF2B5EF4-FFF2-40B4-BE49-F238E27FC236}">
                <a16:creationId xmlns:a16="http://schemas.microsoft.com/office/drawing/2014/main" id="{1A272525-DAD5-8A44-97CA-73798E04A149}"/>
              </a:ext>
            </a:extLst>
          </p:cNvPr>
          <p:cNvSpPr/>
          <p:nvPr/>
        </p:nvSpPr>
        <p:spPr>
          <a:xfrm>
            <a:off x="1737876" y="4242243"/>
            <a:ext cx="1363154" cy="617585"/>
          </a:xfrm>
          <a:prstGeom prst="rect">
            <a:avLst/>
          </a:prstGeom>
          <a:solidFill>
            <a:srgbClr val="5C9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F1315D7-E384-DA49-A4AF-FDA96009E251}"/>
              </a:ext>
            </a:extLst>
          </p:cNvPr>
          <p:cNvSpPr/>
          <p:nvPr/>
        </p:nvSpPr>
        <p:spPr>
          <a:xfrm>
            <a:off x="1748150" y="5298072"/>
            <a:ext cx="1363154" cy="617585"/>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4F404C0-DCA0-2443-8B7D-C833F1A5DD90}"/>
              </a:ext>
            </a:extLst>
          </p:cNvPr>
          <p:cNvSpPr/>
          <p:nvPr/>
        </p:nvSpPr>
        <p:spPr>
          <a:xfrm>
            <a:off x="5141443" y="3242354"/>
            <a:ext cx="722842" cy="2802202"/>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202B2A3-4143-7D46-BEF0-3B0F828D7F86}"/>
              </a:ext>
            </a:extLst>
          </p:cNvPr>
          <p:cNvSpPr txBox="1"/>
          <p:nvPr/>
        </p:nvSpPr>
        <p:spPr>
          <a:xfrm>
            <a:off x="5148011" y="3248841"/>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76.4</a:t>
            </a:r>
          </a:p>
        </p:txBody>
      </p:sp>
      <p:sp>
        <p:nvSpPr>
          <p:cNvPr id="5" name="Title 4">
            <a:extLst>
              <a:ext uri="{FF2B5EF4-FFF2-40B4-BE49-F238E27FC236}">
                <a16:creationId xmlns:a16="http://schemas.microsoft.com/office/drawing/2014/main" id="{3E5C1185-1A59-8943-8E87-DD90D0E5B715}"/>
              </a:ext>
            </a:extLst>
          </p:cNvPr>
          <p:cNvSpPr>
            <a:spLocks noGrp="1"/>
          </p:cNvSpPr>
          <p:nvPr>
            <p:ph type="title"/>
          </p:nvPr>
        </p:nvSpPr>
        <p:spPr/>
        <p:txBody>
          <a:bodyPr/>
          <a:lstStyle/>
          <a:p>
            <a:r>
              <a:rPr lang="en-US" dirty="0"/>
              <a:t>Experiment: Mixing Pairs of Formats (2)</a:t>
            </a:r>
          </a:p>
        </p:txBody>
      </p:sp>
      <p:sp>
        <p:nvSpPr>
          <p:cNvPr id="49" name="TextBox 48">
            <a:extLst>
              <a:ext uri="{FF2B5EF4-FFF2-40B4-BE49-F238E27FC236}">
                <a16:creationId xmlns:a16="http://schemas.microsoft.com/office/drawing/2014/main" id="{BAC344EE-C9EA-6C4E-A502-0EC1CDE3DFB8}"/>
              </a:ext>
            </a:extLst>
          </p:cNvPr>
          <p:cNvSpPr txBox="1"/>
          <p:nvPr/>
        </p:nvSpPr>
        <p:spPr>
          <a:xfrm>
            <a:off x="5908511" y="3012183"/>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78.9</a:t>
            </a:r>
          </a:p>
        </p:txBody>
      </p:sp>
      <p:sp>
        <p:nvSpPr>
          <p:cNvPr id="58" name="Rectangle 57">
            <a:extLst>
              <a:ext uri="{FF2B5EF4-FFF2-40B4-BE49-F238E27FC236}">
                <a16:creationId xmlns:a16="http://schemas.microsoft.com/office/drawing/2014/main" id="{D594139F-EADC-E44D-9442-10A2DC2F4BAC}"/>
              </a:ext>
            </a:extLst>
          </p:cNvPr>
          <p:cNvSpPr/>
          <p:nvPr/>
        </p:nvSpPr>
        <p:spPr>
          <a:xfrm>
            <a:off x="7909372" y="4744437"/>
            <a:ext cx="722842" cy="1284240"/>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158EE8BE-27FA-A346-B849-1CF7B2E29F35}"/>
              </a:ext>
            </a:extLst>
          </p:cNvPr>
          <p:cNvSpPr/>
          <p:nvPr/>
        </p:nvSpPr>
        <p:spPr>
          <a:xfrm>
            <a:off x="7148872" y="5610969"/>
            <a:ext cx="722842" cy="417707"/>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75DEA883-B5EF-6343-ACB8-6235CF70FB6F}"/>
              </a:ext>
            </a:extLst>
          </p:cNvPr>
          <p:cNvSpPr txBox="1"/>
          <p:nvPr/>
        </p:nvSpPr>
        <p:spPr>
          <a:xfrm>
            <a:off x="7181543" y="5632601"/>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53.4</a:t>
            </a:r>
          </a:p>
        </p:txBody>
      </p:sp>
      <p:sp>
        <p:nvSpPr>
          <p:cNvPr id="61" name="TextBox 60">
            <a:extLst>
              <a:ext uri="{FF2B5EF4-FFF2-40B4-BE49-F238E27FC236}">
                <a16:creationId xmlns:a16="http://schemas.microsoft.com/office/drawing/2014/main" id="{DEB71D89-2858-4F41-9611-4C5F7DC97A8A}"/>
              </a:ext>
            </a:extLst>
          </p:cNvPr>
          <p:cNvSpPr txBox="1"/>
          <p:nvPr/>
        </p:nvSpPr>
        <p:spPr>
          <a:xfrm>
            <a:off x="7902653" y="4790790"/>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61.0</a:t>
            </a:r>
          </a:p>
        </p:txBody>
      </p:sp>
      <p:sp>
        <p:nvSpPr>
          <p:cNvPr id="62" name="Rectangle 61">
            <a:extLst>
              <a:ext uri="{FF2B5EF4-FFF2-40B4-BE49-F238E27FC236}">
                <a16:creationId xmlns:a16="http://schemas.microsoft.com/office/drawing/2014/main" id="{C06CEE90-88D1-2E4E-86E0-EA521C15FBF1}"/>
              </a:ext>
            </a:extLst>
          </p:cNvPr>
          <p:cNvSpPr/>
          <p:nvPr/>
        </p:nvSpPr>
        <p:spPr>
          <a:xfrm>
            <a:off x="9960600" y="4083064"/>
            <a:ext cx="722842" cy="1957219"/>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D7D1ACF0-9436-BF4A-823E-860B54F4E908}"/>
              </a:ext>
            </a:extLst>
          </p:cNvPr>
          <p:cNvSpPr/>
          <p:nvPr/>
        </p:nvSpPr>
        <p:spPr>
          <a:xfrm>
            <a:off x="9200100" y="4417644"/>
            <a:ext cx="722842" cy="1622640"/>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EFB91E95-4B7B-CC43-BA9D-42AC1DDA9A94}"/>
              </a:ext>
            </a:extLst>
          </p:cNvPr>
          <p:cNvSpPr txBox="1"/>
          <p:nvPr/>
        </p:nvSpPr>
        <p:spPr>
          <a:xfrm>
            <a:off x="9193381" y="4428795"/>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64.1</a:t>
            </a:r>
          </a:p>
        </p:txBody>
      </p:sp>
      <p:sp>
        <p:nvSpPr>
          <p:cNvPr id="65" name="TextBox 64">
            <a:extLst>
              <a:ext uri="{FF2B5EF4-FFF2-40B4-BE49-F238E27FC236}">
                <a16:creationId xmlns:a16="http://schemas.microsoft.com/office/drawing/2014/main" id="{86691C9D-BD59-8048-A801-4767FB6FD6EB}"/>
              </a:ext>
            </a:extLst>
          </p:cNvPr>
          <p:cNvSpPr txBox="1"/>
          <p:nvPr/>
        </p:nvSpPr>
        <p:spPr>
          <a:xfrm>
            <a:off x="9960600" y="4094216"/>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66.0</a:t>
            </a:r>
          </a:p>
        </p:txBody>
      </p:sp>
      <p:sp>
        <p:nvSpPr>
          <p:cNvPr id="6" name="Rectangle 5">
            <a:extLst>
              <a:ext uri="{FF2B5EF4-FFF2-40B4-BE49-F238E27FC236}">
                <a16:creationId xmlns:a16="http://schemas.microsoft.com/office/drawing/2014/main" id="{72C1D6CB-241D-8742-8C7A-0231E60EEE6B}"/>
              </a:ext>
            </a:extLst>
          </p:cNvPr>
          <p:cNvSpPr/>
          <p:nvPr/>
        </p:nvSpPr>
        <p:spPr>
          <a:xfrm>
            <a:off x="5479420" y="6070309"/>
            <a:ext cx="761747" cy="369332"/>
          </a:xfrm>
          <a:prstGeom prst="rect">
            <a:avLst/>
          </a:prstGeom>
        </p:spPr>
        <p:txBody>
          <a:bodyPr wrap="none">
            <a:spAutoFit/>
          </a:bodyPr>
          <a:lstStyle/>
          <a:p>
            <a:r>
              <a:rPr lang="en-US" dirty="0" err="1">
                <a:latin typeface="Merriweather Sans" panose="02000503060000020004" pitchFamily="2" charset="77"/>
              </a:rPr>
              <a:t>BoolQ</a:t>
            </a:r>
            <a:endParaRPr lang="en-US" dirty="0"/>
          </a:p>
        </p:txBody>
      </p:sp>
      <p:sp>
        <p:nvSpPr>
          <p:cNvPr id="66" name="Rectangle 65">
            <a:extLst>
              <a:ext uri="{FF2B5EF4-FFF2-40B4-BE49-F238E27FC236}">
                <a16:creationId xmlns:a16="http://schemas.microsoft.com/office/drawing/2014/main" id="{0C8AD106-ED84-054C-B1FE-34C37CD38912}"/>
              </a:ext>
            </a:extLst>
          </p:cNvPr>
          <p:cNvSpPr/>
          <p:nvPr/>
        </p:nvSpPr>
        <p:spPr>
          <a:xfrm>
            <a:off x="7385971" y="6070309"/>
            <a:ext cx="1130438" cy="369332"/>
          </a:xfrm>
          <a:prstGeom prst="rect">
            <a:avLst/>
          </a:prstGeom>
        </p:spPr>
        <p:txBody>
          <a:bodyPr wrap="none">
            <a:spAutoFit/>
          </a:bodyPr>
          <a:lstStyle/>
          <a:p>
            <a:r>
              <a:rPr lang="en-US" dirty="0" err="1"/>
              <a:t>BoolQ</a:t>
            </a:r>
            <a:r>
              <a:rPr lang="en-US" dirty="0"/>
              <a:t>-CS</a:t>
            </a:r>
          </a:p>
        </p:txBody>
      </p:sp>
      <p:sp>
        <p:nvSpPr>
          <p:cNvPr id="67" name="Rectangle 66">
            <a:extLst>
              <a:ext uri="{FF2B5EF4-FFF2-40B4-BE49-F238E27FC236}">
                <a16:creationId xmlns:a16="http://schemas.microsoft.com/office/drawing/2014/main" id="{8F3FAE3B-3D92-A949-8A12-0C491857F2C6}"/>
              </a:ext>
            </a:extLst>
          </p:cNvPr>
          <p:cNvSpPr/>
          <p:nvPr/>
        </p:nvSpPr>
        <p:spPr>
          <a:xfrm>
            <a:off x="9002502" y="6070309"/>
            <a:ext cx="2054152" cy="369332"/>
          </a:xfrm>
          <a:prstGeom prst="rect">
            <a:avLst/>
          </a:prstGeom>
        </p:spPr>
        <p:txBody>
          <a:bodyPr wrap="none">
            <a:spAutoFit/>
          </a:bodyPr>
          <a:lstStyle/>
          <a:p>
            <a:r>
              <a:rPr lang="en-US" dirty="0" err="1">
                <a:latin typeface="Merriweather Sans" panose="02000503060000020004" pitchFamily="2" charset="77"/>
              </a:rPr>
              <a:t>MultiRC</a:t>
            </a:r>
            <a:r>
              <a:rPr lang="en-US" dirty="0">
                <a:latin typeface="Merriweather Sans" panose="02000503060000020004" pitchFamily="2" charset="77"/>
              </a:rPr>
              <a:t> (YN subset)</a:t>
            </a:r>
            <a:endParaRPr lang="en-US" dirty="0"/>
          </a:p>
        </p:txBody>
      </p:sp>
      <p:sp>
        <p:nvSpPr>
          <p:cNvPr id="29" name="Rectangle 28">
            <a:extLst>
              <a:ext uri="{FF2B5EF4-FFF2-40B4-BE49-F238E27FC236}">
                <a16:creationId xmlns:a16="http://schemas.microsoft.com/office/drawing/2014/main" id="{75F15BB2-896F-FB41-AEED-6B0033AAE8BA}"/>
              </a:ext>
            </a:extLst>
          </p:cNvPr>
          <p:cNvSpPr/>
          <p:nvPr/>
        </p:nvSpPr>
        <p:spPr>
          <a:xfrm>
            <a:off x="5298760" y="6472888"/>
            <a:ext cx="5674039" cy="523220"/>
          </a:xfrm>
          <a:prstGeom prst="rect">
            <a:avLst/>
          </a:prstGeom>
        </p:spPr>
        <p:txBody>
          <a:bodyPr wrap="square">
            <a:spAutoFit/>
          </a:bodyPr>
          <a:lstStyle/>
          <a:p>
            <a:r>
              <a:rPr lang="en-US" sz="1400" dirty="0">
                <a:solidFill>
                  <a:schemeClr val="bg1">
                    <a:lumMod val="50000"/>
                  </a:schemeClr>
                </a:solidFill>
              </a:rPr>
              <a:t>[Clark et al. 19]	      [Gardner et al. 20] 	               [</a:t>
            </a:r>
            <a:r>
              <a:rPr lang="en-US" sz="1400" b="1" dirty="0">
                <a:solidFill>
                  <a:srgbClr val="1360B2"/>
                </a:solidFill>
              </a:rPr>
              <a:t>K</a:t>
            </a:r>
            <a:r>
              <a:rPr lang="en-US" sz="1400" dirty="0">
                <a:solidFill>
                  <a:schemeClr val="bg1">
                    <a:lumMod val="50000"/>
                  </a:schemeClr>
                </a:solidFill>
              </a:rPr>
              <a:t> et al. 18]</a:t>
            </a:r>
          </a:p>
          <a:p>
            <a:endParaRPr lang="en-US" sz="1400" dirty="0">
              <a:solidFill>
                <a:schemeClr val="bg1">
                  <a:lumMod val="50000"/>
                </a:schemeClr>
              </a:solidFill>
            </a:endParaRPr>
          </a:p>
        </p:txBody>
      </p:sp>
      <p:sp>
        <p:nvSpPr>
          <p:cNvPr id="30" name="Rectangle 29">
            <a:extLst>
              <a:ext uri="{FF2B5EF4-FFF2-40B4-BE49-F238E27FC236}">
                <a16:creationId xmlns:a16="http://schemas.microsoft.com/office/drawing/2014/main" id="{84F2AD05-C5BB-CA48-B107-5D4F9B6394C9}"/>
              </a:ext>
            </a:extLst>
          </p:cNvPr>
          <p:cNvSpPr/>
          <p:nvPr/>
        </p:nvSpPr>
        <p:spPr>
          <a:xfrm>
            <a:off x="5051539" y="3100359"/>
            <a:ext cx="850404" cy="2944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4C4D612-33CB-8F4A-9069-DCA7B69D601E}"/>
              </a:ext>
            </a:extLst>
          </p:cNvPr>
          <p:cNvSpPr/>
          <p:nvPr/>
        </p:nvSpPr>
        <p:spPr>
          <a:xfrm>
            <a:off x="7045530" y="5356250"/>
            <a:ext cx="850404" cy="674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8DAD9EF-55A9-ED4A-9DF1-C852C4014C98}"/>
              </a:ext>
            </a:extLst>
          </p:cNvPr>
          <p:cNvSpPr/>
          <p:nvPr/>
        </p:nvSpPr>
        <p:spPr>
          <a:xfrm>
            <a:off x="9090408" y="4395548"/>
            <a:ext cx="850404" cy="1644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871D2D0-53D4-5C4F-8AB5-681F3912E502}"/>
              </a:ext>
            </a:extLst>
          </p:cNvPr>
          <p:cNvSpPr/>
          <p:nvPr/>
        </p:nvSpPr>
        <p:spPr>
          <a:xfrm>
            <a:off x="5895539" y="2569571"/>
            <a:ext cx="850404" cy="3479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4F274D4-48EA-DE4E-8E76-8B501DC4368B}"/>
              </a:ext>
            </a:extLst>
          </p:cNvPr>
          <p:cNvSpPr/>
          <p:nvPr/>
        </p:nvSpPr>
        <p:spPr>
          <a:xfrm>
            <a:off x="7909372" y="3523787"/>
            <a:ext cx="850404" cy="2520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5C24F9CA-3182-5C43-9FFB-57F7AF025EBB}"/>
              </a:ext>
            </a:extLst>
          </p:cNvPr>
          <p:cNvSpPr/>
          <p:nvPr/>
        </p:nvSpPr>
        <p:spPr>
          <a:xfrm>
            <a:off x="9938064" y="3520362"/>
            <a:ext cx="850404" cy="2520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BACB6AD-EA2A-6C41-8D08-538BB6DEBF3A}"/>
              </a:ext>
            </a:extLst>
          </p:cNvPr>
          <p:cNvSpPr>
            <a:spLocks noGrp="1"/>
          </p:cNvSpPr>
          <p:nvPr>
            <p:ph type="sldNum" sz="quarter" idx="10"/>
          </p:nvPr>
        </p:nvSpPr>
        <p:spPr/>
        <p:txBody>
          <a:bodyPr/>
          <a:lstStyle/>
          <a:p>
            <a:pPr>
              <a:defRPr/>
            </a:pPr>
            <a:fld id="{0121240C-47AF-2F4D-83B3-CC3EDF50F794}" type="slidenum">
              <a:rPr lang="en-US" smtClean="0"/>
              <a:pPr>
                <a:defRPr/>
              </a:pPr>
              <a:t>64</a:t>
            </a:fld>
            <a:endParaRPr lang="en-US" dirty="0"/>
          </a:p>
        </p:txBody>
      </p:sp>
    </p:spTree>
    <p:extLst>
      <p:ext uri="{BB962C8B-B14F-4D97-AF65-F5344CB8AC3E}">
        <p14:creationId xmlns:p14="http://schemas.microsoft.com/office/powerpoint/2010/main" val="273390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0"/>
                                        </p:tgtEl>
                                      </p:cBhvr>
                                    </p:animEffect>
                                    <p:set>
                                      <p:cBhvr>
                                        <p:cTn id="7" dur="1" fill="hold">
                                          <p:stCondLst>
                                            <p:cond delay="499"/>
                                          </p:stCondLst>
                                        </p:cTn>
                                        <p:tgtEl>
                                          <p:spTgt spid="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3"/>
                                        </p:tgtEl>
                                      </p:cBhvr>
                                    </p:animEffect>
                                    <p:set>
                                      <p:cBhvr>
                                        <p:cTn id="12" dur="1" fill="hold">
                                          <p:stCondLst>
                                            <p:cond delay="499"/>
                                          </p:stCondLst>
                                        </p:cTn>
                                        <p:tgtEl>
                                          <p:spTgt spid="3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35"/>
                                        </p:tgtEl>
                                      </p:cBhvr>
                                    </p:animEffect>
                                    <p:set>
                                      <p:cBhvr>
                                        <p:cTn id="17" dur="1" fill="hold">
                                          <p:stCondLst>
                                            <p:cond delay="499"/>
                                          </p:stCondLst>
                                        </p:cTn>
                                        <p:tgtEl>
                                          <p:spTgt spid="3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36"/>
                                        </p:tgtEl>
                                      </p:cBhvr>
                                    </p:animEffect>
                                    <p:set>
                                      <p:cBhvr>
                                        <p:cTn id="22" dur="1" fill="hold">
                                          <p:stCondLst>
                                            <p:cond delay="499"/>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38"/>
                                        </p:tgtEl>
                                      </p:cBhvr>
                                    </p:animEffect>
                                    <p:set>
                                      <p:cBhvr>
                                        <p:cTn id="32"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3" grpId="0" animBg="1"/>
      <p:bldP spid="35" grpId="0" animBg="1"/>
      <p:bldP spid="36" grpId="0" animBg="1"/>
      <p:bldP spid="37" grpId="0" animBg="1"/>
      <p:bldP spid="38"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C1185-1A59-8943-8E87-DD90D0E5B715}"/>
              </a:ext>
            </a:extLst>
          </p:cNvPr>
          <p:cNvSpPr>
            <a:spLocks noGrp="1"/>
          </p:cNvSpPr>
          <p:nvPr>
            <p:ph type="title"/>
          </p:nvPr>
        </p:nvSpPr>
        <p:spPr/>
        <p:txBody>
          <a:bodyPr/>
          <a:lstStyle/>
          <a:p>
            <a:r>
              <a:rPr lang="en-US" sz="4000" dirty="0"/>
              <a:t>Experiment: Comparison w/ Dedicated Models</a:t>
            </a:r>
          </a:p>
        </p:txBody>
      </p:sp>
      <p:sp>
        <p:nvSpPr>
          <p:cNvPr id="6" name="Content Placeholder 5">
            <a:extLst>
              <a:ext uri="{FF2B5EF4-FFF2-40B4-BE49-F238E27FC236}">
                <a16:creationId xmlns:a16="http://schemas.microsoft.com/office/drawing/2014/main" id="{87BB548B-CA4C-4144-BA7F-17E75268F3A1}"/>
              </a:ext>
            </a:extLst>
          </p:cNvPr>
          <p:cNvSpPr>
            <a:spLocks noGrp="1"/>
          </p:cNvSpPr>
          <p:nvPr>
            <p:ph idx="1"/>
          </p:nvPr>
        </p:nvSpPr>
        <p:spPr>
          <a:xfrm>
            <a:off x="594663" y="1511718"/>
            <a:ext cx="10515600" cy="4838817"/>
          </a:xfrm>
        </p:spPr>
        <p:txBody>
          <a:bodyPr/>
          <a:lstStyle/>
          <a:p>
            <a:r>
              <a:rPr lang="en-US" dirty="0"/>
              <a:t>Is </a:t>
            </a:r>
            <a:r>
              <a:rPr lang="en-US" dirty="0" err="1"/>
              <a:t>UnifiedQA</a:t>
            </a:r>
            <a:r>
              <a:rPr lang="en-US" dirty="0"/>
              <a:t> as good as systems dedicated to individual datasets?</a:t>
            </a:r>
          </a:p>
          <a:p>
            <a:endParaRPr lang="en-US" dirty="0"/>
          </a:p>
          <a:p>
            <a:endParaRPr lang="en-US" dirty="0"/>
          </a:p>
          <a:p>
            <a:endParaRPr lang="en-US" dirty="0"/>
          </a:p>
          <a:p>
            <a:endParaRPr lang="en-US" dirty="0"/>
          </a:p>
          <a:p>
            <a:endParaRPr lang="en-US" dirty="0"/>
          </a:p>
          <a:p>
            <a:endParaRPr lang="en-US" dirty="0"/>
          </a:p>
          <a:p>
            <a:endParaRPr lang="en-US" dirty="0"/>
          </a:p>
          <a:p>
            <a:r>
              <a:rPr lang="en-US" dirty="0" err="1"/>
              <a:t>UnifiedQA</a:t>
            </a:r>
            <a:r>
              <a:rPr lang="en-US" dirty="0"/>
              <a:t> performs almost as good as individual T5 models targeted to each dataset.</a:t>
            </a:r>
          </a:p>
        </p:txBody>
      </p:sp>
      <p:graphicFrame>
        <p:nvGraphicFramePr>
          <p:cNvPr id="3" name="Table 2">
            <a:extLst>
              <a:ext uri="{FF2B5EF4-FFF2-40B4-BE49-F238E27FC236}">
                <a16:creationId xmlns:a16="http://schemas.microsoft.com/office/drawing/2014/main" id="{679B5257-6F86-BD40-914C-0620B0962DF9}"/>
              </a:ext>
            </a:extLst>
          </p:cNvPr>
          <p:cNvGraphicFramePr>
            <a:graphicFrameLocks noGrp="1"/>
          </p:cNvGraphicFramePr>
          <p:nvPr/>
        </p:nvGraphicFramePr>
        <p:xfrm>
          <a:off x="685400" y="2764010"/>
          <a:ext cx="4484914" cy="1874520"/>
        </p:xfrm>
        <a:graphic>
          <a:graphicData uri="http://schemas.openxmlformats.org/drawingml/2006/table">
            <a:tbl>
              <a:tblPr/>
              <a:tblGrid>
                <a:gridCol w="1485005">
                  <a:extLst>
                    <a:ext uri="{9D8B030D-6E8A-4147-A177-3AD203B41FA5}">
                      <a16:colId xmlns:a16="http://schemas.microsoft.com/office/drawing/2014/main" val="741770397"/>
                    </a:ext>
                  </a:extLst>
                </a:gridCol>
                <a:gridCol w="936850">
                  <a:extLst>
                    <a:ext uri="{9D8B030D-6E8A-4147-A177-3AD203B41FA5}">
                      <a16:colId xmlns:a16="http://schemas.microsoft.com/office/drawing/2014/main" val="4137579740"/>
                    </a:ext>
                  </a:extLst>
                </a:gridCol>
                <a:gridCol w="658803">
                  <a:extLst>
                    <a:ext uri="{9D8B030D-6E8A-4147-A177-3AD203B41FA5}">
                      <a16:colId xmlns:a16="http://schemas.microsoft.com/office/drawing/2014/main" val="1012882720"/>
                    </a:ext>
                  </a:extLst>
                </a:gridCol>
                <a:gridCol w="685800">
                  <a:extLst>
                    <a:ext uri="{9D8B030D-6E8A-4147-A177-3AD203B41FA5}">
                      <a16:colId xmlns:a16="http://schemas.microsoft.com/office/drawing/2014/main" val="1417524977"/>
                    </a:ext>
                  </a:extLst>
                </a:gridCol>
                <a:gridCol w="718456">
                  <a:extLst>
                    <a:ext uri="{9D8B030D-6E8A-4147-A177-3AD203B41FA5}">
                      <a16:colId xmlns:a16="http://schemas.microsoft.com/office/drawing/2014/main" val="3005368366"/>
                    </a:ext>
                  </a:extLst>
                </a:gridCol>
              </a:tblGrid>
              <a:tr h="187743">
                <a:tc>
                  <a:txBody>
                    <a:bodyPr/>
                    <a:lstStyle/>
                    <a:p>
                      <a:pPr rtl="0" fontAlgn="b"/>
                      <a:endParaRPr lang="en-US" sz="1800" dirty="0">
                        <a:effectLst/>
                        <a:latin typeface="Corbel" panose="020B0503020204020204" pitchFamily="34" charset="0"/>
                        <a:cs typeface="Calibri" panose="020F0502020204030204" pitchFamily="34" charset="0"/>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c>
                  <a:txBody>
                    <a:bodyPr/>
                    <a:lstStyle/>
                    <a:p>
                      <a:pPr algn="ctr" rtl="0" fontAlgn="b"/>
                      <a:r>
                        <a:rPr lang="en-US" sz="1800" b="0">
                          <a:solidFill>
                            <a:srgbClr val="222222"/>
                          </a:solidFill>
                          <a:effectLst/>
                          <a:latin typeface="Corbel" panose="020B0503020204020204" pitchFamily="34" charset="0"/>
                          <a:cs typeface="Calibri" panose="020F0502020204030204" pitchFamily="34" charset="0"/>
                        </a:rPr>
                        <a:t>SQuAD2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en-US" sz="1800" b="0">
                          <a:solidFill>
                            <a:srgbClr val="222222"/>
                          </a:solidFill>
                          <a:effectLst/>
                          <a:latin typeface="Corbel" panose="020B0503020204020204" pitchFamily="34" charset="0"/>
                          <a:cs typeface="Calibri" panose="020F0502020204030204" pitchFamily="34" charset="0"/>
                        </a:rPr>
                        <a:t>RACE</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en-US" sz="1800" b="0">
                          <a:solidFill>
                            <a:srgbClr val="222222"/>
                          </a:solidFill>
                          <a:effectLst/>
                          <a:latin typeface="Corbel" panose="020B0503020204020204" pitchFamily="34" charset="0"/>
                          <a:cs typeface="Calibri" panose="020F0502020204030204" pitchFamily="34" charset="0"/>
                        </a:rPr>
                        <a:t>BoolQ</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en-US" sz="1800" b="0">
                          <a:solidFill>
                            <a:srgbClr val="222222"/>
                          </a:solidFill>
                          <a:effectLst/>
                          <a:latin typeface="Corbel" panose="020B0503020204020204" pitchFamily="34" charset="0"/>
                          <a:cs typeface="Calibri" panose="020F0502020204030204" pitchFamily="34" charset="0"/>
                        </a:rPr>
                        <a:t>NarQA</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extLst>
                  <a:ext uri="{0D108BD9-81ED-4DB2-BD59-A6C34878D82A}">
                    <a16:rowId xmlns:a16="http://schemas.microsoft.com/office/drawing/2014/main" val="2192489865"/>
                  </a:ext>
                </a:extLst>
              </a:tr>
              <a:tr h="307234">
                <a:tc>
                  <a:txBody>
                    <a:bodyPr/>
                    <a:lstStyle/>
                    <a:p>
                      <a:pPr algn="l" rtl="0" fontAlgn="b"/>
                      <a:r>
                        <a:rPr lang="en-US" sz="1800" b="0" dirty="0">
                          <a:solidFill>
                            <a:srgbClr val="222222"/>
                          </a:solidFill>
                          <a:effectLst/>
                          <a:latin typeface="Corbel" panose="020B0503020204020204" pitchFamily="34" charset="0"/>
                          <a:cs typeface="Calibri" panose="020F0502020204030204" pitchFamily="34" charset="0"/>
                        </a:rPr>
                        <a:t>T5 (</a:t>
                      </a:r>
                      <a:r>
                        <a:rPr lang="en-US" sz="1800" b="0" dirty="0" err="1">
                          <a:solidFill>
                            <a:srgbClr val="222222"/>
                          </a:solidFill>
                          <a:effectLst/>
                          <a:latin typeface="Corbel" panose="020B0503020204020204" pitchFamily="34" charset="0"/>
                          <a:cs typeface="Calibri" panose="020F0502020204030204" pitchFamily="34" charset="0"/>
                        </a:rPr>
                        <a:t>SQuAD</a:t>
                      </a:r>
                      <a:r>
                        <a:rPr lang="en-US" sz="1800" b="0" dirty="0">
                          <a:solidFill>
                            <a:srgbClr val="222222"/>
                          </a:solidFill>
                          <a:effectLst/>
                          <a:latin typeface="Corbel" panose="020B0503020204020204" pitchFamily="34" charset="0"/>
                          <a:cs typeface="Calibri" panose="020F0502020204030204" pitchFamily="34" charset="0"/>
                        </a:rPr>
                        <a:t> 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en-US" sz="1800" b="1" dirty="0">
                          <a:effectLst/>
                          <a:latin typeface="Corbel" panose="020B0503020204020204" pitchFamily="34" charset="0"/>
                          <a:cs typeface="Calibri" panose="020F0502020204030204" pitchFamily="34" charset="0"/>
                        </a:rPr>
                        <a:t>91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sz="1800" b="0" dirty="0">
                          <a:effectLst/>
                          <a:latin typeface="Corbel" panose="020B0503020204020204" pitchFamily="34" charset="0"/>
                          <a:cs typeface="Calibri" panose="020F0502020204030204" pitchFamily="34" charset="0"/>
                        </a:rPr>
                        <a:t>33</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0">
                          <a:effectLst/>
                          <a:latin typeface="Corbel" panose="020B0503020204020204" pitchFamily="34" charset="0"/>
                          <a:cs typeface="Calibri" panose="020F0502020204030204" pitchFamily="34" charset="0"/>
                        </a:rPr>
                        <a:t>12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0" dirty="0">
                          <a:effectLst/>
                          <a:latin typeface="Corbel" panose="020B0503020204020204" pitchFamily="34" charset="0"/>
                          <a:cs typeface="Calibri" panose="020F0502020204030204" pitchFamily="34" charset="0"/>
                        </a:rPr>
                        <a:t>51</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3197804001"/>
                  </a:ext>
                </a:extLst>
              </a:tr>
              <a:tr h="236728">
                <a:tc>
                  <a:txBody>
                    <a:bodyPr/>
                    <a:lstStyle/>
                    <a:p>
                      <a:pPr algn="l" rtl="0" fontAlgn="b"/>
                      <a:r>
                        <a:rPr lang="en-US" sz="1800" b="0" dirty="0">
                          <a:solidFill>
                            <a:srgbClr val="222222"/>
                          </a:solidFill>
                          <a:effectLst/>
                          <a:latin typeface="Corbel" panose="020B0503020204020204" pitchFamily="34" charset="0"/>
                          <a:cs typeface="Calibri" panose="020F0502020204030204" pitchFamily="34" charset="0"/>
                        </a:rPr>
                        <a:t>T5 (RACE)</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en-US" sz="1800" b="0" dirty="0">
                          <a:effectLst/>
                          <a:latin typeface="Corbel" panose="020B0503020204020204" pitchFamily="34" charset="0"/>
                          <a:cs typeface="Calibri" panose="020F0502020204030204" pitchFamily="34" charset="0"/>
                        </a:rPr>
                        <a:t>43</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1" dirty="0">
                          <a:effectLst/>
                          <a:latin typeface="Corbel" panose="020B0503020204020204" pitchFamily="34" charset="0"/>
                          <a:cs typeface="Calibri" panose="020F0502020204030204" pitchFamily="34" charset="0"/>
                        </a:rPr>
                        <a:t>87</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sz="1800" b="0" dirty="0">
                          <a:effectLst/>
                          <a:latin typeface="Corbel" panose="020B0503020204020204" pitchFamily="34" charset="0"/>
                          <a:cs typeface="Calibri" panose="020F0502020204030204" pitchFamily="34" charset="0"/>
                        </a:rPr>
                        <a:t>7</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0">
                          <a:effectLst/>
                          <a:latin typeface="Corbel" panose="020B0503020204020204" pitchFamily="34" charset="0"/>
                          <a:cs typeface="Calibri" panose="020F0502020204030204" pitchFamily="34" charset="0"/>
                        </a:rPr>
                        <a:t>54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1603676851"/>
                  </a:ext>
                </a:extLst>
              </a:tr>
              <a:tr h="187743">
                <a:tc>
                  <a:txBody>
                    <a:bodyPr/>
                    <a:lstStyle/>
                    <a:p>
                      <a:pPr algn="l" rtl="0" fontAlgn="b"/>
                      <a:r>
                        <a:rPr lang="en-US" sz="1800" b="0" dirty="0">
                          <a:solidFill>
                            <a:srgbClr val="222222"/>
                          </a:solidFill>
                          <a:effectLst/>
                          <a:latin typeface="Corbel" panose="020B0503020204020204" pitchFamily="34" charset="0"/>
                          <a:cs typeface="Calibri" panose="020F0502020204030204" pitchFamily="34" charset="0"/>
                        </a:rPr>
                        <a:t>T5 (</a:t>
                      </a:r>
                      <a:r>
                        <a:rPr lang="en-US" sz="1800" b="0" dirty="0" err="1">
                          <a:solidFill>
                            <a:srgbClr val="222222"/>
                          </a:solidFill>
                          <a:effectLst/>
                          <a:latin typeface="Corbel" panose="020B0503020204020204" pitchFamily="34" charset="0"/>
                          <a:cs typeface="Calibri" panose="020F0502020204030204" pitchFamily="34" charset="0"/>
                        </a:rPr>
                        <a:t>BoolQ</a:t>
                      </a:r>
                      <a:r>
                        <a:rPr lang="en-US" sz="1800" b="0" dirty="0">
                          <a:solidFill>
                            <a:srgbClr val="222222"/>
                          </a:solidFill>
                          <a:effectLst/>
                          <a:latin typeface="Corbel" panose="020B0503020204020204" pitchFamily="34" charset="0"/>
                          <a:cs typeface="Calibri" panose="020F0502020204030204" pitchFamily="34" charset="0"/>
                        </a:rPr>
                        <a:t>)</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en-US" sz="1800" b="0" dirty="0">
                          <a:effectLst/>
                          <a:latin typeface="Corbel" panose="020B0503020204020204" pitchFamily="34" charset="0"/>
                          <a:cs typeface="Calibri" panose="020F0502020204030204" pitchFamily="34" charset="0"/>
                        </a:rPr>
                        <a:t>4</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0" dirty="0">
                          <a:effectLst/>
                          <a:latin typeface="Corbel" panose="020B0503020204020204" pitchFamily="34" charset="0"/>
                          <a:cs typeface="Calibri" panose="020F0502020204030204" pitchFamily="34" charset="0"/>
                        </a:rPr>
                        <a:t>22</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1" dirty="0">
                          <a:effectLst/>
                          <a:latin typeface="Corbel" panose="020B0503020204020204" pitchFamily="34" charset="0"/>
                          <a:cs typeface="Calibri" panose="020F0502020204030204" pitchFamily="34" charset="0"/>
                        </a:rPr>
                        <a:t>90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tc>
                  <a:txBody>
                    <a:bodyPr/>
                    <a:lstStyle/>
                    <a:p>
                      <a:pPr algn="ctr" rtl="0" fontAlgn="b"/>
                      <a:r>
                        <a:rPr lang="en-US" sz="1800" b="0">
                          <a:effectLst/>
                          <a:latin typeface="Corbel" panose="020B0503020204020204" pitchFamily="34" charset="0"/>
                          <a:cs typeface="Calibri" panose="020F0502020204030204" pitchFamily="34" charset="0"/>
                        </a:rPr>
                        <a:t>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a16="http://schemas.microsoft.com/office/drawing/2014/main" val="284548450"/>
                  </a:ext>
                </a:extLst>
              </a:tr>
              <a:tr h="187743">
                <a:tc>
                  <a:txBody>
                    <a:bodyPr/>
                    <a:lstStyle/>
                    <a:p>
                      <a:pPr algn="l" rtl="0" fontAlgn="b"/>
                      <a:r>
                        <a:rPr lang="en-US" sz="1800" b="0" dirty="0">
                          <a:solidFill>
                            <a:srgbClr val="222222"/>
                          </a:solidFill>
                          <a:effectLst/>
                          <a:latin typeface="Corbel" panose="020B0503020204020204" pitchFamily="34" charset="0"/>
                          <a:cs typeface="Calibri" panose="020F0502020204030204" pitchFamily="34" charset="0"/>
                        </a:rPr>
                        <a:t>T5 (</a:t>
                      </a:r>
                      <a:r>
                        <a:rPr lang="en-US" sz="1800" b="0" dirty="0" err="1">
                          <a:solidFill>
                            <a:srgbClr val="222222"/>
                          </a:solidFill>
                          <a:effectLst/>
                          <a:latin typeface="Corbel" panose="020B0503020204020204" pitchFamily="34" charset="0"/>
                          <a:cs typeface="Calibri" panose="020F0502020204030204" pitchFamily="34" charset="0"/>
                        </a:rPr>
                        <a:t>NarQA</a:t>
                      </a:r>
                      <a:r>
                        <a:rPr lang="en-US" sz="1800" b="0" dirty="0">
                          <a:solidFill>
                            <a:srgbClr val="222222"/>
                          </a:solidFill>
                          <a:effectLst/>
                          <a:latin typeface="Corbel" panose="020B0503020204020204" pitchFamily="34" charset="0"/>
                          <a:cs typeface="Calibri" panose="020F0502020204030204" pitchFamily="34" charset="0"/>
                        </a:rPr>
                        <a:t>)</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en-US" sz="1800" b="0">
                          <a:effectLst/>
                          <a:latin typeface="Corbel" panose="020B0503020204020204" pitchFamily="34" charset="0"/>
                          <a:cs typeface="Calibri" panose="020F0502020204030204" pitchFamily="34" charset="0"/>
                        </a:rPr>
                        <a:t>45</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0">
                          <a:effectLst/>
                          <a:latin typeface="Corbel" panose="020B0503020204020204" pitchFamily="34" charset="0"/>
                          <a:cs typeface="Calibri" panose="020F0502020204030204" pitchFamily="34" charset="0"/>
                        </a:rPr>
                        <a:t>48</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0" dirty="0">
                          <a:effectLst/>
                          <a:latin typeface="Corbel" panose="020B0503020204020204" pitchFamily="34" charset="0"/>
                          <a:cs typeface="Calibri" panose="020F0502020204030204" pitchFamily="34" charset="0"/>
                        </a:rPr>
                        <a:t>47</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1800" b="1" dirty="0">
                          <a:effectLst/>
                          <a:latin typeface="Corbel" panose="020B0503020204020204" pitchFamily="34" charset="0"/>
                          <a:cs typeface="Calibri" panose="020F0502020204030204" pitchFamily="34" charset="0"/>
                        </a:rPr>
                        <a:t>65</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D9D9"/>
                    </a:solidFill>
                  </a:tcPr>
                </a:tc>
                <a:extLst>
                  <a:ext uri="{0D108BD9-81ED-4DB2-BD59-A6C34878D82A}">
                    <a16:rowId xmlns:a16="http://schemas.microsoft.com/office/drawing/2014/main" val="4020083447"/>
                  </a:ext>
                </a:extLst>
              </a:tr>
              <a:tr h="187743">
                <a:tc>
                  <a:txBody>
                    <a:bodyPr/>
                    <a:lstStyle/>
                    <a:p>
                      <a:pPr algn="l" rtl="0" fontAlgn="b"/>
                      <a:r>
                        <a:rPr lang="en-US" sz="1800" b="0" dirty="0" err="1">
                          <a:solidFill>
                            <a:srgbClr val="222222"/>
                          </a:solidFill>
                          <a:effectLst/>
                          <a:latin typeface="Corbel" panose="020B0503020204020204" pitchFamily="34" charset="0"/>
                          <a:cs typeface="Calibri" panose="020F0502020204030204" pitchFamily="34" charset="0"/>
                        </a:rPr>
                        <a:t>UnifiedQA</a:t>
                      </a:r>
                      <a:endParaRPr lang="en-US" sz="1800" b="0" dirty="0">
                        <a:solidFill>
                          <a:srgbClr val="222222"/>
                        </a:solidFill>
                        <a:effectLst/>
                        <a:latin typeface="Corbel" panose="020B0503020204020204" pitchFamily="34" charset="0"/>
                        <a:cs typeface="Calibri" panose="020F0502020204030204" pitchFamily="34" charset="0"/>
                      </a:endParaRP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B6D7A8"/>
                    </a:solidFill>
                  </a:tcPr>
                </a:tc>
                <a:tc>
                  <a:txBody>
                    <a:bodyPr/>
                    <a:lstStyle/>
                    <a:p>
                      <a:pPr algn="ctr" rtl="0" fontAlgn="b"/>
                      <a:r>
                        <a:rPr lang="en-US" sz="1800" b="0" dirty="0">
                          <a:effectLst/>
                          <a:latin typeface="Corbel" panose="020B0503020204020204" pitchFamily="34" charset="0"/>
                          <a:cs typeface="Calibri" panose="020F0502020204030204" pitchFamily="34" charset="0"/>
                        </a:rPr>
                        <a:t>90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b"/>
                      <a:r>
                        <a:rPr lang="en-US" sz="1800" b="1">
                          <a:effectLst/>
                          <a:latin typeface="Corbel" panose="020B0503020204020204" pitchFamily="34" charset="0"/>
                          <a:cs typeface="Calibri" panose="020F0502020204030204" pitchFamily="34" charset="0"/>
                        </a:rPr>
                        <a:t>87</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b"/>
                      <a:r>
                        <a:rPr lang="en-US" sz="1800" b="1" dirty="0">
                          <a:effectLst/>
                          <a:latin typeface="Corbel" panose="020B0503020204020204" pitchFamily="34" charset="0"/>
                          <a:cs typeface="Calibri" panose="020F0502020204030204" pitchFamily="34" charset="0"/>
                        </a:rPr>
                        <a:t>90</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tc>
                  <a:txBody>
                    <a:bodyPr/>
                    <a:lstStyle/>
                    <a:p>
                      <a:pPr algn="ctr" rtl="0" fontAlgn="b"/>
                      <a:r>
                        <a:rPr lang="en-US" sz="1800" b="1" dirty="0">
                          <a:effectLst/>
                          <a:latin typeface="Corbel" panose="020B0503020204020204" pitchFamily="34" charset="0"/>
                          <a:cs typeface="Calibri" panose="020F0502020204030204" pitchFamily="34" charset="0"/>
                        </a:rPr>
                        <a:t>65</a:t>
                      </a:r>
                    </a:p>
                  </a:txBody>
                  <a:tcPr marL="28575" marR="28575" marT="19050" marB="1905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D9EAD3"/>
                    </a:solidFill>
                  </a:tcPr>
                </a:tc>
                <a:extLst>
                  <a:ext uri="{0D108BD9-81ED-4DB2-BD59-A6C34878D82A}">
                    <a16:rowId xmlns:a16="http://schemas.microsoft.com/office/drawing/2014/main" val="2644663707"/>
                  </a:ext>
                </a:extLst>
              </a:tr>
            </a:tbl>
          </a:graphicData>
        </a:graphic>
      </p:graphicFrame>
      <p:graphicFrame>
        <p:nvGraphicFramePr>
          <p:cNvPr id="7" name="Chart 6">
            <a:extLst>
              <a:ext uri="{FF2B5EF4-FFF2-40B4-BE49-F238E27FC236}">
                <a16:creationId xmlns:a16="http://schemas.microsoft.com/office/drawing/2014/main" id="{9D1E6409-8C35-F740-A858-629B38CB23F5}"/>
              </a:ext>
            </a:extLst>
          </p:cNvPr>
          <p:cNvGraphicFramePr>
            <a:graphicFrameLocks/>
          </p:cNvGraphicFramePr>
          <p:nvPr/>
        </p:nvGraphicFramePr>
        <p:xfrm>
          <a:off x="5530473" y="2174489"/>
          <a:ext cx="5912536" cy="3479824"/>
        </p:xfrm>
        <a:graphic>
          <a:graphicData uri="http://schemas.openxmlformats.org/drawingml/2006/chart">
            <c:chart xmlns:c="http://schemas.openxmlformats.org/drawingml/2006/chart" xmlns:r="http://schemas.openxmlformats.org/officeDocument/2006/relationships" r:id="rId3"/>
          </a:graphicData>
        </a:graphic>
      </p:graphicFrame>
      <p:sp>
        <p:nvSpPr>
          <p:cNvPr id="8" name="Left Brace 7">
            <a:extLst>
              <a:ext uri="{FF2B5EF4-FFF2-40B4-BE49-F238E27FC236}">
                <a16:creationId xmlns:a16="http://schemas.microsoft.com/office/drawing/2014/main" id="{4EBF1083-9587-F541-851D-6D1DD80FE0DC}"/>
              </a:ext>
            </a:extLst>
          </p:cNvPr>
          <p:cNvSpPr/>
          <p:nvPr/>
        </p:nvSpPr>
        <p:spPr>
          <a:xfrm rot="5400000">
            <a:off x="3545623" y="1082278"/>
            <a:ext cx="272142" cy="2977242"/>
          </a:xfrm>
          <a:prstGeom prst="leftBrace">
            <a:avLst>
              <a:gd name="adj1" fmla="val 132333"/>
              <a:gd name="adj2" fmla="val 5000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7922FA4D-15AB-F54C-A6A5-56359A3F391D}"/>
              </a:ext>
            </a:extLst>
          </p:cNvPr>
          <p:cNvSpPr txBox="1"/>
          <p:nvPr/>
        </p:nvSpPr>
        <p:spPr>
          <a:xfrm>
            <a:off x="2231174" y="2083826"/>
            <a:ext cx="2884714" cy="369332"/>
          </a:xfrm>
          <a:prstGeom prst="rect">
            <a:avLst/>
          </a:prstGeom>
          <a:solidFill>
            <a:schemeClr val="bg1"/>
          </a:solidFill>
        </p:spPr>
        <p:txBody>
          <a:bodyPr wrap="square" rtlCol="0">
            <a:spAutoFit/>
          </a:bodyPr>
          <a:lstStyle/>
          <a:p>
            <a:pPr algn="ctr"/>
            <a:r>
              <a:rPr lang="en-US" dirty="0">
                <a:solidFill>
                  <a:srgbClr val="FF0000"/>
                </a:solidFill>
              </a:rPr>
              <a:t>evaluation sets</a:t>
            </a:r>
          </a:p>
        </p:txBody>
      </p:sp>
      <p:sp>
        <p:nvSpPr>
          <p:cNvPr id="10" name="Slide Number Placeholder 9">
            <a:extLst>
              <a:ext uri="{FF2B5EF4-FFF2-40B4-BE49-F238E27FC236}">
                <a16:creationId xmlns:a16="http://schemas.microsoft.com/office/drawing/2014/main" id="{9617D96A-75B7-0849-9A9E-926915C5398D}"/>
              </a:ext>
            </a:extLst>
          </p:cNvPr>
          <p:cNvSpPr>
            <a:spLocks noGrp="1"/>
          </p:cNvSpPr>
          <p:nvPr>
            <p:ph type="sldNum" sz="quarter" idx="10"/>
          </p:nvPr>
        </p:nvSpPr>
        <p:spPr/>
        <p:txBody>
          <a:bodyPr/>
          <a:lstStyle/>
          <a:p>
            <a:pPr>
              <a:defRPr/>
            </a:pPr>
            <a:fld id="{0121240C-47AF-2F4D-83B3-CC3EDF50F794}" type="slidenum">
              <a:rPr lang="en-US" smtClean="0"/>
              <a:pPr>
                <a:defRPr/>
              </a:pPr>
              <a:t>65</a:t>
            </a:fld>
            <a:endParaRPr lang="en-US" dirty="0"/>
          </a:p>
        </p:txBody>
      </p:sp>
    </p:spTree>
    <p:extLst>
      <p:ext uri="{BB962C8B-B14F-4D97-AF65-F5344CB8AC3E}">
        <p14:creationId xmlns:p14="http://schemas.microsoft.com/office/powerpoint/2010/main" val="158226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8" end="8"/>
                                            </p:txEl>
                                          </p:spTgt>
                                        </p:tgtEl>
                                        <p:attrNameLst>
                                          <p:attrName>style.visibility</p:attrName>
                                        </p:attrNameLst>
                                      </p:cBhvr>
                                      <p:to>
                                        <p:strVal val="visible"/>
                                      </p:to>
                                    </p:set>
                                    <p:animEffect transition="in" filter="fade">
                                      <p:cBhvr>
                                        <p:cTn id="12" dur="500"/>
                                        <p:tgtEl>
                                          <p:spTgt spid="6">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3B0F30-A8D5-F94C-A7C6-893FF89B2EC6}"/>
              </a:ext>
            </a:extLst>
          </p:cNvPr>
          <p:cNvSpPr>
            <a:spLocks noGrp="1"/>
          </p:cNvSpPr>
          <p:nvPr>
            <p:ph idx="1"/>
          </p:nvPr>
        </p:nvSpPr>
        <p:spPr/>
        <p:txBody>
          <a:bodyPr/>
          <a:lstStyle/>
          <a:p>
            <a:r>
              <a:rPr lang="en-US" dirty="0"/>
              <a:t>Is there a value in using </a:t>
            </a:r>
            <a:r>
              <a:rPr lang="en-US" dirty="0" err="1"/>
              <a:t>UnifiedQA</a:t>
            </a:r>
            <a:r>
              <a:rPr lang="en-US" dirty="0"/>
              <a:t> as a starting point for fine-tuning?</a:t>
            </a:r>
          </a:p>
          <a:p>
            <a:endParaRPr lang="en-US" dirty="0"/>
          </a:p>
        </p:txBody>
      </p:sp>
      <p:sp>
        <p:nvSpPr>
          <p:cNvPr id="12" name="TextBox 11">
            <a:extLst>
              <a:ext uri="{FF2B5EF4-FFF2-40B4-BE49-F238E27FC236}">
                <a16:creationId xmlns:a16="http://schemas.microsoft.com/office/drawing/2014/main" id="{45D0358D-3E08-A840-B972-F7254ABB27E2}"/>
              </a:ext>
            </a:extLst>
          </p:cNvPr>
          <p:cNvSpPr txBox="1"/>
          <p:nvPr/>
        </p:nvSpPr>
        <p:spPr>
          <a:xfrm>
            <a:off x="4495487" y="2536119"/>
            <a:ext cx="418769" cy="3693319"/>
          </a:xfrm>
          <a:prstGeom prst="rect">
            <a:avLst/>
          </a:prstGeom>
          <a:noFill/>
        </p:spPr>
        <p:txBody>
          <a:bodyPr wrap="none" rtlCol="0" anchor="ctr" anchorCtr="0">
            <a:spAutoFit/>
          </a:bodyPr>
          <a:lstStyle/>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65</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55</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45</a:t>
            </a:r>
          </a:p>
          <a:p>
            <a:pPr algn="r"/>
            <a:endParaRPr lang="en-US" dirty="0">
              <a:latin typeface="Merriweather Sans" panose="02000503060000020004" pitchFamily="2" charset="77"/>
            </a:endParaRPr>
          </a:p>
          <a:p>
            <a:pPr algn="r"/>
            <a:endParaRPr lang="en-US" dirty="0">
              <a:latin typeface="Merriweather Sans" panose="02000503060000020004" pitchFamily="2" charset="77"/>
            </a:endParaRPr>
          </a:p>
          <a:p>
            <a:pPr algn="r"/>
            <a:r>
              <a:rPr lang="en-US" dirty="0">
                <a:latin typeface="Merriweather Sans" panose="02000503060000020004" pitchFamily="2" charset="77"/>
              </a:rPr>
              <a:t>35</a:t>
            </a:r>
          </a:p>
        </p:txBody>
      </p:sp>
      <p:cxnSp>
        <p:nvCxnSpPr>
          <p:cNvPr id="16" name="Straight Connector 15">
            <a:extLst>
              <a:ext uri="{FF2B5EF4-FFF2-40B4-BE49-F238E27FC236}">
                <a16:creationId xmlns:a16="http://schemas.microsoft.com/office/drawing/2014/main" id="{931AEF81-4193-574F-952A-CB3A4329CEF3}"/>
              </a:ext>
            </a:extLst>
          </p:cNvPr>
          <p:cNvCxnSpPr>
            <a:cxnSpLocks/>
          </p:cNvCxnSpPr>
          <p:nvPr/>
        </p:nvCxnSpPr>
        <p:spPr>
          <a:xfrm>
            <a:off x="4881435" y="6051435"/>
            <a:ext cx="6200619"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22EF219-FFA4-B04A-869C-DC596A4343E4}"/>
              </a:ext>
            </a:extLst>
          </p:cNvPr>
          <p:cNvSpPr/>
          <p:nvPr/>
        </p:nvSpPr>
        <p:spPr>
          <a:xfrm>
            <a:off x="5901943" y="3066587"/>
            <a:ext cx="722842" cy="2977969"/>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1A093C52-DF90-0F4D-AAAE-5A8FD8A50BF7}"/>
              </a:ext>
            </a:extLst>
          </p:cNvPr>
          <p:cNvSpPr txBox="1"/>
          <p:nvPr/>
        </p:nvSpPr>
        <p:spPr>
          <a:xfrm>
            <a:off x="1389183" y="4817081"/>
            <a:ext cx="2114681" cy="369332"/>
          </a:xfrm>
          <a:prstGeom prst="rect">
            <a:avLst/>
          </a:prstGeom>
          <a:noFill/>
        </p:spPr>
        <p:txBody>
          <a:bodyPr wrap="none" rtlCol="0">
            <a:spAutoFit/>
          </a:bodyPr>
          <a:lstStyle/>
          <a:p>
            <a:pPr algn="ctr"/>
            <a:r>
              <a:rPr lang="en-US" dirty="0"/>
              <a:t>Fine-tuned on BART</a:t>
            </a:r>
            <a:endParaRPr lang="en-US" dirty="0">
              <a:latin typeface="Merriweather Sans" panose="02000503060000020004" pitchFamily="2" charset="77"/>
            </a:endParaRPr>
          </a:p>
        </p:txBody>
      </p:sp>
      <p:sp>
        <p:nvSpPr>
          <p:cNvPr id="31" name="TextBox 30">
            <a:extLst>
              <a:ext uri="{FF2B5EF4-FFF2-40B4-BE49-F238E27FC236}">
                <a16:creationId xmlns:a16="http://schemas.microsoft.com/office/drawing/2014/main" id="{1BFF99D0-A010-9D44-A9A6-9805AB26DBDB}"/>
              </a:ext>
            </a:extLst>
          </p:cNvPr>
          <p:cNvSpPr txBox="1"/>
          <p:nvPr/>
        </p:nvSpPr>
        <p:spPr>
          <a:xfrm>
            <a:off x="1024575" y="5883364"/>
            <a:ext cx="2834430" cy="646331"/>
          </a:xfrm>
          <a:prstGeom prst="rect">
            <a:avLst/>
          </a:prstGeom>
          <a:noFill/>
        </p:spPr>
        <p:txBody>
          <a:bodyPr wrap="none" rtlCol="0">
            <a:spAutoFit/>
          </a:bodyPr>
          <a:lstStyle/>
          <a:p>
            <a:pPr algn="ctr"/>
            <a:r>
              <a:rPr lang="en-US" dirty="0"/>
              <a:t>Fine-tuned </a:t>
            </a:r>
            <a:br>
              <a:rPr lang="en-US" dirty="0"/>
            </a:br>
            <a:r>
              <a:rPr lang="en-US" dirty="0" err="1"/>
              <a:t>UnifiedQA</a:t>
            </a:r>
            <a:r>
              <a:rPr lang="en-US" dirty="0"/>
              <a:t> (based on BART)</a:t>
            </a:r>
            <a:endParaRPr lang="en-US" b="1" dirty="0">
              <a:solidFill>
                <a:srgbClr val="FF0000"/>
              </a:solidFill>
              <a:latin typeface="Merriweather Sans" panose="02000503060000020004" pitchFamily="2" charset="77"/>
            </a:endParaRPr>
          </a:p>
        </p:txBody>
      </p:sp>
      <p:sp>
        <p:nvSpPr>
          <p:cNvPr id="32" name="Rectangle 31">
            <a:extLst>
              <a:ext uri="{FF2B5EF4-FFF2-40B4-BE49-F238E27FC236}">
                <a16:creationId xmlns:a16="http://schemas.microsoft.com/office/drawing/2014/main" id="{1A272525-DAD5-8A44-97CA-73798E04A149}"/>
              </a:ext>
            </a:extLst>
          </p:cNvPr>
          <p:cNvSpPr/>
          <p:nvPr/>
        </p:nvSpPr>
        <p:spPr>
          <a:xfrm>
            <a:off x="1737876" y="4242243"/>
            <a:ext cx="1363154" cy="617585"/>
          </a:xfrm>
          <a:prstGeom prst="rect">
            <a:avLst/>
          </a:prstGeom>
          <a:solidFill>
            <a:srgbClr val="5C9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7F1315D7-E384-DA49-A4AF-FDA96009E251}"/>
              </a:ext>
            </a:extLst>
          </p:cNvPr>
          <p:cNvSpPr/>
          <p:nvPr/>
        </p:nvSpPr>
        <p:spPr>
          <a:xfrm>
            <a:off x="1748150" y="5298072"/>
            <a:ext cx="1363154" cy="617585"/>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4F404C0-DCA0-2443-8B7D-C833F1A5DD90}"/>
              </a:ext>
            </a:extLst>
          </p:cNvPr>
          <p:cNvSpPr/>
          <p:nvPr/>
        </p:nvSpPr>
        <p:spPr>
          <a:xfrm>
            <a:off x="5141443" y="3323066"/>
            <a:ext cx="722842" cy="2721490"/>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202B2A3-4143-7D46-BEF0-3B0F828D7F86}"/>
              </a:ext>
            </a:extLst>
          </p:cNvPr>
          <p:cNvSpPr txBox="1"/>
          <p:nvPr/>
        </p:nvSpPr>
        <p:spPr>
          <a:xfrm>
            <a:off x="5130292" y="3355215"/>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66</a:t>
            </a:r>
          </a:p>
        </p:txBody>
      </p:sp>
      <p:sp>
        <p:nvSpPr>
          <p:cNvPr id="5" name="Title 4">
            <a:extLst>
              <a:ext uri="{FF2B5EF4-FFF2-40B4-BE49-F238E27FC236}">
                <a16:creationId xmlns:a16="http://schemas.microsoft.com/office/drawing/2014/main" id="{3E5C1185-1A59-8943-8E87-DD90D0E5B715}"/>
              </a:ext>
            </a:extLst>
          </p:cNvPr>
          <p:cNvSpPr>
            <a:spLocks noGrp="1"/>
          </p:cNvSpPr>
          <p:nvPr>
            <p:ph type="title"/>
          </p:nvPr>
        </p:nvSpPr>
        <p:spPr/>
        <p:txBody>
          <a:bodyPr/>
          <a:lstStyle/>
          <a:p>
            <a:r>
              <a:rPr lang="en-US" dirty="0"/>
              <a:t>Fine-tuning on </a:t>
            </a:r>
            <a:r>
              <a:rPr lang="en-US" dirty="0" err="1"/>
              <a:t>UnifiedQA</a:t>
            </a:r>
            <a:r>
              <a:rPr lang="en-US" dirty="0"/>
              <a:t> </a:t>
            </a:r>
          </a:p>
        </p:txBody>
      </p:sp>
      <p:sp>
        <p:nvSpPr>
          <p:cNvPr id="49" name="TextBox 48">
            <a:extLst>
              <a:ext uri="{FF2B5EF4-FFF2-40B4-BE49-F238E27FC236}">
                <a16:creationId xmlns:a16="http://schemas.microsoft.com/office/drawing/2014/main" id="{BAC344EE-C9EA-6C4E-A502-0EC1CDE3DFB8}"/>
              </a:ext>
            </a:extLst>
          </p:cNvPr>
          <p:cNvSpPr txBox="1"/>
          <p:nvPr/>
        </p:nvSpPr>
        <p:spPr>
          <a:xfrm>
            <a:off x="5901943" y="3047358"/>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70</a:t>
            </a:r>
          </a:p>
        </p:txBody>
      </p:sp>
      <p:sp>
        <p:nvSpPr>
          <p:cNvPr id="58" name="Rectangle 57">
            <a:extLst>
              <a:ext uri="{FF2B5EF4-FFF2-40B4-BE49-F238E27FC236}">
                <a16:creationId xmlns:a16="http://schemas.microsoft.com/office/drawing/2014/main" id="{D594139F-EADC-E44D-9442-10A2DC2F4BAC}"/>
              </a:ext>
            </a:extLst>
          </p:cNvPr>
          <p:cNvSpPr/>
          <p:nvPr/>
        </p:nvSpPr>
        <p:spPr>
          <a:xfrm>
            <a:off x="7909372" y="4505100"/>
            <a:ext cx="722842" cy="1523578"/>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158EE8BE-27FA-A346-B849-1CF7B2E29F35}"/>
              </a:ext>
            </a:extLst>
          </p:cNvPr>
          <p:cNvSpPr/>
          <p:nvPr/>
        </p:nvSpPr>
        <p:spPr>
          <a:xfrm>
            <a:off x="7148872" y="5477231"/>
            <a:ext cx="722842" cy="551445"/>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75DEA883-B5EF-6343-ACB8-6235CF70FB6F}"/>
              </a:ext>
            </a:extLst>
          </p:cNvPr>
          <p:cNvSpPr txBox="1"/>
          <p:nvPr/>
        </p:nvSpPr>
        <p:spPr>
          <a:xfrm>
            <a:off x="7144529" y="5521094"/>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40</a:t>
            </a:r>
          </a:p>
        </p:txBody>
      </p:sp>
      <p:sp>
        <p:nvSpPr>
          <p:cNvPr id="61" name="TextBox 60">
            <a:extLst>
              <a:ext uri="{FF2B5EF4-FFF2-40B4-BE49-F238E27FC236}">
                <a16:creationId xmlns:a16="http://schemas.microsoft.com/office/drawing/2014/main" id="{DEB71D89-2858-4F41-9611-4C5F7DC97A8A}"/>
              </a:ext>
            </a:extLst>
          </p:cNvPr>
          <p:cNvSpPr txBox="1"/>
          <p:nvPr/>
        </p:nvSpPr>
        <p:spPr>
          <a:xfrm>
            <a:off x="7887070" y="4499145"/>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55</a:t>
            </a:r>
          </a:p>
        </p:txBody>
      </p:sp>
      <p:sp>
        <p:nvSpPr>
          <p:cNvPr id="62" name="Rectangle 61">
            <a:extLst>
              <a:ext uri="{FF2B5EF4-FFF2-40B4-BE49-F238E27FC236}">
                <a16:creationId xmlns:a16="http://schemas.microsoft.com/office/drawing/2014/main" id="{C06CEE90-88D1-2E4E-86E0-EA521C15FBF1}"/>
              </a:ext>
            </a:extLst>
          </p:cNvPr>
          <p:cNvSpPr/>
          <p:nvPr/>
        </p:nvSpPr>
        <p:spPr>
          <a:xfrm>
            <a:off x="9960600" y="3724547"/>
            <a:ext cx="722842" cy="2315736"/>
          </a:xfrm>
          <a:prstGeom prst="rect">
            <a:avLst/>
          </a:prstGeom>
          <a:solidFill>
            <a:srgbClr val="1E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D7D1ACF0-9436-BF4A-823E-860B54F4E908}"/>
              </a:ext>
            </a:extLst>
          </p:cNvPr>
          <p:cNvSpPr/>
          <p:nvPr/>
        </p:nvSpPr>
        <p:spPr>
          <a:xfrm>
            <a:off x="9200100" y="3886167"/>
            <a:ext cx="722842" cy="2154117"/>
          </a:xfrm>
          <a:prstGeom prst="rect">
            <a:avLst/>
          </a:prstGeom>
          <a:solidFill>
            <a:srgbClr val="5E9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EFB91E95-4B7B-CC43-BA9D-42AC1DDA9A94}"/>
              </a:ext>
            </a:extLst>
          </p:cNvPr>
          <p:cNvSpPr txBox="1"/>
          <p:nvPr/>
        </p:nvSpPr>
        <p:spPr>
          <a:xfrm>
            <a:off x="9196627" y="3909898"/>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63</a:t>
            </a:r>
          </a:p>
        </p:txBody>
      </p:sp>
      <p:sp>
        <p:nvSpPr>
          <p:cNvPr id="65" name="TextBox 64">
            <a:extLst>
              <a:ext uri="{FF2B5EF4-FFF2-40B4-BE49-F238E27FC236}">
                <a16:creationId xmlns:a16="http://schemas.microsoft.com/office/drawing/2014/main" id="{86691C9D-BD59-8048-A801-4767FB6FD6EB}"/>
              </a:ext>
            </a:extLst>
          </p:cNvPr>
          <p:cNvSpPr txBox="1"/>
          <p:nvPr/>
        </p:nvSpPr>
        <p:spPr>
          <a:xfrm>
            <a:off x="9938298" y="3739779"/>
            <a:ext cx="722842" cy="369332"/>
          </a:xfrm>
          <a:prstGeom prst="rect">
            <a:avLst/>
          </a:prstGeom>
          <a:noFill/>
        </p:spPr>
        <p:txBody>
          <a:bodyPr wrap="square" rtlCol="0">
            <a:spAutoFit/>
          </a:bodyPr>
          <a:lstStyle/>
          <a:p>
            <a:pPr algn="ctr"/>
            <a:r>
              <a:rPr lang="en-US" b="1" dirty="0">
                <a:solidFill>
                  <a:schemeClr val="bg1"/>
                </a:solidFill>
                <a:latin typeface="Merriweather Sans" panose="02000503060000020004" pitchFamily="2" charset="77"/>
              </a:rPr>
              <a:t>64</a:t>
            </a:r>
          </a:p>
        </p:txBody>
      </p:sp>
      <p:sp>
        <p:nvSpPr>
          <p:cNvPr id="6" name="Rectangle 5">
            <a:extLst>
              <a:ext uri="{FF2B5EF4-FFF2-40B4-BE49-F238E27FC236}">
                <a16:creationId xmlns:a16="http://schemas.microsoft.com/office/drawing/2014/main" id="{72C1D6CB-241D-8742-8C7A-0231E60EEE6B}"/>
              </a:ext>
            </a:extLst>
          </p:cNvPr>
          <p:cNvSpPr/>
          <p:nvPr/>
        </p:nvSpPr>
        <p:spPr>
          <a:xfrm>
            <a:off x="5479420" y="6070309"/>
            <a:ext cx="750526" cy="369332"/>
          </a:xfrm>
          <a:prstGeom prst="rect">
            <a:avLst/>
          </a:prstGeom>
        </p:spPr>
        <p:txBody>
          <a:bodyPr wrap="none">
            <a:spAutoFit/>
          </a:bodyPr>
          <a:lstStyle/>
          <a:p>
            <a:r>
              <a:rPr lang="en-US" dirty="0">
                <a:latin typeface="Merriweather Sans" panose="02000503060000020004" pitchFamily="2" charset="77"/>
              </a:rPr>
              <a:t>OBQA</a:t>
            </a:r>
            <a:endParaRPr lang="en-US" dirty="0"/>
          </a:p>
        </p:txBody>
      </p:sp>
      <p:sp>
        <p:nvSpPr>
          <p:cNvPr id="66" name="Rectangle 65">
            <a:extLst>
              <a:ext uri="{FF2B5EF4-FFF2-40B4-BE49-F238E27FC236}">
                <a16:creationId xmlns:a16="http://schemas.microsoft.com/office/drawing/2014/main" id="{0C8AD106-ED84-054C-B1FE-34C37CD38912}"/>
              </a:ext>
            </a:extLst>
          </p:cNvPr>
          <p:cNvSpPr/>
          <p:nvPr/>
        </p:nvSpPr>
        <p:spPr>
          <a:xfrm>
            <a:off x="7405591" y="6074388"/>
            <a:ext cx="1124026" cy="369332"/>
          </a:xfrm>
          <a:prstGeom prst="rect">
            <a:avLst/>
          </a:prstGeom>
        </p:spPr>
        <p:txBody>
          <a:bodyPr wrap="none">
            <a:spAutoFit/>
          </a:bodyPr>
          <a:lstStyle/>
          <a:p>
            <a:r>
              <a:rPr lang="en-US" dirty="0"/>
              <a:t>ARC-</a:t>
            </a:r>
            <a:r>
              <a:rPr lang="en-US" dirty="0" err="1"/>
              <a:t>chall</a:t>
            </a:r>
            <a:endParaRPr lang="en-US" dirty="0"/>
          </a:p>
        </p:txBody>
      </p:sp>
      <p:sp>
        <p:nvSpPr>
          <p:cNvPr id="67" name="Rectangle 66">
            <a:extLst>
              <a:ext uri="{FF2B5EF4-FFF2-40B4-BE49-F238E27FC236}">
                <a16:creationId xmlns:a16="http://schemas.microsoft.com/office/drawing/2014/main" id="{8F3FAE3B-3D92-A949-8A12-0C491857F2C6}"/>
              </a:ext>
            </a:extLst>
          </p:cNvPr>
          <p:cNvSpPr/>
          <p:nvPr/>
        </p:nvSpPr>
        <p:spPr>
          <a:xfrm>
            <a:off x="9002502" y="6070309"/>
            <a:ext cx="1863011" cy="369332"/>
          </a:xfrm>
          <a:prstGeom prst="rect">
            <a:avLst/>
          </a:prstGeom>
        </p:spPr>
        <p:txBody>
          <a:bodyPr wrap="none">
            <a:spAutoFit/>
          </a:bodyPr>
          <a:lstStyle/>
          <a:p>
            <a:r>
              <a:rPr lang="en-US" dirty="0" err="1">
                <a:latin typeface="Merriweather Sans" panose="02000503060000020004" pitchFamily="2" charset="77"/>
              </a:rPr>
              <a:t>CommonsenseQA</a:t>
            </a:r>
            <a:endParaRPr lang="en-US" dirty="0"/>
          </a:p>
        </p:txBody>
      </p:sp>
      <p:sp>
        <p:nvSpPr>
          <p:cNvPr id="29" name="Rectangle 28">
            <a:extLst>
              <a:ext uri="{FF2B5EF4-FFF2-40B4-BE49-F238E27FC236}">
                <a16:creationId xmlns:a16="http://schemas.microsoft.com/office/drawing/2014/main" id="{75F15BB2-896F-FB41-AEED-6B0033AAE8BA}"/>
              </a:ext>
            </a:extLst>
          </p:cNvPr>
          <p:cNvSpPr/>
          <p:nvPr/>
        </p:nvSpPr>
        <p:spPr>
          <a:xfrm>
            <a:off x="5287609" y="6461737"/>
            <a:ext cx="5674039" cy="523220"/>
          </a:xfrm>
          <a:prstGeom prst="rect">
            <a:avLst/>
          </a:prstGeom>
        </p:spPr>
        <p:txBody>
          <a:bodyPr wrap="square">
            <a:spAutoFit/>
          </a:bodyPr>
          <a:lstStyle/>
          <a:p>
            <a:r>
              <a:rPr lang="en-US" sz="1400" dirty="0">
                <a:solidFill>
                  <a:schemeClr val="bg1">
                    <a:lumMod val="50000"/>
                  </a:schemeClr>
                </a:solidFill>
              </a:rPr>
              <a:t>[</a:t>
            </a:r>
            <a:r>
              <a:rPr lang="en-US" sz="1400" dirty="0" err="1">
                <a:solidFill>
                  <a:schemeClr val="bg1">
                    <a:lumMod val="50000"/>
                  </a:schemeClr>
                </a:solidFill>
              </a:rPr>
              <a:t>Khot</a:t>
            </a:r>
            <a:r>
              <a:rPr lang="en-US" sz="1400" dirty="0">
                <a:solidFill>
                  <a:schemeClr val="bg1">
                    <a:lumMod val="50000"/>
                  </a:schemeClr>
                </a:solidFill>
              </a:rPr>
              <a:t> et al. 19]	      [Clark et al. 18] 	        [Talmor et al. 19]</a:t>
            </a:r>
          </a:p>
          <a:p>
            <a:endParaRPr lang="en-US" sz="1400" dirty="0">
              <a:solidFill>
                <a:schemeClr val="bg1">
                  <a:lumMod val="50000"/>
                </a:schemeClr>
              </a:solidFill>
            </a:endParaRPr>
          </a:p>
        </p:txBody>
      </p:sp>
      <p:sp>
        <p:nvSpPr>
          <p:cNvPr id="3" name="Slide Number Placeholder 2">
            <a:extLst>
              <a:ext uri="{FF2B5EF4-FFF2-40B4-BE49-F238E27FC236}">
                <a16:creationId xmlns:a16="http://schemas.microsoft.com/office/drawing/2014/main" id="{6607A989-A3CF-6542-B046-9494233AC5D3}"/>
              </a:ext>
            </a:extLst>
          </p:cNvPr>
          <p:cNvSpPr>
            <a:spLocks noGrp="1"/>
          </p:cNvSpPr>
          <p:nvPr>
            <p:ph type="sldNum" sz="quarter" idx="10"/>
          </p:nvPr>
        </p:nvSpPr>
        <p:spPr/>
        <p:txBody>
          <a:bodyPr/>
          <a:lstStyle/>
          <a:p>
            <a:pPr>
              <a:defRPr/>
            </a:pPr>
            <a:fld id="{0121240C-47AF-2F4D-83B3-CC3EDF50F794}" type="slidenum">
              <a:rPr lang="en-US" smtClean="0"/>
              <a:pPr>
                <a:defRPr/>
              </a:pPr>
              <a:t>66</a:t>
            </a:fld>
            <a:endParaRPr lang="en-US" dirty="0"/>
          </a:p>
        </p:txBody>
      </p:sp>
    </p:spTree>
    <p:extLst>
      <p:ext uri="{BB962C8B-B14F-4D97-AF65-F5344CB8AC3E}">
        <p14:creationId xmlns:p14="http://schemas.microsoft.com/office/powerpoint/2010/main" val="16548896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D25B7-3841-8B45-A72E-A1A226D55400}"/>
              </a:ext>
            </a:extLst>
          </p:cNvPr>
          <p:cNvSpPr>
            <a:spLocks noGrp="1"/>
          </p:cNvSpPr>
          <p:nvPr>
            <p:ph type="title"/>
          </p:nvPr>
        </p:nvSpPr>
        <p:spPr/>
        <p:txBody>
          <a:bodyPr/>
          <a:lstStyle/>
          <a:p>
            <a:r>
              <a:rPr lang="en-US" dirty="0"/>
              <a:t>Methodological Issue: Data Leakage</a:t>
            </a:r>
          </a:p>
        </p:txBody>
      </p:sp>
      <p:sp>
        <p:nvSpPr>
          <p:cNvPr id="3" name="Content Placeholder 2">
            <a:extLst>
              <a:ext uri="{FF2B5EF4-FFF2-40B4-BE49-F238E27FC236}">
                <a16:creationId xmlns:a16="http://schemas.microsoft.com/office/drawing/2014/main" id="{0D6E1279-E814-E84A-B3A2-ECF6A46E7D65}"/>
              </a:ext>
            </a:extLst>
          </p:cNvPr>
          <p:cNvSpPr>
            <a:spLocks noGrp="1"/>
          </p:cNvSpPr>
          <p:nvPr>
            <p:ph idx="1"/>
          </p:nvPr>
        </p:nvSpPr>
        <p:spPr/>
        <p:txBody>
          <a:bodyPr/>
          <a:lstStyle/>
          <a:p>
            <a:r>
              <a:rPr lang="en-US" i="1" dirty="0"/>
              <a:t>“have you done some studies on overlap across datasets?”</a:t>
            </a:r>
          </a:p>
          <a:p>
            <a:endParaRPr lang="en-US" dirty="0"/>
          </a:p>
          <a:p>
            <a:pPr lvl="1"/>
            <a:r>
              <a:rPr lang="en-US" b="1" dirty="0"/>
              <a:t>Easy answer:</a:t>
            </a:r>
            <a:r>
              <a:rPr lang="en-US" dirty="0"/>
              <a:t> </a:t>
            </a:r>
          </a:p>
          <a:p>
            <a:pPr lvl="2"/>
            <a:r>
              <a:rPr lang="en-US" dirty="0"/>
              <a:t>not much surface-form overlap between the datasets. </a:t>
            </a:r>
          </a:p>
          <a:p>
            <a:pPr lvl="1"/>
            <a:endParaRPr lang="en-US" dirty="0"/>
          </a:p>
          <a:p>
            <a:pPr lvl="1"/>
            <a:r>
              <a:rPr lang="en-US" b="1" dirty="0"/>
              <a:t>Nuanced/ difficult answer:</a:t>
            </a:r>
            <a:r>
              <a:rPr lang="en-US" dirty="0"/>
              <a:t> </a:t>
            </a:r>
          </a:p>
          <a:p>
            <a:pPr lvl="2"/>
            <a:r>
              <a:rPr lang="en-US" dirty="0"/>
              <a:t>more data (especially during pre-training) increases  the chances of (indirect) leakage. </a:t>
            </a:r>
          </a:p>
        </p:txBody>
      </p:sp>
      <p:sp>
        <p:nvSpPr>
          <p:cNvPr id="4" name="Slide Number Placeholder 3">
            <a:extLst>
              <a:ext uri="{FF2B5EF4-FFF2-40B4-BE49-F238E27FC236}">
                <a16:creationId xmlns:a16="http://schemas.microsoft.com/office/drawing/2014/main" id="{AAA05ED1-EE4E-2149-BE1A-63F75E34D1D7}"/>
              </a:ext>
            </a:extLst>
          </p:cNvPr>
          <p:cNvSpPr>
            <a:spLocks noGrp="1"/>
          </p:cNvSpPr>
          <p:nvPr>
            <p:ph type="sldNum" sz="quarter" idx="10"/>
          </p:nvPr>
        </p:nvSpPr>
        <p:spPr/>
        <p:txBody>
          <a:bodyPr/>
          <a:lstStyle/>
          <a:p>
            <a:pPr>
              <a:defRPr/>
            </a:pPr>
            <a:fld id="{0121240C-47AF-2F4D-83B3-CC3EDF50F794}" type="slidenum">
              <a:rPr lang="en-US" smtClean="0"/>
              <a:pPr>
                <a:defRPr/>
              </a:pPr>
              <a:t>67</a:t>
            </a:fld>
            <a:endParaRPr lang="en-US" dirty="0"/>
          </a:p>
        </p:txBody>
      </p:sp>
    </p:spTree>
    <p:extLst>
      <p:ext uri="{BB962C8B-B14F-4D97-AF65-F5344CB8AC3E}">
        <p14:creationId xmlns:p14="http://schemas.microsoft.com/office/powerpoint/2010/main" val="419445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07822-2B47-6D47-A6CE-6A02F4FB9D48}"/>
              </a:ext>
            </a:extLst>
          </p:cNvPr>
          <p:cNvSpPr>
            <a:spLocks noGrp="1"/>
          </p:cNvSpPr>
          <p:nvPr>
            <p:ph type="title"/>
          </p:nvPr>
        </p:nvSpPr>
        <p:spPr/>
        <p:txBody>
          <a:bodyPr/>
          <a:lstStyle/>
          <a:p>
            <a:r>
              <a:rPr lang="en-US" dirty="0"/>
              <a:t>Talk Summary &amp; Statement</a:t>
            </a:r>
          </a:p>
        </p:txBody>
      </p:sp>
      <p:sp>
        <p:nvSpPr>
          <p:cNvPr id="3" name="Content Placeholder 2">
            <a:extLst>
              <a:ext uri="{FF2B5EF4-FFF2-40B4-BE49-F238E27FC236}">
                <a16:creationId xmlns:a16="http://schemas.microsoft.com/office/drawing/2014/main" id="{678C82B1-2493-FF48-A9BE-FD00EB601915}"/>
              </a:ext>
            </a:extLst>
          </p:cNvPr>
          <p:cNvSpPr>
            <a:spLocks noGrp="1"/>
          </p:cNvSpPr>
          <p:nvPr>
            <p:ph idx="1"/>
          </p:nvPr>
        </p:nvSpPr>
        <p:spPr>
          <a:xfrm>
            <a:off x="657922" y="1825625"/>
            <a:ext cx="11173522" cy="4351338"/>
          </a:xfrm>
        </p:spPr>
        <p:txBody>
          <a:bodyPr/>
          <a:lstStyle/>
          <a:p>
            <a:r>
              <a:rPr lang="en-US" dirty="0"/>
              <a:t>Creating </a:t>
            </a:r>
            <a:r>
              <a:rPr lang="en-US" b="1" dirty="0"/>
              <a:t>format-specific QA </a:t>
            </a:r>
            <a:r>
              <a:rPr lang="en-US" dirty="0"/>
              <a:t>models </a:t>
            </a:r>
            <a:r>
              <a:rPr lang="en-US" dirty="0">
                <a:solidFill>
                  <a:srgbClr val="FF0000"/>
                </a:solidFill>
              </a:rPr>
              <a:t>distance </a:t>
            </a:r>
            <a:r>
              <a:rPr lang="en-US" dirty="0"/>
              <a:t>us from broad QA. </a:t>
            </a:r>
          </a:p>
          <a:p>
            <a:endParaRPr lang="en-US" dirty="0"/>
          </a:p>
          <a:p>
            <a:r>
              <a:rPr lang="en-US" dirty="0"/>
              <a:t>There is </a:t>
            </a:r>
            <a:r>
              <a:rPr lang="en-US" b="1" dirty="0">
                <a:solidFill>
                  <a:srgbClr val="00B050"/>
                </a:solidFill>
              </a:rPr>
              <a:t>overlap</a:t>
            </a:r>
            <a:r>
              <a:rPr lang="en-US" b="1" dirty="0"/>
              <a:t> </a:t>
            </a:r>
            <a:r>
              <a:rPr lang="en-US" dirty="0"/>
              <a:t>between underlying reasoning abilities of formats. </a:t>
            </a:r>
          </a:p>
          <a:p>
            <a:pPr lvl="1"/>
            <a:r>
              <a:rPr lang="en-US" dirty="0"/>
              <a:t>One can </a:t>
            </a:r>
            <a:r>
              <a:rPr lang="en-US" dirty="0">
                <a:solidFill>
                  <a:srgbClr val="00B050"/>
                </a:solidFill>
              </a:rPr>
              <a:t>benefit </a:t>
            </a:r>
            <a:r>
              <a:rPr lang="en-US" dirty="0"/>
              <a:t>from </a:t>
            </a:r>
            <a:r>
              <a:rPr lang="en-US" b="1" dirty="0"/>
              <a:t>mixing</a:t>
            </a:r>
            <a:r>
              <a:rPr lang="en-US" dirty="0"/>
              <a:t> QA formats. </a:t>
            </a:r>
          </a:p>
          <a:p>
            <a:pPr marL="0" indent="0">
              <a:buNone/>
            </a:pPr>
            <a:endParaRPr lang="en-US" dirty="0"/>
          </a:p>
          <a:p>
            <a:r>
              <a:rPr lang="en-US" dirty="0" err="1"/>
              <a:t>UnifiedQA</a:t>
            </a:r>
            <a:r>
              <a:rPr lang="en-US" dirty="0"/>
              <a:t>: a single QA system working across four common QA formats.</a:t>
            </a:r>
          </a:p>
          <a:p>
            <a:pPr lvl="1"/>
            <a:r>
              <a:rPr lang="en-US" dirty="0"/>
              <a:t>Fine-tuning models pre-trained on </a:t>
            </a:r>
            <a:r>
              <a:rPr lang="en-US" dirty="0" err="1"/>
              <a:t>UnifiedQA</a:t>
            </a:r>
            <a:r>
              <a:rPr lang="en-US" dirty="0"/>
              <a:t> yields </a:t>
            </a:r>
            <a:r>
              <a:rPr lang="en-US" dirty="0">
                <a:solidFill>
                  <a:srgbClr val="00B050"/>
                </a:solidFill>
              </a:rPr>
              <a:t>SOTA </a:t>
            </a:r>
            <a:r>
              <a:rPr lang="en-US" dirty="0"/>
              <a:t>results. </a:t>
            </a:r>
          </a:p>
        </p:txBody>
      </p:sp>
      <p:sp>
        <p:nvSpPr>
          <p:cNvPr id="5" name="Slide Number Placeholder 4">
            <a:extLst>
              <a:ext uri="{FF2B5EF4-FFF2-40B4-BE49-F238E27FC236}">
                <a16:creationId xmlns:a16="http://schemas.microsoft.com/office/drawing/2014/main" id="{DE116DC0-D04A-664C-897B-A6BEB0EB0B4F}"/>
              </a:ext>
            </a:extLst>
          </p:cNvPr>
          <p:cNvSpPr>
            <a:spLocks noGrp="1"/>
          </p:cNvSpPr>
          <p:nvPr>
            <p:ph type="sldNum" sz="quarter" idx="10"/>
          </p:nvPr>
        </p:nvSpPr>
        <p:spPr/>
        <p:txBody>
          <a:bodyPr/>
          <a:lstStyle/>
          <a:p>
            <a:pPr>
              <a:defRPr/>
            </a:pPr>
            <a:fld id="{0121240C-47AF-2F4D-83B3-CC3EDF50F794}" type="slidenum">
              <a:rPr lang="en-US" smtClean="0"/>
              <a:pPr>
                <a:defRPr/>
              </a:pPr>
              <a:t>68</a:t>
            </a:fld>
            <a:endParaRPr lang="en-US" dirty="0"/>
          </a:p>
        </p:txBody>
      </p:sp>
    </p:spTree>
    <p:extLst>
      <p:ext uri="{BB962C8B-B14F-4D97-AF65-F5344CB8AC3E}">
        <p14:creationId xmlns:p14="http://schemas.microsoft.com/office/powerpoint/2010/main" val="163580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635"/>
        <p:cNvGrpSpPr/>
        <p:nvPr/>
      </p:nvGrpSpPr>
      <p:grpSpPr>
        <a:xfrm>
          <a:off x="0" y="0"/>
          <a:ext cx="0" cy="0"/>
          <a:chOff x="0" y="0"/>
          <a:chExt cx="0" cy="0"/>
        </a:xfrm>
      </p:grpSpPr>
      <p:sp>
        <p:nvSpPr>
          <p:cNvPr id="636" name="Google Shape;636;p58"/>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Decompositions</a:t>
            </a:r>
            <a:endParaRPr/>
          </a:p>
        </p:txBody>
      </p:sp>
      <p:sp>
        <p:nvSpPr>
          <p:cNvPr id="637" name="Google Shape;637;p58"/>
          <p:cNvSpPr txBox="1">
            <a:spLocks noGrp="1"/>
          </p:cNvSpPr>
          <p:nvPr>
            <p:ph idx="1"/>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lnSpc>
                <a:spcPct val="100000"/>
              </a:lnSpc>
              <a:buNone/>
            </a:pPr>
            <a:r>
              <a:rPr lang="en" sz="1867">
                <a:solidFill>
                  <a:srgbClr val="47515C"/>
                </a:solidFill>
                <a:highlight>
                  <a:srgbClr val="FFFFFF"/>
                </a:highlight>
                <a:latin typeface="Roboto Mono"/>
                <a:ea typeface="Roboto Mono"/>
                <a:cs typeface="Roboto Mono"/>
                <a:sym typeface="Roboto Mono"/>
              </a:rPr>
              <a:t>What did the American writer who wrote Into Thin Air  primarily known for in his writings  </a:t>
            </a:r>
            <a:endParaRPr sz="1867">
              <a:solidFill>
                <a:srgbClr val="47515C"/>
              </a:solidFill>
              <a:highlight>
                <a:srgbClr val="FFFFFF"/>
              </a:highlight>
              <a:latin typeface="Roboto Mono"/>
              <a:ea typeface="Roboto Mono"/>
              <a:cs typeface="Roboto Mono"/>
              <a:sym typeface="Roboto Mono"/>
            </a:endParaRPr>
          </a:p>
          <a:p>
            <a:pPr marL="0" indent="609585">
              <a:lnSpc>
                <a:spcPct val="100000"/>
              </a:lnSpc>
              <a:buNone/>
            </a:pPr>
            <a:r>
              <a:rPr lang="en" sz="1867">
                <a:solidFill>
                  <a:srgbClr val="47515C"/>
                </a:solidFill>
                <a:highlight>
                  <a:srgbClr val="FFFFFF"/>
                </a:highlight>
                <a:latin typeface="Roboto Mono"/>
                <a:ea typeface="Roboto Mono"/>
                <a:cs typeface="Roboto Mono"/>
                <a:sym typeface="Roboto Mono"/>
              </a:rPr>
              <a:t>Q: Who wrote Into Thin Air? A: Jon Krakauer's </a:t>
            </a:r>
            <a:endParaRPr sz="1867">
              <a:solidFill>
                <a:srgbClr val="47515C"/>
              </a:solidFill>
              <a:highlight>
                <a:srgbClr val="FFFFFF"/>
              </a:highlight>
              <a:latin typeface="Roboto Mono"/>
              <a:ea typeface="Roboto Mono"/>
              <a:cs typeface="Roboto Mono"/>
              <a:sym typeface="Roboto Mono"/>
            </a:endParaRPr>
          </a:p>
          <a:p>
            <a:pPr marL="0" indent="609585">
              <a:lnSpc>
                <a:spcPct val="100000"/>
              </a:lnSpc>
              <a:buNone/>
            </a:pPr>
            <a:r>
              <a:rPr lang="en" sz="1867">
                <a:solidFill>
                  <a:srgbClr val="47515C"/>
                </a:solidFill>
                <a:highlight>
                  <a:srgbClr val="FFFFFF"/>
                </a:highlight>
                <a:latin typeface="Roboto Mono"/>
                <a:ea typeface="Roboto Mono"/>
                <a:cs typeface="Roboto Mono"/>
                <a:sym typeface="Roboto Mono"/>
              </a:rPr>
              <a:t>Q: What is Jon Krakauer primarily known for? A: his writings about the outdoors </a:t>
            </a:r>
            <a:endParaRPr sz="1867">
              <a:solidFill>
                <a:srgbClr val="47515C"/>
              </a:solidFill>
              <a:highlight>
                <a:srgbClr val="FFFFFF"/>
              </a:highlight>
              <a:latin typeface="Roboto Mono"/>
              <a:ea typeface="Roboto Mono"/>
              <a:cs typeface="Roboto Mono"/>
              <a:sym typeface="Roboto Mono"/>
            </a:endParaRPr>
          </a:p>
          <a:p>
            <a:pPr marL="0" indent="0">
              <a:lnSpc>
                <a:spcPct val="100000"/>
              </a:lnSpc>
              <a:spcBef>
                <a:spcPts val="2133"/>
              </a:spcBef>
              <a:buNone/>
            </a:pPr>
            <a:r>
              <a:rPr lang="en" sz="1867">
                <a:solidFill>
                  <a:srgbClr val="47515C"/>
                </a:solidFill>
                <a:highlight>
                  <a:srgbClr val="FFFFFF"/>
                </a:highlight>
                <a:latin typeface="Roboto Mono"/>
                <a:ea typeface="Roboto Mono"/>
                <a:cs typeface="Roboto Mono"/>
                <a:sym typeface="Roboto Mono"/>
              </a:rPr>
              <a:t>Crucible is a geodemography computer system created by a company that has stores in how many countries? </a:t>
            </a:r>
            <a:endParaRPr sz="1867">
              <a:solidFill>
                <a:srgbClr val="47515C"/>
              </a:solidFill>
              <a:highlight>
                <a:srgbClr val="FFFFFF"/>
              </a:highlight>
              <a:latin typeface="Roboto Mono"/>
              <a:ea typeface="Roboto Mono"/>
              <a:cs typeface="Roboto Mono"/>
              <a:sym typeface="Roboto Mono"/>
            </a:endParaRPr>
          </a:p>
          <a:p>
            <a:pPr marL="0" indent="609585">
              <a:lnSpc>
                <a:spcPct val="100000"/>
              </a:lnSpc>
              <a:buNone/>
            </a:pPr>
            <a:r>
              <a:rPr lang="en" sz="1867">
                <a:solidFill>
                  <a:srgbClr val="47515C"/>
                </a:solidFill>
                <a:highlight>
                  <a:srgbClr val="FFFFFF"/>
                </a:highlight>
                <a:latin typeface="Roboto Mono"/>
                <a:ea typeface="Roboto Mono"/>
                <a:cs typeface="Roboto Mono"/>
                <a:sym typeface="Roboto Mono"/>
              </a:rPr>
              <a:t>Q: Crucible was created by what company? A: Tesco </a:t>
            </a:r>
            <a:endParaRPr sz="1867">
              <a:solidFill>
                <a:srgbClr val="47515C"/>
              </a:solidFill>
              <a:highlight>
                <a:srgbClr val="FFFFFF"/>
              </a:highlight>
              <a:latin typeface="Roboto Mono"/>
              <a:ea typeface="Roboto Mono"/>
              <a:cs typeface="Roboto Mono"/>
              <a:sym typeface="Roboto Mono"/>
            </a:endParaRPr>
          </a:p>
          <a:p>
            <a:pPr indent="0">
              <a:lnSpc>
                <a:spcPct val="100000"/>
              </a:lnSpc>
              <a:buNone/>
            </a:pPr>
            <a:r>
              <a:rPr lang="en" sz="1867">
                <a:solidFill>
                  <a:srgbClr val="47515C"/>
                </a:solidFill>
                <a:highlight>
                  <a:srgbClr val="FFFFFF"/>
                </a:highlight>
                <a:latin typeface="Roboto Mono"/>
                <a:ea typeface="Roboto Mono"/>
                <a:cs typeface="Roboto Mono"/>
                <a:sym typeface="Roboto Mono"/>
              </a:rPr>
              <a:t>Q: How many countries does Tesco have stores in? A: 12 </a:t>
            </a:r>
            <a:endParaRPr sz="1867">
              <a:solidFill>
                <a:srgbClr val="47515C"/>
              </a:solidFill>
              <a:highlight>
                <a:srgbClr val="FFFFFF"/>
              </a:highlight>
              <a:latin typeface="Roboto Mono"/>
              <a:ea typeface="Roboto Mono"/>
              <a:cs typeface="Roboto Mono"/>
              <a:sym typeface="Roboto Mono"/>
            </a:endParaRPr>
          </a:p>
          <a:p>
            <a:pPr marL="0" marR="389457" indent="0">
              <a:lnSpc>
                <a:spcPct val="100000"/>
              </a:lnSpc>
              <a:spcBef>
                <a:spcPts val="2133"/>
              </a:spcBef>
              <a:buNone/>
            </a:pPr>
            <a:r>
              <a:rPr lang="en" sz="1867">
                <a:solidFill>
                  <a:srgbClr val="47515C"/>
                </a:solidFill>
                <a:highlight>
                  <a:srgbClr val="FFFFFF"/>
                </a:highlight>
                <a:latin typeface="Roboto Mono"/>
                <a:ea typeface="Roboto Mono"/>
                <a:cs typeface="Roboto Mono"/>
                <a:sym typeface="Roboto Mono"/>
              </a:rPr>
              <a:t>The screenplay for Alain Resnais' second film is who? </a:t>
            </a:r>
            <a:endParaRPr sz="1867">
              <a:solidFill>
                <a:srgbClr val="47515C"/>
              </a:solidFill>
              <a:highlight>
                <a:srgbClr val="FFFFFF"/>
              </a:highlight>
              <a:latin typeface="Roboto Mono"/>
              <a:ea typeface="Roboto Mono"/>
              <a:cs typeface="Roboto Mono"/>
              <a:sym typeface="Roboto Mono"/>
            </a:endParaRPr>
          </a:p>
          <a:p>
            <a:pPr marL="0" marR="389457" indent="609585">
              <a:lnSpc>
                <a:spcPct val="100000"/>
              </a:lnSpc>
              <a:buNone/>
            </a:pPr>
            <a:r>
              <a:rPr lang="en" sz="1867">
                <a:solidFill>
                  <a:srgbClr val="47515C"/>
                </a:solidFill>
                <a:highlight>
                  <a:srgbClr val="FFFFFF"/>
                </a:highlight>
                <a:latin typeface="Roboto Mono"/>
                <a:ea typeface="Roboto Mono"/>
                <a:cs typeface="Roboto Mono"/>
                <a:sym typeface="Roboto Mono"/>
              </a:rPr>
              <a:t>Q: What is Alain Resnais' second film? A: Hiroshima mon amour </a:t>
            </a:r>
            <a:endParaRPr sz="1867">
              <a:solidFill>
                <a:srgbClr val="47515C"/>
              </a:solidFill>
              <a:highlight>
                <a:srgbClr val="FFFFFF"/>
              </a:highlight>
              <a:latin typeface="Roboto Mono"/>
              <a:ea typeface="Roboto Mono"/>
              <a:cs typeface="Roboto Mono"/>
              <a:sym typeface="Roboto Mono"/>
            </a:endParaRPr>
          </a:p>
          <a:p>
            <a:pPr marL="0" marR="389457" indent="609585">
              <a:lnSpc>
                <a:spcPct val="100000"/>
              </a:lnSpc>
              <a:buNone/>
            </a:pPr>
            <a:r>
              <a:rPr lang="en" sz="1867">
                <a:solidFill>
                  <a:srgbClr val="47515C"/>
                </a:solidFill>
                <a:highlight>
                  <a:srgbClr val="FFFFFF"/>
                </a:highlight>
                <a:latin typeface="Roboto Mono"/>
                <a:ea typeface="Roboto Mono"/>
                <a:cs typeface="Roboto Mono"/>
                <a:sym typeface="Roboto Mono"/>
              </a:rPr>
              <a:t>Q: Who is the screenplay for Hiroshima mon amour by? A: Marguerite Duras </a:t>
            </a:r>
            <a:endParaRPr sz="2933"/>
          </a:p>
        </p:txBody>
      </p:sp>
      <p:sp>
        <p:nvSpPr>
          <p:cNvPr id="638" name="Google Shape;638;p58"/>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69</a:t>
            </a:fld>
            <a:endParaRPr/>
          </a:p>
        </p:txBody>
      </p:sp>
    </p:spTree>
    <p:extLst>
      <p:ext uri="{BB962C8B-B14F-4D97-AF65-F5344CB8AC3E}">
        <p14:creationId xmlns:p14="http://schemas.microsoft.com/office/powerpoint/2010/main" val="1698565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61E737-75BA-894E-AFA6-C0144953C3D3}"/>
              </a:ext>
            </a:extLst>
          </p:cNvPr>
          <p:cNvSpPr>
            <a:spLocks noGrp="1"/>
          </p:cNvSpPr>
          <p:nvPr>
            <p:ph type="sldNum" sz="quarter" idx="10"/>
          </p:nvPr>
        </p:nvSpPr>
        <p:spPr/>
        <p:txBody>
          <a:bodyPr/>
          <a:lstStyle/>
          <a:p>
            <a:pPr>
              <a:defRPr/>
            </a:pPr>
            <a:fld id="{37E6B2A9-E175-7F40-B993-EC9D598FC2D7}" type="slidenum">
              <a:rPr lang="en-US" smtClean="0"/>
              <a:pPr>
                <a:defRPr/>
              </a:pPr>
              <a:t>7</a:t>
            </a:fld>
            <a:endParaRPr lang="en-US" dirty="0"/>
          </a:p>
        </p:txBody>
      </p:sp>
      <p:pic>
        <p:nvPicPr>
          <p:cNvPr id="6" name="Picture 5">
            <a:extLst>
              <a:ext uri="{FF2B5EF4-FFF2-40B4-BE49-F238E27FC236}">
                <a16:creationId xmlns:a16="http://schemas.microsoft.com/office/drawing/2014/main" id="{A0E09752-AD00-EC43-BE82-7B9AE8DEB8FD}"/>
              </a:ext>
            </a:extLst>
          </p:cNvPr>
          <p:cNvPicPr>
            <a:picLocks noChangeAspect="1"/>
          </p:cNvPicPr>
          <p:nvPr/>
        </p:nvPicPr>
        <p:blipFill>
          <a:blip r:embed="rId3"/>
          <a:stretch>
            <a:fillRect/>
          </a:stretch>
        </p:blipFill>
        <p:spPr>
          <a:xfrm>
            <a:off x="1245704" y="2372137"/>
            <a:ext cx="8404223" cy="3261277"/>
          </a:xfrm>
          <a:prstGeom prst="rect">
            <a:avLst/>
          </a:prstGeom>
        </p:spPr>
      </p:pic>
      <p:cxnSp>
        <p:nvCxnSpPr>
          <p:cNvPr id="17" name="Straight Connector 16">
            <a:extLst>
              <a:ext uri="{FF2B5EF4-FFF2-40B4-BE49-F238E27FC236}">
                <a16:creationId xmlns:a16="http://schemas.microsoft.com/office/drawing/2014/main" id="{34D083E9-3827-EE4E-AC60-067449491E66}"/>
              </a:ext>
            </a:extLst>
          </p:cNvPr>
          <p:cNvCxnSpPr>
            <a:cxnSpLocks/>
          </p:cNvCxnSpPr>
          <p:nvPr/>
        </p:nvCxnSpPr>
        <p:spPr>
          <a:xfrm>
            <a:off x="4169850" y="2645133"/>
            <a:ext cx="0" cy="114498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84FEE48-52B8-3A4C-8EC1-B5529DF14851}"/>
              </a:ext>
            </a:extLst>
          </p:cNvPr>
          <p:cNvCxnSpPr>
            <a:cxnSpLocks/>
          </p:cNvCxnSpPr>
          <p:nvPr/>
        </p:nvCxnSpPr>
        <p:spPr>
          <a:xfrm>
            <a:off x="4921812" y="2645133"/>
            <a:ext cx="0" cy="2019632"/>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ACAFAB4-E4DC-C144-8079-F50D2F07C08F}"/>
              </a:ext>
            </a:extLst>
          </p:cNvPr>
          <p:cNvCxnSpPr>
            <a:cxnSpLocks/>
          </p:cNvCxnSpPr>
          <p:nvPr/>
        </p:nvCxnSpPr>
        <p:spPr>
          <a:xfrm>
            <a:off x="6877464" y="2664349"/>
            <a:ext cx="0" cy="1669112"/>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B52210A9-C821-BF42-B859-6E4A0A38E3CA}"/>
              </a:ext>
            </a:extLst>
          </p:cNvPr>
          <p:cNvGrpSpPr/>
          <p:nvPr/>
        </p:nvGrpSpPr>
        <p:grpSpPr>
          <a:xfrm>
            <a:off x="3392557" y="1359663"/>
            <a:ext cx="4704522" cy="403384"/>
            <a:chOff x="3392557" y="1548847"/>
            <a:chExt cx="4704522" cy="403384"/>
          </a:xfrm>
        </p:grpSpPr>
        <p:cxnSp>
          <p:nvCxnSpPr>
            <p:cNvPr id="29" name="Straight Arrow Connector 28">
              <a:extLst>
                <a:ext uri="{FF2B5EF4-FFF2-40B4-BE49-F238E27FC236}">
                  <a16:creationId xmlns:a16="http://schemas.microsoft.com/office/drawing/2014/main" id="{613D8BEE-B5A6-FA42-B191-09F7B3FF605C}"/>
                </a:ext>
              </a:extLst>
            </p:cNvPr>
            <p:cNvCxnSpPr/>
            <p:nvPr/>
          </p:nvCxnSpPr>
          <p:spPr>
            <a:xfrm>
              <a:off x="3392557" y="1952231"/>
              <a:ext cx="470452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A8AD629-5BB7-8F4B-9201-9C878020C430}"/>
                </a:ext>
              </a:extLst>
            </p:cNvPr>
            <p:cNvSpPr txBox="1"/>
            <p:nvPr/>
          </p:nvSpPr>
          <p:spPr>
            <a:xfrm>
              <a:off x="4893904" y="1548847"/>
              <a:ext cx="1909497" cy="400110"/>
            </a:xfrm>
            <a:prstGeom prst="rect">
              <a:avLst/>
            </a:prstGeom>
            <a:noFill/>
          </p:spPr>
          <p:txBody>
            <a:bodyPr wrap="none" rtlCol="0">
              <a:spAutoFit/>
            </a:bodyPr>
            <a:lstStyle/>
            <a:p>
              <a:r>
                <a:rPr lang="en-US" sz="2000" dirty="0"/>
                <a:t>Breadth of tasks</a:t>
              </a:r>
            </a:p>
          </p:txBody>
        </p:sp>
      </p:grpSp>
      <p:grpSp>
        <p:nvGrpSpPr>
          <p:cNvPr id="4" name="Group 3">
            <a:extLst>
              <a:ext uri="{FF2B5EF4-FFF2-40B4-BE49-F238E27FC236}">
                <a16:creationId xmlns:a16="http://schemas.microsoft.com/office/drawing/2014/main" id="{9F969186-E468-F64F-8B9A-4D380C7313CE}"/>
              </a:ext>
            </a:extLst>
          </p:cNvPr>
          <p:cNvGrpSpPr/>
          <p:nvPr/>
        </p:nvGrpSpPr>
        <p:grpSpPr>
          <a:xfrm>
            <a:off x="8706000" y="3081627"/>
            <a:ext cx="1715534" cy="2362178"/>
            <a:chOff x="8706000" y="3081627"/>
            <a:chExt cx="1715534" cy="2362178"/>
          </a:xfrm>
        </p:grpSpPr>
        <p:cxnSp>
          <p:nvCxnSpPr>
            <p:cNvPr id="31" name="Straight Arrow Connector 30">
              <a:extLst>
                <a:ext uri="{FF2B5EF4-FFF2-40B4-BE49-F238E27FC236}">
                  <a16:creationId xmlns:a16="http://schemas.microsoft.com/office/drawing/2014/main" id="{13F00421-BB63-BA44-8B9C-B51809120F63}"/>
                </a:ext>
              </a:extLst>
            </p:cNvPr>
            <p:cNvCxnSpPr>
              <a:cxnSpLocks/>
            </p:cNvCxnSpPr>
            <p:nvPr/>
          </p:nvCxnSpPr>
          <p:spPr>
            <a:xfrm flipV="1">
              <a:off x="8763445" y="3081627"/>
              <a:ext cx="0" cy="236217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087547E-34C0-5142-957C-A0CD697A9265}"/>
                </a:ext>
              </a:extLst>
            </p:cNvPr>
            <p:cNvSpPr txBox="1"/>
            <p:nvPr/>
          </p:nvSpPr>
          <p:spPr>
            <a:xfrm rot="19729253">
              <a:off x="8706000" y="3861501"/>
              <a:ext cx="1715534" cy="400110"/>
            </a:xfrm>
            <a:prstGeom prst="rect">
              <a:avLst/>
            </a:prstGeom>
            <a:noFill/>
          </p:spPr>
          <p:txBody>
            <a:bodyPr wrap="none" rtlCol="0">
              <a:spAutoFit/>
            </a:bodyPr>
            <a:lstStyle/>
            <a:p>
              <a:r>
                <a:rPr lang="en-US" sz="2000" dirty="0"/>
                <a:t>Depth of tasks</a:t>
              </a:r>
            </a:p>
          </p:txBody>
        </p:sp>
      </p:grpSp>
      <p:cxnSp>
        <p:nvCxnSpPr>
          <p:cNvPr id="19" name="Straight Connector 18">
            <a:extLst>
              <a:ext uri="{FF2B5EF4-FFF2-40B4-BE49-F238E27FC236}">
                <a16:creationId xmlns:a16="http://schemas.microsoft.com/office/drawing/2014/main" id="{F5F47C6A-B54A-E54B-B90A-3430C6B3649E}"/>
              </a:ext>
            </a:extLst>
          </p:cNvPr>
          <p:cNvCxnSpPr>
            <a:cxnSpLocks/>
          </p:cNvCxnSpPr>
          <p:nvPr/>
        </p:nvCxnSpPr>
        <p:spPr>
          <a:xfrm>
            <a:off x="7434961" y="2664349"/>
            <a:ext cx="0" cy="834556"/>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97685CC-481D-8146-8B68-B2BDB2F8546E}"/>
              </a:ext>
            </a:extLst>
          </p:cNvPr>
          <p:cNvGrpSpPr/>
          <p:nvPr/>
        </p:nvGrpSpPr>
        <p:grpSpPr>
          <a:xfrm>
            <a:off x="6267866" y="2023548"/>
            <a:ext cx="1745991" cy="672718"/>
            <a:chOff x="6267866" y="2023548"/>
            <a:chExt cx="1745991" cy="672718"/>
          </a:xfrm>
        </p:grpSpPr>
        <p:sp>
          <p:nvSpPr>
            <p:cNvPr id="12" name="TextBox 11">
              <a:extLst>
                <a:ext uri="{FF2B5EF4-FFF2-40B4-BE49-F238E27FC236}">
                  <a16:creationId xmlns:a16="http://schemas.microsoft.com/office/drawing/2014/main" id="{78FE5633-9111-5E4E-881D-8FBB2E0BFF47}"/>
                </a:ext>
              </a:extLst>
            </p:cNvPr>
            <p:cNvSpPr txBox="1"/>
            <p:nvPr/>
          </p:nvSpPr>
          <p:spPr>
            <a:xfrm>
              <a:off x="6693873" y="2434656"/>
              <a:ext cx="354584" cy="261610"/>
            </a:xfrm>
            <a:prstGeom prst="rect">
              <a:avLst/>
            </a:prstGeom>
            <a:noFill/>
          </p:spPr>
          <p:txBody>
            <a:bodyPr wrap="none" rtlCol="0">
              <a:spAutoFit/>
            </a:bodyPr>
            <a:lstStyle/>
            <a:p>
              <a:r>
                <a:rPr lang="en-US" sz="1100" dirty="0"/>
                <a:t>Go</a:t>
              </a:r>
            </a:p>
          </p:txBody>
        </p:sp>
        <p:sp>
          <p:nvSpPr>
            <p:cNvPr id="5" name="Right Brace 4">
              <a:extLst>
                <a:ext uri="{FF2B5EF4-FFF2-40B4-BE49-F238E27FC236}">
                  <a16:creationId xmlns:a16="http://schemas.microsoft.com/office/drawing/2014/main" id="{2F7E77FE-086A-D94D-B522-A2025FDD46F9}"/>
                </a:ext>
              </a:extLst>
            </p:cNvPr>
            <p:cNvSpPr/>
            <p:nvPr/>
          </p:nvSpPr>
          <p:spPr>
            <a:xfrm rot="16200000">
              <a:off x="7067536" y="1821778"/>
              <a:ext cx="185580" cy="1145626"/>
            </a:xfrm>
            <a:prstGeom prst="rightBrace">
              <a:avLst>
                <a:gd name="adj1" fmla="val 6730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TextBox 17">
              <a:extLst>
                <a:ext uri="{FF2B5EF4-FFF2-40B4-BE49-F238E27FC236}">
                  <a16:creationId xmlns:a16="http://schemas.microsoft.com/office/drawing/2014/main" id="{E4BAE71B-F768-D948-992D-144F86484CCC}"/>
                </a:ext>
              </a:extLst>
            </p:cNvPr>
            <p:cNvSpPr txBox="1"/>
            <p:nvPr/>
          </p:nvSpPr>
          <p:spPr>
            <a:xfrm>
              <a:off x="7148961" y="2426396"/>
              <a:ext cx="529312" cy="261610"/>
            </a:xfrm>
            <a:prstGeom prst="rect">
              <a:avLst/>
            </a:prstGeom>
            <a:noFill/>
          </p:spPr>
          <p:txBody>
            <a:bodyPr wrap="none" rtlCol="0">
              <a:spAutoFit/>
            </a:bodyPr>
            <a:lstStyle/>
            <a:p>
              <a:r>
                <a:rPr lang="en-US" sz="1100" dirty="0"/>
                <a:t>Chess</a:t>
              </a:r>
            </a:p>
          </p:txBody>
        </p:sp>
        <p:sp>
          <p:nvSpPr>
            <p:cNvPr id="24" name="TextBox 23">
              <a:extLst>
                <a:ext uri="{FF2B5EF4-FFF2-40B4-BE49-F238E27FC236}">
                  <a16:creationId xmlns:a16="http://schemas.microsoft.com/office/drawing/2014/main" id="{9572FD30-D800-6C4E-B170-879309DEA915}"/>
                </a:ext>
              </a:extLst>
            </p:cNvPr>
            <p:cNvSpPr txBox="1"/>
            <p:nvPr/>
          </p:nvSpPr>
          <p:spPr>
            <a:xfrm>
              <a:off x="6267866" y="2023548"/>
              <a:ext cx="1745991" cy="276999"/>
            </a:xfrm>
            <a:prstGeom prst="rect">
              <a:avLst/>
            </a:prstGeom>
            <a:noFill/>
          </p:spPr>
          <p:txBody>
            <a:bodyPr wrap="none" rtlCol="0">
              <a:spAutoFit/>
            </a:bodyPr>
            <a:lstStyle/>
            <a:p>
              <a:pPr algn="ctr"/>
              <a:r>
                <a:rPr lang="en-US" sz="1200" i="1" dirty="0"/>
                <a:t>puzzles/search problems</a:t>
              </a:r>
            </a:p>
          </p:txBody>
        </p:sp>
        <p:sp>
          <p:nvSpPr>
            <p:cNvPr id="7" name="Oval 6">
              <a:extLst>
                <a:ext uri="{FF2B5EF4-FFF2-40B4-BE49-F238E27FC236}">
                  <a16:creationId xmlns:a16="http://schemas.microsoft.com/office/drawing/2014/main" id="{4D4E502C-BE1D-5846-B5BB-596C3D32FE98}"/>
                </a:ext>
              </a:extLst>
            </p:cNvPr>
            <p:cNvSpPr/>
            <p:nvPr/>
          </p:nvSpPr>
          <p:spPr>
            <a:xfrm>
              <a:off x="7407821" y="2635706"/>
              <a:ext cx="59876" cy="57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DB0CF7C6-B015-CD4A-A5F6-B394C6E7D10E}"/>
                </a:ext>
              </a:extLst>
            </p:cNvPr>
            <p:cNvSpPr/>
            <p:nvPr/>
          </p:nvSpPr>
          <p:spPr>
            <a:xfrm>
              <a:off x="6847526" y="2635706"/>
              <a:ext cx="59876" cy="57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CBE04879-F130-7946-BC4E-C3DCC5794959}"/>
              </a:ext>
            </a:extLst>
          </p:cNvPr>
          <p:cNvGrpSpPr/>
          <p:nvPr/>
        </p:nvGrpSpPr>
        <p:grpSpPr>
          <a:xfrm>
            <a:off x="3379188" y="2030478"/>
            <a:ext cx="2323072" cy="643298"/>
            <a:chOff x="3379188" y="2030478"/>
            <a:chExt cx="2323072" cy="643298"/>
          </a:xfrm>
        </p:grpSpPr>
        <p:sp>
          <p:nvSpPr>
            <p:cNvPr id="13" name="TextBox 12">
              <a:extLst>
                <a:ext uri="{FF2B5EF4-FFF2-40B4-BE49-F238E27FC236}">
                  <a16:creationId xmlns:a16="http://schemas.microsoft.com/office/drawing/2014/main" id="{8C3A158D-A1CC-5240-A66A-100AA5CBCF2C}"/>
                </a:ext>
              </a:extLst>
            </p:cNvPr>
            <p:cNvSpPr txBox="1"/>
            <p:nvPr/>
          </p:nvSpPr>
          <p:spPr>
            <a:xfrm>
              <a:off x="3802716" y="2383607"/>
              <a:ext cx="663964" cy="276999"/>
            </a:xfrm>
            <a:prstGeom prst="rect">
              <a:avLst/>
            </a:prstGeom>
            <a:noFill/>
          </p:spPr>
          <p:txBody>
            <a:bodyPr wrap="none" rtlCol="0">
              <a:spAutoFit/>
            </a:bodyPr>
            <a:lstStyle/>
            <a:p>
              <a:r>
                <a:rPr lang="en-US" sz="1200" dirty="0" err="1"/>
                <a:t>SQuAD</a:t>
              </a:r>
              <a:endParaRPr lang="en-US" sz="1200" dirty="0"/>
            </a:p>
          </p:txBody>
        </p:sp>
        <p:sp>
          <p:nvSpPr>
            <p:cNvPr id="21" name="TextBox 20">
              <a:extLst>
                <a:ext uri="{FF2B5EF4-FFF2-40B4-BE49-F238E27FC236}">
                  <a16:creationId xmlns:a16="http://schemas.microsoft.com/office/drawing/2014/main" id="{A1341C4B-0B30-5B47-88F7-E2576C0708D3}"/>
                </a:ext>
              </a:extLst>
            </p:cNvPr>
            <p:cNvSpPr txBox="1"/>
            <p:nvPr/>
          </p:nvSpPr>
          <p:spPr>
            <a:xfrm>
              <a:off x="4486506" y="2379372"/>
              <a:ext cx="849592" cy="276999"/>
            </a:xfrm>
            <a:prstGeom prst="rect">
              <a:avLst/>
            </a:prstGeom>
            <a:noFill/>
          </p:spPr>
          <p:txBody>
            <a:bodyPr wrap="none" rtlCol="0">
              <a:spAutoFit/>
            </a:bodyPr>
            <a:lstStyle/>
            <a:p>
              <a:r>
                <a:rPr lang="en-US" sz="1200" dirty="0" err="1"/>
                <a:t>HotPotQA</a:t>
              </a:r>
              <a:endParaRPr lang="en-US" sz="1200" dirty="0"/>
            </a:p>
          </p:txBody>
        </p:sp>
        <p:sp>
          <p:nvSpPr>
            <p:cNvPr id="23" name="Right Brace 22">
              <a:extLst>
                <a:ext uri="{FF2B5EF4-FFF2-40B4-BE49-F238E27FC236}">
                  <a16:creationId xmlns:a16="http://schemas.microsoft.com/office/drawing/2014/main" id="{6EE041A1-1D7B-F848-BBF4-38B7EBAD8ECF}"/>
                </a:ext>
              </a:extLst>
            </p:cNvPr>
            <p:cNvSpPr/>
            <p:nvPr/>
          </p:nvSpPr>
          <p:spPr>
            <a:xfrm rot="16200000">
              <a:off x="4443723" y="1635098"/>
              <a:ext cx="185579" cy="1473532"/>
            </a:xfrm>
            <a:prstGeom prst="rightBrace">
              <a:avLst>
                <a:gd name="adj1" fmla="val 6730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TextBox 24">
              <a:extLst>
                <a:ext uri="{FF2B5EF4-FFF2-40B4-BE49-F238E27FC236}">
                  <a16:creationId xmlns:a16="http://schemas.microsoft.com/office/drawing/2014/main" id="{573E6441-F851-C74C-AD45-DD50CD45DFB6}"/>
                </a:ext>
              </a:extLst>
            </p:cNvPr>
            <p:cNvSpPr txBox="1"/>
            <p:nvPr/>
          </p:nvSpPr>
          <p:spPr>
            <a:xfrm>
              <a:off x="3379188" y="2030478"/>
              <a:ext cx="2323072" cy="276999"/>
            </a:xfrm>
            <a:prstGeom prst="rect">
              <a:avLst/>
            </a:prstGeom>
            <a:noFill/>
          </p:spPr>
          <p:txBody>
            <a:bodyPr wrap="none" rtlCol="0">
              <a:spAutoFit/>
            </a:bodyPr>
            <a:lstStyle/>
            <a:p>
              <a:r>
                <a:rPr lang="en-US" sz="1200" i="1" dirty="0"/>
                <a:t>language understanding problems</a:t>
              </a:r>
            </a:p>
          </p:txBody>
        </p:sp>
        <p:sp>
          <p:nvSpPr>
            <p:cNvPr id="28" name="Oval 27">
              <a:extLst>
                <a:ext uri="{FF2B5EF4-FFF2-40B4-BE49-F238E27FC236}">
                  <a16:creationId xmlns:a16="http://schemas.microsoft.com/office/drawing/2014/main" id="{078ACAFB-6BD7-D843-ABA2-35665077F20A}"/>
                </a:ext>
              </a:extLst>
            </p:cNvPr>
            <p:cNvSpPr/>
            <p:nvPr/>
          </p:nvSpPr>
          <p:spPr>
            <a:xfrm>
              <a:off x="4891874" y="2616490"/>
              <a:ext cx="59876" cy="57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F5A4B224-7623-5849-A723-319DAB260063}"/>
                </a:ext>
              </a:extLst>
            </p:cNvPr>
            <p:cNvSpPr/>
            <p:nvPr/>
          </p:nvSpPr>
          <p:spPr>
            <a:xfrm>
              <a:off x="4139912" y="2616490"/>
              <a:ext cx="59876" cy="572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Left-Right Arrow 9">
            <a:extLst>
              <a:ext uri="{FF2B5EF4-FFF2-40B4-BE49-F238E27FC236}">
                <a16:creationId xmlns:a16="http://schemas.microsoft.com/office/drawing/2014/main" id="{30FA337B-B2FA-304B-BFA5-A45877C52938}"/>
              </a:ext>
            </a:extLst>
          </p:cNvPr>
          <p:cNvSpPr/>
          <p:nvPr/>
        </p:nvSpPr>
        <p:spPr>
          <a:xfrm>
            <a:off x="3866712" y="2898868"/>
            <a:ext cx="1334620" cy="4034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Left-Right Arrow 33">
            <a:extLst>
              <a:ext uri="{FF2B5EF4-FFF2-40B4-BE49-F238E27FC236}">
                <a16:creationId xmlns:a16="http://schemas.microsoft.com/office/drawing/2014/main" id="{4BB0EA1B-AF7B-1646-BBCF-269149C139AA}"/>
              </a:ext>
            </a:extLst>
          </p:cNvPr>
          <p:cNvSpPr/>
          <p:nvPr/>
        </p:nvSpPr>
        <p:spPr>
          <a:xfrm>
            <a:off x="6492700" y="2894764"/>
            <a:ext cx="1334620" cy="4034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Tree>
    <p:extLst>
      <p:ext uri="{BB962C8B-B14F-4D97-AF65-F5344CB8AC3E}">
        <p14:creationId xmlns:p14="http://schemas.microsoft.com/office/powerpoint/2010/main" val="404070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4"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Shape 642"/>
        <p:cNvGrpSpPr/>
        <p:nvPr/>
      </p:nvGrpSpPr>
      <p:grpSpPr>
        <a:xfrm>
          <a:off x="0" y="0"/>
          <a:ext cx="0" cy="0"/>
          <a:chOff x="0" y="0"/>
          <a:chExt cx="0" cy="0"/>
        </a:xfrm>
      </p:grpSpPr>
      <p:sp>
        <p:nvSpPr>
          <p:cNvPr id="2" name="Title 1">
            <a:extLst>
              <a:ext uri="{FF2B5EF4-FFF2-40B4-BE49-F238E27FC236}">
                <a16:creationId xmlns:a16="http://schemas.microsoft.com/office/drawing/2014/main" id="{54D441DE-FC3F-254A-BD66-E9BA87766195}"/>
              </a:ext>
            </a:extLst>
          </p:cNvPr>
          <p:cNvSpPr>
            <a:spLocks noGrp="1"/>
          </p:cNvSpPr>
          <p:nvPr>
            <p:ph type="title"/>
          </p:nvPr>
        </p:nvSpPr>
        <p:spPr/>
        <p:txBody>
          <a:bodyPr/>
          <a:lstStyle/>
          <a:p>
            <a:endParaRPr lang="en-US"/>
          </a:p>
        </p:txBody>
      </p:sp>
      <p:sp>
        <p:nvSpPr>
          <p:cNvPr id="643" name="Google Shape;643;p59"/>
          <p:cNvSpPr txBox="1">
            <a:spLocks noGrp="1"/>
          </p:cNvSpPr>
          <p:nvPr>
            <p:ph idx="1"/>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pPr marL="389457" marR="389457" indent="0">
              <a:buNone/>
            </a:pPr>
            <a:r>
              <a:rPr lang="en" sz="1733">
                <a:solidFill>
                  <a:srgbClr val="47515C"/>
                </a:solidFill>
                <a:highlight>
                  <a:srgbClr val="FFFFFF"/>
                </a:highlight>
                <a:latin typeface="Roboto Mono"/>
                <a:ea typeface="Roboto Mono"/>
                <a:cs typeface="Roboto Mono"/>
                <a:sym typeface="Roboto Mono"/>
              </a:rPr>
              <a:t>How many months were there between the disclosure of Flash Version 3 and the introduction of MorphInk 99? </a:t>
            </a:r>
            <a:br>
              <a:rPr lang="en" sz="1733">
                <a:solidFill>
                  <a:srgbClr val="47515C"/>
                </a:solidFill>
                <a:highlight>
                  <a:srgbClr val="FFFFFF"/>
                </a:highlight>
                <a:latin typeface="Roboto Mono"/>
                <a:ea typeface="Roboto Mono"/>
                <a:cs typeface="Roboto Mono"/>
                <a:sym typeface="Roboto Mono"/>
              </a:rPr>
            </a:br>
            <a:r>
              <a:rPr lang="en" sz="1733">
                <a:solidFill>
                  <a:srgbClr val="47515C"/>
                </a:solidFill>
                <a:highlight>
                  <a:srgbClr val="FFFFFF"/>
                </a:highlight>
                <a:latin typeface="Roboto Mono"/>
                <a:ea typeface="Roboto Mono"/>
                <a:cs typeface="Roboto Mono"/>
                <a:sym typeface="Roboto Mono"/>
              </a:rPr>
              <a:t>	Q: When was the introduction of MorphInk 99? A: February 1999 </a:t>
            </a:r>
            <a:br>
              <a:rPr lang="en" sz="1733">
                <a:solidFill>
                  <a:srgbClr val="47515C"/>
                </a:solidFill>
                <a:highlight>
                  <a:srgbClr val="FFFFFF"/>
                </a:highlight>
                <a:latin typeface="Roboto Mono"/>
                <a:ea typeface="Roboto Mono"/>
                <a:cs typeface="Roboto Mono"/>
                <a:sym typeface="Roboto Mono"/>
              </a:rPr>
            </a:br>
            <a:r>
              <a:rPr lang="en" sz="1733">
                <a:solidFill>
                  <a:srgbClr val="47515C"/>
                </a:solidFill>
                <a:highlight>
                  <a:srgbClr val="FFFFFF"/>
                </a:highlight>
                <a:latin typeface="Roboto Mono"/>
                <a:ea typeface="Roboto Mono"/>
                <a:cs typeface="Roboto Mono"/>
                <a:sym typeface="Roboto Mono"/>
              </a:rPr>
              <a:t>  Q: When was Flash Version 3 disclosure? A: October 1998 </a:t>
            </a:r>
            <a:br>
              <a:rPr lang="en" sz="1733">
                <a:solidFill>
                  <a:srgbClr val="47515C"/>
                </a:solidFill>
                <a:highlight>
                  <a:srgbClr val="FFFFFF"/>
                </a:highlight>
                <a:latin typeface="Roboto Mono"/>
                <a:ea typeface="Roboto Mono"/>
                <a:cs typeface="Roboto Mono"/>
                <a:sym typeface="Roboto Mono"/>
              </a:rPr>
            </a:br>
            <a:r>
              <a:rPr lang="en" sz="1733">
                <a:solidFill>
                  <a:srgbClr val="47515C"/>
                </a:solidFill>
                <a:highlight>
                  <a:srgbClr val="FFFFFF"/>
                </a:highlight>
                <a:latin typeface="Roboto Mono"/>
                <a:ea typeface="Roboto Mono"/>
                <a:cs typeface="Roboto Mono"/>
                <a:sym typeface="Roboto Mono"/>
              </a:rPr>
              <a:t>  Q: diff(February 1999, October 1998, months) A: 4</a:t>
            </a:r>
            <a:endParaRPr sz="1733">
              <a:solidFill>
                <a:srgbClr val="47515C"/>
              </a:solidFill>
              <a:highlight>
                <a:srgbClr val="FFFFFF"/>
              </a:highlight>
              <a:latin typeface="Roboto Mono"/>
              <a:ea typeface="Roboto Mono"/>
              <a:cs typeface="Roboto Mono"/>
              <a:sym typeface="Roboto Mono"/>
            </a:endParaRPr>
          </a:p>
          <a:p>
            <a:pPr marL="389457" marR="389457" indent="0">
              <a:buNone/>
            </a:pPr>
            <a:endParaRPr sz="1733">
              <a:solidFill>
                <a:srgbClr val="47515C"/>
              </a:solidFill>
              <a:highlight>
                <a:srgbClr val="FFFFFF"/>
              </a:highlight>
              <a:latin typeface="Roboto Mono"/>
              <a:ea typeface="Roboto Mono"/>
              <a:cs typeface="Roboto Mono"/>
              <a:sym typeface="Roboto Mono"/>
            </a:endParaRPr>
          </a:p>
          <a:p>
            <a:pPr marL="389457" marR="389457" indent="0">
              <a:buNone/>
            </a:pPr>
            <a:r>
              <a:rPr lang="en" sz="1733">
                <a:solidFill>
                  <a:srgbClr val="47515C"/>
                </a:solidFill>
                <a:highlight>
                  <a:srgbClr val="FFFFFF"/>
                </a:highlight>
                <a:latin typeface="Roboto Mono"/>
                <a:ea typeface="Roboto Mono"/>
                <a:cs typeface="Roboto Mono"/>
                <a:sym typeface="Roboto Mono"/>
              </a:rPr>
              <a:t>How many in percent weren't 45 to 64? </a:t>
            </a:r>
            <a:br>
              <a:rPr lang="en" sz="1733">
                <a:solidFill>
                  <a:srgbClr val="47515C"/>
                </a:solidFill>
                <a:highlight>
                  <a:srgbClr val="FFFFFF"/>
                </a:highlight>
                <a:latin typeface="Roboto Mono"/>
                <a:ea typeface="Roboto Mono"/>
                <a:cs typeface="Roboto Mono"/>
                <a:sym typeface="Roboto Mono"/>
              </a:rPr>
            </a:br>
            <a:r>
              <a:rPr lang="en" sz="1733">
                <a:solidFill>
                  <a:srgbClr val="47515C"/>
                </a:solidFill>
                <a:highlight>
                  <a:srgbClr val="FFFFFF"/>
                </a:highlight>
                <a:latin typeface="Roboto Mono"/>
                <a:ea typeface="Roboto Mono"/>
                <a:cs typeface="Roboto Mono"/>
                <a:sym typeface="Roboto Mono"/>
              </a:rPr>
              <a:t>   Q: How many percent was 45 to 64? A: 20.1</a:t>
            </a:r>
            <a:br>
              <a:rPr lang="en" sz="1733">
                <a:solidFill>
                  <a:srgbClr val="47515C"/>
                </a:solidFill>
                <a:highlight>
                  <a:srgbClr val="FFFFFF"/>
                </a:highlight>
                <a:latin typeface="Roboto Mono"/>
                <a:ea typeface="Roboto Mono"/>
                <a:cs typeface="Roboto Mono"/>
                <a:sym typeface="Roboto Mono"/>
              </a:rPr>
            </a:br>
            <a:r>
              <a:rPr lang="en" sz="1733">
                <a:solidFill>
                  <a:srgbClr val="47515C"/>
                </a:solidFill>
                <a:highlight>
                  <a:srgbClr val="FFFFFF"/>
                </a:highlight>
                <a:latin typeface="Roboto Mono"/>
                <a:ea typeface="Roboto Mono"/>
                <a:cs typeface="Roboto Mono"/>
                <a:sym typeface="Roboto Mono"/>
              </a:rPr>
              <a:t>   Q: not(20.1) A: 79.9</a:t>
            </a:r>
            <a:br>
              <a:rPr lang="en" sz="1733">
                <a:solidFill>
                  <a:srgbClr val="47515C"/>
                </a:solidFill>
                <a:highlight>
                  <a:srgbClr val="FFFFFF"/>
                </a:highlight>
                <a:latin typeface="Roboto Mono"/>
                <a:ea typeface="Roboto Mono"/>
                <a:cs typeface="Roboto Mono"/>
                <a:sym typeface="Roboto Mono"/>
              </a:rPr>
            </a:br>
            <a:endParaRPr/>
          </a:p>
          <a:p>
            <a:pPr marL="389457" marR="389457" indent="0">
              <a:buNone/>
            </a:pPr>
            <a:r>
              <a:rPr lang="en" sz="1733">
                <a:solidFill>
                  <a:srgbClr val="47515C"/>
                </a:solidFill>
                <a:highlight>
                  <a:srgbClr val="FFFFFF"/>
                </a:highlight>
                <a:latin typeface="Roboto Mono"/>
                <a:ea typeface="Roboto Mono"/>
                <a:cs typeface="Roboto Mono"/>
                <a:sym typeface="Roboto Mono"/>
              </a:rPr>
              <a:t>who become the first Duke of franconia, the Würzburg bishops or kings of Bavaria ? </a:t>
            </a:r>
            <a:br>
              <a:rPr lang="en" sz="1733">
                <a:solidFill>
                  <a:srgbClr val="47515C"/>
                </a:solidFill>
                <a:highlight>
                  <a:srgbClr val="FFFFFF"/>
                </a:highlight>
                <a:latin typeface="Roboto Mono"/>
                <a:ea typeface="Roboto Mono"/>
                <a:cs typeface="Roboto Mono"/>
                <a:sym typeface="Roboto Mono"/>
              </a:rPr>
            </a:br>
            <a:r>
              <a:rPr lang="en" sz="1733">
                <a:solidFill>
                  <a:srgbClr val="47515C"/>
                </a:solidFill>
                <a:highlight>
                  <a:srgbClr val="FFFFFF"/>
                </a:highlight>
                <a:latin typeface="Roboto Mono"/>
                <a:ea typeface="Roboto Mono"/>
                <a:cs typeface="Roboto Mono"/>
                <a:sym typeface="Roboto Mono"/>
              </a:rPr>
              <a:t>   Q: When did the Würzburg bishops become Duke of franconia? A: 1803 </a:t>
            </a:r>
            <a:br>
              <a:rPr lang="en" sz="1733">
                <a:solidFill>
                  <a:srgbClr val="47515C"/>
                </a:solidFill>
                <a:highlight>
                  <a:srgbClr val="FFFFFF"/>
                </a:highlight>
                <a:latin typeface="Roboto Mono"/>
                <a:ea typeface="Roboto Mono"/>
                <a:cs typeface="Roboto Mono"/>
                <a:sym typeface="Roboto Mono"/>
              </a:rPr>
            </a:br>
            <a:r>
              <a:rPr lang="en" sz="1733">
                <a:solidFill>
                  <a:srgbClr val="47515C"/>
                </a:solidFill>
                <a:highlight>
                  <a:srgbClr val="FFFFFF"/>
                </a:highlight>
                <a:latin typeface="Roboto Mono"/>
                <a:ea typeface="Roboto Mono"/>
                <a:cs typeface="Roboto Mono"/>
                <a:sym typeface="Roboto Mono"/>
              </a:rPr>
              <a:t>   Q: When did the Bavarian kings become Duke of franconia? A: 1918 </a:t>
            </a:r>
            <a:br>
              <a:rPr lang="en" sz="1733">
                <a:solidFill>
                  <a:srgbClr val="47515C"/>
                </a:solidFill>
                <a:highlight>
                  <a:srgbClr val="FFFFFF"/>
                </a:highlight>
                <a:latin typeface="Roboto Mono"/>
                <a:ea typeface="Roboto Mono"/>
                <a:cs typeface="Roboto Mono"/>
                <a:sym typeface="Roboto Mono"/>
              </a:rPr>
            </a:br>
            <a:r>
              <a:rPr lang="en" sz="1733">
                <a:solidFill>
                  <a:srgbClr val="47515C"/>
                </a:solidFill>
                <a:highlight>
                  <a:srgbClr val="FFFFFF"/>
                </a:highlight>
                <a:latin typeface="Roboto Mono"/>
                <a:ea typeface="Roboto Mono"/>
                <a:cs typeface="Roboto Mono"/>
                <a:sym typeface="Roboto Mono"/>
              </a:rPr>
              <a:t>   Q: if_then(1803 &lt; 1918, the Würzburg bishops, kings of Bavaria) A: the Würzburg bishops</a:t>
            </a:r>
            <a:endParaRPr sz="1733">
              <a:solidFill>
                <a:srgbClr val="47515C"/>
              </a:solidFill>
              <a:highlight>
                <a:srgbClr val="FFFFFF"/>
              </a:highlight>
              <a:latin typeface="Roboto Mono"/>
              <a:ea typeface="Roboto Mono"/>
              <a:cs typeface="Roboto Mono"/>
              <a:sym typeface="Roboto Mono"/>
            </a:endParaRPr>
          </a:p>
          <a:p>
            <a:pPr marL="389457" marR="389457" indent="0">
              <a:buClr>
                <a:schemeClr val="dk1"/>
              </a:buClr>
              <a:buSzPts val="1100"/>
              <a:buNone/>
            </a:pPr>
            <a:endParaRPr sz="1733">
              <a:solidFill>
                <a:srgbClr val="47515C"/>
              </a:solidFill>
              <a:highlight>
                <a:srgbClr val="FFFFFF"/>
              </a:highlight>
              <a:latin typeface="Roboto Mono"/>
              <a:ea typeface="Roboto Mono"/>
              <a:cs typeface="Roboto Mono"/>
              <a:sym typeface="Roboto Mono"/>
            </a:endParaRPr>
          </a:p>
          <a:p>
            <a:pPr marL="389457" marR="389457" indent="0">
              <a:buNone/>
            </a:pPr>
            <a:r>
              <a:rPr lang="en" sz="1733">
                <a:solidFill>
                  <a:srgbClr val="47515C"/>
                </a:solidFill>
                <a:highlight>
                  <a:srgbClr val="FFFFFF"/>
                </a:highlight>
                <a:latin typeface="Roboto Mono"/>
                <a:ea typeface="Roboto Mono"/>
                <a:cs typeface="Roboto Mono"/>
                <a:sym typeface="Roboto Mono"/>
              </a:rPr>
              <a:t>How many more exports does Indonesia export than Malaysia, in percent? </a:t>
            </a:r>
            <a:br>
              <a:rPr lang="en" sz="1733">
                <a:solidFill>
                  <a:srgbClr val="47515C"/>
                </a:solidFill>
                <a:highlight>
                  <a:srgbClr val="FFFFFF"/>
                </a:highlight>
                <a:latin typeface="Roboto Mono"/>
                <a:ea typeface="Roboto Mono"/>
                <a:cs typeface="Roboto Mono"/>
                <a:sym typeface="Roboto Mono"/>
              </a:rPr>
            </a:br>
            <a:r>
              <a:rPr lang="en" sz="1733">
                <a:solidFill>
                  <a:srgbClr val="47515C"/>
                </a:solidFill>
                <a:highlight>
                  <a:srgbClr val="FFFFFF"/>
                </a:highlight>
                <a:latin typeface="Roboto Mono"/>
                <a:ea typeface="Roboto Mono"/>
                <a:cs typeface="Roboto Mono"/>
                <a:sym typeface="Roboto Mono"/>
              </a:rPr>
              <a:t>   Q: In percent, what does Indonesia export? A: 52.2 </a:t>
            </a:r>
            <a:br>
              <a:rPr lang="en" sz="1733">
                <a:solidFill>
                  <a:srgbClr val="47515C"/>
                </a:solidFill>
                <a:highlight>
                  <a:srgbClr val="FFFFFF"/>
                </a:highlight>
                <a:latin typeface="Roboto Mono"/>
                <a:ea typeface="Roboto Mono"/>
                <a:cs typeface="Roboto Mono"/>
                <a:sym typeface="Roboto Mono"/>
              </a:rPr>
            </a:br>
            <a:r>
              <a:rPr lang="en" sz="1733">
                <a:solidFill>
                  <a:srgbClr val="47515C"/>
                </a:solidFill>
                <a:highlight>
                  <a:srgbClr val="FFFFFF"/>
                </a:highlight>
                <a:latin typeface="Roboto Mono"/>
                <a:ea typeface="Roboto Mono"/>
                <a:cs typeface="Roboto Mono"/>
                <a:sym typeface="Roboto Mono"/>
              </a:rPr>
              <a:t>   Q: What percent does Malaysia export in total? A: 37.9 </a:t>
            </a:r>
            <a:br>
              <a:rPr lang="en" sz="1733">
                <a:solidFill>
                  <a:srgbClr val="47515C"/>
                </a:solidFill>
                <a:highlight>
                  <a:srgbClr val="FFFFFF"/>
                </a:highlight>
                <a:latin typeface="Roboto Mono"/>
                <a:ea typeface="Roboto Mono"/>
                <a:cs typeface="Roboto Mono"/>
                <a:sym typeface="Roboto Mono"/>
              </a:rPr>
            </a:br>
            <a:r>
              <a:rPr lang="en" sz="1733">
                <a:solidFill>
                  <a:srgbClr val="47515C"/>
                </a:solidFill>
                <a:highlight>
                  <a:srgbClr val="FFFFFF"/>
                </a:highlight>
                <a:latin typeface="Roboto Mono"/>
                <a:ea typeface="Roboto Mono"/>
                <a:cs typeface="Roboto Mono"/>
                <a:sym typeface="Roboto Mono"/>
              </a:rPr>
              <a:t>   Q: diff(52.2, 37.9) A: 14.3</a:t>
            </a:r>
            <a:endParaRPr/>
          </a:p>
        </p:txBody>
      </p:sp>
      <p:sp>
        <p:nvSpPr>
          <p:cNvPr id="644" name="Google Shape;644;p59"/>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70</a:t>
            </a:fld>
            <a:endParaRPr/>
          </a:p>
        </p:txBody>
      </p:sp>
    </p:spTree>
    <p:extLst>
      <p:ext uri="{BB962C8B-B14F-4D97-AF65-F5344CB8AC3E}">
        <p14:creationId xmlns:p14="http://schemas.microsoft.com/office/powerpoint/2010/main" val="26291685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Shape 582"/>
        <p:cNvGrpSpPr/>
        <p:nvPr/>
      </p:nvGrpSpPr>
      <p:grpSpPr>
        <a:xfrm>
          <a:off x="0" y="0"/>
          <a:ext cx="0" cy="0"/>
          <a:chOff x="0" y="0"/>
          <a:chExt cx="0" cy="0"/>
        </a:xfrm>
      </p:grpSpPr>
      <p:sp>
        <p:nvSpPr>
          <p:cNvPr id="583" name="Google Shape;583;p52"/>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Experiments</a:t>
            </a:r>
            <a:endParaRPr/>
          </a:p>
        </p:txBody>
      </p:sp>
      <p:sp>
        <p:nvSpPr>
          <p:cNvPr id="584" name="Google Shape;584;p52"/>
          <p:cNvSpPr txBox="1">
            <a:spLocks noGrp="1"/>
          </p:cNvSpPr>
          <p:nvPr>
            <p:ph idx="1"/>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
              <a:t>DROP</a:t>
            </a:r>
            <a:endParaRPr/>
          </a:p>
          <a:p>
            <a:pPr>
              <a:spcBef>
                <a:spcPts val="2133"/>
              </a:spcBef>
            </a:pPr>
            <a:r>
              <a:rPr lang="en"/>
              <a:t>Three classes of questions within-scope:</a:t>
            </a:r>
            <a:r>
              <a:rPr lang="en" i="1"/>
              <a:t> comparison, difference and negation</a:t>
            </a:r>
            <a:endParaRPr i="1"/>
          </a:p>
          <a:p>
            <a:r>
              <a:rPr lang="en"/>
              <a:t>Others require span-list prediction sub-model or boolean QA sub-model</a:t>
            </a:r>
            <a:endParaRPr/>
          </a:p>
          <a:p>
            <a:r>
              <a:rPr lang="en"/>
              <a:t>Trained and evaluated on within-scope questions (15K train)</a:t>
            </a:r>
            <a:endParaRPr/>
          </a:p>
          <a:p>
            <a:pPr marL="0" indent="0">
              <a:spcBef>
                <a:spcPts val="2133"/>
              </a:spcBef>
              <a:buNone/>
            </a:pPr>
            <a:r>
              <a:rPr lang="en"/>
              <a:t>HotpotQA</a:t>
            </a:r>
            <a:endParaRPr/>
          </a:p>
          <a:p>
            <a:pPr>
              <a:spcBef>
                <a:spcPts val="2133"/>
              </a:spcBef>
            </a:pPr>
            <a:r>
              <a:rPr lang="en"/>
              <a:t>Trained on 15K “hard” examples.</a:t>
            </a:r>
            <a:endParaRPr/>
          </a:p>
          <a:p>
            <a:r>
              <a:rPr lang="en"/>
              <a:t>Both bridge and comparison questions; distractor setting</a:t>
            </a:r>
            <a:endParaRPr/>
          </a:p>
          <a:p>
            <a:r>
              <a:rPr lang="en"/>
              <a:t>Also has some out-of-scope comparison questions but harder to identify</a:t>
            </a:r>
            <a:endParaRPr/>
          </a:p>
          <a:p>
            <a:pPr lvl="1">
              <a:spcBef>
                <a:spcPts val="0"/>
              </a:spcBef>
            </a:pPr>
            <a:r>
              <a:rPr lang="en"/>
              <a:t>E.g. Which person was in more bands?</a:t>
            </a:r>
            <a:endParaRPr/>
          </a:p>
          <a:p>
            <a:pPr indent="609585">
              <a:spcBef>
                <a:spcPts val="2133"/>
              </a:spcBef>
              <a:spcAft>
                <a:spcPts val="2133"/>
              </a:spcAft>
              <a:buNone/>
            </a:pPr>
            <a:r>
              <a:rPr lang="en" i="1"/>
              <a:t>Public dev dataset split into our own dev/test split on both</a:t>
            </a:r>
            <a:endParaRPr i="1"/>
          </a:p>
        </p:txBody>
      </p:sp>
      <p:sp>
        <p:nvSpPr>
          <p:cNvPr id="585" name="Google Shape;585;p52"/>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71</a:t>
            </a:fld>
            <a:endParaRPr/>
          </a:p>
        </p:txBody>
      </p:sp>
    </p:spTree>
    <p:extLst>
      <p:ext uri="{BB962C8B-B14F-4D97-AF65-F5344CB8AC3E}">
        <p14:creationId xmlns:p14="http://schemas.microsoft.com/office/powerpoint/2010/main" val="19973345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5235E-54B9-A64D-8C1D-B2022017458D}"/>
              </a:ext>
            </a:extLst>
          </p:cNvPr>
          <p:cNvSpPr>
            <a:spLocks noGrp="1"/>
          </p:cNvSpPr>
          <p:nvPr>
            <p:ph type="title"/>
          </p:nvPr>
        </p:nvSpPr>
        <p:spPr/>
        <p:txBody>
          <a:bodyPr/>
          <a:lstStyle/>
          <a:p>
            <a:r>
              <a:rPr lang="en" dirty="0"/>
              <a:t>Key Idea: Shoulders of Giants</a:t>
            </a:r>
            <a:endParaRPr lang="en-US" dirty="0"/>
          </a:p>
        </p:txBody>
      </p:sp>
      <p:sp>
        <p:nvSpPr>
          <p:cNvPr id="3" name="Content Placeholder 2">
            <a:extLst>
              <a:ext uri="{FF2B5EF4-FFF2-40B4-BE49-F238E27FC236}">
                <a16:creationId xmlns:a16="http://schemas.microsoft.com/office/drawing/2014/main" id="{7EC3447E-D4CE-E34D-9308-812987BED4C9}"/>
              </a:ext>
            </a:extLst>
          </p:cNvPr>
          <p:cNvSpPr>
            <a:spLocks noGrp="1"/>
          </p:cNvSpPr>
          <p:nvPr>
            <p:ph idx="1"/>
          </p:nvPr>
        </p:nvSpPr>
        <p:spPr/>
        <p:txBody>
          <a:bodyPr/>
          <a:lstStyle/>
          <a:p>
            <a:br>
              <a:rPr lang="en-US" dirty="0"/>
            </a:br>
            <a:endParaRPr lang="en-US" dirty="0"/>
          </a:p>
          <a:p>
            <a:r>
              <a:rPr lang="en-US" u="sng" dirty="0">
                <a:solidFill>
                  <a:srgbClr val="1700FF"/>
                </a:solidFill>
              </a:rPr>
              <a:t>Dwarf:</a:t>
            </a:r>
            <a:r>
              <a:rPr lang="en-US" dirty="0"/>
              <a:t> guides the </a:t>
            </a:r>
            <a:r>
              <a:rPr lang="en-US" dirty="0">
                <a:solidFill>
                  <a:srgbClr val="1700FF"/>
                </a:solidFill>
              </a:rPr>
              <a:t>Giants</a:t>
            </a:r>
            <a:r>
              <a:rPr lang="en-US" dirty="0"/>
              <a:t> </a:t>
            </a:r>
          </a:p>
          <a:p>
            <a:pPr lvl="1"/>
            <a:r>
              <a:rPr lang="en-US" dirty="0"/>
              <a:t>Decomposes </a:t>
            </a:r>
            <a:r>
              <a:rPr lang="en-US" dirty="0">
                <a:solidFill>
                  <a:srgbClr val="1700FF"/>
                </a:solidFill>
              </a:rPr>
              <a:t>complex</a:t>
            </a:r>
            <a:r>
              <a:rPr lang="en-US" b="1" dirty="0"/>
              <a:t> </a:t>
            </a:r>
            <a:r>
              <a:rPr lang="en-US" dirty="0"/>
              <a:t>tasks into smaller tasks </a:t>
            </a:r>
          </a:p>
          <a:p>
            <a:pPr lvl="1"/>
            <a:r>
              <a:rPr lang="en-US" dirty="0"/>
              <a:t>Communicates the sub-tasks with the “language” of </a:t>
            </a:r>
            <a:r>
              <a:rPr lang="en-US" b="1" dirty="0"/>
              <a:t>Giants</a:t>
            </a:r>
            <a:r>
              <a:rPr lang="en-US" dirty="0"/>
              <a:t>.</a:t>
            </a:r>
            <a:br>
              <a:rPr lang="en-US" dirty="0"/>
            </a:br>
            <a:endParaRPr lang="en-US" dirty="0"/>
          </a:p>
          <a:p>
            <a:r>
              <a:rPr lang="en-US" dirty="0">
                <a:solidFill>
                  <a:srgbClr val="FF0000"/>
                </a:solidFill>
              </a:rPr>
              <a:t>Text Modular Networks</a:t>
            </a:r>
            <a:r>
              <a:rPr lang="en-US" dirty="0"/>
              <a:t>: </a:t>
            </a:r>
          </a:p>
          <a:p>
            <a:pPr lvl="1"/>
            <a:r>
              <a:rPr lang="en-US" dirty="0"/>
              <a:t>Modules for different skills </a:t>
            </a:r>
          </a:p>
          <a:p>
            <a:pPr lvl="1"/>
            <a:r>
              <a:rPr lang="en-US" dirty="0"/>
              <a:t>Natural language for communication between modules </a:t>
            </a:r>
          </a:p>
          <a:p>
            <a:pPr lvl="1"/>
            <a:r>
              <a:rPr lang="en-US" dirty="0" err="1">
                <a:solidFill>
                  <a:srgbClr val="1700FF"/>
                </a:solidFill>
              </a:rPr>
              <a:t>ModularQA</a:t>
            </a:r>
            <a:r>
              <a:rPr lang="en-US" dirty="0"/>
              <a:t>: an implementation of this framework</a:t>
            </a:r>
          </a:p>
        </p:txBody>
      </p:sp>
      <p:sp>
        <p:nvSpPr>
          <p:cNvPr id="4" name="Slide Number Placeholder 3">
            <a:extLst>
              <a:ext uri="{FF2B5EF4-FFF2-40B4-BE49-F238E27FC236}">
                <a16:creationId xmlns:a16="http://schemas.microsoft.com/office/drawing/2014/main" id="{F8B935D1-EFD6-5543-A334-54E8377D784A}"/>
              </a:ext>
            </a:extLst>
          </p:cNvPr>
          <p:cNvSpPr>
            <a:spLocks noGrp="1"/>
          </p:cNvSpPr>
          <p:nvPr>
            <p:ph type="sldNum" sz="quarter" idx="10"/>
          </p:nvPr>
        </p:nvSpPr>
        <p:spPr/>
        <p:txBody>
          <a:bodyPr/>
          <a:lstStyle/>
          <a:p>
            <a:pPr>
              <a:defRPr/>
            </a:pPr>
            <a:fld id="{0121240C-47AF-2F4D-83B3-CC3EDF50F794}" type="slidenum">
              <a:rPr lang="en-US" smtClean="0"/>
              <a:pPr>
                <a:defRPr/>
              </a:pPr>
              <a:t>72</a:t>
            </a:fld>
            <a:endParaRPr lang="en-US" dirty="0"/>
          </a:p>
        </p:txBody>
      </p:sp>
      <p:sp>
        <p:nvSpPr>
          <p:cNvPr id="5" name="Google Shape;132;p21">
            <a:extLst>
              <a:ext uri="{FF2B5EF4-FFF2-40B4-BE49-F238E27FC236}">
                <a16:creationId xmlns:a16="http://schemas.microsoft.com/office/drawing/2014/main" id="{F057918C-C16B-8F47-B07F-D1C6FF4F2565}"/>
              </a:ext>
            </a:extLst>
          </p:cNvPr>
          <p:cNvSpPr txBox="1"/>
          <p:nvPr/>
        </p:nvSpPr>
        <p:spPr>
          <a:xfrm>
            <a:off x="9838388" y="5858840"/>
            <a:ext cx="2339600" cy="961334"/>
          </a:xfrm>
          <a:prstGeom prst="rect">
            <a:avLst/>
          </a:prstGeom>
          <a:solidFill>
            <a:srgbClr val="FFFFFF"/>
          </a:solidFill>
          <a:ln>
            <a:noFill/>
          </a:ln>
        </p:spPr>
        <p:txBody>
          <a:bodyPr spcFirstLastPara="1" wrap="square" lIns="121900" tIns="121900" rIns="121900" bIns="121900" anchor="t" anchorCtr="0">
            <a:noAutofit/>
          </a:bodyPr>
          <a:lstStyle/>
          <a:p>
            <a:pPr algn="ctr">
              <a:spcBef>
                <a:spcPts val="0"/>
              </a:spcBef>
              <a:spcAft>
                <a:spcPts val="0"/>
              </a:spcAft>
            </a:pPr>
            <a:r>
              <a:rPr lang="en" sz="1267">
                <a:solidFill>
                  <a:srgbClr val="222222"/>
                </a:solidFill>
              </a:rPr>
              <a:t>The blind </a:t>
            </a:r>
            <a:r>
              <a:rPr lang="en" sz="1267">
                <a:solidFill>
                  <a:srgbClr val="0B0080"/>
                </a:solidFill>
                <a:uFill>
                  <a:noFill/>
                </a:uFill>
                <a:hlinkClick r:id="rId3">
                  <a:extLst>
                    <a:ext uri="{A12FA001-AC4F-418D-AE19-62706E023703}">
                      <ahyp:hlinkClr xmlns:ahyp="http://schemas.microsoft.com/office/drawing/2018/hyperlinkcolor" val="tx"/>
                    </a:ext>
                  </a:extLst>
                </a:hlinkClick>
              </a:rPr>
              <a:t>giant</a:t>
            </a:r>
            <a:r>
              <a:rPr lang="en" sz="1267">
                <a:solidFill>
                  <a:srgbClr val="222222"/>
                </a:solidFill>
              </a:rPr>
              <a:t> </a:t>
            </a:r>
            <a:r>
              <a:rPr lang="en" sz="1267">
                <a:solidFill>
                  <a:srgbClr val="0B0080"/>
                </a:solidFill>
                <a:uFill>
                  <a:noFill/>
                </a:uFill>
                <a:hlinkClick r:id="rId4">
                  <a:extLst>
                    <a:ext uri="{A12FA001-AC4F-418D-AE19-62706E023703}">
                      <ahyp:hlinkClr xmlns:ahyp="http://schemas.microsoft.com/office/drawing/2018/hyperlinkcolor" val="tx"/>
                    </a:ext>
                  </a:extLst>
                </a:hlinkClick>
              </a:rPr>
              <a:t>Orion</a:t>
            </a:r>
            <a:r>
              <a:rPr lang="en" sz="1267">
                <a:solidFill>
                  <a:srgbClr val="222222"/>
                </a:solidFill>
              </a:rPr>
              <a:t> carried </a:t>
            </a:r>
            <a:r>
              <a:rPr lang="en" sz="1267">
                <a:solidFill>
                  <a:srgbClr val="0B0080"/>
                </a:solidFill>
                <a:uFill>
                  <a:noFill/>
                </a:uFill>
                <a:hlinkClick r:id="rId5">
                  <a:extLst>
                    <a:ext uri="{A12FA001-AC4F-418D-AE19-62706E023703}">
                      <ahyp:hlinkClr xmlns:ahyp="http://schemas.microsoft.com/office/drawing/2018/hyperlinkcolor" val="tx"/>
                    </a:ext>
                  </a:extLst>
                </a:hlinkClick>
              </a:rPr>
              <a:t>Cedalion</a:t>
            </a:r>
            <a:r>
              <a:rPr lang="en" sz="1267">
                <a:solidFill>
                  <a:srgbClr val="222222"/>
                </a:solidFill>
              </a:rPr>
              <a:t> on his shoulders to act as the giant's eyes.</a:t>
            </a:r>
            <a:endParaRPr/>
          </a:p>
        </p:txBody>
      </p:sp>
      <p:pic>
        <p:nvPicPr>
          <p:cNvPr id="6" name="Google Shape;136;p21">
            <a:extLst>
              <a:ext uri="{FF2B5EF4-FFF2-40B4-BE49-F238E27FC236}">
                <a16:creationId xmlns:a16="http://schemas.microsoft.com/office/drawing/2014/main" id="{E07C3B76-310B-1845-B47A-D718734DA0B5}"/>
              </a:ext>
            </a:extLst>
          </p:cNvPr>
          <p:cNvPicPr preferRelativeResize="0"/>
          <p:nvPr/>
        </p:nvPicPr>
        <p:blipFill rotWithShape="1">
          <a:blip r:embed="rId6">
            <a:alphaModFix/>
          </a:blip>
          <a:srcRect/>
          <a:stretch/>
        </p:blipFill>
        <p:spPr>
          <a:xfrm>
            <a:off x="10045148" y="1370484"/>
            <a:ext cx="1937465" cy="4581121"/>
          </a:xfrm>
          <a:prstGeom prst="rect">
            <a:avLst/>
          </a:prstGeom>
          <a:noFill/>
          <a:ln>
            <a:noFill/>
          </a:ln>
        </p:spPr>
      </p:pic>
      <p:pic>
        <p:nvPicPr>
          <p:cNvPr id="7" name="Google Shape;153;p22">
            <a:extLst>
              <a:ext uri="{FF2B5EF4-FFF2-40B4-BE49-F238E27FC236}">
                <a16:creationId xmlns:a16="http://schemas.microsoft.com/office/drawing/2014/main" id="{09F57A70-56DE-7340-8768-E028F5B54A4D}"/>
              </a:ext>
            </a:extLst>
          </p:cNvPr>
          <p:cNvPicPr preferRelativeResize="0"/>
          <p:nvPr/>
        </p:nvPicPr>
        <p:blipFill rotWithShape="1">
          <a:blip r:embed="rId7">
            <a:alphaModFix/>
          </a:blip>
          <a:srcRect/>
          <a:stretch/>
        </p:blipFill>
        <p:spPr>
          <a:xfrm flipH="1">
            <a:off x="193673" y="1825625"/>
            <a:ext cx="712816" cy="743857"/>
          </a:xfrm>
          <a:prstGeom prst="rect">
            <a:avLst/>
          </a:prstGeom>
          <a:noFill/>
          <a:ln w="9525" cap="flat" cmpd="sng">
            <a:solidFill>
              <a:srgbClr val="303845"/>
            </a:solidFill>
            <a:prstDash val="solid"/>
            <a:round/>
            <a:headEnd type="none" w="sm" len="sm"/>
            <a:tailEnd type="none" w="sm" len="sm"/>
          </a:ln>
        </p:spPr>
      </p:pic>
      <p:grpSp>
        <p:nvGrpSpPr>
          <p:cNvPr id="8" name="Group 7">
            <a:extLst>
              <a:ext uri="{FF2B5EF4-FFF2-40B4-BE49-F238E27FC236}">
                <a16:creationId xmlns:a16="http://schemas.microsoft.com/office/drawing/2014/main" id="{F20F48C5-B05F-F048-A9E3-B5A23A18AC70}"/>
              </a:ext>
            </a:extLst>
          </p:cNvPr>
          <p:cNvGrpSpPr/>
          <p:nvPr/>
        </p:nvGrpSpPr>
        <p:grpSpPr>
          <a:xfrm>
            <a:off x="293197" y="3038175"/>
            <a:ext cx="445479" cy="490105"/>
            <a:chOff x="207086" y="1894811"/>
            <a:chExt cx="569697" cy="631330"/>
          </a:xfrm>
        </p:grpSpPr>
        <p:pic>
          <p:nvPicPr>
            <p:cNvPr id="9" name="Google Shape;155;p22">
              <a:extLst>
                <a:ext uri="{FF2B5EF4-FFF2-40B4-BE49-F238E27FC236}">
                  <a16:creationId xmlns:a16="http://schemas.microsoft.com/office/drawing/2014/main" id="{E34586B3-6FFE-7143-AA88-575C2DDAF307}"/>
                </a:ext>
              </a:extLst>
            </p:cNvPr>
            <p:cNvPicPr preferRelativeResize="0"/>
            <p:nvPr/>
          </p:nvPicPr>
          <p:blipFill rotWithShape="1">
            <a:blip r:embed="rId8">
              <a:alphaModFix/>
            </a:blip>
            <a:srcRect/>
            <a:stretch/>
          </p:blipFill>
          <p:spPr>
            <a:xfrm rot="1182181" flipH="1">
              <a:off x="229270" y="1896207"/>
              <a:ext cx="522997" cy="600594"/>
            </a:xfrm>
            <a:prstGeom prst="rect">
              <a:avLst/>
            </a:prstGeom>
            <a:noFill/>
            <a:ln>
              <a:noFill/>
            </a:ln>
          </p:spPr>
        </p:pic>
        <p:sp>
          <p:nvSpPr>
            <p:cNvPr id="10" name="Google Shape;156;p22">
              <a:extLst>
                <a:ext uri="{FF2B5EF4-FFF2-40B4-BE49-F238E27FC236}">
                  <a16:creationId xmlns:a16="http://schemas.microsoft.com/office/drawing/2014/main" id="{E5D5037B-8D1A-BB4D-9D2D-0B46D9FB3643}"/>
                </a:ext>
              </a:extLst>
            </p:cNvPr>
            <p:cNvSpPr/>
            <p:nvPr/>
          </p:nvSpPr>
          <p:spPr>
            <a:xfrm>
              <a:off x="207086" y="1894811"/>
              <a:ext cx="569697" cy="631330"/>
            </a:xfrm>
            <a:prstGeom prst="rect">
              <a:avLst/>
            </a:prstGeom>
            <a:noFill/>
            <a:ln w="12700" cap="flat" cmpd="sng">
              <a:solidFill>
                <a:srgbClr val="303845"/>
              </a:solidFill>
              <a:prstDash val="solid"/>
              <a:miter lim="800000"/>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2400">
                <a:solidFill>
                  <a:srgbClr val="FFFFFF"/>
                </a:solidFill>
                <a:latin typeface="Corbel"/>
                <a:ea typeface="Corbel"/>
                <a:cs typeface="Corbel"/>
                <a:sym typeface="Corbel"/>
              </a:endParaRPr>
            </a:p>
          </p:txBody>
        </p:sp>
      </p:grpSp>
    </p:spTree>
    <p:extLst>
      <p:ext uri="{BB962C8B-B14F-4D97-AF65-F5344CB8AC3E}">
        <p14:creationId xmlns:p14="http://schemas.microsoft.com/office/powerpoint/2010/main" val="206462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Shape 534"/>
        <p:cNvGrpSpPr/>
        <p:nvPr/>
      </p:nvGrpSpPr>
      <p:grpSpPr>
        <a:xfrm>
          <a:off x="0" y="0"/>
          <a:ext cx="0" cy="0"/>
          <a:chOff x="0" y="0"/>
          <a:chExt cx="0" cy="0"/>
        </a:xfrm>
      </p:grpSpPr>
      <p:sp>
        <p:nvSpPr>
          <p:cNvPr id="535" name="Google Shape;535;p46"/>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a:t>Generating Decompositions</a:t>
            </a:r>
            <a:endParaRPr/>
          </a:p>
        </p:txBody>
      </p:sp>
      <p:sp>
        <p:nvSpPr>
          <p:cNvPr id="536" name="Google Shape;536;p46"/>
          <p:cNvSpPr txBox="1">
            <a:spLocks noGrp="1"/>
          </p:cNvSpPr>
          <p:nvPr>
            <p:ph idx="1"/>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pPr indent="-440256">
              <a:buSzPts val="1600"/>
            </a:pPr>
            <a:r>
              <a:rPr lang="en" sz="2133"/>
              <a:t>Using cues from questions/passages, define the </a:t>
            </a:r>
            <a:r>
              <a:rPr lang="en" sz="2133" i="1"/>
              <a:t>intermediate answers, vocabulary hints and potential sub-model</a:t>
            </a:r>
            <a:endParaRPr sz="2133" i="1"/>
          </a:p>
          <a:p>
            <a:pPr lvl="1" indent="-440256">
              <a:spcBef>
                <a:spcPts val="0"/>
              </a:spcBef>
              <a:buSzPts val="1600"/>
            </a:pPr>
            <a:r>
              <a:rPr lang="en"/>
              <a:t>Doesn’t have to be perfect</a:t>
            </a:r>
            <a:r>
              <a:rPr lang="en" sz="2133"/>
              <a:t>	</a:t>
            </a:r>
            <a:endParaRPr sz="2133"/>
          </a:p>
          <a:p>
            <a:pPr indent="-440256">
              <a:spcBef>
                <a:spcPts val="1333"/>
              </a:spcBef>
              <a:buSzPts val="1600"/>
            </a:pPr>
            <a:r>
              <a:rPr lang="en" sz="2133"/>
              <a:t>Generate sub-questions that will lead to the intermediate answer</a:t>
            </a:r>
            <a:endParaRPr sz="2133"/>
          </a:p>
          <a:p>
            <a:pPr lvl="1">
              <a:spcBef>
                <a:spcPts val="0"/>
              </a:spcBef>
            </a:pPr>
            <a:r>
              <a:rPr lang="en"/>
              <a:t>Use generators to produce questions in the “language” of QA sub-models</a:t>
            </a:r>
            <a:endParaRPr/>
          </a:p>
          <a:p>
            <a:pPr indent="-440256">
              <a:spcBef>
                <a:spcPts val="1333"/>
              </a:spcBef>
              <a:buSzPts val="1600"/>
            </a:pPr>
            <a:r>
              <a:rPr lang="en" sz="2133"/>
              <a:t>Ignore </a:t>
            </a:r>
            <a:r>
              <a:rPr lang="en" sz="2133" i="1"/>
              <a:t>noisy</a:t>
            </a:r>
            <a:r>
              <a:rPr lang="en" sz="2133"/>
              <a:t> decompositions</a:t>
            </a:r>
            <a:endParaRPr sz="2133"/>
          </a:p>
          <a:p>
            <a:pPr lvl="1">
              <a:spcBef>
                <a:spcPts val="0"/>
              </a:spcBef>
            </a:pPr>
            <a:r>
              <a:rPr lang="en"/>
              <a:t>All answers not used</a:t>
            </a:r>
            <a:endParaRPr/>
          </a:p>
          <a:p>
            <a:pPr lvl="1">
              <a:spcBef>
                <a:spcPts val="0"/>
              </a:spcBef>
            </a:pPr>
            <a:r>
              <a:rPr lang="en"/>
              <a:t>Too many question words not used</a:t>
            </a:r>
            <a:endParaRPr/>
          </a:p>
          <a:p>
            <a:pPr lvl="1">
              <a:spcBef>
                <a:spcPts val="0"/>
              </a:spcBef>
            </a:pPr>
            <a:r>
              <a:rPr lang="en"/>
              <a:t>Too many new words introduced</a:t>
            </a:r>
            <a:endParaRPr/>
          </a:p>
        </p:txBody>
      </p:sp>
      <p:sp>
        <p:nvSpPr>
          <p:cNvPr id="539" name="Google Shape;539;p46"/>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73</a:t>
            </a:fld>
            <a:endParaRPr/>
          </a:p>
        </p:txBody>
      </p:sp>
      <p:sp>
        <p:nvSpPr>
          <p:cNvPr id="537" name="Google Shape;537;p46"/>
          <p:cNvSpPr txBox="1"/>
          <p:nvPr/>
        </p:nvSpPr>
        <p:spPr>
          <a:xfrm>
            <a:off x="6937533" y="5812067"/>
            <a:ext cx="4909600" cy="911600"/>
          </a:xfrm>
          <a:prstGeom prst="rect">
            <a:avLst/>
          </a:prstGeom>
          <a:noFill/>
          <a:ln>
            <a:noFill/>
          </a:ln>
        </p:spPr>
        <p:txBody>
          <a:bodyPr spcFirstLastPara="1" wrap="square" lIns="121900" tIns="121900" rIns="121900" bIns="121900" anchor="t" anchorCtr="0">
            <a:noAutofit/>
          </a:bodyPr>
          <a:lstStyle/>
          <a:p>
            <a:pPr algn="ctr">
              <a:spcBef>
                <a:spcPts val="0"/>
              </a:spcBef>
              <a:spcAft>
                <a:spcPts val="0"/>
              </a:spcAft>
            </a:pPr>
            <a:r>
              <a:rPr lang="en" sz="2133" b="1">
                <a:solidFill>
                  <a:srgbClr val="9900FF"/>
                </a:solidFill>
              </a:rPr>
              <a:t>Only step one needs to implement for a new complex task</a:t>
            </a:r>
            <a:endParaRPr sz="2133" b="1">
              <a:solidFill>
                <a:srgbClr val="9900FF"/>
              </a:solidFill>
            </a:endParaRPr>
          </a:p>
        </p:txBody>
      </p:sp>
      <p:pic>
        <p:nvPicPr>
          <p:cNvPr id="538" name="Google Shape;538;p46"/>
          <p:cNvPicPr preferRelativeResize="0"/>
          <p:nvPr/>
        </p:nvPicPr>
        <p:blipFill>
          <a:blip r:embed="rId3">
            <a:alphaModFix/>
          </a:blip>
          <a:stretch>
            <a:fillRect/>
          </a:stretch>
        </p:blipFill>
        <p:spPr>
          <a:xfrm>
            <a:off x="6791634" y="1"/>
            <a:ext cx="5400367" cy="5872399"/>
          </a:xfrm>
          <a:prstGeom prst="rect">
            <a:avLst/>
          </a:prstGeom>
          <a:noFill/>
          <a:ln>
            <a:noFill/>
          </a:ln>
        </p:spPr>
      </p:pic>
    </p:spTree>
    <p:extLst>
      <p:ext uri="{BB962C8B-B14F-4D97-AF65-F5344CB8AC3E}">
        <p14:creationId xmlns:p14="http://schemas.microsoft.com/office/powerpoint/2010/main" val="9196353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Shape 163"/>
        <p:cNvGrpSpPr/>
        <p:nvPr/>
      </p:nvGrpSpPr>
      <p:grpSpPr>
        <a:xfrm>
          <a:off x="0" y="0"/>
          <a:ext cx="0" cy="0"/>
          <a:chOff x="0" y="0"/>
          <a:chExt cx="0" cy="0"/>
        </a:xfrm>
      </p:grpSpPr>
      <p:sp>
        <p:nvSpPr>
          <p:cNvPr id="164" name="Google Shape;164;p23"/>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err="1">
                <a:latin typeface="Corbel" panose="020B0503020204020204" pitchFamily="34" charset="0"/>
              </a:rPr>
              <a:t>ModularQA</a:t>
            </a:r>
            <a:r>
              <a:rPr lang="en" dirty="0">
                <a:latin typeface="Corbel" panose="020B0503020204020204" pitchFamily="34" charset="0"/>
              </a:rPr>
              <a:t>: Example</a:t>
            </a:r>
            <a:endParaRPr dirty="0">
              <a:latin typeface="Corbel" panose="020B0503020204020204" pitchFamily="34" charset="0"/>
            </a:endParaRPr>
          </a:p>
        </p:txBody>
      </p:sp>
      <p:sp>
        <p:nvSpPr>
          <p:cNvPr id="185" name="Google Shape;185;p23"/>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latin typeface="Corbel" panose="020B0503020204020204" pitchFamily="34" charset="0"/>
              </a:rPr>
              <a:pPr/>
              <a:t>74</a:t>
            </a:fld>
            <a:endParaRPr>
              <a:latin typeface="Corbel" panose="020B0503020204020204" pitchFamily="34" charset="0"/>
            </a:endParaRPr>
          </a:p>
        </p:txBody>
      </p:sp>
      <p:cxnSp>
        <p:nvCxnSpPr>
          <p:cNvPr id="165" name="Google Shape;165;p23"/>
          <p:cNvCxnSpPr>
            <a:cxnSpLocks/>
            <a:stCxn id="166" idx="2"/>
            <a:endCxn id="167" idx="0"/>
          </p:cNvCxnSpPr>
          <p:nvPr/>
        </p:nvCxnSpPr>
        <p:spPr>
          <a:xfrm>
            <a:off x="3964351" y="2540341"/>
            <a:ext cx="3200" cy="581175"/>
          </a:xfrm>
          <a:prstGeom prst="straightConnector1">
            <a:avLst/>
          </a:prstGeom>
          <a:noFill/>
          <a:ln w="9525" cap="flat" cmpd="sng">
            <a:solidFill>
              <a:srgbClr val="666666"/>
            </a:solidFill>
            <a:prstDash val="solid"/>
            <a:round/>
            <a:headEnd type="none" w="med" len="med"/>
            <a:tailEnd type="stealth" w="med" len="med"/>
          </a:ln>
        </p:spPr>
      </p:cxnSp>
      <p:cxnSp>
        <p:nvCxnSpPr>
          <p:cNvPr id="168" name="Google Shape;168;p23"/>
          <p:cNvCxnSpPr>
            <a:cxnSpLocks/>
            <a:stCxn id="167" idx="2"/>
            <a:endCxn id="169" idx="0"/>
          </p:cNvCxnSpPr>
          <p:nvPr/>
        </p:nvCxnSpPr>
        <p:spPr>
          <a:xfrm>
            <a:off x="3967551" y="4198038"/>
            <a:ext cx="6" cy="612390"/>
          </a:xfrm>
          <a:prstGeom prst="straightConnector1">
            <a:avLst/>
          </a:prstGeom>
          <a:noFill/>
          <a:ln w="9525" cap="flat" cmpd="sng">
            <a:solidFill>
              <a:srgbClr val="666666"/>
            </a:solidFill>
            <a:prstDash val="solid"/>
            <a:round/>
            <a:headEnd type="none" w="med" len="med"/>
            <a:tailEnd type="stealth" w="med" len="med"/>
          </a:ln>
        </p:spPr>
      </p:cxnSp>
      <p:sp>
        <p:nvSpPr>
          <p:cNvPr id="170" name="Google Shape;170;p23"/>
          <p:cNvSpPr/>
          <p:nvPr/>
        </p:nvSpPr>
        <p:spPr>
          <a:xfrm>
            <a:off x="8565704" y="3147254"/>
            <a:ext cx="1558400" cy="1041200"/>
          </a:xfrm>
          <a:prstGeom prst="roundRect">
            <a:avLst>
              <a:gd name="adj" fmla="val 16667"/>
            </a:avLst>
          </a:prstGeom>
          <a:solidFill>
            <a:srgbClr val="FFF2CC"/>
          </a:solidFill>
          <a:ln w="9525" cap="flat" cmpd="sng">
            <a:solidFill>
              <a:srgbClr val="FFD966"/>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a:ea typeface="Lato"/>
                <a:cs typeface="Lato"/>
                <a:sym typeface="Lato"/>
              </a:rPr>
              <a:t>SQuAD </a:t>
            </a:r>
            <a:br>
              <a:rPr lang="en" sz="1600">
                <a:ea typeface="Lato"/>
                <a:cs typeface="Lato"/>
                <a:sym typeface="Lato"/>
              </a:rPr>
            </a:br>
            <a:r>
              <a:rPr lang="en" sz="1600">
                <a:ea typeface="Lato"/>
                <a:cs typeface="Lato"/>
                <a:sym typeface="Lato"/>
              </a:rPr>
              <a:t>solver </a:t>
            </a:r>
            <a:endParaRPr sz="1600" baseline="-25000">
              <a:ea typeface="Lato"/>
              <a:cs typeface="Lato"/>
              <a:sym typeface="Lato"/>
            </a:endParaRPr>
          </a:p>
        </p:txBody>
      </p:sp>
      <p:sp>
        <p:nvSpPr>
          <p:cNvPr id="166" name="Google Shape;166;p23"/>
          <p:cNvSpPr txBox="1"/>
          <p:nvPr/>
        </p:nvSpPr>
        <p:spPr>
          <a:xfrm>
            <a:off x="1884351" y="1842626"/>
            <a:ext cx="4160000" cy="697715"/>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 sz="1467" dirty="0">
                <a:ea typeface="Lato"/>
                <a:cs typeface="Lato"/>
                <a:sym typeface="Lato"/>
              </a:rPr>
              <a:t>What was the nationality of the director of the "Little Big Girl" episode of "The Simpsons"?</a:t>
            </a:r>
            <a:endParaRPr sz="1467" dirty="0">
              <a:ea typeface="Lato"/>
              <a:cs typeface="Lato"/>
              <a:sym typeface="Lato"/>
            </a:endParaRPr>
          </a:p>
        </p:txBody>
      </p:sp>
      <p:sp>
        <p:nvSpPr>
          <p:cNvPr id="169" name="Google Shape;169;p23"/>
          <p:cNvSpPr txBox="1"/>
          <p:nvPr/>
        </p:nvSpPr>
        <p:spPr>
          <a:xfrm>
            <a:off x="3423357" y="4810428"/>
            <a:ext cx="1088400" cy="471948"/>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t" anchorCtr="0">
            <a:spAutoFit/>
          </a:bodyPr>
          <a:lstStyle/>
          <a:p>
            <a:pPr algn="ctr">
              <a:spcBef>
                <a:spcPts val="0"/>
              </a:spcBef>
              <a:spcAft>
                <a:spcPts val="0"/>
              </a:spcAft>
            </a:pPr>
            <a:r>
              <a:rPr lang="en" sz="1467">
                <a:ea typeface="Lato"/>
                <a:cs typeface="Lato"/>
                <a:sym typeface="Lato"/>
              </a:rPr>
              <a:t>American</a:t>
            </a:r>
            <a:endParaRPr sz="1467">
              <a:ea typeface="Lato"/>
              <a:cs typeface="Lato"/>
              <a:sym typeface="Lato"/>
            </a:endParaRPr>
          </a:p>
        </p:txBody>
      </p:sp>
      <p:grpSp>
        <p:nvGrpSpPr>
          <p:cNvPr id="171" name="Google Shape;171;p23"/>
          <p:cNvGrpSpPr/>
          <p:nvPr/>
        </p:nvGrpSpPr>
        <p:grpSpPr>
          <a:xfrm>
            <a:off x="4603304" y="2611240"/>
            <a:ext cx="4741600" cy="574017"/>
            <a:chOff x="3080865" y="1721933"/>
            <a:chExt cx="3556200" cy="430512"/>
          </a:xfrm>
        </p:grpSpPr>
        <p:cxnSp>
          <p:nvCxnSpPr>
            <p:cNvPr id="172" name="Google Shape;172;p23"/>
            <p:cNvCxnSpPr>
              <a:endCxn id="170" idx="0"/>
            </p:cNvCxnSpPr>
            <p:nvPr/>
          </p:nvCxnSpPr>
          <p:spPr>
            <a:xfrm rot="10800000" flipH="1">
              <a:off x="3080865" y="2123945"/>
              <a:ext cx="3556200" cy="28500"/>
            </a:xfrm>
            <a:prstGeom prst="bentConnector4">
              <a:avLst>
                <a:gd name="adj1" fmla="val 197"/>
                <a:gd name="adj2" fmla="val 571482"/>
              </a:avLst>
            </a:prstGeom>
            <a:noFill/>
            <a:ln w="9525" cap="flat" cmpd="sng">
              <a:solidFill>
                <a:srgbClr val="38761D"/>
              </a:solidFill>
              <a:prstDash val="solid"/>
              <a:round/>
              <a:headEnd type="none" w="med" len="med"/>
              <a:tailEnd type="stealth" w="med" len="med"/>
            </a:ln>
          </p:spPr>
        </p:cxnSp>
        <p:sp>
          <p:nvSpPr>
            <p:cNvPr id="173" name="Google Shape;173;p23"/>
            <p:cNvSpPr txBox="1"/>
            <p:nvPr/>
          </p:nvSpPr>
          <p:spPr>
            <a:xfrm>
              <a:off x="3393725" y="1721933"/>
              <a:ext cx="28650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dirty="0">
                  <a:ea typeface="Lato"/>
                  <a:cs typeface="Lato"/>
                  <a:sym typeface="Lato"/>
                </a:rPr>
                <a:t>Who directed the episode "Little Big Girl"?</a:t>
              </a:r>
              <a:endParaRPr sz="1467" dirty="0">
                <a:ea typeface="Lato"/>
                <a:cs typeface="Lato"/>
                <a:sym typeface="Lato"/>
              </a:endParaRPr>
            </a:p>
          </p:txBody>
        </p:sp>
      </p:grpSp>
      <p:grpSp>
        <p:nvGrpSpPr>
          <p:cNvPr id="174" name="Google Shape;174;p23"/>
          <p:cNvGrpSpPr/>
          <p:nvPr/>
        </p:nvGrpSpPr>
        <p:grpSpPr>
          <a:xfrm>
            <a:off x="5108517" y="3108944"/>
            <a:ext cx="3462000" cy="471948"/>
            <a:chOff x="3459775" y="2095215"/>
            <a:chExt cx="2596500" cy="353961"/>
          </a:xfrm>
        </p:grpSpPr>
        <p:cxnSp>
          <p:nvCxnSpPr>
            <p:cNvPr id="175" name="Google Shape;175;p23"/>
            <p:cNvCxnSpPr/>
            <p:nvPr/>
          </p:nvCxnSpPr>
          <p:spPr>
            <a:xfrm flipH="1">
              <a:off x="3459775" y="2355850"/>
              <a:ext cx="2596500" cy="600"/>
            </a:xfrm>
            <a:prstGeom prst="bentConnector3">
              <a:avLst>
                <a:gd name="adj1" fmla="val 50000"/>
              </a:avLst>
            </a:prstGeom>
            <a:noFill/>
            <a:ln w="9525" cap="flat" cmpd="sng">
              <a:solidFill>
                <a:srgbClr val="F1C232"/>
              </a:solidFill>
              <a:prstDash val="solid"/>
              <a:round/>
              <a:headEnd type="none" w="med" len="med"/>
              <a:tailEnd type="stealth" w="med" len="med"/>
            </a:ln>
          </p:spPr>
        </p:cxnSp>
        <p:sp>
          <p:nvSpPr>
            <p:cNvPr id="176" name="Google Shape;176;p23"/>
            <p:cNvSpPr txBox="1"/>
            <p:nvPr/>
          </p:nvSpPr>
          <p:spPr>
            <a:xfrm>
              <a:off x="4042000" y="2095215"/>
              <a:ext cx="14547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dirty="0">
                  <a:ea typeface="Lato"/>
                  <a:cs typeface="Lato"/>
                  <a:sym typeface="Lato"/>
                </a:rPr>
                <a:t>Raymond S. </a:t>
              </a:r>
              <a:r>
                <a:rPr lang="en" sz="1467" dirty="0" err="1">
                  <a:ea typeface="Lato"/>
                  <a:cs typeface="Lato"/>
                  <a:sym typeface="Lato"/>
                </a:rPr>
                <a:t>Persi</a:t>
              </a:r>
              <a:endParaRPr sz="1467" dirty="0">
                <a:ea typeface="Lato"/>
                <a:cs typeface="Lato"/>
                <a:sym typeface="Lato"/>
              </a:endParaRPr>
            </a:p>
          </p:txBody>
        </p:sp>
      </p:grpSp>
      <p:grpSp>
        <p:nvGrpSpPr>
          <p:cNvPr id="177" name="Google Shape;177;p23"/>
          <p:cNvGrpSpPr/>
          <p:nvPr/>
        </p:nvGrpSpPr>
        <p:grpSpPr>
          <a:xfrm>
            <a:off x="5055204" y="3659821"/>
            <a:ext cx="3514800" cy="471948"/>
            <a:chOff x="3448717" y="2461100"/>
            <a:chExt cx="2636100" cy="353961"/>
          </a:xfrm>
        </p:grpSpPr>
        <p:cxnSp>
          <p:nvCxnSpPr>
            <p:cNvPr id="178" name="Google Shape;178;p23"/>
            <p:cNvCxnSpPr/>
            <p:nvPr/>
          </p:nvCxnSpPr>
          <p:spPr>
            <a:xfrm flipH="1">
              <a:off x="3459775" y="2722700"/>
              <a:ext cx="2596500" cy="600"/>
            </a:xfrm>
            <a:prstGeom prst="bentConnector3">
              <a:avLst>
                <a:gd name="adj1" fmla="val 50000"/>
              </a:avLst>
            </a:prstGeom>
            <a:noFill/>
            <a:ln w="9525" cap="flat" cmpd="sng">
              <a:solidFill>
                <a:srgbClr val="38761D"/>
              </a:solidFill>
              <a:prstDash val="solid"/>
              <a:round/>
              <a:headEnd type="stealth" w="med" len="med"/>
              <a:tailEnd type="none" w="med" len="med"/>
            </a:ln>
          </p:spPr>
        </p:cxnSp>
        <p:sp>
          <p:nvSpPr>
            <p:cNvPr id="179" name="Google Shape;179;p23"/>
            <p:cNvSpPr txBox="1"/>
            <p:nvPr/>
          </p:nvSpPr>
          <p:spPr>
            <a:xfrm>
              <a:off x="3448717" y="2461100"/>
              <a:ext cx="26361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dirty="0">
                  <a:ea typeface="Lato"/>
                  <a:cs typeface="Lato"/>
                  <a:sym typeface="Lato"/>
                </a:rPr>
                <a:t>What is Raymond S. </a:t>
              </a:r>
              <a:r>
                <a:rPr lang="en" sz="1467" dirty="0" err="1">
                  <a:ea typeface="Lato"/>
                  <a:cs typeface="Lato"/>
                  <a:sym typeface="Lato"/>
                </a:rPr>
                <a:t>Persi's</a:t>
              </a:r>
              <a:r>
                <a:rPr lang="en" sz="1467" dirty="0">
                  <a:ea typeface="Lato"/>
                  <a:cs typeface="Lato"/>
                  <a:sym typeface="Lato"/>
                </a:rPr>
                <a:t> nationality?</a:t>
              </a:r>
              <a:endParaRPr sz="1467" dirty="0">
                <a:ea typeface="Lato"/>
                <a:cs typeface="Lato"/>
                <a:sym typeface="Lato"/>
              </a:endParaRPr>
            </a:p>
          </p:txBody>
        </p:sp>
      </p:grpSp>
      <p:sp>
        <p:nvSpPr>
          <p:cNvPr id="167" name="Google Shape;167;p23"/>
          <p:cNvSpPr/>
          <p:nvPr/>
        </p:nvSpPr>
        <p:spPr>
          <a:xfrm>
            <a:off x="2829751" y="3121516"/>
            <a:ext cx="2275600" cy="1076522"/>
          </a:xfrm>
          <a:prstGeom prst="roundRect">
            <a:avLst>
              <a:gd name="adj" fmla="val 16667"/>
            </a:avLst>
          </a:prstGeom>
          <a:solidFill>
            <a:srgbClr val="D9EAD3"/>
          </a:solidFill>
          <a:ln w="9525" cap="flat" cmpd="sng">
            <a:solidFill>
              <a:srgbClr val="38761D"/>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r>
              <a:rPr lang="en" sz="1600" dirty="0">
                <a:ea typeface="Lato"/>
                <a:cs typeface="Lato"/>
                <a:sym typeface="Lato"/>
              </a:rPr>
              <a:t>Sub-Question Generator</a:t>
            </a:r>
            <a:endParaRPr sz="1600" dirty="0">
              <a:ea typeface="Lato"/>
              <a:cs typeface="Lato"/>
              <a:sym typeface="Lato"/>
            </a:endParaRPr>
          </a:p>
        </p:txBody>
      </p:sp>
      <p:grpSp>
        <p:nvGrpSpPr>
          <p:cNvPr id="180" name="Google Shape;180;p23"/>
          <p:cNvGrpSpPr/>
          <p:nvPr/>
        </p:nvGrpSpPr>
        <p:grpSpPr>
          <a:xfrm>
            <a:off x="4636904" y="4071395"/>
            <a:ext cx="4708000" cy="471948"/>
            <a:chOff x="3106065" y="2817052"/>
            <a:chExt cx="3531000" cy="353961"/>
          </a:xfrm>
        </p:grpSpPr>
        <p:cxnSp>
          <p:nvCxnSpPr>
            <p:cNvPr id="181" name="Google Shape;181;p23"/>
            <p:cNvCxnSpPr>
              <a:cxnSpLocks/>
              <a:endCxn id="170" idx="2"/>
            </p:cNvCxnSpPr>
            <p:nvPr/>
          </p:nvCxnSpPr>
          <p:spPr>
            <a:xfrm>
              <a:off x="3106065" y="2873950"/>
              <a:ext cx="3531000" cy="30900"/>
            </a:xfrm>
            <a:prstGeom prst="bentConnector4">
              <a:avLst>
                <a:gd name="adj1" fmla="val -1"/>
                <a:gd name="adj2" fmla="val 659070"/>
              </a:avLst>
            </a:prstGeom>
            <a:noFill/>
            <a:ln w="9525" cap="flat" cmpd="sng">
              <a:solidFill>
                <a:srgbClr val="F1C232"/>
              </a:solidFill>
              <a:prstDash val="solid"/>
              <a:round/>
              <a:headEnd type="stealth" w="med" len="med"/>
              <a:tailEnd type="none" w="med" len="med"/>
            </a:ln>
          </p:spPr>
        </p:cxnSp>
        <p:sp>
          <p:nvSpPr>
            <p:cNvPr id="182" name="Google Shape;182;p23"/>
            <p:cNvSpPr txBox="1"/>
            <p:nvPr/>
          </p:nvSpPr>
          <p:spPr>
            <a:xfrm>
              <a:off x="4026226" y="2817052"/>
              <a:ext cx="1454700" cy="353961"/>
            </a:xfrm>
            <a:prstGeom prst="rect">
              <a:avLst/>
            </a:prstGeom>
            <a:noFill/>
            <a:ln>
              <a:noFill/>
            </a:ln>
          </p:spPr>
          <p:txBody>
            <a:bodyPr spcFirstLastPara="1" wrap="square" lIns="121900" tIns="121900" rIns="121900" bIns="121900" anchor="t" anchorCtr="0">
              <a:spAutoFit/>
            </a:bodyPr>
            <a:lstStyle/>
            <a:p>
              <a:pPr algn="ctr">
                <a:spcBef>
                  <a:spcPts val="0"/>
                </a:spcBef>
                <a:spcAft>
                  <a:spcPts val="0"/>
                </a:spcAft>
              </a:pPr>
              <a:r>
                <a:rPr lang="en" sz="1467" dirty="0">
                  <a:ea typeface="Lato"/>
                  <a:cs typeface="Lato"/>
                  <a:sym typeface="Lato"/>
                </a:rPr>
                <a:t>American</a:t>
              </a:r>
              <a:endParaRPr sz="1467" dirty="0">
                <a:ea typeface="Lato"/>
                <a:cs typeface="Lato"/>
                <a:sym typeface="Lato"/>
              </a:endParaRPr>
            </a:p>
          </p:txBody>
        </p:sp>
      </p:grpSp>
      <p:sp>
        <p:nvSpPr>
          <p:cNvPr id="19" name="Rounded Rectangular Callout 18">
            <a:extLst>
              <a:ext uri="{FF2B5EF4-FFF2-40B4-BE49-F238E27FC236}">
                <a16:creationId xmlns:a16="http://schemas.microsoft.com/office/drawing/2014/main" id="{6531D8E1-8E76-9242-A617-96B38FD6962D}"/>
              </a:ext>
            </a:extLst>
          </p:cNvPr>
          <p:cNvSpPr/>
          <p:nvPr/>
        </p:nvSpPr>
        <p:spPr>
          <a:xfrm>
            <a:off x="6293424" y="1466225"/>
            <a:ext cx="1361359" cy="664014"/>
          </a:xfrm>
          <a:prstGeom prst="wedgeRoundRectCallout">
            <a:avLst>
              <a:gd name="adj1" fmla="val -67236"/>
              <a:gd name="adj2" fmla="val 369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orbel" panose="020B0503020204020204" pitchFamily="34" charset="0"/>
              </a:rPr>
              <a:t>from </a:t>
            </a:r>
            <a:r>
              <a:rPr lang="en-US" dirty="0" err="1">
                <a:latin typeface="Corbel" panose="020B0503020204020204" pitchFamily="34" charset="0"/>
              </a:rPr>
              <a:t>HotPotQA</a:t>
            </a:r>
            <a:endParaRPr lang="en-US" dirty="0">
              <a:latin typeface="Corbel" panose="020B0503020204020204" pitchFamily="34" charset="0"/>
            </a:endParaRPr>
          </a:p>
        </p:txBody>
      </p:sp>
      <p:pic>
        <p:nvPicPr>
          <p:cNvPr id="42" name="Google Shape;153;p22">
            <a:extLst>
              <a:ext uri="{FF2B5EF4-FFF2-40B4-BE49-F238E27FC236}">
                <a16:creationId xmlns:a16="http://schemas.microsoft.com/office/drawing/2014/main" id="{67BAF2F1-A7E7-8342-9022-EE2304568998}"/>
              </a:ext>
            </a:extLst>
          </p:cNvPr>
          <p:cNvPicPr preferRelativeResize="0"/>
          <p:nvPr/>
        </p:nvPicPr>
        <p:blipFill rotWithShape="1">
          <a:blip r:embed="rId3">
            <a:alphaModFix/>
          </a:blip>
          <a:srcRect/>
          <a:stretch/>
        </p:blipFill>
        <p:spPr>
          <a:xfrm>
            <a:off x="10258497" y="2867902"/>
            <a:ext cx="1228733" cy="1439467"/>
          </a:xfrm>
          <a:prstGeom prst="rect">
            <a:avLst/>
          </a:prstGeom>
          <a:noFill/>
          <a:ln w="9525" cap="flat" cmpd="sng">
            <a:solidFill>
              <a:srgbClr val="303845"/>
            </a:solidFill>
            <a:prstDash val="solid"/>
            <a:round/>
            <a:headEnd type="none" w="sm" len="sm"/>
            <a:tailEnd type="none" w="sm" len="sm"/>
          </a:ln>
        </p:spPr>
      </p:pic>
      <p:grpSp>
        <p:nvGrpSpPr>
          <p:cNvPr id="43" name="Google Shape;154;p22">
            <a:extLst>
              <a:ext uri="{FF2B5EF4-FFF2-40B4-BE49-F238E27FC236}">
                <a16:creationId xmlns:a16="http://schemas.microsoft.com/office/drawing/2014/main" id="{6D0CE233-9D6C-C145-92AC-3EB1D42EACB1}"/>
              </a:ext>
            </a:extLst>
          </p:cNvPr>
          <p:cNvGrpSpPr/>
          <p:nvPr/>
        </p:nvGrpSpPr>
        <p:grpSpPr>
          <a:xfrm>
            <a:off x="1977374" y="3300689"/>
            <a:ext cx="703768" cy="734329"/>
            <a:chOff x="3559640" y="3129190"/>
            <a:chExt cx="677830" cy="738365"/>
          </a:xfrm>
        </p:grpSpPr>
        <p:pic>
          <p:nvPicPr>
            <p:cNvPr id="44" name="Google Shape;155;p22">
              <a:extLst>
                <a:ext uri="{FF2B5EF4-FFF2-40B4-BE49-F238E27FC236}">
                  <a16:creationId xmlns:a16="http://schemas.microsoft.com/office/drawing/2014/main" id="{79FE6707-F1D4-3B41-96A8-2C3CD764B654}"/>
                </a:ext>
              </a:extLst>
            </p:cNvPr>
            <p:cNvPicPr preferRelativeResize="0"/>
            <p:nvPr/>
          </p:nvPicPr>
          <p:blipFill rotWithShape="1">
            <a:blip r:embed="rId4">
              <a:alphaModFix/>
            </a:blip>
            <a:srcRect/>
            <a:stretch/>
          </p:blipFill>
          <p:spPr>
            <a:xfrm rot="1182181" flipH="1">
              <a:off x="3646695" y="3196425"/>
              <a:ext cx="503721" cy="603895"/>
            </a:xfrm>
            <a:prstGeom prst="rect">
              <a:avLst/>
            </a:prstGeom>
            <a:noFill/>
            <a:ln>
              <a:noFill/>
            </a:ln>
          </p:spPr>
        </p:pic>
        <p:sp>
          <p:nvSpPr>
            <p:cNvPr id="45" name="Google Shape;156;p22">
              <a:extLst>
                <a:ext uri="{FF2B5EF4-FFF2-40B4-BE49-F238E27FC236}">
                  <a16:creationId xmlns:a16="http://schemas.microsoft.com/office/drawing/2014/main" id="{B5CAB998-3018-564E-84AC-66CBBFE4BFA1}"/>
                </a:ext>
              </a:extLst>
            </p:cNvPr>
            <p:cNvSpPr/>
            <p:nvPr/>
          </p:nvSpPr>
          <p:spPr>
            <a:xfrm>
              <a:off x="3625328" y="3195021"/>
              <a:ext cx="548700" cy="634800"/>
            </a:xfrm>
            <a:prstGeom prst="rect">
              <a:avLst/>
            </a:prstGeom>
            <a:noFill/>
            <a:ln w="12700" cap="flat" cmpd="sng">
              <a:solidFill>
                <a:srgbClr val="303845"/>
              </a:solidFill>
              <a:prstDash val="solid"/>
              <a:miter lim="800000"/>
              <a:headEnd type="none" w="sm" len="sm"/>
              <a:tailEnd type="none" w="sm" len="sm"/>
            </a:ln>
          </p:spPr>
          <p:txBody>
            <a:bodyPr spcFirstLastPara="1" wrap="square" lIns="121900" tIns="60933" rIns="121900" bIns="60933" anchor="ctr" anchorCtr="0">
              <a:noAutofit/>
            </a:bodyPr>
            <a:lstStyle/>
            <a:p>
              <a:pPr algn="ctr">
                <a:spcBef>
                  <a:spcPts val="0"/>
                </a:spcBef>
                <a:spcAft>
                  <a:spcPts val="0"/>
                </a:spcAft>
              </a:pPr>
              <a:endParaRPr sz="2400">
                <a:solidFill>
                  <a:srgbClr val="FFFFFF"/>
                </a:solidFill>
                <a:ea typeface="Corbel"/>
                <a:cs typeface="Corbel"/>
                <a:sym typeface="Corbel"/>
              </a:endParaRPr>
            </a:p>
          </p:txBody>
        </p:sp>
      </p:grpSp>
    </p:spTree>
    <p:extLst>
      <p:ext uri="{BB962C8B-B14F-4D97-AF65-F5344CB8AC3E}">
        <p14:creationId xmlns:p14="http://schemas.microsoft.com/office/powerpoint/2010/main" val="317374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500"/>
                                        <p:tgtEl>
                                          <p:spTgt spid="1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
                                        </p:tgtEl>
                                        <p:attrNameLst>
                                          <p:attrName>style.visibility</p:attrName>
                                        </p:attrNameLst>
                                      </p:cBhvr>
                                      <p:to>
                                        <p:strVal val="visible"/>
                                      </p:to>
                                    </p:set>
                                    <p:animEffect transition="in" filter="fade">
                                      <p:cBhvr>
                                        <p:cTn id="12" dur="500"/>
                                        <p:tgtEl>
                                          <p:spTgt spid="1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7"/>
                                        </p:tgtEl>
                                        <p:attrNameLst>
                                          <p:attrName>style.visibility</p:attrName>
                                        </p:attrNameLst>
                                      </p:cBhvr>
                                      <p:to>
                                        <p:strVal val="visible"/>
                                      </p:to>
                                    </p:set>
                                    <p:animEffect transition="in" filter="fade">
                                      <p:cBhvr>
                                        <p:cTn id="17" dur="500"/>
                                        <p:tgtEl>
                                          <p:spTgt spid="17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0"/>
                                        </p:tgtEl>
                                        <p:attrNameLst>
                                          <p:attrName>style.visibility</p:attrName>
                                        </p:attrNameLst>
                                      </p:cBhvr>
                                      <p:to>
                                        <p:strVal val="visible"/>
                                      </p:to>
                                    </p:set>
                                    <p:animEffect transition="in" filter="fade">
                                      <p:cBhvr>
                                        <p:cTn id="22" dur="500"/>
                                        <p:tgtEl>
                                          <p:spTgt spid="1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9"/>
                                        </p:tgtEl>
                                        <p:attrNameLst>
                                          <p:attrName>style.visibility</p:attrName>
                                        </p:attrNameLst>
                                      </p:cBhvr>
                                      <p:to>
                                        <p:strVal val="visible"/>
                                      </p:to>
                                    </p:set>
                                    <p:animEffect transition="in" filter="fade">
                                      <p:cBhvr>
                                        <p:cTn id="27" dur="500"/>
                                        <p:tgtEl>
                                          <p:spTgt spid="169"/>
                                        </p:tgtEl>
                                      </p:cBhvr>
                                    </p:animEffect>
                                  </p:childTnLst>
                                </p:cTn>
                              </p:par>
                              <p:par>
                                <p:cTn id="28" presetID="10" presetClass="entr" presetSubtype="0" fill="hold" nodeType="withEffect">
                                  <p:stCondLst>
                                    <p:cond delay="0"/>
                                  </p:stCondLst>
                                  <p:childTnLst>
                                    <p:set>
                                      <p:cBhvr>
                                        <p:cTn id="29" dur="1" fill="hold">
                                          <p:stCondLst>
                                            <p:cond delay="0"/>
                                          </p:stCondLst>
                                        </p:cTn>
                                        <p:tgtEl>
                                          <p:spTgt spid="168"/>
                                        </p:tgtEl>
                                        <p:attrNameLst>
                                          <p:attrName>style.visibility</p:attrName>
                                        </p:attrNameLst>
                                      </p:cBhvr>
                                      <p:to>
                                        <p:strVal val="visible"/>
                                      </p:to>
                                    </p:set>
                                    <p:animEffect transition="in" filter="fade">
                                      <p:cBhvr>
                                        <p:cTn id="30" dur="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Shape 468"/>
        <p:cNvGrpSpPr/>
        <p:nvPr/>
      </p:nvGrpSpPr>
      <p:grpSpPr>
        <a:xfrm>
          <a:off x="0" y="0"/>
          <a:ext cx="0" cy="0"/>
          <a:chOff x="0" y="0"/>
          <a:chExt cx="0" cy="0"/>
        </a:xfrm>
      </p:grpSpPr>
      <p:sp>
        <p:nvSpPr>
          <p:cNvPr id="469" name="Google Shape;469;p39"/>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Language of Existing QA models</a:t>
            </a:r>
            <a:endParaRPr dirty="0"/>
          </a:p>
        </p:txBody>
      </p:sp>
      <p:sp>
        <p:nvSpPr>
          <p:cNvPr id="470" name="Google Shape;470;p39"/>
          <p:cNvSpPr txBox="1">
            <a:spLocks noGrp="1"/>
          </p:cNvSpPr>
          <p:nvPr>
            <p:ph idx="1"/>
          </p:nvPr>
        </p:nvSpPr>
        <p:spPr>
          <a:xfrm>
            <a:off x="838200" y="1825625"/>
            <a:ext cx="5473600" cy="4351338"/>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 sz="2267" dirty="0"/>
              <a:t>What kind of questions can the QA model answer?</a:t>
            </a:r>
            <a:endParaRPr sz="2267" dirty="0"/>
          </a:p>
          <a:p>
            <a:pPr indent="-448722">
              <a:spcBef>
                <a:spcPts val="2133"/>
              </a:spcBef>
              <a:buSzPts val="1700"/>
            </a:pPr>
            <a:r>
              <a:rPr lang="en" sz="2267" dirty="0"/>
              <a:t>Can be automatically derived from the training data</a:t>
            </a:r>
            <a:endParaRPr sz="2267" dirty="0"/>
          </a:p>
          <a:p>
            <a:pPr indent="-448722">
              <a:buSzPts val="1700"/>
            </a:pPr>
            <a:r>
              <a:rPr lang="en" sz="2267" dirty="0"/>
              <a:t>Train a model to generate the question, given the context, answer and vocabulary hints</a:t>
            </a:r>
            <a:endParaRPr sz="2267" dirty="0"/>
          </a:p>
          <a:p>
            <a:pPr indent="-448722">
              <a:buSzPts val="1700"/>
            </a:pPr>
            <a:r>
              <a:rPr lang="en" sz="2267" dirty="0"/>
              <a:t>Can also be developed for a symbolic calculator</a:t>
            </a:r>
            <a:endParaRPr sz="2267" dirty="0"/>
          </a:p>
          <a:p>
            <a:pPr indent="0">
              <a:spcBef>
                <a:spcPts val="2133"/>
              </a:spcBef>
              <a:spcAft>
                <a:spcPts val="2133"/>
              </a:spcAft>
              <a:buNone/>
            </a:pPr>
            <a:endParaRPr dirty="0"/>
          </a:p>
        </p:txBody>
      </p:sp>
      <p:sp>
        <p:nvSpPr>
          <p:cNvPr id="472" name="Google Shape;472;p39"/>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75</a:t>
            </a:fld>
            <a:endParaRPr/>
          </a:p>
        </p:txBody>
      </p:sp>
      <p:sp>
        <p:nvSpPr>
          <p:cNvPr id="471" name="Google Shape;471;p39"/>
          <p:cNvSpPr txBox="1"/>
          <p:nvPr/>
        </p:nvSpPr>
        <p:spPr>
          <a:xfrm>
            <a:off x="6473767" y="5820333"/>
            <a:ext cx="5473600" cy="911600"/>
          </a:xfrm>
          <a:prstGeom prst="rect">
            <a:avLst/>
          </a:prstGeom>
          <a:noFill/>
          <a:ln>
            <a:noFill/>
          </a:ln>
        </p:spPr>
        <p:txBody>
          <a:bodyPr spcFirstLastPara="1" wrap="square" lIns="121900" tIns="121900" rIns="121900" bIns="121900" anchor="t" anchorCtr="0">
            <a:noAutofit/>
          </a:bodyPr>
          <a:lstStyle/>
          <a:p>
            <a:pPr algn="ctr">
              <a:spcBef>
                <a:spcPts val="0"/>
              </a:spcBef>
              <a:spcAft>
                <a:spcPts val="0"/>
              </a:spcAft>
            </a:pPr>
            <a:r>
              <a:rPr lang="en" sz="2133">
                <a:solidFill>
                  <a:srgbClr val="9900FF"/>
                </a:solidFill>
              </a:rPr>
              <a:t>The only step needed to implement </a:t>
            </a:r>
            <a:br>
              <a:rPr lang="en" sz="2133">
                <a:solidFill>
                  <a:srgbClr val="9900FF"/>
                </a:solidFill>
              </a:rPr>
            </a:br>
            <a:r>
              <a:rPr lang="en" sz="2133">
                <a:solidFill>
                  <a:srgbClr val="9900FF"/>
                </a:solidFill>
              </a:rPr>
              <a:t>for a new </a:t>
            </a:r>
            <a:r>
              <a:rPr lang="en" sz="2133" b="1">
                <a:solidFill>
                  <a:srgbClr val="9900FF"/>
                </a:solidFill>
              </a:rPr>
              <a:t>sub-model</a:t>
            </a:r>
            <a:endParaRPr sz="2133" b="1">
              <a:solidFill>
                <a:srgbClr val="9900FF"/>
              </a:solidFill>
            </a:endParaRPr>
          </a:p>
        </p:txBody>
      </p:sp>
      <p:sp>
        <p:nvSpPr>
          <p:cNvPr id="473" name="Google Shape;473;p39"/>
          <p:cNvSpPr txBox="1"/>
          <p:nvPr/>
        </p:nvSpPr>
        <p:spPr>
          <a:xfrm>
            <a:off x="6575367" y="1510067"/>
            <a:ext cx="5364000" cy="1631175"/>
          </a:xfrm>
          <a:prstGeom prst="rect">
            <a:avLst/>
          </a:prstGeom>
          <a:solidFill>
            <a:srgbClr val="FFF2CC"/>
          </a:solidFill>
          <a:ln>
            <a:noFill/>
          </a:ln>
        </p:spPr>
        <p:txBody>
          <a:bodyPr spcFirstLastPara="1" wrap="square" lIns="121900" tIns="121900" rIns="121900" bIns="121900" anchor="t" anchorCtr="0">
            <a:spAutoFit/>
          </a:bodyPr>
          <a:lstStyle/>
          <a:p>
            <a:pPr>
              <a:spcBef>
                <a:spcPts val="0"/>
              </a:spcBef>
              <a:spcAft>
                <a:spcPts val="0"/>
              </a:spcAft>
            </a:pPr>
            <a:r>
              <a:rPr lang="en" b="1">
                <a:latin typeface="Lato"/>
                <a:ea typeface="Lato"/>
                <a:cs typeface="Lato"/>
                <a:sym typeface="Lato"/>
              </a:rPr>
              <a:t>Paragraph:</a:t>
            </a:r>
            <a:r>
              <a:rPr lang="en">
                <a:latin typeface="Lato"/>
                <a:ea typeface="Lato"/>
                <a:cs typeface="Lato"/>
                <a:sym typeface="Lato"/>
              </a:rPr>
              <a:t> </a:t>
            </a:r>
            <a:r>
              <a:rPr lang="en" i="1">
                <a:latin typeface="Lato"/>
                <a:ea typeface="Lato"/>
                <a:cs typeface="Lato"/>
                <a:sym typeface="Lato"/>
              </a:rPr>
              <a:t>The first web browser was invented by Sir Tim Berners-Lee. Berners-Lee is the director of the World Wide Web Consortium (W3C), which oversees the Web’s continued development ... </a:t>
            </a:r>
            <a:endParaRPr i="1">
              <a:latin typeface="Lato"/>
              <a:ea typeface="Lato"/>
              <a:cs typeface="Lato"/>
              <a:sym typeface="Lato"/>
            </a:endParaRPr>
          </a:p>
          <a:p>
            <a:pPr>
              <a:spcBef>
                <a:spcPts val="0"/>
              </a:spcBef>
              <a:spcAft>
                <a:spcPts val="0"/>
              </a:spcAft>
            </a:pPr>
            <a:r>
              <a:rPr lang="en" b="1">
                <a:latin typeface="Lato"/>
                <a:ea typeface="Lato"/>
                <a:cs typeface="Lato"/>
                <a:sym typeface="Lato"/>
              </a:rPr>
              <a:t>SQuAD Q:</a:t>
            </a:r>
            <a:r>
              <a:rPr lang="en" b="1" i="1">
                <a:latin typeface="Lato"/>
                <a:ea typeface="Lato"/>
                <a:cs typeface="Lato"/>
                <a:sym typeface="Lato"/>
              </a:rPr>
              <a:t> </a:t>
            </a:r>
            <a:r>
              <a:rPr lang="en" i="1">
                <a:latin typeface="Lato"/>
                <a:ea typeface="Lato"/>
                <a:cs typeface="Lato"/>
                <a:sym typeface="Lato"/>
              </a:rPr>
              <a:t>What was Berners-Lee a director of?</a:t>
            </a:r>
            <a:endParaRPr i="1">
              <a:latin typeface="Lato"/>
              <a:ea typeface="Lato"/>
              <a:cs typeface="Lato"/>
              <a:sym typeface="Lato"/>
            </a:endParaRPr>
          </a:p>
        </p:txBody>
      </p:sp>
      <p:sp>
        <p:nvSpPr>
          <p:cNvPr id="474" name="Google Shape;474;p39"/>
          <p:cNvSpPr txBox="1"/>
          <p:nvPr/>
        </p:nvSpPr>
        <p:spPr>
          <a:xfrm>
            <a:off x="6575367" y="3237268"/>
            <a:ext cx="5364000" cy="523180"/>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b="1">
                <a:latin typeface="Lato"/>
                <a:ea typeface="Lato"/>
                <a:cs typeface="Lato"/>
                <a:sym typeface="Lato"/>
              </a:rPr>
              <a:t>QGS</a:t>
            </a:r>
            <a:r>
              <a:rPr lang="en">
                <a:latin typeface="Lato"/>
                <a:ea typeface="Lato"/>
                <a:cs typeface="Lato"/>
                <a:sym typeface="Lato"/>
              </a:rPr>
              <a:t>(p, hints=[])</a:t>
            </a:r>
            <a:r>
              <a:rPr lang="en" b="1">
                <a:latin typeface="Lato"/>
                <a:ea typeface="Lato"/>
                <a:cs typeface="Lato"/>
                <a:sym typeface="Lato"/>
              </a:rPr>
              <a:t>:</a:t>
            </a:r>
            <a:r>
              <a:rPr lang="en">
                <a:latin typeface="Lato"/>
                <a:ea typeface="Lato"/>
                <a:cs typeface="Lato"/>
                <a:sym typeface="Lato"/>
              </a:rPr>
              <a:t> </a:t>
            </a:r>
            <a:r>
              <a:rPr lang="en" i="1">
                <a:latin typeface="Lato"/>
                <a:ea typeface="Lato"/>
                <a:cs typeface="Lato"/>
                <a:sym typeface="Lato"/>
              </a:rPr>
              <a:t>What is the W3C? </a:t>
            </a:r>
            <a:endParaRPr i="1">
              <a:latin typeface="Lato"/>
              <a:ea typeface="Lato"/>
              <a:cs typeface="Lato"/>
              <a:sym typeface="Lato"/>
            </a:endParaRPr>
          </a:p>
        </p:txBody>
      </p:sp>
      <p:sp>
        <p:nvSpPr>
          <p:cNvPr id="475" name="Google Shape;475;p39"/>
          <p:cNvSpPr txBox="1"/>
          <p:nvPr/>
        </p:nvSpPr>
        <p:spPr>
          <a:xfrm>
            <a:off x="6575367" y="3697833"/>
            <a:ext cx="5254000" cy="800179"/>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 b="1">
                <a:latin typeface="Lato"/>
                <a:ea typeface="Lato"/>
                <a:cs typeface="Lato"/>
                <a:sym typeface="Lato"/>
              </a:rPr>
              <a:t>QGS</a:t>
            </a:r>
            <a:r>
              <a:rPr lang="en">
                <a:latin typeface="Lato"/>
                <a:ea typeface="Lato"/>
                <a:cs typeface="Lato"/>
                <a:sym typeface="Lato"/>
              </a:rPr>
              <a:t>(p, hints=[“Berners-Lee”, “director”])</a:t>
            </a:r>
            <a:r>
              <a:rPr lang="en" b="1">
                <a:latin typeface="Lato"/>
                <a:ea typeface="Lato"/>
                <a:cs typeface="Lato"/>
                <a:sym typeface="Lato"/>
              </a:rPr>
              <a:t>:</a:t>
            </a:r>
            <a:r>
              <a:rPr lang="en">
                <a:latin typeface="Lato"/>
                <a:ea typeface="Lato"/>
                <a:cs typeface="Lato"/>
                <a:sym typeface="Lato"/>
              </a:rPr>
              <a:t> </a:t>
            </a:r>
            <a:r>
              <a:rPr lang="en" i="1">
                <a:latin typeface="Lato"/>
                <a:ea typeface="Lato"/>
                <a:cs typeface="Lato"/>
                <a:sym typeface="Lato"/>
              </a:rPr>
              <a:t>What is Berners-Lee a director of? </a:t>
            </a:r>
            <a:endParaRPr/>
          </a:p>
        </p:txBody>
      </p:sp>
    </p:spTree>
    <p:extLst>
      <p:ext uri="{BB962C8B-B14F-4D97-AF65-F5344CB8AC3E}">
        <p14:creationId xmlns:p14="http://schemas.microsoft.com/office/powerpoint/2010/main" val="924097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Shape 494"/>
        <p:cNvGrpSpPr/>
        <p:nvPr/>
      </p:nvGrpSpPr>
      <p:grpSpPr>
        <a:xfrm>
          <a:off x="0" y="0"/>
          <a:ext cx="0" cy="0"/>
          <a:chOff x="0" y="0"/>
          <a:chExt cx="0" cy="0"/>
        </a:xfrm>
      </p:grpSpPr>
      <p:sp>
        <p:nvSpPr>
          <p:cNvPr id="495" name="Google Shape;495;p41"/>
          <p:cNvSpPr txBox="1">
            <a:spLocks noGrp="1"/>
          </p:cNvSpPr>
          <p:nvPr>
            <p:ph type="title"/>
          </p:nvPr>
        </p:nvSpPr>
        <p:spPr>
          <a:prstGeom prst="rect">
            <a:avLst/>
          </a:prstGeom>
        </p:spPr>
        <p:txBody>
          <a:bodyPr spcFirstLastPara="1" vert="horz" wrap="square" lIns="121900" tIns="121900" rIns="121900" bIns="121900" numCol="1" anchor="t" anchorCtr="0" compatLnSpc="1">
            <a:prstTxWarp prst="textNoShape">
              <a:avLst/>
            </a:prstTxWarp>
            <a:noAutofit/>
          </a:bodyPr>
          <a:lstStyle/>
          <a:p>
            <a:r>
              <a:rPr lang="en" dirty="0"/>
              <a:t>Generating [Noisy] Training Data</a:t>
            </a:r>
            <a:endParaRPr dirty="0"/>
          </a:p>
        </p:txBody>
      </p:sp>
      <p:sp>
        <p:nvSpPr>
          <p:cNvPr id="498" name="Google Shape;498;p41"/>
          <p:cNvSpPr txBox="1">
            <a:spLocks noGrp="1"/>
          </p:cNvSpPr>
          <p:nvPr>
            <p:ph type="sldNum" sz="quarter" idx="10"/>
          </p:nvPr>
        </p:nvSpPr>
        <p:spPr>
          <a:prstGeom prst="rect">
            <a:avLst/>
          </a:prstGeom>
        </p:spPr>
        <p:txBody>
          <a:bodyPr spcFirstLastPara="1" vert="horz" wrap="square" lIns="121900" tIns="121900" rIns="121900" bIns="121900" rtlCol="0" anchor="ctr" anchorCtr="0">
            <a:noAutofit/>
          </a:bodyPr>
          <a:lstStyle/>
          <a:p>
            <a:fld id="{00000000-1234-1234-1234-123412341234}" type="slidenum">
              <a:rPr lang="en"/>
              <a:pPr/>
              <a:t>76</a:t>
            </a:fld>
            <a:endParaRPr/>
          </a:p>
        </p:txBody>
      </p:sp>
      <p:sp>
        <p:nvSpPr>
          <p:cNvPr id="2" name="Content Placeholder 1">
            <a:extLst>
              <a:ext uri="{FF2B5EF4-FFF2-40B4-BE49-F238E27FC236}">
                <a16:creationId xmlns:a16="http://schemas.microsoft.com/office/drawing/2014/main" id="{AD1B0204-959F-D247-9BA8-54F9C7054694}"/>
              </a:ext>
            </a:extLst>
          </p:cNvPr>
          <p:cNvSpPr>
            <a:spLocks noGrp="1"/>
          </p:cNvSpPr>
          <p:nvPr>
            <p:ph idx="1"/>
          </p:nvPr>
        </p:nvSpPr>
        <p:spPr>
          <a:xfrm>
            <a:off x="838200" y="1825625"/>
            <a:ext cx="11224364" cy="4351338"/>
          </a:xfrm>
        </p:spPr>
        <p:txBody>
          <a:bodyPr/>
          <a:lstStyle/>
          <a:p>
            <a:r>
              <a:rPr lang="en-US" b="1" dirty="0"/>
              <a:t>Goal:</a:t>
            </a:r>
            <a:r>
              <a:rPr lang="en-US" dirty="0"/>
              <a:t> break down complex questions into noisy sub-questions: </a:t>
            </a:r>
          </a:p>
          <a:p>
            <a:pPr lvl="1"/>
            <a:r>
              <a:rPr lang="en-US" b="1" dirty="0"/>
              <a:t>Input:</a:t>
            </a:r>
            <a:r>
              <a:rPr lang="en-US" dirty="0"/>
              <a:t> complex question &amp; it’s answer </a:t>
            </a:r>
          </a:p>
          <a:p>
            <a:pPr lvl="1"/>
            <a:r>
              <a:rPr lang="en-US" b="1" dirty="0"/>
              <a:t>Output: </a:t>
            </a:r>
            <a:r>
              <a:rPr lang="en-US" dirty="0"/>
              <a:t>list of, sub-questions &amp; answers</a:t>
            </a:r>
          </a:p>
          <a:p>
            <a:pPr lvl="1"/>
            <a:endParaRPr lang="en-US" dirty="0"/>
          </a:p>
          <a:p>
            <a:pPr lvl="1"/>
            <a:endParaRPr lang="en-US" dirty="0"/>
          </a:p>
          <a:p>
            <a:pPr lvl="1"/>
            <a:endParaRPr lang="en-US" dirty="0"/>
          </a:p>
          <a:p>
            <a:endParaRPr lang="en-US" dirty="0"/>
          </a:p>
          <a:p>
            <a:endParaRPr lang="en-US" dirty="0"/>
          </a:p>
          <a:p>
            <a:r>
              <a:rPr lang="en-US" dirty="0"/>
              <a:t>We will use this data to </a:t>
            </a:r>
            <a:r>
              <a:rPr lang="en-US" b="1" dirty="0"/>
              <a:t>train</a:t>
            </a:r>
            <a:r>
              <a:rPr lang="en-US" dirty="0"/>
              <a:t> our model. </a:t>
            </a:r>
          </a:p>
          <a:p>
            <a:pPr marL="0" indent="0">
              <a:buNone/>
            </a:pPr>
            <a:endParaRPr lang="en-US" dirty="0"/>
          </a:p>
          <a:p>
            <a:endParaRPr lang="en-US" dirty="0"/>
          </a:p>
        </p:txBody>
      </p:sp>
      <p:sp>
        <p:nvSpPr>
          <p:cNvPr id="9" name="Google Shape;193;p24">
            <a:extLst>
              <a:ext uri="{FF2B5EF4-FFF2-40B4-BE49-F238E27FC236}">
                <a16:creationId xmlns:a16="http://schemas.microsoft.com/office/drawing/2014/main" id="{F7007320-8AB2-BE4D-BE09-2CA7EF735613}"/>
              </a:ext>
            </a:extLst>
          </p:cNvPr>
          <p:cNvSpPr txBox="1"/>
          <p:nvPr/>
        </p:nvSpPr>
        <p:spPr>
          <a:xfrm>
            <a:off x="7081380" y="2367419"/>
            <a:ext cx="4880976" cy="1440493"/>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b="1" dirty="0">
                <a:ea typeface="Lato"/>
                <a:cs typeface="Lato"/>
                <a:sym typeface="Lato"/>
              </a:rPr>
              <a:t>Input: </a:t>
            </a:r>
          </a:p>
          <a:p>
            <a:pPr marL="285750" indent="-285750">
              <a:spcBef>
                <a:spcPts val="0"/>
              </a:spcBef>
              <a:spcAft>
                <a:spcPts val="0"/>
              </a:spcAft>
              <a:buFont typeface="Arial" panose="020B0604020202020204" pitchFamily="34" charset="0"/>
              <a:buChar char="•"/>
            </a:pPr>
            <a:r>
              <a:rPr lang="en-US" dirty="0">
                <a:ea typeface="Lato"/>
                <a:cs typeface="Lato"/>
                <a:sym typeface="Lato"/>
              </a:rPr>
              <a:t>What was the nationality of the director of the "Little Big Girl" episode of "The Simpsons"? </a:t>
            </a:r>
          </a:p>
          <a:p>
            <a:pPr marL="285750" indent="-285750">
              <a:spcBef>
                <a:spcPts val="0"/>
              </a:spcBef>
              <a:spcAft>
                <a:spcPts val="0"/>
              </a:spcAft>
              <a:buFont typeface="Arial" panose="020B0604020202020204" pitchFamily="34" charset="0"/>
              <a:buChar char="•"/>
            </a:pPr>
            <a:r>
              <a:rPr lang="en-US" b="1" dirty="0">
                <a:ea typeface="Lato"/>
                <a:cs typeface="Lato"/>
                <a:sym typeface="Lato"/>
              </a:rPr>
              <a:t>A:</a:t>
            </a:r>
            <a:r>
              <a:rPr lang="en-US" dirty="0">
                <a:ea typeface="Lato"/>
                <a:cs typeface="Lato"/>
                <a:sym typeface="Lato"/>
              </a:rPr>
              <a:t> American </a:t>
            </a:r>
          </a:p>
        </p:txBody>
      </p:sp>
      <p:sp>
        <p:nvSpPr>
          <p:cNvPr id="10" name="Google Shape;193;p24">
            <a:extLst>
              <a:ext uri="{FF2B5EF4-FFF2-40B4-BE49-F238E27FC236}">
                <a16:creationId xmlns:a16="http://schemas.microsoft.com/office/drawing/2014/main" id="{103E8F95-7D23-0249-8862-A77BD87C265B}"/>
              </a:ext>
            </a:extLst>
          </p:cNvPr>
          <p:cNvSpPr txBox="1"/>
          <p:nvPr/>
        </p:nvSpPr>
        <p:spPr>
          <a:xfrm>
            <a:off x="7081380" y="4376367"/>
            <a:ext cx="4880976" cy="1686230"/>
          </a:xfrm>
          <a:prstGeom prst="rect">
            <a:avLst/>
          </a:prstGeom>
          <a:noFill/>
          <a:ln w="9525" cap="flat" cmpd="sng">
            <a:solidFill>
              <a:srgbClr val="666666"/>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 b="1" dirty="0">
                <a:ea typeface="Lato"/>
                <a:cs typeface="Lato"/>
                <a:sym typeface="Lato"/>
              </a:rPr>
              <a:t>Output:</a:t>
            </a:r>
            <a:r>
              <a:rPr lang="en" dirty="0">
                <a:ea typeface="Lato"/>
                <a:cs typeface="Lato"/>
                <a:sym typeface="Lato"/>
              </a:rPr>
              <a:t> </a:t>
            </a:r>
          </a:p>
          <a:p>
            <a:pPr marL="285750" indent="-285750">
              <a:spcBef>
                <a:spcPts val="0"/>
              </a:spcBef>
              <a:spcAft>
                <a:spcPts val="0"/>
              </a:spcAft>
              <a:buFont typeface="Arial" panose="020B0604020202020204" pitchFamily="34" charset="0"/>
              <a:buChar char="•"/>
            </a:pPr>
            <a:r>
              <a:rPr lang="en-US" b="1" dirty="0">
                <a:ea typeface="Lato"/>
                <a:cs typeface="Lato"/>
                <a:sym typeface="Lato"/>
              </a:rPr>
              <a:t>Q1: </a:t>
            </a:r>
            <a:r>
              <a:rPr lang="en-US" dirty="0">
                <a:ea typeface="Lato"/>
                <a:cs typeface="Lato"/>
                <a:sym typeface="Lato"/>
              </a:rPr>
              <a:t>Who directed the episode "Little Big Girl"?</a:t>
            </a:r>
            <a:r>
              <a:rPr lang="en" dirty="0">
                <a:ea typeface="Lato"/>
                <a:cs typeface="Lato"/>
                <a:sym typeface="Lato"/>
              </a:rPr>
              <a:t> </a:t>
            </a:r>
          </a:p>
          <a:p>
            <a:pPr marL="285750" indent="-285750">
              <a:spcBef>
                <a:spcPts val="0"/>
              </a:spcBef>
              <a:spcAft>
                <a:spcPts val="0"/>
              </a:spcAft>
              <a:buFont typeface="Arial" panose="020B0604020202020204" pitchFamily="34" charset="0"/>
              <a:buChar char="•"/>
            </a:pPr>
            <a:r>
              <a:rPr lang="en" b="1" dirty="0">
                <a:ea typeface="Lato"/>
                <a:cs typeface="Lato"/>
                <a:sym typeface="Lato"/>
              </a:rPr>
              <a:t>A1: </a:t>
            </a:r>
            <a:r>
              <a:rPr lang="en-US" dirty="0">
                <a:ea typeface="Lato"/>
                <a:cs typeface="Lato"/>
                <a:sym typeface="Lato"/>
              </a:rPr>
              <a:t>Raymond S. </a:t>
            </a:r>
            <a:r>
              <a:rPr lang="en-US" dirty="0" err="1">
                <a:ea typeface="Lato"/>
                <a:cs typeface="Lato"/>
                <a:sym typeface="Lato"/>
              </a:rPr>
              <a:t>Persi</a:t>
            </a:r>
            <a:endParaRPr lang="en-US" dirty="0">
              <a:ea typeface="Lato"/>
              <a:cs typeface="Lato"/>
              <a:sym typeface="Lato"/>
            </a:endParaRPr>
          </a:p>
          <a:p>
            <a:pPr marL="285750" indent="-285750">
              <a:spcBef>
                <a:spcPts val="0"/>
              </a:spcBef>
              <a:spcAft>
                <a:spcPts val="0"/>
              </a:spcAft>
              <a:buFont typeface="Arial" panose="020B0604020202020204" pitchFamily="34" charset="0"/>
              <a:buChar char="•"/>
            </a:pPr>
            <a:r>
              <a:rPr lang="en-US" b="1" dirty="0">
                <a:ea typeface="Lato"/>
                <a:cs typeface="Lato"/>
                <a:sym typeface="Lato"/>
              </a:rPr>
              <a:t>Q2: </a:t>
            </a:r>
            <a:r>
              <a:rPr lang="en-US" dirty="0">
                <a:ea typeface="Lato"/>
                <a:cs typeface="Lato"/>
                <a:sym typeface="Lato"/>
              </a:rPr>
              <a:t>What is Raymond S. </a:t>
            </a:r>
            <a:r>
              <a:rPr lang="en-US" dirty="0" err="1">
                <a:ea typeface="Lato"/>
                <a:cs typeface="Lato"/>
                <a:sym typeface="Lato"/>
              </a:rPr>
              <a:t>Persi's</a:t>
            </a:r>
            <a:r>
              <a:rPr lang="en-US" dirty="0">
                <a:ea typeface="Lato"/>
                <a:cs typeface="Lato"/>
                <a:sym typeface="Lato"/>
              </a:rPr>
              <a:t> nationality? </a:t>
            </a:r>
          </a:p>
          <a:p>
            <a:pPr marL="285750" indent="-285750">
              <a:spcBef>
                <a:spcPts val="0"/>
              </a:spcBef>
              <a:spcAft>
                <a:spcPts val="0"/>
              </a:spcAft>
              <a:buFont typeface="Arial" panose="020B0604020202020204" pitchFamily="34" charset="0"/>
              <a:buChar char="•"/>
            </a:pPr>
            <a:r>
              <a:rPr lang="en-US" b="1" dirty="0">
                <a:ea typeface="Lato"/>
                <a:cs typeface="Lato"/>
                <a:sym typeface="Lato"/>
              </a:rPr>
              <a:t>A2:</a:t>
            </a:r>
            <a:r>
              <a:rPr lang="en-US" dirty="0">
                <a:ea typeface="Lato"/>
                <a:cs typeface="Lato"/>
                <a:sym typeface="Lato"/>
              </a:rPr>
              <a:t> American </a:t>
            </a:r>
            <a:endParaRPr lang="en" dirty="0">
              <a:ea typeface="Lato"/>
              <a:cs typeface="Lato"/>
              <a:sym typeface="Lato"/>
            </a:endParaRPr>
          </a:p>
        </p:txBody>
      </p:sp>
      <p:sp>
        <p:nvSpPr>
          <p:cNvPr id="3" name="Down Arrow 2">
            <a:extLst>
              <a:ext uri="{FF2B5EF4-FFF2-40B4-BE49-F238E27FC236}">
                <a16:creationId xmlns:a16="http://schemas.microsoft.com/office/drawing/2014/main" id="{5A506B5E-6970-B243-B69D-383FDF6965D3}"/>
              </a:ext>
            </a:extLst>
          </p:cNvPr>
          <p:cNvSpPr/>
          <p:nvPr/>
        </p:nvSpPr>
        <p:spPr>
          <a:xfrm>
            <a:off x="9240031" y="3899497"/>
            <a:ext cx="425885" cy="3648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4273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2DE7083E-FFBE-D240-9367-6BF5D0C9F3A6}"/>
              </a:ext>
            </a:extLst>
          </p:cNvPr>
          <p:cNvSpPr/>
          <p:nvPr/>
        </p:nvSpPr>
        <p:spPr>
          <a:xfrm>
            <a:off x="5674116" y="1320659"/>
            <a:ext cx="6213084" cy="4455110"/>
          </a:xfrm>
          <a:prstGeom prst="roundRect">
            <a:avLst>
              <a:gd name="adj" fmla="val 12467"/>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en-US" b="1" dirty="0">
              <a:latin typeface="Corbel" panose="020B0503020204020204" pitchFamily="34" charset="0"/>
            </a:endParaRPr>
          </a:p>
        </p:txBody>
      </p:sp>
      <p:sp>
        <p:nvSpPr>
          <p:cNvPr id="30" name="Rounded Rectangle 29">
            <a:extLst>
              <a:ext uri="{FF2B5EF4-FFF2-40B4-BE49-F238E27FC236}">
                <a16:creationId xmlns:a16="http://schemas.microsoft.com/office/drawing/2014/main" id="{56782B42-4404-7D4F-A57B-1DFE6CFE8CF0}"/>
              </a:ext>
            </a:extLst>
          </p:cNvPr>
          <p:cNvSpPr/>
          <p:nvPr/>
        </p:nvSpPr>
        <p:spPr>
          <a:xfrm>
            <a:off x="5861493" y="1569572"/>
            <a:ext cx="2881937" cy="1837570"/>
          </a:xfrm>
          <a:prstGeom prst="roundRect">
            <a:avLst>
              <a:gd name="adj" fmla="val 16912"/>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solidFill>
                  <a:schemeClr val="tx1"/>
                </a:solidFill>
                <a:latin typeface="Corbel" panose="020B0503020204020204" pitchFamily="34" charset="0"/>
              </a:rPr>
              <a:t>Models of Language Problems</a:t>
            </a:r>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pPr marL="285750" indent="-285750">
              <a:buFont typeface="Wingdings" pitchFamily="2" charset="2"/>
              <a:buChar char="§"/>
            </a:pPr>
            <a:endParaRPr lang="en-US" sz="1600" i="1"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p:txBody>
      </p:sp>
      <p:sp>
        <p:nvSpPr>
          <p:cNvPr id="26" name="Rounded Rectangle 25">
            <a:extLst>
              <a:ext uri="{FF2B5EF4-FFF2-40B4-BE49-F238E27FC236}">
                <a16:creationId xmlns:a16="http://schemas.microsoft.com/office/drawing/2014/main" id="{E2EB7858-E48F-0A48-A5B3-FAD9D1A5651F}"/>
              </a:ext>
            </a:extLst>
          </p:cNvPr>
          <p:cNvSpPr/>
          <p:nvPr/>
        </p:nvSpPr>
        <p:spPr>
          <a:xfrm>
            <a:off x="5861493" y="3531086"/>
            <a:ext cx="2881167" cy="2052555"/>
          </a:xfrm>
          <a:prstGeom prst="roundRect">
            <a:avLst>
              <a:gd name="adj" fmla="val 13441"/>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orbel" panose="020B0503020204020204" pitchFamily="34" charset="0"/>
              </a:rPr>
              <a:t>Analyses</a:t>
            </a: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p:txBody>
      </p:sp>
      <p:sp>
        <p:nvSpPr>
          <p:cNvPr id="29" name="Rounded Rectangle 28">
            <a:extLst>
              <a:ext uri="{FF2B5EF4-FFF2-40B4-BE49-F238E27FC236}">
                <a16:creationId xmlns:a16="http://schemas.microsoft.com/office/drawing/2014/main" id="{3B56F22E-2EF1-C546-914F-7E046E38A92B}"/>
              </a:ext>
            </a:extLst>
          </p:cNvPr>
          <p:cNvSpPr/>
          <p:nvPr/>
        </p:nvSpPr>
        <p:spPr>
          <a:xfrm>
            <a:off x="8853655" y="1569573"/>
            <a:ext cx="2818921" cy="1837569"/>
          </a:xfrm>
          <a:prstGeom prst="roundRect">
            <a:avLst>
              <a:gd name="adj" fmla="val 15836"/>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orbel" panose="020B0503020204020204" pitchFamily="34" charset="0"/>
              </a:rPr>
              <a:t>Measuring Our Progress</a:t>
            </a: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p:txBody>
      </p:sp>
      <p:sp>
        <p:nvSpPr>
          <p:cNvPr id="32" name="Rectangle 31">
            <a:extLst>
              <a:ext uri="{FF2B5EF4-FFF2-40B4-BE49-F238E27FC236}">
                <a16:creationId xmlns:a16="http://schemas.microsoft.com/office/drawing/2014/main" id="{B0913964-A6D9-184D-BAE5-7F5E16170566}"/>
              </a:ext>
            </a:extLst>
          </p:cNvPr>
          <p:cNvSpPr/>
          <p:nvPr/>
        </p:nvSpPr>
        <p:spPr>
          <a:xfrm>
            <a:off x="987649" y="782050"/>
            <a:ext cx="3767962" cy="1077218"/>
          </a:xfrm>
          <a:prstGeom prst="rect">
            <a:avLst/>
          </a:prstGeom>
        </p:spPr>
        <p:txBody>
          <a:bodyPr wrap="square">
            <a:spAutoFit/>
          </a:bodyPr>
          <a:lstStyle/>
          <a:p>
            <a:pPr algn="ctr"/>
            <a:r>
              <a:rPr lang="en-US" sz="2400" dirty="0">
                <a:solidFill>
                  <a:srgbClr val="1A4594"/>
                </a:solidFill>
              </a:rPr>
              <a:t>Characterizing models’ decision boundaries</a:t>
            </a:r>
            <a:r>
              <a:rPr lang="en-US" sz="2400" dirty="0"/>
              <a:t> </a:t>
            </a:r>
            <a:br>
              <a:rPr lang="en-US" sz="2400" dirty="0"/>
            </a:br>
            <a:r>
              <a:rPr lang="en-US" sz="1600" dirty="0">
                <a:solidFill>
                  <a:schemeClr val="bg1">
                    <a:lumMod val="50000"/>
                  </a:schemeClr>
                </a:solidFill>
              </a:rPr>
              <a:t>[Gardner et al. EMNLP-Findings’20]</a:t>
            </a:r>
          </a:p>
        </p:txBody>
      </p:sp>
      <p:sp>
        <p:nvSpPr>
          <p:cNvPr id="18" name="Rounded Rectangle 17">
            <a:extLst>
              <a:ext uri="{FF2B5EF4-FFF2-40B4-BE49-F238E27FC236}">
                <a16:creationId xmlns:a16="http://schemas.microsoft.com/office/drawing/2014/main" id="{300D7C61-954E-064E-B574-EEA93D3C118F}"/>
              </a:ext>
            </a:extLst>
          </p:cNvPr>
          <p:cNvSpPr/>
          <p:nvPr/>
        </p:nvSpPr>
        <p:spPr>
          <a:xfrm>
            <a:off x="8868559" y="3531086"/>
            <a:ext cx="2804017" cy="2052555"/>
          </a:xfrm>
          <a:prstGeom prst="roundRect">
            <a:avLst>
              <a:gd name="adj" fmla="val 15133"/>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tx1"/>
              </a:solidFill>
              <a:latin typeface="Corbel" panose="020B0503020204020204" pitchFamily="34" charset="0"/>
            </a:endParaRPr>
          </a:p>
        </p:txBody>
      </p:sp>
      <p:pic>
        <p:nvPicPr>
          <p:cNvPr id="13" name="Picture 12" descr="Graphical user interface, text, application&#10;&#10;Description automatically generated">
            <a:extLst>
              <a:ext uri="{FF2B5EF4-FFF2-40B4-BE49-F238E27FC236}">
                <a16:creationId xmlns:a16="http://schemas.microsoft.com/office/drawing/2014/main" id="{A1E46241-B322-124D-8A34-26F396D56BB1}"/>
              </a:ext>
            </a:extLst>
          </p:cNvPr>
          <p:cNvPicPr>
            <a:picLocks noChangeAspect="1"/>
          </p:cNvPicPr>
          <p:nvPr/>
        </p:nvPicPr>
        <p:blipFill rotWithShape="1">
          <a:blip r:embed="rId3"/>
          <a:srcRect l="9114" t="8638" r="7034" b="61895"/>
          <a:stretch/>
        </p:blipFill>
        <p:spPr>
          <a:xfrm>
            <a:off x="1337693" y="2587090"/>
            <a:ext cx="2953408" cy="935420"/>
          </a:xfrm>
          <a:prstGeom prst="rect">
            <a:avLst/>
          </a:prstGeom>
        </p:spPr>
      </p:pic>
      <p:sp>
        <p:nvSpPr>
          <p:cNvPr id="2" name="Rectangle 1">
            <a:extLst>
              <a:ext uri="{FF2B5EF4-FFF2-40B4-BE49-F238E27FC236}">
                <a16:creationId xmlns:a16="http://schemas.microsoft.com/office/drawing/2014/main" id="{E5A7C5C3-0700-7148-BA13-02796B100FDC}"/>
              </a:ext>
            </a:extLst>
          </p:cNvPr>
          <p:cNvSpPr/>
          <p:nvPr/>
        </p:nvSpPr>
        <p:spPr>
          <a:xfrm>
            <a:off x="819807" y="3950670"/>
            <a:ext cx="4119997" cy="646331"/>
          </a:xfrm>
          <a:prstGeom prst="rect">
            <a:avLst/>
          </a:prstGeom>
        </p:spPr>
        <p:txBody>
          <a:bodyPr wrap="square">
            <a:spAutoFit/>
          </a:bodyPr>
          <a:lstStyle/>
          <a:p>
            <a:pPr algn="ctr"/>
            <a:r>
              <a:rPr lang="en-US" i="1" dirty="0"/>
              <a:t>Two similarly-colored and similarly-posed chow dogs are face to face in one image.</a:t>
            </a:r>
          </a:p>
        </p:txBody>
      </p:sp>
      <p:grpSp>
        <p:nvGrpSpPr>
          <p:cNvPr id="47" name="Group 46">
            <a:extLst>
              <a:ext uri="{FF2B5EF4-FFF2-40B4-BE49-F238E27FC236}">
                <a16:creationId xmlns:a16="http://schemas.microsoft.com/office/drawing/2014/main" id="{C55634C7-0E41-8F41-A288-F5B3E5343958}"/>
              </a:ext>
            </a:extLst>
          </p:cNvPr>
          <p:cNvGrpSpPr/>
          <p:nvPr/>
        </p:nvGrpSpPr>
        <p:grpSpPr>
          <a:xfrm>
            <a:off x="462625" y="3624808"/>
            <a:ext cx="1984636" cy="1291520"/>
            <a:chOff x="462625" y="3624808"/>
            <a:chExt cx="1984636" cy="1291520"/>
          </a:xfrm>
        </p:grpSpPr>
        <p:sp>
          <p:nvSpPr>
            <p:cNvPr id="16" name="TextBox 15">
              <a:extLst>
                <a:ext uri="{FF2B5EF4-FFF2-40B4-BE49-F238E27FC236}">
                  <a16:creationId xmlns:a16="http://schemas.microsoft.com/office/drawing/2014/main" id="{22937FF8-A79B-9845-8104-8BCAA2963451}"/>
                </a:ext>
              </a:extLst>
            </p:cNvPr>
            <p:cNvSpPr txBox="1"/>
            <p:nvPr/>
          </p:nvSpPr>
          <p:spPr>
            <a:xfrm>
              <a:off x="462625" y="3637149"/>
              <a:ext cx="652743" cy="369332"/>
            </a:xfrm>
            <a:prstGeom prst="rect">
              <a:avLst/>
            </a:prstGeom>
            <a:noFill/>
          </p:spPr>
          <p:txBody>
            <a:bodyPr wrap="none" rtlCol="0">
              <a:spAutoFit/>
            </a:bodyPr>
            <a:lstStyle/>
            <a:p>
              <a:r>
                <a:rPr lang="en-US" dirty="0">
                  <a:solidFill>
                    <a:srgbClr val="FF0000"/>
                  </a:solidFill>
                  <a:latin typeface="Bradley Hand Bold"/>
                  <a:cs typeface="Bradley Hand Bold"/>
                </a:rPr>
                <a:t>t</a:t>
              </a:r>
              <a:r>
                <a:rPr lang="en-US" b="0" dirty="0">
                  <a:solidFill>
                    <a:srgbClr val="FF0000"/>
                  </a:solidFill>
                  <a:latin typeface="Bradley Hand Bold"/>
                  <a:cs typeface="Bradley Hand Bold"/>
                </a:rPr>
                <a:t>hree</a:t>
              </a:r>
            </a:p>
          </p:txBody>
        </p:sp>
        <p:sp>
          <p:nvSpPr>
            <p:cNvPr id="20" name="TextBox 19">
              <a:extLst>
                <a:ext uri="{FF2B5EF4-FFF2-40B4-BE49-F238E27FC236}">
                  <a16:creationId xmlns:a16="http://schemas.microsoft.com/office/drawing/2014/main" id="{6F8F367E-1A8E-844E-8BD7-B975EFCFC455}"/>
                </a:ext>
              </a:extLst>
            </p:cNvPr>
            <p:cNvSpPr txBox="1"/>
            <p:nvPr/>
          </p:nvSpPr>
          <p:spPr>
            <a:xfrm>
              <a:off x="1222905" y="4546996"/>
              <a:ext cx="588623" cy="369332"/>
            </a:xfrm>
            <a:prstGeom prst="rect">
              <a:avLst/>
            </a:prstGeom>
            <a:noFill/>
          </p:spPr>
          <p:txBody>
            <a:bodyPr wrap="none" rtlCol="0">
              <a:spAutoFit/>
            </a:bodyPr>
            <a:lstStyle/>
            <a:p>
              <a:r>
                <a:rPr lang="en-US" dirty="0">
                  <a:solidFill>
                    <a:srgbClr val="FF0000"/>
                  </a:solidFill>
                  <a:latin typeface="Bradley Hand Bold"/>
                  <a:cs typeface="Bradley Hand Bold"/>
                </a:rPr>
                <a:t>cats</a:t>
              </a:r>
              <a:endParaRPr lang="en-US" b="0" dirty="0">
                <a:solidFill>
                  <a:srgbClr val="FF0000"/>
                </a:solidFill>
                <a:latin typeface="Bradley Hand Bold"/>
                <a:cs typeface="Bradley Hand Bold"/>
              </a:endParaRPr>
            </a:p>
          </p:txBody>
        </p:sp>
        <p:sp>
          <p:nvSpPr>
            <p:cNvPr id="24" name="TextBox 23">
              <a:extLst>
                <a:ext uri="{FF2B5EF4-FFF2-40B4-BE49-F238E27FC236}">
                  <a16:creationId xmlns:a16="http://schemas.microsoft.com/office/drawing/2014/main" id="{B7C4EAB6-19A9-194F-9A93-1C1E1FDF92CF}"/>
                </a:ext>
              </a:extLst>
            </p:cNvPr>
            <p:cNvSpPr txBox="1"/>
            <p:nvPr/>
          </p:nvSpPr>
          <p:spPr>
            <a:xfrm>
              <a:off x="1140493" y="3624808"/>
              <a:ext cx="1306768" cy="369332"/>
            </a:xfrm>
            <a:prstGeom prst="rect">
              <a:avLst/>
            </a:prstGeom>
            <a:noFill/>
          </p:spPr>
          <p:txBody>
            <a:bodyPr wrap="none" rtlCol="0">
              <a:spAutoFit/>
            </a:bodyPr>
            <a:lstStyle/>
            <a:p>
              <a:r>
                <a:rPr lang="en-US" dirty="0">
                  <a:solidFill>
                    <a:srgbClr val="FF0000"/>
                  </a:solidFill>
                  <a:latin typeface="Bradley Hand Bold"/>
                  <a:cs typeface="Bradley Hand Bold"/>
                </a:rPr>
                <a:t>differently</a:t>
              </a:r>
              <a:endParaRPr lang="en-US" b="0" dirty="0">
                <a:solidFill>
                  <a:srgbClr val="FF0000"/>
                </a:solidFill>
                <a:latin typeface="Bradley Hand Bold"/>
                <a:cs typeface="Bradley Hand Bold"/>
              </a:endParaRPr>
            </a:p>
          </p:txBody>
        </p:sp>
        <p:cxnSp>
          <p:nvCxnSpPr>
            <p:cNvPr id="31" name="Straight Connector 30">
              <a:extLst>
                <a:ext uri="{FF2B5EF4-FFF2-40B4-BE49-F238E27FC236}">
                  <a16:creationId xmlns:a16="http://schemas.microsoft.com/office/drawing/2014/main" id="{C26F1B86-90B4-CB43-AC38-B590D806BAEE}"/>
                </a:ext>
              </a:extLst>
            </p:cNvPr>
            <p:cNvCxnSpPr>
              <a:cxnSpLocks/>
            </p:cNvCxnSpPr>
            <p:nvPr/>
          </p:nvCxnSpPr>
          <p:spPr bwMode="auto">
            <a:xfrm flipH="1" flipV="1">
              <a:off x="999543" y="3937153"/>
              <a:ext cx="303202" cy="308062"/>
            </a:xfrm>
            <a:prstGeom prst="line">
              <a:avLst/>
            </a:prstGeom>
            <a:noFill/>
            <a:ln w="6350" cap="flat" cmpd="sng" algn="ctr">
              <a:solidFill>
                <a:srgbClr val="FF0000"/>
              </a:solidFill>
              <a:prstDash val="solid"/>
              <a:round/>
              <a:headEnd type="none" w="med" len="med"/>
              <a:tailEnd type="arrow" w="med" len="med"/>
            </a:ln>
            <a:effectLst/>
          </p:spPr>
        </p:cxnSp>
        <p:cxnSp>
          <p:nvCxnSpPr>
            <p:cNvPr id="44" name="Straight Connector 43">
              <a:extLst>
                <a:ext uri="{FF2B5EF4-FFF2-40B4-BE49-F238E27FC236}">
                  <a16:creationId xmlns:a16="http://schemas.microsoft.com/office/drawing/2014/main" id="{3BC7827C-93ED-3A46-A350-2F8A5D8AB7AB}"/>
                </a:ext>
              </a:extLst>
            </p:cNvPr>
            <p:cNvCxnSpPr>
              <a:cxnSpLocks/>
            </p:cNvCxnSpPr>
            <p:nvPr/>
          </p:nvCxnSpPr>
          <p:spPr bwMode="auto">
            <a:xfrm flipH="1" flipV="1">
              <a:off x="1659927" y="3963322"/>
              <a:ext cx="303202" cy="308062"/>
            </a:xfrm>
            <a:prstGeom prst="line">
              <a:avLst/>
            </a:prstGeom>
            <a:noFill/>
            <a:ln w="6350" cap="flat" cmpd="sng" algn="ctr">
              <a:solidFill>
                <a:srgbClr val="FF0000"/>
              </a:solidFill>
              <a:prstDash val="solid"/>
              <a:round/>
              <a:headEnd type="none" w="med" len="med"/>
              <a:tailEnd type="arrow" w="med" len="med"/>
            </a:ln>
            <a:effectLst/>
          </p:spPr>
        </p:cxnSp>
        <p:cxnSp>
          <p:nvCxnSpPr>
            <p:cNvPr id="45" name="Straight Connector 44">
              <a:extLst>
                <a:ext uri="{FF2B5EF4-FFF2-40B4-BE49-F238E27FC236}">
                  <a16:creationId xmlns:a16="http://schemas.microsoft.com/office/drawing/2014/main" id="{260F9319-27C9-3F42-8189-99B585BB04B9}"/>
                </a:ext>
              </a:extLst>
            </p:cNvPr>
            <p:cNvCxnSpPr>
              <a:cxnSpLocks/>
            </p:cNvCxnSpPr>
            <p:nvPr/>
          </p:nvCxnSpPr>
          <p:spPr bwMode="auto">
            <a:xfrm flipH="1">
              <a:off x="1590109" y="4302957"/>
              <a:ext cx="299448" cy="279849"/>
            </a:xfrm>
            <a:prstGeom prst="line">
              <a:avLst/>
            </a:prstGeom>
            <a:noFill/>
            <a:ln w="6350" cap="flat" cmpd="sng" algn="ctr">
              <a:solidFill>
                <a:srgbClr val="FF0000"/>
              </a:solidFill>
              <a:prstDash val="solid"/>
              <a:round/>
              <a:headEnd type="none" w="med" len="med"/>
              <a:tailEnd type="arrow" w="med" len="med"/>
            </a:ln>
            <a:effectLst/>
          </p:spPr>
        </p:cxnSp>
      </p:grpSp>
      <p:sp>
        <p:nvSpPr>
          <p:cNvPr id="48" name="Rectangle 47">
            <a:extLst>
              <a:ext uri="{FF2B5EF4-FFF2-40B4-BE49-F238E27FC236}">
                <a16:creationId xmlns:a16="http://schemas.microsoft.com/office/drawing/2014/main" id="{CBF1C97C-A724-054F-8F0A-15A175D597AA}"/>
              </a:ext>
            </a:extLst>
          </p:cNvPr>
          <p:cNvSpPr/>
          <p:nvPr/>
        </p:nvSpPr>
        <p:spPr>
          <a:xfrm>
            <a:off x="5825405" y="2476390"/>
            <a:ext cx="2992162" cy="830997"/>
          </a:xfrm>
          <a:prstGeom prst="rect">
            <a:avLst/>
          </a:prstGeom>
        </p:spPr>
        <p:txBody>
          <a:bodyPr wrap="square">
            <a:spAutoFit/>
          </a:bodyPr>
          <a:lstStyle/>
          <a:p>
            <a:pPr algn="ctr"/>
            <a:r>
              <a:rPr lang="en-US" sz="1600" b="1" dirty="0">
                <a:solidFill>
                  <a:srgbClr val="1360B2"/>
                </a:solidFill>
              </a:rPr>
              <a:t>K</a:t>
            </a:r>
            <a:r>
              <a:rPr lang="en-US" sz="1600" dirty="0"/>
              <a:t>MKKTCH. EMNLP-Findings’20 </a:t>
            </a:r>
          </a:p>
          <a:p>
            <a:pPr algn="ctr"/>
            <a:r>
              <a:rPr lang="en-US" sz="1600" b="1" dirty="0">
                <a:solidFill>
                  <a:srgbClr val="1360B2"/>
                </a:solidFill>
              </a:rPr>
              <a:t>K</a:t>
            </a:r>
            <a:r>
              <a:rPr lang="en-US" sz="1600" dirty="0"/>
              <a:t>CRUR. NAACL’18</a:t>
            </a:r>
          </a:p>
          <a:p>
            <a:pPr algn="ctr"/>
            <a:r>
              <a:rPr lang="en-US" sz="1600" dirty="0"/>
              <a:t>P</a:t>
            </a:r>
            <a:r>
              <a:rPr lang="en-US" sz="1600" b="1" dirty="0">
                <a:solidFill>
                  <a:srgbClr val="1360B2"/>
                </a:solidFill>
              </a:rPr>
              <a:t>K</a:t>
            </a:r>
            <a:r>
              <a:rPr lang="en-US" sz="1600" dirty="0"/>
              <a:t>R. NAACL’15</a:t>
            </a:r>
          </a:p>
        </p:txBody>
      </p:sp>
      <p:pic>
        <p:nvPicPr>
          <p:cNvPr id="49" name="Picture 2" descr="Engineer, factory, gear, industrial, manufacturing icon - Download on  Iconfinder">
            <a:extLst>
              <a:ext uri="{FF2B5EF4-FFF2-40B4-BE49-F238E27FC236}">
                <a16:creationId xmlns:a16="http://schemas.microsoft.com/office/drawing/2014/main" id="{F2175E58-351D-3943-9B87-78212333DB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9253" y="1977149"/>
            <a:ext cx="518978" cy="518978"/>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26A3842B-BD59-4642-BB77-A16AF6F3C9F8}"/>
              </a:ext>
            </a:extLst>
          </p:cNvPr>
          <p:cNvSpPr/>
          <p:nvPr/>
        </p:nvSpPr>
        <p:spPr>
          <a:xfrm>
            <a:off x="8968856" y="2440503"/>
            <a:ext cx="2576320" cy="830997"/>
          </a:xfrm>
          <a:prstGeom prst="rect">
            <a:avLst/>
          </a:prstGeom>
        </p:spPr>
        <p:txBody>
          <a:bodyPr wrap="square">
            <a:spAutoFit/>
          </a:bodyPr>
          <a:lstStyle/>
          <a:p>
            <a:pPr algn="ctr"/>
            <a:r>
              <a:rPr lang="en-US" sz="1600" dirty="0"/>
              <a:t>G</a:t>
            </a:r>
            <a:r>
              <a:rPr lang="en-US" sz="1600" b="1" dirty="0">
                <a:solidFill>
                  <a:srgbClr val="1360B2"/>
                </a:solidFill>
              </a:rPr>
              <a:t>K</a:t>
            </a:r>
            <a:r>
              <a:rPr lang="en-US" sz="1600" dirty="0"/>
              <a:t>SKRB. TACL’21 </a:t>
            </a:r>
            <a:endParaRPr lang="en-US" sz="1600" b="1" dirty="0">
              <a:solidFill>
                <a:srgbClr val="1360B2"/>
              </a:solidFill>
            </a:endParaRPr>
          </a:p>
          <a:p>
            <a:pPr algn="ctr"/>
            <a:r>
              <a:rPr lang="en-US" sz="1600" dirty="0"/>
              <a:t>Z</a:t>
            </a:r>
            <a:r>
              <a:rPr lang="en-US" sz="1600" b="1" dirty="0">
                <a:solidFill>
                  <a:srgbClr val="1360B2"/>
                </a:solidFill>
              </a:rPr>
              <a:t>K</a:t>
            </a:r>
            <a:r>
              <a:rPr lang="en-US" sz="1600" dirty="0"/>
              <a:t>QR. EMNLP’19</a:t>
            </a:r>
          </a:p>
          <a:p>
            <a:pPr algn="ctr"/>
            <a:r>
              <a:rPr lang="en-US" sz="1600" b="1" dirty="0">
                <a:solidFill>
                  <a:srgbClr val="1360B2"/>
                </a:solidFill>
              </a:rPr>
              <a:t>K</a:t>
            </a:r>
            <a:r>
              <a:rPr lang="en-US" sz="1600" dirty="0"/>
              <a:t>CRUR. NAACL’18</a:t>
            </a:r>
          </a:p>
        </p:txBody>
      </p:sp>
      <p:pic>
        <p:nvPicPr>
          <p:cNvPr id="51" name="Picture 14" descr="Measure, measurement, measuring, tape icon - Download on Iconfinder">
            <a:extLst>
              <a:ext uri="{FF2B5EF4-FFF2-40B4-BE49-F238E27FC236}">
                <a16:creationId xmlns:a16="http://schemas.microsoft.com/office/drawing/2014/main" id="{9E05B513-DC12-054B-A5EA-18D8BF0A33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0544" y="1910269"/>
            <a:ext cx="655190" cy="655190"/>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F6F2EA87-8BAA-5D48-90B4-773ADD6A8504}"/>
              </a:ext>
            </a:extLst>
          </p:cNvPr>
          <p:cNvSpPr/>
          <p:nvPr/>
        </p:nvSpPr>
        <p:spPr>
          <a:xfrm>
            <a:off x="6051226" y="4724631"/>
            <a:ext cx="2549219" cy="584775"/>
          </a:xfrm>
          <a:prstGeom prst="rect">
            <a:avLst/>
          </a:prstGeom>
        </p:spPr>
        <p:txBody>
          <a:bodyPr wrap="square">
            <a:spAutoFit/>
          </a:bodyPr>
          <a:lstStyle/>
          <a:p>
            <a:pPr algn="ctr"/>
            <a:r>
              <a:rPr lang="en-US" sz="1600" dirty="0"/>
              <a:t>G et al. EMNLP-Findings’20 </a:t>
            </a:r>
            <a:br>
              <a:rPr lang="en-US" sz="1600" b="1" dirty="0">
                <a:solidFill>
                  <a:srgbClr val="1360B2"/>
                </a:solidFill>
              </a:rPr>
            </a:br>
            <a:r>
              <a:rPr lang="en-US" sz="1600" b="1" dirty="0">
                <a:solidFill>
                  <a:srgbClr val="1360B2"/>
                </a:solidFill>
              </a:rPr>
              <a:t>K</a:t>
            </a:r>
            <a:r>
              <a:rPr lang="en-US" sz="1600" dirty="0"/>
              <a:t>KS. EMNLP’20</a:t>
            </a:r>
          </a:p>
        </p:txBody>
      </p:sp>
      <p:pic>
        <p:nvPicPr>
          <p:cNvPr id="53" name="Picture 2" descr="Analysis Icons - Download Free Vector Icons | Noun Project">
            <a:extLst>
              <a:ext uri="{FF2B5EF4-FFF2-40B4-BE49-F238E27FC236}">
                <a16:creationId xmlns:a16="http://schemas.microsoft.com/office/drawing/2014/main" id="{9ECDD59D-DAC1-2844-8704-070ED4431D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6567" y="3849011"/>
            <a:ext cx="689838" cy="689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0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32"/>
                                        </p:tgtEl>
                                      </p:cBhvr>
                                    </p:animEffect>
                                    <p:set>
                                      <p:cBhvr>
                                        <p:cTn id="21" dur="1" fill="hold">
                                          <p:stCondLst>
                                            <p:cond delay="499"/>
                                          </p:stCondLst>
                                        </p:cTn>
                                        <p:tgtEl>
                                          <p:spTgt spid="3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47"/>
                                        </p:tgtEl>
                                      </p:cBhvr>
                                    </p:animEffect>
                                    <p:set>
                                      <p:cBhvr>
                                        <p:cTn id="30" dur="1" fill="hold">
                                          <p:stCondLst>
                                            <p:cond delay="499"/>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2" grpId="0"/>
      <p:bldP spid="2" grpId="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2DE7083E-FFBE-D240-9367-6BF5D0C9F3A6}"/>
              </a:ext>
            </a:extLst>
          </p:cNvPr>
          <p:cNvSpPr/>
          <p:nvPr/>
        </p:nvSpPr>
        <p:spPr>
          <a:xfrm>
            <a:off x="5674116" y="1320659"/>
            <a:ext cx="6213084" cy="4455110"/>
          </a:xfrm>
          <a:prstGeom prst="roundRect">
            <a:avLst>
              <a:gd name="adj" fmla="val 12467"/>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en-US" b="1" dirty="0">
              <a:latin typeface="Corbel" panose="020B0503020204020204" pitchFamily="34" charset="0"/>
            </a:endParaRPr>
          </a:p>
        </p:txBody>
      </p:sp>
      <p:sp>
        <p:nvSpPr>
          <p:cNvPr id="30" name="Rounded Rectangle 29">
            <a:extLst>
              <a:ext uri="{FF2B5EF4-FFF2-40B4-BE49-F238E27FC236}">
                <a16:creationId xmlns:a16="http://schemas.microsoft.com/office/drawing/2014/main" id="{56782B42-4404-7D4F-A57B-1DFE6CFE8CF0}"/>
              </a:ext>
            </a:extLst>
          </p:cNvPr>
          <p:cNvSpPr/>
          <p:nvPr/>
        </p:nvSpPr>
        <p:spPr>
          <a:xfrm>
            <a:off x="5861493" y="1569572"/>
            <a:ext cx="2881937" cy="1837570"/>
          </a:xfrm>
          <a:prstGeom prst="roundRect">
            <a:avLst>
              <a:gd name="adj" fmla="val 16912"/>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solidFill>
                  <a:schemeClr val="tx1"/>
                </a:solidFill>
                <a:latin typeface="Corbel" panose="020B0503020204020204" pitchFamily="34" charset="0"/>
              </a:rPr>
              <a:t>Models of Language Problems</a:t>
            </a:r>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pPr marL="285750" indent="-285750">
              <a:buFont typeface="Wingdings" pitchFamily="2" charset="2"/>
              <a:buChar char="§"/>
            </a:pPr>
            <a:endParaRPr lang="en-US" sz="1600" i="1"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p:txBody>
      </p:sp>
      <p:sp>
        <p:nvSpPr>
          <p:cNvPr id="26" name="Rounded Rectangle 25">
            <a:extLst>
              <a:ext uri="{FF2B5EF4-FFF2-40B4-BE49-F238E27FC236}">
                <a16:creationId xmlns:a16="http://schemas.microsoft.com/office/drawing/2014/main" id="{E2EB7858-E48F-0A48-A5B3-FAD9D1A5651F}"/>
              </a:ext>
            </a:extLst>
          </p:cNvPr>
          <p:cNvSpPr/>
          <p:nvPr/>
        </p:nvSpPr>
        <p:spPr>
          <a:xfrm>
            <a:off x="5861493" y="3531086"/>
            <a:ext cx="2881167" cy="2052555"/>
          </a:xfrm>
          <a:prstGeom prst="roundRect">
            <a:avLst>
              <a:gd name="adj" fmla="val 13441"/>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orbel" panose="020B0503020204020204" pitchFamily="34" charset="0"/>
              </a:rPr>
              <a:t>Analyses</a:t>
            </a: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p:txBody>
      </p:sp>
      <p:sp>
        <p:nvSpPr>
          <p:cNvPr id="29" name="Rounded Rectangle 28">
            <a:extLst>
              <a:ext uri="{FF2B5EF4-FFF2-40B4-BE49-F238E27FC236}">
                <a16:creationId xmlns:a16="http://schemas.microsoft.com/office/drawing/2014/main" id="{3B56F22E-2EF1-C546-914F-7E046E38A92B}"/>
              </a:ext>
            </a:extLst>
          </p:cNvPr>
          <p:cNvSpPr/>
          <p:nvPr/>
        </p:nvSpPr>
        <p:spPr>
          <a:xfrm>
            <a:off x="8853655" y="1569573"/>
            <a:ext cx="2818921" cy="1837569"/>
          </a:xfrm>
          <a:prstGeom prst="roundRect">
            <a:avLst>
              <a:gd name="adj" fmla="val 15836"/>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orbel" panose="020B0503020204020204" pitchFamily="34" charset="0"/>
              </a:rPr>
              <a:t>Measuring Our Progress</a:t>
            </a: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p:txBody>
      </p:sp>
      <p:sp>
        <p:nvSpPr>
          <p:cNvPr id="19" name="Rounded Rectangle 18">
            <a:extLst>
              <a:ext uri="{FF2B5EF4-FFF2-40B4-BE49-F238E27FC236}">
                <a16:creationId xmlns:a16="http://schemas.microsoft.com/office/drawing/2014/main" id="{05CABFEA-33D9-DF4E-A426-071ADFC25838}"/>
              </a:ext>
            </a:extLst>
          </p:cNvPr>
          <p:cNvSpPr/>
          <p:nvPr/>
        </p:nvSpPr>
        <p:spPr>
          <a:xfrm>
            <a:off x="8868559" y="3531086"/>
            <a:ext cx="2804017" cy="2052555"/>
          </a:xfrm>
          <a:prstGeom prst="roundRect">
            <a:avLst>
              <a:gd name="adj" fmla="val 15133"/>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Corbel" panose="020B0503020204020204" pitchFamily="34" charset="0"/>
              </a:rPr>
              <a:t>NLP+Society</a:t>
            </a:r>
            <a:endParaRPr lang="en-US" sz="1600"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p:txBody>
      </p:sp>
      <p:sp>
        <p:nvSpPr>
          <p:cNvPr id="21" name="Rectangle 20">
            <a:extLst>
              <a:ext uri="{FF2B5EF4-FFF2-40B4-BE49-F238E27FC236}">
                <a16:creationId xmlns:a16="http://schemas.microsoft.com/office/drawing/2014/main" id="{AB5CA6FC-33D6-8D49-97ED-1845F4D98B11}"/>
              </a:ext>
            </a:extLst>
          </p:cNvPr>
          <p:cNvSpPr/>
          <p:nvPr/>
        </p:nvSpPr>
        <p:spPr>
          <a:xfrm>
            <a:off x="8995957" y="4766890"/>
            <a:ext cx="2549219" cy="584775"/>
          </a:xfrm>
          <a:prstGeom prst="rect">
            <a:avLst/>
          </a:prstGeom>
        </p:spPr>
        <p:txBody>
          <a:bodyPr wrap="square">
            <a:spAutoFit/>
          </a:bodyPr>
          <a:lstStyle/>
          <a:p>
            <a:pPr algn="ctr"/>
            <a:r>
              <a:rPr lang="en-US" sz="1600" dirty="0"/>
              <a:t>LK</a:t>
            </a:r>
            <a:r>
              <a:rPr lang="en-US" sz="1600" b="1" dirty="0">
                <a:solidFill>
                  <a:srgbClr val="1360B2"/>
                </a:solidFill>
              </a:rPr>
              <a:t>K</a:t>
            </a:r>
            <a:r>
              <a:rPr lang="en-US" sz="1600" dirty="0"/>
              <a:t>SS. EMNLP-Findings’20 </a:t>
            </a:r>
            <a:br>
              <a:rPr lang="en-US" sz="1600" b="1" dirty="0">
                <a:solidFill>
                  <a:srgbClr val="1360B2"/>
                </a:solidFill>
              </a:rPr>
            </a:br>
            <a:r>
              <a:rPr lang="en-US" sz="1600" dirty="0"/>
              <a:t>C</a:t>
            </a:r>
            <a:r>
              <a:rPr lang="en-US" sz="1600" b="1" dirty="0">
                <a:solidFill>
                  <a:srgbClr val="1360B2"/>
                </a:solidFill>
              </a:rPr>
              <a:t>K</a:t>
            </a:r>
            <a:r>
              <a:rPr lang="en-US" sz="1600" dirty="0"/>
              <a:t>WCR. NAACL’19</a:t>
            </a:r>
          </a:p>
        </p:txBody>
      </p:sp>
      <p:sp>
        <p:nvSpPr>
          <p:cNvPr id="22" name="Rectangle 21">
            <a:extLst>
              <a:ext uri="{FF2B5EF4-FFF2-40B4-BE49-F238E27FC236}">
                <a16:creationId xmlns:a16="http://schemas.microsoft.com/office/drawing/2014/main" id="{FCF72B77-B57F-FA4B-8D71-BE3DFBD40DD8}"/>
              </a:ext>
            </a:extLst>
          </p:cNvPr>
          <p:cNvSpPr/>
          <p:nvPr/>
        </p:nvSpPr>
        <p:spPr>
          <a:xfrm>
            <a:off x="6051226" y="4724631"/>
            <a:ext cx="2549219" cy="584775"/>
          </a:xfrm>
          <a:prstGeom prst="rect">
            <a:avLst/>
          </a:prstGeom>
        </p:spPr>
        <p:txBody>
          <a:bodyPr wrap="square">
            <a:spAutoFit/>
          </a:bodyPr>
          <a:lstStyle/>
          <a:p>
            <a:pPr algn="ctr"/>
            <a:r>
              <a:rPr lang="en-US" sz="1600" dirty="0"/>
              <a:t>G et al. EMNLP-Findings’20 </a:t>
            </a:r>
            <a:br>
              <a:rPr lang="en-US" sz="1600" b="1" dirty="0">
                <a:solidFill>
                  <a:srgbClr val="1360B2"/>
                </a:solidFill>
              </a:rPr>
            </a:br>
            <a:r>
              <a:rPr lang="en-US" sz="1600" b="1" dirty="0">
                <a:solidFill>
                  <a:srgbClr val="1360B2"/>
                </a:solidFill>
              </a:rPr>
              <a:t>K</a:t>
            </a:r>
            <a:r>
              <a:rPr lang="en-US" sz="1600" dirty="0"/>
              <a:t>KS. EMNLP’20</a:t>
            </a:r>
          </a:p>
        </p:txBody>
      </p:sp>
      <p:grpSp>
        <p:nvGrpSpPr>
          <p:cNvPr id="2" name="Group 1">
            <a:extLst>
              <a:ext uri="{FF2B5EF4-FFF2-40B4-BE49-F238E27FC236}">
                <a16:creationId xmlns:a16="http://schemas.microsoft.com/office/drawing/2014/main" id="{DEE95DCC-1F93-BF4E-BFF6-8FCE7E0A76F6}"/>
              </a:ext>
            </a:extLst>
          </p:cNvPr>
          <p:cNvGrpSpPr/>
          <p:nvPr/>
        </p:nvGrpSpPr>
        <p:grpSpPr>
          <a:xfrm>
            <a:off x="357052" y="1126935"/>
            <a:ext cx="4985657" cy="4792278"/>
            <a:chOff x="357052" y="1126935"/>
            <a:chExt cx="4985657" cy="4792278"/>
          </a:xfrm>
        </p:grpSpPr>
        <p:grpSp>
          <p:nvGrpSpPr>
            <p:cNvPr id="4" name="Group 3">
              <a:extLst>
                <a:ext uri="{FF2B5EF4-FFF2-40B4-BE49-F238E27FC236}">
                  <a16:creationId xmlns:a16="http://schemas.microsoft.com/office/drawing/2014/main" id="{716A65DF-66F8-A34E-BFE3-4CB7194DCB4F}"/>
                </a:ext>
              </a:extLst>
            </p:cNvPr>
            <p:cNvGrpSpPr/>
            <p:nvPr/>
          </p:nvGrpSpPr>
          <p:grpSpPr>
            <a:xfrm>
              <a:off x="357052" y="2322468"/>
              <a:ext cx="4985657" cy="3059428"/>
              <a:chOff x="438473" y="1884722"/>
              <a:chExt cx="2921758" cy="1591726"/>
            </a:xfrm>
          </p:grpSpPr>
          <p:pic>
            <p:nvPicPr>
              <p:cNvPr id="3" name="Picture 2" descr="Chart, box and whisker chart&#10;&#10;Description automatically generated">
                <a:extLst>
                  <a:ext uri="{FF2B5EF4-FFF2-40B4-BE49-F238E27FC236}">
                    <a16:creationId xmlns:a16="http://schemas.microsoft.com/office/drawing/2014/main" id="{C3692B23-387B-954F-AA23-15141357247F}"/>
                  </a:ext>
                </a:extLst>
              </p:cNvPr>
              <p:cNvPicPr>
                <a:picLocks noChangeAspect="1"/>
              </p:cNvPicPr>
              <p:nvPr/>
            </p:nvPicPr>
            <p:blipFill rotWithShape="1">
              <a:blip r:embed="rId3"/>
              <a:srcRect r="72471"/>
              <a:stretch/>
            </p:blipFill>
            <p:spPr>
              <a:xfrm>
                <a:off x="438473" y="1884722"/>
                <a:ext cx="1482962" cy="1584392"/>
              </a:xfrm>
              <a:prstGeom prst="rect">
                <a:avLst/>
              </a:prstGeom>
            </p:spPr>
          </p:pic>
          <p:pic>
            <p:nvPicPr>
              <p:cNvPr id="15" name="Picture 14" descr="Chart, box and whisker chart&#10;&#10;Description automatically generated">
                <a:extLst>
                  <a:ext uri="{FF2B5EF4-FFF2-40B4-BE49-F238E27FC236}">
                    <a16:creationId xmlns:a16="http://schemas.microsoft.com/office/drawing/2014/main" id="{7BC127EB-3667-2542-A741-29095827C7A6}"/>
                  </a:ext>
                </a:extLst>
              </p:cNvPr>
              <p:cNvPicPr>
                <a:picLocks noChangeAspect="1"/>
              </p:cNvPicPr>
              <p:nvPr/>
            </p:nvPicPr>
            <p:blipFill rotWithShape="1">
              <a:blip r:embed="rId3"/>
              <a:srcRect l="72321"/>
              <a:stretch/>
            </p:blipFill>
            <p:spPr>
              <a:xfrm>
                <a:off x="1869183" y="1892056"/>
                <a:ext cx="1491048" cy="1584392"/>
              </a:xfrm>
              <a:prstGeom prst="rect">
                <a:avLst/>
              </a:prstGeom>
            </p:spPr>
          </p:pic>
        </p:grpSp>
        <p:sp>
          <p:nvSpPr>
            <p:cNvPr id="32" name="Rectangle 31">
              <a:extLst>
                <a:ext uri="{FF2B5EF4-FFF2-40B4-BE49-F238E27FC236}">
                  <a16:creationId xmlns:a16="http://schemas.microsoft.com/office/drawing/2014/main" id="{B0913964-A6D9-184D-BAE5-7F5E16170566}"/>
                </a:ext>
              </a:extLst>
            </p:cNvPr>
            <p:cNvSpPr/>
            <p:nvPr/>
          </p:nvSpPr>
          <p:spPr>
            <a:xfrm>
              <a:off x="1011382" y="1126935"/>
              <a:ext cx="3639907" cy="707886"/>
            </a:xfrm>
            <a:prstGeom prst="rect">
              <a:avLst/>
            </a:prstGeom>
          </p:spPr>
          <p:txBody>
            <a:bodyPr wrap="none">
              <a:spAutoFit/>
            </a:bodyPr>
            <a:lstStyle/>
            <a:p>
              <a:pPr algn="ctr"/>
              <a:r>
                <a:rPr lang="en-US" sz="2400" dirty="0">
                  <a:solidFill>
                    <a:srgbClr val="1A4594"/>
                  </a:solidFill>
                </a:rPr>
                <a:t>Social Biases in QA Models</a:t>
              </a:r>
              <a:r>
                <a:rPr lang="en-US" sz="2400" dirty="0"/>
                <a:t> </a:t>
              </a:r>
              <a:br>
                <a:rPr lang="en-US" sz="2400" dirty="0"/>
              </a:br>
              <a:r>
                <a:rPr lang="en-US" sz="1600" dirty="0">
                  <a:solidFill>
                    <a:schemeClr val="bg1">
                      <a:lumMod val="50000"/>
                    </a:schemeClr>
                  </a:solidFill>
                </a:rPr>
                <a:t>[Li et al. EMNLP-Findings’20]</a:t>
              </a:r>
            </a:p>
          </p:txBody>
        </p:sp>
        <p:sp>
          <p:nvSpPr>
            <p:cNvPr id="16" name="Rectangle 15">
              <a:extLst>
                <a:ext uri="{FF2B5EF4-FFF2-40B4-BE49-F238E27FC236}">
                  <a16:creationId xmlns:a16="http://schemas.microsoft.com/office/drawing/2014/main" id="{88A14A9E-046C-9E4B-9468-35EFF61BE3BC}"/>
                </a:ext>
              </a:extLst>
            </p:cNvPr>
            <p:cNvSpPr/>
            <p:nvPr/>
          </p:nvSpPr>
          <p:spPr>
            <a:xfrm>
              <a:off x="1374281" y="5395993"/>
              <a:ext cx="2830391" cy="523220"/>
            </a:xfrm>
            <a:prstGeom prst="rect">
              <a:avLst/>
            </a:prstGeom>
          </p:spPr>
          <p:txBody>
            <a:bodyPr wrap="square">
              <a:spAutoFit/>
            </a:bodyPr>
            <a:lstStyle/>
            <a:p>
              <a:pPr algn="ctr"/>
              <a:r>
                <a:rPr lang="en-US" sz="1400" i="1" dirty="0"/>
                <a:t>Association of ethylic/religious groups with negative stereotypes</a:t>
              </a:r>
            </a:p>
          </p:txBody>
        </p:sp>
      </p:grpSp>
      <p:pic>
        <p:nvPicPr>
          <p:cNvPr id="2050" name="Picture 2" descr="Analysis Icons - Download Free Vector Icons | Noun Project">
            <a:extLst>
              <a:ext uri="{FF2B5EF4-FFF2-40B4-BE49-F238E27FC236}">
                <a16:creationId xmlns:a16="http://schemas.microsoft.com/office/drawing/2014/main" id="{A3F2A01E-EB06-C042-9009-E1F50719A6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6567" y="3849011"/>
            <a:ext cx="689838" cy="6898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kisspng-computer-icons-community-symbol-clip-art-cinque-terre-5b18edc3e489b2.6727682915283603879361  - RDI Hub">
            <a:extLst>
              <a:ext uri="{FF2B5EF4-FFF2-40B4-BE49-F238E27FC236}">
                <a16:creationId xmlns:a16="http://schemas.microsoft.com/office/drawing/2014/main" id="{998BECB2-6CC0-AF4D-A9D0-C13A057693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2583" y="3912986"/>
            <a:ext cx="663122" cy="66312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145154CB-F3AC-D74A-A5B2-79C9DD3FFF22}"/>
              </a:ext>
            </a:extLst>
          </p:cNvPr>
          <p:cNvSpPr/>
          <p:nvPr/>
        </p:nvSpPr>
        <p:spPr>
          <a:xfrm>
            <a:off x="5825405" y="2476390"/>
            <a:ext cx="2992162" cy="830997"/>
          </a:xfrm>
          <a:prstGeom prst="rect">
            <a:avLst/>
          </a:prstGeom>
        </p:spPr>
        <p:txBody>
          <a:bodyPr wrap="square">
            <a:spAutoFit/>
          </a:bodyPr>
          <a:lstStyle/>
          <a:p>
            <a:pPr algn="ctr"/>
            <a:r>
              <a:rPr lang="en-US" sz="1600" b="1" dirty="0">
                <a:solidFill>
                  <a:srgbClr val="1360B2"/>
                </a:solidFill>
              </a:rPr>
              <a:t>K</a:t>
            </a:r>
            <a:r>
              <a:rPr lang="en-US" sz="1600" dirty="0"/>
              <a:t>MKKTCH. EMNLP-Findings’20 </a:t>
            </a:r>
          </a:p>
          <a:p>
            <a:pPr algn="ctr"/>
            <a:r>
              <a:rPr lang="en-US" sz="1600" b="1" dirty="0">
                <a:solidFill>
                  <a:srgbClr val="1360B2"/>
                </a:solidFill>
              </a:rPr>
              <a:t>K</a:t>
            </a:r>
            <a:r>
              <a:rPr lang="en-US" sz="1600" dirty="0"/>
              <a:t>CRUR. NAACL’18</a:t>
            </a:r>
          </a:p>
          <a:p>
            <a:pPr algn="ctr"/>
            <a:r>
              <a:rPr lang="en-US" sz="1600" dirty="0"/>
              <a:t>P</a:t>
            </a:r>
            <a:r>
              <a:rPr lang="en-US" sz="1600" b="1" dirty="0">
                <a:solidFill>
                  <a:srgbClr val="1360B2"/>
                </a:solidFill>
              </a:rPr>
              <a:t>K</a:t>
            </a:r>
            <a:r>
              <a:rPr lang="en-US" sz="1600" dirty="0"/>
              <a:t>R. NAACL’15</a:t>
            </a:r>
          </a:p>
        </p:txBody>
      </p:sp>
      <p:pic>
        <p:nvPicPr>
          <p:cNvPr id="25" name="Picture 2" descr="Engineer, factory, gear, industrial, manufacturing icon - Download on  Iconfinder">
            <a:extLst>
              <a:ext uri="{FF2B5EF4-FFF2-40B4-BE49-F238E27FC236}">
                <a16:creationId xmlns:a16="http://schemas.microsoft.com/office/drawing/2014/main" id="{B677D8A1-226A-404A-82A8-971C7AC04C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9253" y="1977149"/>
            <a:ext cx="518978" cy="51897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5764D8CF-BC4A-1D49-9AC4-38DFAADE2167}"/>
              </a:ext>
            </a:extLst>
          </p:cNvPr>
          <p:cNvSpPr/>
          <p:nvPr/>
        </p:nvSpPr>
        <p:spPr>
          <a:xfrm>
            <a:off x="8968856" y="2440503"/>
            <a:ext cx="2576320" cy="830997"/>
          </a:xfrm>
          <a:prstGeom prst="rect">
            <a:avLst/>
          </a:prstGeom>
        </p:spPr>
        <p:txBody>
          <a:bodyPr wrap="square">
            <a:spAutoFit/>
          </a:bodyPr>
          <a:lstStyle/>
          <a:p>
            <a:pPr algn="ctr"/>
            <a:r>
              <a:rPr lang="en-US" sz="1600" dirty="0"/>
              <a:t>G</a:t>
            </a:r>
            <a:r>
              <a:rPr lang="en-US" sz="1600" b="1" dirty="0">
                <a:solidFill>
                  <a:srgbClr val="1360B2"/>
                </a:solidFill>
              </a:rPr>
              <a:t>K</a:t>
            </a:r>
            <a:r>
              <a:rPr lang="en-US" sz="1600" dirty="0"/>
              <a:t>SKRB. TACL’21 </a:t>
            </a:r>
            <a:endParaRPr lang="en-US" sz="1600" b="1" dirty="0">
              <a:solidFill>
                <a:srgbClr val="1360B2"/>
              </a:solidFill>
            </a:endParaRPr>
          </a:p>
          <a:p>
            <a:pPr algn="ctr"/>
            <a:r>
              <a:rPr lang="en-US" sz="1600" dirty="0"/>
              <a:t>Z</a:t>
            </a:r>
            <a:r>
              <a:rPr lang="en-US" sz="1600" b="1" dirty="0">
                <a:solidFill>
                  <a:srgbClr val="1360B2"/>
                </a:solidFill>
              </a:rPr>
              <a:t>K</a:t>
            </a:r>
            <a:r>
              <a:rPr lang="en-US" sz="1600" dirty="0"/>
              <a:t>QR. EMNLP’19</a:t>
            </a:r>
          </a:p>
          <a:p>
            <a:pPr algn="ctr"/>
            <a:r>
              <a:rPr lang="en-US" sz="1600" b="1" dirty="0">
                <a:solidFill>
                  <a:srgbClr val="1360B2"/>
                </a:solidFill>
              </a:rPr>
              <a:t>K</a:t>
            </a:r>
            <a:r>
              <a:rPr lang="en-US" sz="1600" dirty="0"/>
              <a:t>CRUR. NAACL’18</a:t>
            </a:r>
          </a:p>
        </p:txBody>
      </p:sp>
      <p:pic>
        <p:nvPicPr>
          <p:cNvPr id="33" name="Picture 14" descr="Measure, measurement, measuring, tape icon - Download on Iconfinder">
            <a:extLst>
              <a:ext uri="{FF2B5EF4-FFF2-40B4-BE49-F238E27FC236}">
                <a16:creationId xmlns:a16="http://schemas.microsoft.com/office/drawing/2014/main" id="{2B122469-A78F-504E-8679-4E7C912E86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80544" y="1910269"/>
            <a:ext cx="655190" cy="655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51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2DE7083E-FFBE-D240-9367-6BF5D0C9F3A6}"/>
              </a:ext>
            </a:extLst>
          </p:cNvPr>
          <p:cNvSpPr/>
          <p:nvPr/>
        </p:nvSpPr>
        <p:spPr>
          <a:xfrm>
            <a:off x="5674116" y="1320659"/>
            <a:ext cx="6213084" cy="4455110"/>
          </a:xfrm>
          <a:prstGeom prst="roundRect">
            <a:avLst>
              <a:gd name="adj" fmla="val 12467"/>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endParaRPr lang="en-US" b="1" dirty="0">
              <a:latin typeface="Corbel" panose="020B0503020204020204" pitchFamily="34" charset="0"/>
            </a:endParaRPr>
          </a:p>
        </p:txBody>
      </p:sp>
      <p:sp>
        <p:nvSpPr>
          <p:cNvPr id="30" name="Rounded Rectangle 29">
            <a:extLst>
              <a:ext uri="{FF2B5EF4-FFF2-40B4-BE49-F238E27FC236}">
                <a16:creationId xmlns:a16="http://schemas.microsoft.com/office/drawing/2014/main" id="{56782B42-4404-7D4F-A57B-1DFE6CFE8CF0}"/>
              </a:ext>
            </a:extLst>
          </p:cNvPr>
          <p:cNvSpPr/>
          <p:nvPr/>
        </p:nvSpPr>
        <p:spPr>
          <a:xfrm>
            <a:off x="5861493" y="1569572"/>
            <a:ext cx="2881937" cy="1837570"/>
          </a:xfrm>
          <a:prstGeom prst="roundRect">
            <a:avLst>
              <a:gd name="adj" fmla="val 16912"/>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solidFill>
                  <a:schemeClr val="tx1"/>
                </a:solidFill>
                <a:latin typeface="Corbel" panose="020B0503020204020204" pitchFamily="34" charset="0"/>
              </a:rPr>
              <a:t>Models of Language Problems</a:t>
            </a:r>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endParaRPr lang="en-US" sz="1600" i="1" dirty="0">
              <a:solidFill>
                <a:schemeClr val="tx1"/>
              </a:solidFill>
              <a:latin typeface="Corbel" panose="020B0503020204020204" pitchFamily="34" charset="0"/>
            </a:endParaRPr>
          </a:p>
          <a:p>
            <a:pPr marL="285750" indent="-285750">
              <a:buFont typeface="Wingdings" pitchFamily="2" charset="2"/>
              <a:buChar char="§"/>
            </a:pPr>
            <a:endParaRPr lang="en-US" sz="1600" i="1"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p:txBody>
      </p:sp>
      <p:sp>
        <p:nvSpPr>
          <p:cNvPr id="26" name="Rounded Rectangle 25">
            <a:extLst>
              <a:ext uri="{FF2B5EF4-FFF2-40B4-BE49-F238E27FC236}">
                <a16:creationId xmlns:a16="http://schemas.microsoft.com/office/drawing/2014/main" id="{E2EB7858-E48F-0A48-A5B3-FAD9D1A5651F}"/>
              </a:ext>
            </a:extLst>
          </p:cNvPr>
          <p:cNvSpPr/>
          <p:nvPr/>
        </p:nvSpPr>
        <p:spPr>
          <a:xfrm>
            <a:off x="5861493" y="3531086"/>
            <a:ext cx="2881167" cy="2052555"/>
          </a:xfrm>
          <a:prstGeom prst="roundRect">
            <a:avLst>
              <a:gd name="adj" fmla="val 13441"/>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orbel" panose="020B0503020204020204" pitchFamily="34" charset="0"/>
              </a:rPr>
              <a:t>Analyses</a:t>
            </a: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p:txBody>
      </p:sp>
      <p:sp>
        <p:nvSpPr>
          <p:cNvPr id="29" name="Rounded Rectangle 28">
            <a:extLst>
              <a:ext uri="{FF2B5EF4-FFF2-40B4-BE49-F238E27FC236}">
                <a16:creationId xmlns:a16="http://schemas.microsoft.com/office/drawing/2014/main" id="{3B56F22E-2EF1-C546-914F-7E046E38A92B}"/>
              </a:ext>
            </a:extLst>
          </p:cNvPr>
          <p:cNvSpPr/>
          <p:nvPr/>
        </p:nvSpPr>
        <p:spPr>
          <a:xfrm>
            <a:off x="8853655" y="1569573"/>
            <a:ext cx="2818921" cy="1837569"/>
          </a:xfrm>
          <a:prstGeom prst="roundRect">
            <a:avLst>
              <a:gd name="adj" fmla="val 15836"/>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Corbel" panose="020B0503020204020204" pitchFamily="34" charset="0"/>
              </a:rPr>
              <a:t>Measuring Our Progress</a:t>
            </a: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a:p>
            <a:pPr algn="ctr"/>
            <a:endParaRPr lang="en-US" sz="1600" dirty="0">
              <a:solidFill>
                <a:schemeClr val="tx1"/>
              </a:solidFill>
              <a:latin typeface="Corbel" panose="020B0503020204020204" pitchFamily="34" charset="0"/>
            </a:endParaRPr>
          </a:p>
        </p:txBody>
      </p:sp>
      <p:sp>
        <p:nvSpPr>
          <p:cNvPr id="19" name="Rounded Rectangle 18">
            <a:extLst>
              <a:ext uri="{FF2B5EF4-FFF2-40B4-BE49-F238E27FC236}">
                <a16:creationId xmlns:a16="http://schemas.microsoft.com/office/drawing/2014/main" id="{05CABFEA-33D9-DF4E-A426-071ADFC25838}"/>
              </a:ext>
            </a:extLst>
          </p:cNvPr>
          <p:cNvSpPr/>
          <p:nvPr/>
        </p:nvSpPr>
        <p:spPr>
          <a:xfrm>
            <a:off x="8868559" y="3531086"/>
            <a:ext cx="2804017" cy="2052555"/>
          </a:xfrm>
          <a:prstGeom prst="roundRect">
            <a:avLst>
              <a:gd name="adj" fmla="val 15133"/>
            </a:avLst>
          </a:prstGeom>
          <a:solidFill>
            <a:schemeClr val="bg1">
              <a:alpha val="5215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chemeClr val="tx1"/>
                </a:solidFill>
                <a:latin typeface="Corbel" panose="020B0503020204020204" pitchFamily="34" charset="0"/>
              </a:rPr>
              <a:t>NLP+Society</a:t>
            </a:r>
            <a:endParaRPr lang="en-US" sz="1600"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a:p>
            <a:pPr algn="ctr"/>
            <a:endParaRPr lang="en-US" b="1" dirty="0">
              <a:solidFill>
                <a:schemeClr val="tx1"/>
              </a:solidFill>
              <a:latin typeface="Corbel" panose="020B0503020204020204" pitchFamily="34" charset="0"/>
            </a:endParaRPr>
          </a:p>
        </p:txBody>
      </p:sp>
      <p:sp>
        <p:nvSpPr>
          <p:cNvPr id="17" name="Rectangle 16">
            <a:extLst>
              <a:ext uri="{FF2B5EF4-FFF2-40B4-BE49-F238E27FC236}">
                <a16:creationId xmlns:a16="http://schemas.microsoft.com/office/drawing/2014/main" id="{6453F275-463B-1547-8705-1AE9352EBED7}"/>
              </a:ext>
            </a:extLst>
          </p:cNvPr>
          <p:cNvSpPr/>
          <p:nvPr/>
        </p:nvSpPr>
        <p:spPr>
          <a:xfrm>
            <a:off x="496274" y="743113"/>
            <a:ext cx="5030359" cy="707886"/>
          </a:xfrm>
          <a:prstGeom prst="rect">
            <a:avLst/>
          </a:prstGeom>
        </p:spPr>
        <p:txBody>
          <a:bodyPr wrap="square">
            <a:spAutoFit/>
          </a:bodyPr>
          <a:lstStyle/>
          <a:p>
            <a:pPr algn="ctr"/>
            <a:r>
              <a:rPr lang="en-US" sz="2400" dirty="0">
                <a:solidFill>
                  <a:srgbClr val="1A4594"/>
                </a:solidFill>
              </a:rPr>
              <a:t>Diverse Perspective Discovery</a:t>
            </a:r>
            <a:r>
              <a:rPr lang="en-US" sz="2400" dirty="0"/>
              <a:t> </a:t>
            </a:r>
            <a:br>
              <a:rPr lang="en-US" sz="2400" dirty="0"/>
            </a:br>
            <a:r>
              <a:rPr lang="en-US" sz="1600" dirty="0">
                <a:solidFill>
                  <a:schemeClr val="bg1">
                    <a:lumMod val="50000"/>
                  </a:schemeClr>
                </a:solidFill>
              </a:rPr>
              <a:t>[Chen et al. NAACL’19]</a:t>
            </a:r>
          </a:p>
        </p:txBody>
      </p:sp>
      <p:pic>
        <p:nvPicPr>
          <p:cNvPr id="18" name="Picture 17" descr="A screenshot of a cell phone&#13;&#10;&#13;&#10;Description automatically generated">
            <a:extLst>
              <a:ext uri="{FF2B5EF4-FFF2-40B4-BE49-F238E27FC236}">
                <a16:creationId xmlns:a16="http://schemas.microsoft.com/office/drawing/2014/main" id="{CB8F79E7-7CDA-B14D-8EA4-1C716037765D}"/>
              </a:ext>
            </a:extLst>
          </p:cNvPr>
          <p:cNvPicPr>
            <a:picLocks noChangeAspect="1"/>
          </p:cNvPicPr>
          <p:nvPr/>
        </p:nvPicPr>
        <p:blipFill>
          <a:blip r:embed="rId3"/>
          <a:stretch>
            <a:fillRect/>
          </a:stretch>
        </p:blipFill>
        <p:spPr>
          <a:xfrm>
            <a:off x="633761" y="1862963"/>
            <a:ext cx="4728645" cy="3964268"/>
          </a:xfrm>
          <a:prstGeom prst="rect">
            <a:avLst/>
          </a:prstGeom>
        </p:spPr>
      </p:pic>
      <p:sp>
        <p:nvSpPr>
          <p:cNvPr id="13" name="Rectangle 12">
            <a:extLst>
              <a:ext uri="{FF2B5EF4-FFF2-40B4-BE49-F238E27FC236}">
                <a16:creationId xmlns:a16="http://schemas.microsoft.com/office/drawing/2014/main" id="{7AAAD4CF-8F3E-F44B-AB2B-20895D2ECB0F}"/>
              </a:ext>
            </a:extLst>
          </p:cNvPr>
          <p:cNvSpPr/>
          <p:nvPr/>
        </p:nvSpPr>
        <p:spPr>
          <a:xfrm>
            <a:off x="977463" y="5827231"/>
            <a:ext cx="4014952" cy="307777"/>
          </a:xfrm>
          <a:prstGeom prst="rect">
            <a:avLst/>
          </a:prstGeom>
        </p:spPr>
        <p:txBody>
          <a:bodyPr wrap="square">
            <a:spAutoFit/>
          </a:bodyPr>
          <a:lstStyle/>
          <a:p>
            <a:pPr algn="ctr"/>
            <a:r>
              <a:rPr lang="en-US" sz="1400" i="1" dirty="0"/>
              <a:t>Diverse perspectives to address the given claim. </a:t>
            </a:r>
          </a:p>
        </p:txBody>
      </p:sp>
      <p:sp>
        <p:nvSpPr>
          <p:cNvPr id="2" name="Rectangle 1">
            <a:extLst>
              <a:ext uri="{FF2B5EF4-FFF2-40B4-BE49-F238E27FC236}">
                <a16:creationId xmlns:a16="http://schemas.microsoft.com/office/drawing/2014/main" id="{6451F9F6-DD99-A146-9D18-D69F084C5E67}"/>
              </a:ext>
            </a:extLst>
          </p:cNvPr>
          <p:cNvSpPr/>
          <p:nvPr/>
        </p:nvSpPr>
        <p:spPr>
          <a:xfrm>
            <a:off x="633761" y="3815255"/>
            <a:ext cx="1363205"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99673E4-7AF7-5C4E-A3BF-D07F6246657C}"/>
              </a:ext>
            </a:extLst>
          </p:cNvPr>
          <p:cNvSpPr/>
          <p:nvPr/>
        </p:nvSpPr>
        <p:spPr>
          <a:xfrm>
            <a:off x="8968856" y="2440503"/>
            <a:ext cx="2576320" cy="830997"/>
          </a:xfrm>
          <a:prstGeom prst="rect">
            <a:avLst/>
          </a:prstGeom>
        </p:spPr>
        <p:txBody>
          <a:bodyPr wrap="square">
            <a:spAutoFit/>
          </a:bodyPr>
          <a:lstStyle/>
          <a:p>
            <a:pPr algn="ctr"/>
            <a:r>
              <a:rPr lang="en-US" sz="1600" dirty="0"/>
              <a:t>G</a:t>
            </a:r>
            <a:r>
              <a:rPr lang="en-US" sz="1600" b="1" dirty="0">
                <a:solidFill>
                  <a:srgbClr val="1360B2"/>
                </a:solidFill>
              </a:rPr>
              <a:t>K</a:t>
            </a:r>
            <a:r>
              <a:rPr lang="en-US" sz="1600" dirty="0"/>
              <a:t>SKRB. TACL’21 </a:t>
            </a:r>
            <a:endParaRPr lang="en-US" sz="1600" b="1" dirty="0">
              <a:solidFill>
                <a:srgbClr val="1360B2"/>
              </a:solidFill>
            </a:endParaRPr>
          </a:p>
          <a:p>
            <a:pPr algn="ctr"/>
            <a:r>
              <a:rPr lang="en-US" sz="1600" dirty="0"/>
              <a:t>Z</a:t>
            </a:r>
            <a:r>
              <a:rPr lang="en-US" sz="1600" b="1" dirty="0">
                <a:solidFill>
                  <a:srgbClr val="1360B2"/>
                </a:solidFill>
              </a:rPr>
              <a:t>K</a:t>
            </a:r>
            <a:r>
              <a:rPr lang="en-US" sz="1600" dirty="0"/>
              <a:t>QR. EMNLP’19</a:t>
            </a:r>
          </a:p>
          <a:p>
            <a:pPr algn="ctr"/>
            <a:r>
              <a:rPr lang="en-US" sz="1600" b="1" dirty="0">
                <a:solidFill>
                  <a:srgbClr val="1360B2"/>
                </a:solidFill>
              </a:rPr>
              <a:t>K</a:t>
            </a:r>
            <a:r>
              <a:rPr lang="en-US" sz="1600" dirty="0"/>
              <a:t>CRUR. NAACL’18</a:t>
            </a:r>
          </a:p>
        </p:txBody>
      </p:sp>
      <p:pic>
        <p:nvPicPr>
          <p:cNvPr id="16" name="Picture 14" descr="Measure, measurement, measuring, tape icon - Download on Iconfinder">
            <a:extLst>
              <a:ext uri="{FF2B5EF4-FFF2-40B4-BE49-F238E27FC236}">
                <a16:creationId xmlns:a16="http://schemas.microsoft.com/office/drawing/2014/main" id="{1B8A5727-FDEE-D941-AACD-DAEB7B7CA9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0544" y="1910269"/>
            <a:ext cx="655190" cy="65519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3C241D0F-E8D4-464E-AFCF-1CF3F79B87C0}"/>
              </a:ext>
            </a:extLst>
          </p:cNvPr>
          <p:cNvSpPr/>
          <p:nvPr/>
        </p:nvSpPr>
        <p:spPr>
          <a:xfrm>
            <a:off x="8995957" y="4766890"/>
            <a:ext cx="2549219" cy="584775"/>
          </a:xfrm>
          <a:prstGeom prst="rect">
            <a:avLst/>
          </a:prstGeom>
        </p:spPr>
        <p:txBody>
          <a:bodyPr wrap="square">
            <a:spAutoFit/>
          </a:bodyPr>
          <a:lstStyle/>
          <a:p>
            <a:pPr algn="ctr"/>
            <a:r>
              <a:rPr lang="en-US" sz="1600" dirty="0"/>
              <a:t>LK</a:t>
            </a:r>
            <a:r>
              <a:rPr lang="en-US" sz="1600" b="1" dirty="0">
                <a:solidFill>
                  <a:srgbClr val="1360B2"/>
                </a:solidFill>
              </a:rPr>
              <a:t>K</a:t>
            </a:r>
            <a:r>
              <a:rPr lang="en-US" sz="1600" dirty="0"/>
              <a:t>SS. EMNLP-Findings’20 </a:t>
            </a:r>
            <a:br>
              <a:rPr lang="en-US" sz="1600" b="1" dirty="0">
                <a:solidFill>
                  <a:srgbClr val="1360B2"/>
                </a:solidFill>
              </a:rPr>
            </a:br>
            <a:r>
              <a:rPr lang="en-US" sz="1600" dirty="0"/>
              <a:t>C</a:t>
            </a:r>
            <a:r>
              <a:rPr lang="en-US" sz="1600" b="1" dirty="0">
                <a:solidFill>
                  <a:srgbClr val="1360B2"/>
                </a:solidFill>
              </a:rPr>
              <a:t>K</a:t>
            </a:r>
            <a:r>
              <a:rPr lang="en-US" sz="1600" dirty="0"/>
              <a:t>WCR. NAACL’19</a:t>
            </a:r>
          </a:p>
        </p:txBody>
      </p:sp>
      <p:sp>
        <p:nvSpPr>
          <p:cNvPr id="23" name="Rectangle 22">
            <a:extLst>
              <a:ext uri="{FF2B5EF4-FFF2-40B4-BE49-F238E27FC236}">
                <a16:creationId xmlns:a16="http://schemas.microsoft.com/office/drawing/2014/main" id="{8349DB40-AA0F-2E4C-B65A-BC10929510D0}"/>
              </a:ext>
            </a:extLst>
          </p:cNvPr>
          <p:cNvSpPr/>
          <p:nvPr/>
        </p:nvSpPr>
        <p:spPr>
          <a:xfrm>
            <a:off x="6051226" y="4724631"/>
            <a:ext cx="2549219" cy="584775"/>
          </a:xfrm>
          <a:prstGeom prst="rect">
            <a:avLst/>
          </a:prstGeom>
        </p:spPr>
        <p:txBody>
          <a:bodyPr wrap="square">
            <a:spAutoFit/>
          </a:bodyPr>
          <a:lstStyle/>
          <a:p>
            <a:pPr algn="ctr"/>
            <a:r>
              <a:rPr lang="en-US" sz="1600" dirty="0"/>
              <a:t>G et al. EMNLP-Findings’20 </a:t>
            </a:r>
            <a:br>
              <a:rPr lang="en-US" sz="1600" b="1" dirty="0">
                <a:solidFill>
                  <a:srgbClr val="1360B2"/>
                </a:solidFill>
              </a:rPr>
            </a:br>
            <a:r>
              <a:rPr lang="en-US" sz="1600" b="1" dirty="0">
                <a:solidFill>
                  <a:srgbClr val="1360B2"/>
                </a:solidFill>
              </a:rPr>
              <a:t>K</a:t>
            </a:r>
            <a:r>
              <a:rPr lang="en-US" sz="1600" dirty="0"/>
              <a:t>KS. EMNLP’20</a:t>
            </a:r>
          </a:p>
        </p:txBody>
      </p:sp>
      <p:pic>
        <p:nvPicPr>
          <p:cNvPr id="24" name="Picture 2" descr="Analysis Icons - Download Free Vector Icons | Noun Project">
            <a:extLst>
              <a:ext uri="{FF2B5EF4-FFF2-40B4-BE49-F238E27FC236}">
                <a16:creationId xmlns:a16="http://schemas.microsoft.com/office/drawing/2014/main" id="{6DE48875-4B85-9C46-845A-DE5CF73022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6567" y="3849011"/>
            <a:ext cx="689838" cy="6898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isspng-computer-icons-community-symbol-clip-art-cinque-terre-5b18edc3e489b2.6727682915283603879361  - RDI Hub">
            <a:extLst>
              <a:ext uri="{FF2B5EF4-FFF2-40B4-BE49-F238E27FC236}">
                <a16:creationId xmlns:a16="http://schemas.microsoft.com/office/drawing/2014/main" id="{5B6ED270-1910-5946-825A-86AE725CFC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22583" y="3912986"/>
            <a:ext cx="663122" cy="66312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742D8FA7-F44F-804F-BCF6-8D0D6FB1050F}"/>
              </a:ext>
            </a:extLst>
          </p:cNvPr>
          <p:cNvSpPr/>
          <p:nvPr/>
        </p:nvSpPr>
        <p:spPr>
          <a:xfrm>
            <a:off x="5825405" y="2476390"/>
            <a:ext cx="2992162" cy="830997"/>
          </a:xfrm>
          <a:prstGeom prst="rect">
            <a:avLst/>
          </a:prstGeom>
        </p:spPr>
        <p:txBody>
          <a:bodyPr wrap="square">
            <a:spAutoFit/>
          </a:bodyPr>
          <a:lstStyle/>
          <a:p>
            <a:pPr algn="ctr"/>
            <a:r>
              <a:rPr lang="en-US" sz="1600" b="1" dirty="0">
                <a:solidFill>
                  <a:srgbClr val="1360B2"/>
                </a:solidFill>
              </a:rPr>
              <a:t>K</a:t>
            </a:r>
            <a:r>
              <a:rPr lang="en-US" sz="1600" dirty="0"/>
              <a:t>MKKTCH. EMNLP-Findings’20 </a:t>
            </a:r>
          </a:p>
          <a:p>
            <a:pPr algn="ctr"/>
            <a:r>
              <a:rPr lang="en-US" sz="1600" b="1" dirty="0">
                <a:solidFill>
                  <a:srgbClr val="1360B2"/>
                </a:solidFill>
              </a:rPr>
              <a:t>K</a:t>
            </a:r>
            <a:r>
              <a:rPr lang="en-US" sz="1600" dirty="0"/>
              <a:t>CRUR. NAACL’18</a:t>
            </a:r>
          </a:p>
          <a:p>
            <a:pPr algn="ctr"/>
            <a:r>
              <a:rPr lang="en-US" sz="1600" dirty="0"/>
              <a:t>P</a:t>
            </a:r>
            <a:r>
              <a:rPr lang="en-US" sz="1600" b="1" dirty="0">
                <a:solidFill>
                  <a:srgbClr val="1360B2"/>
                </a:solidFill>
              </a:rPr>
              <a:t>K</a:t>
            </a:r>
            <a:r>
              <a:rPr lang="en-US" sz="1600" dirty="0"/>
              <a:t>R. NAACL’15</a:t>
            </a:r>
          </a:p>
        </p:txBody>
      </p:sp>
      <p:pic>
        <p:nvPicPr>
          <p:cNvPr id="28" name="Picture 2" descr="Engineer, factory, gear, industrial, manufacturing icon - Download on  Iconfinder">
            <a:extLst>
              <a:ext uri="{FF2B5EF4-FFF2-40B4-BE49-F238E27FC236}">
                <a16:creationId xmlns:a16="http://schemas.microsoft.com/office/drawing/2014/main" id="{D1400A46-C66F-E643-A1A8-DB29DCB73E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9253" y="1977149"/>
            <a:ext cx="518978" cy="518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70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3E60A-2095-6645-A825-C24DFD2CD6F6}"/>
              </a:ext>
            </a:extLst>
          </p:cNvPr>
          <p:cNvSpPr>
            <a:spLocks noGrp="1"/>
          </p:cNvSpPr>
          <p:nvPr>
            <p:ph type="title"/>
          </p:nvPr>
        </p:nvSpPr>
        <p:spPr/>
        <p:txBody>
          <a:bodyPr/>
          <a:lstStyle/>
          <a:p>
            <a:r>
              <a:rPr lang="en-US" dirty="0"/>
              <a:t>This Talk</a:t>
            </a:r>
          </a:p>
        </p:txBody>
      </p:sp>
      <p:sp>
        <p:nvSpPr>
          <p:cNvPr id="6" name="Content Placeholder 5">
            <a:extLst>
              <a:ext uri="{FF2B5EF4-FFF2-40B4-BE49-F238E27FC236}">
                <a16:creationId xmlns:a16="http://schemas.microsoft.com/office/drawing/2014/main" id="{1AE1E60D-E117-CF48-AE10-C89F493ECE5F}"/>
              </a:ext>
            </a:extLst>
          </p:cNvPr>
          <p:cNvSpPr>
            <a:spLocks noGrp="1"/>
          </p:cNvSpPr>
          <p:nvPr>
            <p:ph idx="1"/>
          </p:nvPr>
        </p:nvSpPr>
        <p:spPr/>
        <p:txBody>
          <a:bodyPr/>
          <a:lstStyle/>
          <a:p>
            <a:r>
              <a:rPr lang="en-US" dirty="0"/>
              <a:t>In the current state of NLP field, we do </a:t>
            </a:r>
            <a:r>
              <a:rPr lang="en-US" b="1" dirty="0"/>
              <a:t>not</a:t>
            </a:r>
            <a:r>
              <a:rPr lang="en-US" dirty="0"/>
              <a:t> focus enough on the “breadth” of our progress. </a:t>
            </a:r>
          </a:p>
          <a:p>
            <a:endParaRPr lang="en-US" dirty="0"/>
          </a:p>
        </p:txBody>
      </p:sp>
      <p:sp>
        <p:nvSpPr>
          <p:cNvPr id="4" name="Slide Number Placeholder 3">
            <a:extLst>
              <a:ext uri="{FF2B5EF4-FFF2-40B4-BE49-F238E27FC236}">
                <a16:creationId xmlns:a16="http://schemas.microsoft.com/office/drawing/2014/main" id="{42558D39-A170-B44A-8258-5F32D464CC48}"/>
              </a:ext>
            </a:extLst>
          </p:cNvPr>
          <p:cNvSpPr>
            <a:spLocks noGrp="1"/>
          </p:cNvSpPr>
          <p:nvPr>
            <p:ph type="sldNum" sz="quarter" idx="10"/>
          </p:nvPr>
        </p:nvSpPr>
        <p:spPr/>
        <p:txBody>
          <a:bodyPr/>
          <a:lstStyle/>
          <a:p>
            <a:pPr>
              <a:defRPr/>
            </a:pPr>
            <a:fld id="{0121240C-47AF-2F4D-83B3-CC3EDF50F794}" type="slidenum">
              <a:rPr lang="en-US" smtClean="0"/>
              <a:pPr>
                <a:defRPr/>
              </a:pPr>
              <a:t>8</a:t>
            </a:fld>
            <a:endParaRPr lang="en-US" dirty="0"/>
          </a:p>
        </p:txBody>
      </p:sp>
      <p:sp>
        <p:nvSpPr>
          <p:cNvPr id="7" name="Rounded Rectangle 6">
            <a:extLst>
              <a:ext uri="{FF2B5EF4-FFF2-40B4-BE49-F238E27FC236}">
                <a16:creationId xmlns:a16="http://schemas.microsoft.com/office/drawing/2014/main" id="{767CA53F-016B-F340-ACF1-0101B941E5BD}"/>
              </a:ext>
            </a:extLst>
          </p:cNvPr>
          <p:cNvSpPr/>
          <p:nvPr/>
        </p:nvSpPr>
        <p:spPr>
          <a:xfrm>
            <a:off x="1149532" y="3304904"/>
            <a:ext cx="4362994" cy="1658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Transfer Across Formats</a:t>
            </a:r>
          </a:p>
        </p:txBody>
      </p:sp>
      <p:sp>
        <p:nvSpPr>
          <p:cNvPr id="8" name="Rounded Rectangle 7">
            <a:extLst>
              <a:ext uri="{FF2B5EF4-FFF2-40B4-BE49-F238E27FC236}">
                <a16:creationId xmlns:a16="http://schemas.microsoft.com/office/drawing/2014/main" id="{7B80D931-5152-7A43-973B-4E050ECCE34B}"/>
              </a:ext>
            </a:extLst>
          </p:cNvPr>
          <p:cNvSpPr/>
          <p:nvPr/>
        </p:nvSpPr>
        <p:spPr>
          <a:xfrm>
            <a:off x="6514012" y="3304904"/>
            <a:ext cx="4362994" cy="1658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Decomposing Complex Questions</a:t>
            </a:r>
          </a:p>
        </p:txBody>
      </p:sp>
      <p:sp>
        <p:nvSpPr>
          <p:cNvPr id="10" name="Rectangle 9">
            <a:extLst>
              <a:ext uri="{FF2B5EF4-FFF2-40B4-BE49-F238E27FC236}">
                <a16:creationId xmlns:a16="http://schemas.microsoft.com/office/drawing/2014/main" id="{41F6AD67-26FF-1345-9612-05F779B313BA}"/>
              </a:ext>
            </a:extLst>
          </p:cNvPr>
          <p:cNvSpPr/>
          <p:nvPr/>
        </p:nvSpPr>
        <p:spPr>
          <a:xfrm>
            <a:off x="4144692" y="5896585"/>
            <a:ext cx="3614644" cy="523220"/>
          </a:xfrm>
          <a:prstGeom prst="rect">
            <a:avLst/>
          </a:prstGeom>
        </p:spPr>
        <p:txBody>
          <a:bodyPr wrap="none">
            <a:spAutoFit/>
          </a:bodyPr>
          <a:lstStyle/>
          <a:p>
            <a:r>
              <a:rPr lang="en-US" sz="2800" i="1" dirty="0"/>
              <a:t>Broadening scope of QA</a:t>
            </a:r>
          </a:p>
        </p:txBody>
      </p:sp>
      <p:sp>
        <p:nvSpPr>
          <p:cNvPr id="11" name="Triangle 10">
            <a:extLst>
              <a:ext uri="{FF2B5EF4-FFF2-40B4-BE49-F238E27FC236}">
                <a16:creationId xmlns:a16="http://schemas.microsoft.com/office/drawing/2014/main" id="{FB333CCD-F445-9F48-A298-F0C0991B315A}"/>
              </a:ext>
            </a:extLst>
          </p:cNvPr>
          <p:cNvSpPr/>
          <p:nvPr/>
        </p:nvSpPr>
        <p:spPr>
          <a:xfrm rot="10800000">
            <a:off x="4092523" y="5272747"/>
            <a:ext cx="3666813" cy="595355"/>
          </a:xfrm>
          <a:prstGeom prst="triangle">
            <a:avLst/>
          </a:prstGeom>
          <a:solidFill>
            <a:srgbClr val="6E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539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1"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11"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Talk</a:t>
            </a:r>
          </a:p>
        </p:txBody>
      </p:sp>
      <p:sp>
        <p:nvSpPr>
          <p:cNvPr id="3" name="Content Placeholder 2"/>
          <p:cNvSpPr>
            <a:spLocks noGrp="1"/>
          </p:cNvSpPr>
          <p:nvPr>
            <p:ph idx="1"/>
          </p:nvPr>
        </p:nvSpPr>
        <p:spPr>
          <a:prstGeom prst="roundRect">
            <a:avLst/>
          </a:prstGeom>
          <a:solidFill>
            <a:schemeClr val="tx2">
              <a:lumMod val="20000"/>
              <a:lumOff val="80000"/>
            </a:schemeClr>
          </a:solidFill>
        </p:spPr>
        <p:txBody>
          <a:bodyPr lIns="365760">
            <a:normAutofit/>
          </a:bodyPr>
          <a:lstStyle/>
          <a:p>
            <a:pPr marL="0" indent="0">
              <a:lnSpc>
                <a:spcPct val="100000"/>
              </a:lnSpc>
              <a:buNone/>
            </a:pPr>
            <a:r>
              <a:rPr lang="en-US" dirty="0"/>
              <a:t>▣</a:t>
            </a:r>
            <a:r>
              <a:rPr lang="en-US" b="1" dirty="0"/>
              <a:t> </a:t>
            </a:r>
            <a:r>
              <a:rPr lang="en-US" dirty="0"/>
              <a:t>Introduction</a:t>
            </a:r>
          </a:p>
          <a:p>
            <a:pPr marL="0" indent="0">
              <a:lnSpc>
                <a:spcPct val="100000"/>
              </a:lnSpc>
              <a:buNone/>
            </a:pPr>
            <a:endParaRPr lang="en-US" b="1" dirty="0"/>
          </a:p>
          <a:p>
            <a:pPr marL="0" indent="0">
              <a:lnSpc>
                <a:spcPct val="100000"/>
              </a:lnSpc>
              <a:buNone/>
            </a:pPr>
            <a:r>
              <a:rPr lang="en-US" dirty="0"/>
              <a:t>▢</a:t>
            </a:r>
            <a:r>
              <a:rPr lang="en-US" b="1" dirty="0"/>
              <a:t> </a:t>
            </a:r>
            <a:r>
              <a:rPr lang="en-US" dirty="0"/>
              <a:t>Transfer Across Formats</a:t>
            </a:r>
          </a:p>
          <a:p>
            <a:pPr marL="0" indent="0">
              <a:lnSpc>
                <a:spcPct val="100000"/>
              </a:lnSpc>
              <a:buNone/>
            </a:pPr>
            <a:endParaRPr lang="en-US" b="1" dirty="0"/>
          </a:p>
          <a:p>
            <a:pPr marL="0" indent="0">
              <a:lnSpc>
                <a:spcPct val="100000"/>
              </a:lnSpc>
              <a:buNone/>
            </a:pPr>
            <a:r>
              <a:rPr lang="en-US" dirty="0"/>
              <a:t>▢ Decomposing Complex Q’s</a:t>
            </a:r>
          </a:p>
          <a:p>
            <a:pPr marL="0" indent="0">
              <a:lnSpc>
                <a:spcPct val="100000"/>
              </a:lnSpc>
              <a:buNone/>
            </a:pPr>
            <a:endParaRPr lang="en-US" b="1" dirty="0"/>
          </a:p>
          <a:p>
            <a:pPr marL="0" indent="0">
              <a:lnSpc>
                <a:spcPct val="100000"/>
              </a:lnSpc>
              <a:buNone/>
            </a:pPr>
            <a:r>
              <a:rPr lang="en-US" dirty="0"/>
              <a:t>▢</a:t>
            </a:r>
            <a:r>
              <a:rPr lang="en-US" b="1" dirty="0"/>
              <a:t> </a:t>
            </a:r>
            <a:r>
              <a:rPr lang="en-US" dirty="0"/>
              <a:t>Big Picture</a:t>
            </a:r>
          </a:p>
        </p:txBody>
      </p:sp>
      <p:sp>
        <p:nvSpPr>
          <p:cNvPr id="4" name="Slide Number Placeholder 3"/>
          <p:cNvSpPr>
            <a:spLocks noGrp="1"/>
          </p:cNvSpPr>
          <p:nvPr>
            <p:ph type="sldNum" sz="quarter" idx="4294967295"/>
          </p:nvPr>
        </p:nvSpPr>
        <p:spPr>
          <a:xfrm>
            <a:off x="9448800" y="627062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700" i="0" kern="1200">
                <a:solidFill>
                  <a:schemeClr val="tx1">
                    <a:tint val="75000"/>
                  </a:schemeClr>
                </a:solidFill>
                <a:latin typeface="Merriweather Sans" charset="0"/>
                <a:ea typeface="Merriweather Sans" charset="0"/>
                <a:cs typeface="Merriweather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B4B35C-345F-9846-8E6A-29269C850829}" type="slidenum">
              <a:rPr lang="en-US" smtClean="0"/>
              <a:pPr/>
              <a:t>9</a:t>
            </a:fld>
            <a:endParaRPr lang="en-US"/>
          </a:p>
        </p:txBody>
      </p:sp>
      <p:pic>
        <p:nvPicPr>
          <p:cNvPr id="12" name="Google Shape;795;p81">
            <a:extLst>
              <a:ext uri="{FF2B5EF4-FFF2-40B4-BE49-F238E27FC236}">
                <a16:creationId xmlns:a16="http://schemas.microsoft.com/office/drawing/2014/main" id="{7116C2AD-34B4-0443-AF14-9ABF1E0EB8C7}"/>
              </a:ext>
            </a:extLst>
          </p:cNvPr>
          <p:cNvPicPr preferRelativeResize="0"/>
          <p:nvPr/>
        </p:nvPicPr>
        <p:blipFill>
          <a:blip r:embed="rId3">
            <a:alphaModFix/>
          </a:blip>
          <a:stretch>
            <a:fillRect/>
          </a:stretch>
        </p:blipFill>
        <p:spPr>
          <a:xfrm>
            <a:off x="8905350" y="1898226"/>
            <a:ext cx="1915050" cy="1915050"/>
          </a:xfrm>
          <a:prstGeom prst="rect">
            <a:avLst/>
          </a:prstGeom>
          <a:noFill/>
          <a:ln>
            <a:noFill/>
          </a:ln>
        </p:spPr>
      </p:pic>
    </p:spTree>
    <p:extLst>
      <p:ext uri="{BB962C8B-B14F-4D97-AF65-F5344CB8AC3E}">
        <p14:creationId xmlns:p14="http://schemas.microsoft.com/office/powerpoint/2010/main" val="3790329905"/>
      </p:ext>
    </p:extLst>
  </p:cSld>
  <p:clrMapOvr>
    <a:masterClrMapping/>
  </p:clrMapOvr>
</p:sld>
</file>

<file path=ppt/theme/theme1.xml><?xml version="1.0" encoding="utf-8"?>
<a:theme xmlns:a="http://schemas.openxmlformats.org/drawingml/2006/main" name="AI2 PPT Theme">
  <a:themeElements>
    <a:clrScheme name="AI2 PPT Colors">
      <a:dk1>
        <a:srgbClr val="303845"/>
      </a:dk1>
      <a:lt1>
        <a:srgbClr val="FFFFFF"/>
      </a:lt1>
      <a:dk2>
        <a:srgbClr val="1A4595"/>
      </a:dk2>
      <a:lt2>
        <a:srgbClr val="E8ECF2"/>
      </a:lt2>
      <a:accent1>
        <a:srgbClr val="255ED3"/>
      </a:accent1>
      <a:accent2>
        <a:srgbClr val="00D5FF"/>
      </a:accent2>
      <a:accent3>
        <a:srgbClr val="AEB7C3"/>
      </a:accent3>
      <a:accent4>
        <a:srgbClr val="8879DE"/>
      </a:accent4>
      <a:accent5>
        <a:srgbClr val="FFBB00"/>
      </a:accent5>
      <a:accent6>
        <a:srgbClr val="16C3CF"/>
      </a:accent6>
      <a:hlink>
        <a:srgbClr val="255ED3"/>
      </a:hlink>
      <a:folHlink>
        <a:srgbClr val="265ED3"/>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I2 Presentation Template" id="{8CF36B9A-930F-6C46-B116-42DBDD5C122F}" vid="{37D74BBC-B087-5D4D-857E-2E19583341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AI2 PPT Theme</Template>
  <TotalTime>24961</TotalTime>
  <Words>12757</Words>
  <Application>Microsoft Macintosh PowerPoint</Application>
  <PresentationFormat>Widescreen</PresentationFormat>
  <Paragraphs>1698</Paragraphs>
  <Slides>79</Slides>
  <Notes>77</Notes>
  <HiddenSlides>32</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79</vt:i4>
      </vt:variant>
    </vt:vector>
  </HeadingPairs>
  <TitlesOfParts>
    <vt:vector size="91" baseType="lpstr">
      <vt:lpstr>Arial</vt:lpstr>
      <vt:lpstr>Bradley Hand Bold</vt:lpstr>
      <vt:lpstr>Calibri</vt:lpstr>
      <vt:lpstr>Chalkduster</vt:lpstr>
      <vt:lpstr>Consolas</vt:lpstr>
      <vt:lpstr>Corbel</vt:lpstr>
      <vt:lpstr>Courier</vt:lpstr>
      <vt:lpstr>Lato</vt:lpstr>
      <vt:lpstr>Merriweather Sans</vt:lpstr>
      <vt:lpstr>Roboto Mono</vt:lpstr>
      <vt:lpstr>Wingdings</vt:lpstr>
      <vt:lpstr>AI2 PPT Theme</vt:lpstr>
      <vt:lpstr>Leave No Question Behind! Broadening the Scope of Machine Comprehension</vt:lpstr>
      <vt:lpstr>Pandemic Anecdote: Chess </vt:lpstr>
      <vt:lpstr>AlphaGo: The Success </vt:lpstr>
      <vt:lpstr>AlphaGo: The Not-So-Successful Story </vt:lpstr>
      <vt:lpstr>The Progress in NLP/QA</vt:lpstr>
      <vt:lpstr>Limits of Our Progress</vt:lpstr>
      <vt:lpstr>PowerPoint Presentation</vt:lpstr>
      <vt:lpstr>This Talk</vt:lpstr>
      <vt:lpstr>This Talk</vt:lpstr>
      <vt:lpstr>Transfer Across QA Formats </vt:lpstr>
      <vt:lpstr>Many Flavors of QA </vt:lpstr>
      <vt:lpstr>Many Flavors of QA </vt:lpstr>
      <vt:lpstr>Many Flavors of QA </vt:lpstr>
      <vt:lpstr>Many Flavors of QA </vt:lpstr>
      <vt:lpstr>Format-Specific Model Design</vt:lpstr>
      <vt:lpstr>Format-Specific Model Design (2)</vt:lpstr>
      <vt:lpstr>Beyond Format-Specialized Models</vt:lpstr>
      <vt:lpstr>UnifiedQA: Definition </vt:lpstr>
      <vt:lpstr>UnifiedQA: Definition </vt:lpstr>
      <vt:lpstr>UnifiedQA: Definition </vt:lpstr>
      <vt:lpstr>Experiment: Mixing Pairs of Formats</vt:lpstr>
      <vt:lpstr>UnifiedQA-v1</vt:lpstr>
      <vt:lpstr>Experiment: Comparison w/ Dedicated Models</vt:lpstr>
      <vt:lpstr>Experiment: Fine-tuning UnifiedQA </vt:lpstr>
      <vt:lpstr>Earlier Work on Multi-task Learning</vt:lpstr>
      <vt:lpstr>Lessons</vt:lpstr>
      <vt:lpstr>Decomposing Complex Questions  in the Terms of Existing QA Models</vt:lpstr>
      <vt:lpstr>Generalization Across Multi-Hop Tasks </vt:lpstr>
      <vt:lpstr>Key Idea: Shoulders of Giants</vt:lpstr>
      <vt:lpstr>ModularQA: Example</vt:lpstr>
      <vt:lpstr>ModularQA: Example</vt:lpstr>
      <vt:lpstr>Key Pieces to be Solved</vt:lpstr>
      <vt:lpstr>A Naïve (?) Approach</vt:lpstr>
      <vt:lpstr>Approach: Noisy Decomposition</vt:lpstr>
      <vt:lpstr>Step 1: Language of Existing QA Models</vt:lpstr>
      <vt:lpstr>Step 2: Typing Complex Questions</vt:lpstr>
      <vt:lpstr>Step 3: Generating [Noisy] Training Data</vt:lpstr>
      <vt:lpstr>Step 4: Filtering the [Noisy] Training Data</vt:lpstr>
      <vt:lpstr>Training the Model</vt:lpstr>
      <vt:lpstr>Training the Model</vt:lpstr>
      <vt:lpstr>ModularQA System</vt:lpstr>
      <vt:lpstr>Existing Modular Architectures</vt:lpstr>
      <vt:lpstr>Experiment: Comparison w/ Existing Models</vt:lpstr>
      <vt:lpstr>Lessons </vt:lpstr>
      <vt:lpstr>Tying the Loose Ends </vt:lpstr>
      <vt:lpstr>Hurdles Towards “Breadth”</vt:lpstr>
      <vt:lpstr>A Challenge Dataset for Implicit Composition</vt:lpstr>
      <vt:lpstr>That’s it! </vt:lpstr>
      <vt:lpstr>Progress Towards “Breadth”</vt:lpstr>
      <vt:lpstr>Progress Towards “Breadth”</vt:lpstr>
      <vt:lpstr>Implicit Composition</vt:lpstr>
      <vt:lpstr>Better Systems </vt:lpstr>
      <vt:lpstr>Big Picture &amp; Look Ahead</vt:lpstr>
      <vt:lpstr>Look Ahead </vt:lpstr>
      <vt:lpstr>Learning from Instructions</vt:lpstr>
      <vt:lpstr>Interactive Semantics</vt:lpstr>
      <vt:lpstr>Demos</vt:lpstr>
      <vt:lpstr>QA datasets </vt:lpstr>
      <vt:lpstr>QA datasets </vt:lpstr>
      <vt:lpstr>QA datasets </vt:lpstr>
      <vt:lpstr>UnifiedQA: Towards an Implementation</vt:lpstr>
      <vt:lpstr>Our progress in QA: the good</vt:lpstr>
      <vt:lpstr>Intuition #2: Unseen Datasets</vt:lpstr>
      <vt:lpstr>Experiment: Mixing Pairs of Formats (2)</vt:lpstr>
      <vt:lpstr>Experiment: Comparison w/ Dedicated Models</vt:lpstr>
      <vt:lpstr>Fine-tuning on UnifiedQA </vt:lpstr>
      <vt:lpstr>Methodological Issue: Data Leakage</vt:lpstr>
      <vt:lpstr>Talk Summary &amp; Statement</vt:lpstr>
      <vt:lpstr>Decompositions</vt:lpstr>
      <vt:lpstr>PowerPoint Presentation</vt:lpstr>
      <vt:lpstr>Experiments</vt:lpstr>
      <vt:lpstr>Key Idea: Shoulders of Giants</vt:lpstr>
      <vt:lpstr>Generating Decompositions</vt:lpstr>
      <vt:lpstr>ModularQA: Example</vt:lpstr>
      <vt:lpstr>Language of Existing QA models</vt:lpstr>
      <vt:lpstr>Generating [Noisy] Training Data</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UnifiedQA:  Crossing Format Boundaries With a Single QA System</dc:title>
  <dc:creator>Daniel Khashabi</dc:creator>
  <cp:lastModifiedBy>Daniel Khashabi</cp:lastModifiedBy>
  <cp:revision>804</cp:revision>
  <dcterms:created xsi:type="dcterms:W3CDTF">2020-06-18T00:10:56Z</dcterms:created>
  <dcterms:modified xsi:type="dcterms:W3CDTF">2021-04-30T17:52:53Z</dcterms:modified>
</cp:coreProperties>
</file>