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0"/>
  </p:notesMasterIdLst>
  <p:sldIdLst>
    <p:sldId id="278" r:id="rId2"/>
    <p:sldId id="762" r:id="rId3"/>
    <p:sldId id="763" r:id="rId4"/>
    <p:sldId id="1410" r:id="rId5"/>
    <p:sldId id="1411" r:id="rId6"/>
    <p:sldId id="761" r:id="rId7"/>
    <p:sldId id="749" r:id="rId8"/>
    <p:sldId id="477" r:id="rId9"/>
    <p:sldId id="767" r:id="rId10"/>
    <p:sldId id="1438" r:id="rId11"/>
    <p:sldId id="736" r:id="rId12"/>
    <p:sldId id="734" r:id="rId13"/>
    <p:sldId id="611" r:id="rId14"/>
    <p:sldId id="739" r:id="rId15"/>
    <p:sldId id="281" r:id="rId16"/>
    <p:sldId id="282" r:id="rId17"/>
    <p:sldId id="616" r:id="rId18"/>
    <p:sldId id="753" r:id="rId19"/>
    <p:sldId id="752" r:id="rId20"/>
    <p:sldId id="730" r:id="rId21"/>
    <p:sldId id="290" r:id="rId22"/>
    <p:sldId id="733" r:id="rId23"/>
    <p:sldId id="755" r:id="rId24"/>
    <p:sldId id="759" r:id="rId25"/>
    <p:sldId id="286" r:id="rId26"/>
    <p:sldId id="768" r:id="rId27"/>
    <p:sldId id="1486" r:id="rId28"/>
    <p:sldId id="1487" r:id="rId29"/>
    <p:sldId id="1488" r:id="rId30"/>
    <p:sldId id="1470" r:id="rId31"/>
    <p:sldId id="1489" r:id="rId32"/>
    <p:sldId id="1472" r:id="rId33"/>
    <p:sldId id="1475" r:id="rId34"/>
    <p:sldId id="1478" r:id="rId35"/>
    <p:sldId id="1480" r:id="rId36"/>
    <p:sldId id="1504" r:id="rId37"/>
    <p:sldId id="1481" r:id="rId38"/>
    <p:sldId id="1495" r:id="rId39"/>
    <p:sldId id="1494" r:id="rId40"/>
    <p:sldId id="1496" r:id="rId41"/>
    <p:sldId id="1497" r:id="rId42"/>
    <p:sldId id="1498" r:id="rId43"/>
    <p:sldId id="1500" r:id="rId44"/>
    <p:sldId id="1505" r:id="rId45"/>
    <p:sldId id="1506" r:id="rId46"/>
    <p:sldId id="1499" r:id="rId47"/>
    <p:sldId id="1502" r:id="rId48"/>
    <p:sldId id="1507" r:id="rId49"/>
    <p:sldId id="1509" r:id="rId50"/>
    <p:sldId id="1474" r:id="rId51"/>
    <p:sldId id="1503" r:id="rId52"/>
    <p:sldId id="1484" r:id="rId53"/>
    <p:sldId id="1473" r:id="rId54"/>
    <p:sldId id="1463" r:id="rId55"/>
    <p:sldId id="1436" r:id="rId56"/>
    <p:sldId id="1471" r:id="rId57"/>
    <p:sldId id="1437" r:id="rId58"/>
    <p:sldId id="1458" r:id="rId59"/>
    <p:sldId id="772" r:id="rId60"/>
    <p:sldId id="1510" r:id="rId61"/>
    <p:sldId id="1511" r:id="rId62"/>
    <p:sldId id="1462" r:id="rId63"/>
    <p:sldId id="1461" r:id="rId64"/>
    <p:sldId id="1459" r:id="rId65"/>
    <p:sldId id="1456" r:id="rId66"/>
    <p:sldId id="1442" r:id="rId67"/>
    <p:sldId id="770" r:id="rId68"/>
    <p:sldId id="1455" r:id="rId69"/>
    <p:sldId id="1418" r:id="rId70"/>
    <p:sldId id="1417" r:id="rId71"/>
    <p:sldId id="274" r:id="rId72"/>
    <p:sldId id="735" r:id="rId73"/>
    <p:sldId id="737" r:id="rId74"/>
    <p:sldId id="738" r:id="rId75"/>
    <p:sldId id="618" r:id="rId76"/>
    <p:sldId id="613" r:id="rId77"/>
    <p:sldId id="294" r:id="rId78"/>
    <p:sldId id="731" r:id="rId79"/>
    <p:sldId id="1439" r:id="rId80"/>
    <p:sldId id="756" r:id="rId81"/>
    <p:sldId id="288" r:id="rId82"/>
    <p:sldId id="289" r:id="rId83"/>
    <p:sldId id="1413" r:id="rId84"/>
    <p:sldId id="1414" r:id="rId85"/>
    <p:sldId id="1415" r:id="rId86"/>
    <p:sldId id="1466" r:id="rId87"/>
    <p:sldId id="291" r:id="rId88"/>
    <p:sldId id="320" r:id="rId89"/>
    <p:sldId id="297" r:id="rId90"/>
    <p:sldId id="321" r:id="rId91"/>
    <p:sldId id="580" r:id="rId92"/>
    <p:sldId id="581" r:id="rId93"/>
    <p:sldId id="582" r:id="rId94"/>
    <p:sldId id="583" r:id="rId95"/>
    <p:sldId id="584" r:id="rId96"/>
    <p:sldId id="585" r:id="rId97"/>
    <p:sldId id="586" r:id="rId98"/>
    <p:sldId id="1476" r:id="rId99"/>
    <p:sldId id="588" r:id="rId100"/>
    <p:sldId id="589" r:id="rId101"/>
    <p:sldId id="590" r:id="rId102"/>
    <p:sldId id="591" r:id="rId103"/>
    <p:sldId id="592" r:id="rId104"/>
    <p:sldId id="593" r:id="rId105"/>
    <p:sldId id="594" r:id="rId106"/>
    <p:sldId id="595" r:id="rId107"/>
    <p:sldId id="596" r:id="rId108"/>
    <p:sldId id="597" r:id="rId109"/>
    <p:sldId id="598" r:id="rId110"/>
    <p:sldId id="599" r:id="rId111"/>
    <p:sldId id="602" r:id="rId112"/>
    <p:sldId id="603" r:id="rId113"/>
    <p:sldId id="604" r:id="rId114"/>
    <p:sldId id="605" r:id="rId115"/>
    <p:sldId id="606" r:id="rId116"/>
    <p:sldId id="607" r:id="rId117"/>
    <p:sldId id="608" r:id="rId118"/>
    <p:sldId id="1477" r:id="rId119"/>
    <p:sldId id="296" r:id="rId120"/>
    <p:sldId id="587" r:id="rId121"/>
    <p:sldId id="298" r:id="rId122"/>
    <p:sldId id="1483" r:id="rId123"/>
    <p:sldId id="1468" r:id="rId124"/>
    <p:sldId id="1469" r:id="rId125"/>
    <p:sldId id="1493" r:id="rId126"/>
    <p:sldId id="1491" r:id="rId127"/>
    <p:sldId id="301" r:id="rId128"/>
    <p:sldId id="302" r:id="rId129"/>
    <p:sldId id="303" r:id="rId130"/>
    <p:sldId id="306" r:id="rId131"/>
    <p:sldId id="307" r:id="rId132"/>
    <p:sldId id="311" r:id="rId133"/>
    <p:sldId id="318" r:id="rId134"/>
    <p:sldId id="319" r:id="rId135"/>
    <p:sldId id="315" r:id="rId136"/>
    <p:sldId id="1501" r:id="rId137"/>
    <p:sldId id="312" r:id="rId138"/>
    <p:sldId id="1508" r:id="rId13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00FF"/>
    <a:srgbClr val="FF0A00"/>
    <a:srgbClr val="5C953F"/>
    <a:srgbClr val="E8A6A8"/>
    <a:srgbClr val="009545"/>
    <a:srgbClr val="57595C"/>
    <a:srgbClr val="2871FF"/>
    <a:srgbClr val="FF0000"/>
    <a:srgbClr val="FF00E7"/>
    <a:srgbClr val="0051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73"/>
    <p:restoredTop sz="80375"/>
  </p:normalViewPr>
  <p:slideViewPr>
    <p:cSldViewPr snapToGrid="0" snapToObjects="1">
      <p:cViewPr varScale="1">
        <p:scale>
          <a:sx n="162" d="100"/>
          <a:sy n="162" d="100"/>
        </p:scale>
        <p:origin x="1272" y="192"/>
      </p:cViewPr>
      <p:guideLst/>
    </p:cSldViewPr>
  </p:slideViewPr>
  <p:outlineViewPr>
    <p:cViewPr>
      <p:scale>
        <a:sx n="33" d="100"/>
        <a:sy n="33" d="100"/>
      </p:scale>
      <p:origin x="0" y="-9384"/>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file:////Users/danielk/Desktop/unifiedqa_presentation/tables_slid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danielk/Desktop/unifiedqa_presentation/tables_slid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32310741757745E-2"/>
          <c:y val="9.6078216809001596E-2"/>
          <c:w val="0.92783158456232229"/>
          <c:h val="0.61926398173038033"/>
        </c:manualLayout>
      </c:layout>
      <c:barChart>
        <c:barDir val="col"/>
        <c:grouping val="clustered"/>
        <c:varyColors val="0"/>
        <c:ser>
          <c:idx val="0"/>
          <c:order val="0"/>
          <c:tx>
            <c:strRef>
              <c:f>Sheet1!$B$9</c:f>
              <c:strCache>
                <c:ptCount val="1"/>
                <c:pt idx="0">
                  <c:v>Dedicated Models</c:v>
                </c:pt>
              </c:strCache>
            </c:strRef>
          </c:tx>
          <c:spPr>
            <a:solidFill>
              <a:srgbClr val="5D9544"/>
            </a:solidFill>
            <a:ln>
              <a:noFill/>
            </a:ln>
            <a:effectLst/>
          </c:spPr>
          <c:invertIfNegative val="0"/>
          <c:dPt>
            <c:idx val="0"/>
            <c:invertIfNegative val="0"/>
            <c:bubble3D val="0"/>
            <c:spPr>
              <a:solidFill>
                <a:srgbClr val="5D9544"/>
              </a:solidFill>
              <a:ln>
                <a:noFill/>
              </a:ln>
              <a:effectLst/>
            </c:spPr>
            <c:extLst>
              <c:ext xmlns:c16="http://schemas.microsoft.com/office/drawing/2014/chart" uri="{C3380CC4-5D6E-409C-BE32-E72D297353CC}">
                <c16:uniqueId val="{00000001-771B-B54D-8A59-73BA8F1E5895}"/>
              </c:ext>
            </c:extLst>
          </c:dPt>
          <c:dPt>
            <c:idx val="1"/>
            <c:invertIfNegative val="0"/>
            <c:bubble3D val="0"/>
            <c:spPr>
              <a:solidFill>
                <a:srgbClr val="5D9544"/>
              </a:solidFill>
              <a:ln>
                <a:noFill/>
              </a:ln>
              <a:effectLst/>
            </c:spPr>
            <c:extLst>
              <c:ext xmlns:c16="http://schemas.microsoft.com/office/drawing/2014/chart" uri="{C3380CC4-5D6E-409C-BE32-E72D297353CC}">
                <c16:uniqueId val="{00000003-771B-B54D-8A59-73BA8F1E5895}"/>
              </c:ext>
            </c:extLst>
          </c:dPt>
          <c:dPt>
            <c:idx val="2"/>
            <c:invertIfNegative val="0"/>
            <c:bubble3D val="0"/>
            <c:spPr>
              <a:solidFill>
                <a:srgbClr val="5D9544"/>
              </a:solidFill>
              <a:ln>
                <a:noFill/>
              </a:ln>
              <a:effectLst/>
            </c:spPr>
            <c:extLst>
              <c:ext xmlns:c16="http://schemas.microsoft.com/office/drawing/2014/chart" uri="{C3380CC4-5D6E-409C-BE32-E72D297353CC}">
                <c16:uniqueId val="{00000005-771B-B54D-8A59-73BA8F1E5895}"/>
              </c:ext>
            </c:extLst>
          </c:dPt>
          <c:dPt>
            <c:idx val="3"/>
            <c:invertIfNegative val="0"/>
            <c:bubble3D val="0"/>
            <c:spPr>
              <a:solidFill>
                <a:srgbClr val="5D9544"/>
              </a:solidFill>
              <a:ln>
                <a:noFill/>
              </a:ln>
              <a:effectLst/>
            </c:spPr>
            <c:extLst>
              <c:ext xmlns:c16="http://schemas.microsoft.com/office/drawing/2014/chart" uri="{C3380CC4-5D6E-409C-BE32-E72D297353CC}">
                <c16:uniqueId val="{00000007-771B-B54D-8A59-73BA8F1E5895}"/>
              </c:ext>
            </c:extLst>
          </c:dPt>
          <c:dPt>
            <c:idx val="4"/>
            <c:invertIfNegative val="0"/>
            <c:bubble3D val="0"/>
            <c:spPr>
              <a:solidFill>
                <a:srgbClr val="5D9544"/>
              </a:solidFill>
              <a:ln>
                <a:noFill/>
              </a:ln>
              <a:effectLst/>
            </c:spPr>
            <c:extLst>
              <c:ext xmlns:c16="http://schemas.microsoft.com/office/drawing/2014/chart" uri="{C3380CC4-5D6E-409C-BE32-E72D297353CC}">
                <c16:uniqueId val="{00000009-771B-B54D-8A59-73BA8F1E5895}"/>
              </c:ext>
            </c:extLst>
          </c:dPt>
          <c:dPt>
            <c:idx val="5"/>
            <c:invertIfNegative val="0"/>
            <c:bubble3D val="0"/>
            <c:spPr>
              <a:solidFill>
                <a:srgbClr val="5D9544"/>
              </a:solidFill>
              <a:ln>
                <a:noFill/>
              </a:ln>
              <a:effectLst/>
            </c:spPr>
            <c:extLst>
              <c:ext xmlns:c16="http://schemas.microsoft.com/office/drawing/2014/chart" uri="{C3380CC4-5D6E-409C-BE32-E72D297353CC}">
                <c16:uniqueId val="{0000000B-771B-B54D-8A59-73BA8F1E5895}"/>
              </c:ext>
            </c:extLst>
          </c:dPt>
          <c:dPt>
            <c:idx val="6"/>
            <c:invertIfNegative val="0"/>
            <c:bubble3D val="0"/>
            <c:spPr>
              <a:solidFill>
                <a:srgbClr val="5D9544"/>
              </a:solidFill>
              <a:ln>
                <a:noFill/>
              </a:ln>
              <a:effectLst/>
            </c:spPr>
            <c:extLst>
              <c:ext xmlns:c16="http://schemas.microsoft.com/office/drawing/2014/chart" uri="{C3380CC4-5D6E-409C-BE32-E72D297353CC}">
                <c16:uniqueId val="{0000000D-771B-B54D-8A59-73BA8F1E5895}"/>
              </c:ext>
            </c:extLst>
          </c:dPt>
          <c:dPt>
            <c:idx val="7"/>
            <c:invertIfNegative val="0"/>
            <c:bubble3D val="0"/>
            <c:spPr>
              <a:solidFill>
                <a:srgbClr val="5D9544"/>
              </a:solidFill>
              <a:ln>
                <a:noFill/>
              </a:ln>
              <a:effectLst/>
            </c:spPr>
            <c:extLst>
              <c:ext xmlns:c16="http://schemas.microsoft.com/office/drawing/2014/chart" uri="{C3380CC4-5D6E-409C-BE32-E72D297353CC}">
                <c16:uniqueId val="{0000000F-771B-B54D-8A59-73BA8F1E5895}"/>
              </c:ext>
            </c:extLst>
          </c:dPt>
          <c:dPt>
            <c:idx val="8"/>
            <c:invertIfNegative val="0"/>
            <c:bubble3D val="0"/>
            <c:spPr>
              <a:solidFill>
                <a:srgbClr val="5D9544"/>
              </a:solidFill>
              <a:ln>
                <a:noFill/>
              </a:ln>
              <a:effectLst/>
            </c:spPr>
            <c:extLst>
              <c:ext xmlns:c16="http://schemas.microsoft.com/office/drawing/2014/chart" uri="{C3380CC4-5D6E-409C-BE32-E72D297353CC}">
                <c16:uniqueId val="{00000011-771B-B54D-8A59-73BA8F1E5895}"/>
              </c:ext>
            </c:extLst>
          </c:dPt>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Sheet1!$C$9:$L$9</c:f>
              <c:numCache>
                <c:formatCode>General</c:formatCode>
                <c:ptCount val="10"/>
                <c:pt idx="0">
                  <c:v>95.2</c:v>
                </c:pt>
                <c:pt idx="1">
                  <c:v>91.3</c:v>
                </c:pt>
                <c:pt idx="2">
                  <c:v>86.6</c:v>
                </c:pt>
                <c:pt idx="3">
                  <c:v>85</c:v>
                </c:pt>
                <c:pt idx="4">
                  <c:v>83.5</c:v>
                </c:pt>
                <c:pt idx="5">
                  <c:v>66.5</c:v>
                </c:pt>
                <c:pt idx="6">
                  <c:v>77.8</c:v>
                </c:pt>
                <c:pt idx="7">
                  <c:v>90.5</c:v>
                </c:pt>
                <c:pt idx="8">
                  <c:v>65.2</c:v>
                </c:pt>
                <c:pt idx="9">
                  <c:v>82.4</c:v>
                </c:pt>
              </c:numCache>
            </c:numRef>
          </c:val>
          <c:extLst>
            <c:ext xmlns:c16="http://schemas.microsoft.com/office/drawing/2014/chart" uri="{C3380CC4-5D6E-409C-BE32-E72D297353CC}">
              <c16:uniqueId val="{00000012-771B-B54D-8A59-73BA8F1E5895}"/>
            </c:ext>
          </c:extLst>
        </c:ser>
        <c:ser>
          <c:idx val="1"/>
          <c:order val="1"/>
          <c:tx>
            <c:strRef>
              <c:f>Sheet1!$B$10</c:f>
              <c:strCache>
                <c:ptCount val="1"/>
                <c:pt idx="0">
                  <c:v>UnifiedQA</c:v>
                </c:pt>
              </c:strCache>
            </c:strRef>
          </c:tx>
          <c:spPr>
            <a:solidFill>
              <a:srgbClr val="1C63AA"/>
            </a:solidFill>
            <a:ln w="9525">
              <a:solidFill>
                <a:schemeClr val="accent1"/>
              </a:solidFill>
            </a:ln>
            <a:effectLst/>
          </c:spPr>
          <c:invertIfNegative val="0"/>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Sheet1!$C$10:$L$10</c:f>
              <c:numCache>
                <c:formatCode>General</c:formatCode>
                <c:ptCount val="10"/>
                <c:pt idx="0">
                  <c:v>93.4</c:v>
                </c:pt>
                <c:pt idx="1">
                  <c:v>89.6</c:v>
                </c:pt>
                <c:pt idx="2">
                  <c:v>87.3</c:v>
                </c:pt>
                <c:pt idx="3">
                  <c:v>86</c:v>
                </c:pt>
                <c:pt idx="4">
                  <c:v>85.7</c:v>
                </c:pt>
                <c:pt idx="5">
                  <c:v>75.599999999999994</c:v>
                </c:pt>
                <c:pt idx="6">
                  <c:v>95</c:v>
                </c:pt>
                <c:pt idx="7">
                  <c:v>90.2</c:v>
                </c:pt>
                <c:pt idx="8">
                  <c:v>65.2</c:v>
                </c:pt>
                <c:pt idx="9">
                  <c:v>85.333333333333343</c:v>
                </c:pt>
              </c:numCache>
            </c:numRef>
          </c:val>
          <c:extLst>
            <c:ext xmlns:c16="http://schemas.microsoft.com/office/drawing/2014/chart" uri="{C3380CC4-5D6E-409C-BE32-E72D297353CC}">
              <c16:uniqueId val="{00000013-771B-B54D-8A59-73BA8F1E5895}"/>
            </c:ext>
          </c:extLst>
        </c:ser>
        <c:dLbls>
          <c:showLegendKey val="0"/>
          <c:showVal val="0"/>
          <c:showCatName val="0"/>
          <c:showSerName val="0"/>
          <c:showPercent val="0"/>
          <c:showBubbleSize val="0"/>
        </c:dLbls>
        <c:gapWidth val="175"/>
        <c:axId val="127145471"/>
        <c:axId val="127147103"/>
      </c:barChart>
      <c:catAx>
        <c:axId val="12714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27147103"/>
        <c:crosses val="autoZero"/>
        <c:auto val="1"/>
        <c:lblAlgn val="ctr"/>
        <c:lblOffset val="100"/>
        <c:noMultiLvlLbl val="0"/>
      </c:catAx>
      <c:valAx>
        <c:axId val="127147103"/>
        <c:scaling>
          <c:orientation val="minMax"/>
          <c:min val="50"/>
        </c:scaling>
        <c:delete val="0"/>
        <c:axPos val="l"/>
        <c:majorGridlines>
          <c:spPr>
            <a:ln w="6350"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7145471"/>
        <c:crosses val="autoZero"/>
        <c:crossBetween val="between"/>
        <c:majorUnit val="10"/>
      </c:valAx>
      <c:spPr>
        <a:noFill/>
        <a:ln>
          <a:noFill/>
        </a:ln>
        <a:effectLst/>
      </c:spPr>
    </c:plotArea>
    <c:legend>
      <c:legendPos val="t"/>
      <c:layout>
        <c:manualLayout>
          <c:xMode val="edge"/>
          <c:yMode val="edge"/>
          <c:x val="0"/>
          <c:y val="0"/>
          <c:w val="0.98828087508085227"/>
          <c:h val="0.1426134222063520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rot="-5400000" vert="horz"/>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32310741757745E-2"/>
          <c:y val="9.6078216809001596E-2"/>
          <c:w val="0.92783158456232229"/>
          <c:h val="0.61926398173038033"/>
        </c:manualLayout>
      </c:layout>
      <c:barChart>
        <c:barDir val="col"/>
        <c:grouping val="clustered"/>
        <c:varyColors val="0"/>
        <c:ser>
          <c:idx val="0"/>
          <c:order val="0"/>
          <c:tx>
            <c:strRef>
              <c:f>Sheet1!$B$9</c:f>
              <c:strCache>
                <c:ptCount val="1"/>
                <c:pt idx="0">
                  <c:v>Dedicated Models</c:v>
                </c:pt>
              </c:strCache>
            </c:strRef>
          </c:tx>
          <c:spPr>
            <a:solidFill>
              <a:srgbClr val="5D9544"/>
            </a:solidFill>
            <a:ln>
              <a:noFill/>
            </a:ln>
            <a:effectLst/>
          </c:spPr>
          <c:invertIfNegative val="0"/>
          <c:dPt>
            <c:idx val="0"/>
            <c:invertIfNegative val="0"/>
            <c:bubble3D val="0"/>
            <c:spPr>
              <a:solidFill>
                <a:srgbClr val="5D9544"/>
              </a:solidFill>
              <a:ln>
                <a:noFill/>
              </a:ln>
              <a:effectLst/>
            </c:spPr>
            <c:extLst>
              <c:ext xmlns:c16="http://schemas.microsoft.com/office/drawing/2014/chart" uri="{C3380CC4-5D6E-409C-BE32-E72D297353CC}">
                <c16:uniqueId val="{00000001-771B-B54D-8A59-73BA8F1E5895}"/>
              </c:ext>
            </c:extLst>
          </c:dPt>
          <c:dPt>
            <c:idx val="1"/>
            <c:invertIfNegative val="0"/>
            <c:bubble3D val="0"/>
            <c:spPr>
              <a:solidFill>
                <a:srgbClr val="5D9544"/>
              </a:solidFill>
              <a:ln>
                <a:noFill/>
              </a:ln>
              <a:effectLst/>
            </c:spPr>
            <c:extLst>
              <c:ext xmlns:c16="http://schemas.microsoft.com/office/drawing/2014/chart" uri="{C3380CC4-5D6E-409C-BE32-E72D297353CC}">
                <c16:uniqueId val="{00000003-771B-B54D-8A59-73BA8F1E5895}"/>
              </c:ext>
            </c:extLst>
          </c:dPt>
          <c:dPt>
            <c:idx val="2"/>
            <c:invertIfNegative val="0"/>
            <c:bubble3D val="0"/>
            <c:spPr>
              <a:solidFill>
                <a:srgbClr val="5D9544"/>
              </a:solidFill>
              <a:ln>
                <a:noFill/>
              </a:ln>
              <a:effectLst/>
            </c:spPr>
            <c:extLst>
              <c:ext xmlns:c16="http://schemas.microsoft.com/office/drawing/2014/chart" uri="{C3380CC4-5D6E-409C-BE32-E72D297353CC}">
                <c16:uniqueId val="{00000005-771B-B54D-8A59-73BA8F1E5895}"/>
              </c:ext>
            </c:extLst>
          </c:dPt>
          <c:dPt>
            <c:idx val="3"/>
            <c:invertIfNegative val="0"/>
            <c:bubble3D val="0"/>
            <c:spPr>
              <a:solidFill>
                <a:srgbClr val="5D9544"/>
              </a:solidFill>
              <a:ln>
                <a:noFill/>
              </a:ln>
              <a:effectLst/>
            </c:spPr>
            <c:extLst>
              <c:ext xmlns:c16="http://schemas.microsoft.com/office/drawing/2014/chart" uri="{C3380CC4-5D6E-409C-BE32-E72D297353CC}">
                <c16:uniqueId val="{00000007-771B-B54D-8A59-73BA8F1E5895}"/>
              </c:ext>
            </c:extLst>
          </c:dPt>
          <c:dPt>
            <c:idx val="4"/>
            <c:invertIfNegative val="0"/>
            <c:bubble3D val="0"/>
            <c:spPr>
              <a:solidFill>
                <a:srgbClr val="5D9544"/>
              </a:solidFill>
              <a:ln>
                <a:noFill/>
              </a:ln>
              <a:effectLst/>
            </c:spPr>
            <c:extLst>
              <c:ext xmlns:c16="http://schemas.microsoft.com/office/drawing/2014/chart" uri="{C3380CC4-5D6E-409C-BE32-E72D297353CC}">
                <c16:uniqueId val="{00000009-771B-B54D-8A59-73BA8F1E5895}"/>
              </c:ext>
            </c:extLst>
          </c:dPt>
          <c:dPt>
            <c:idx val="5"/>
            <c:invertIfNegative val="0"/>
            <c:bubble3D val="0"/>
            <c:spPr>
              <a:solidFill>
                <a:srgbClr val="5D9544"/>
              </a:solidFill>
              <a:ln>
                <a:noFill/>
              </a:ln>
              <a:effectLst/>
            </c:spPr>
            <c:extLst>
              <c:ext xmlns:c16="http://schemas.microsoft.com/office/drawing/2014/chart" uri="{C3380CC4-5D6E-409C-BE32-E72D297353CC}">
                <c16:uniqueId val="{0000000B-771B-B54D-8A59-73BA8F1E5895}"/>
              </c:ext>
            </c:extLst>
          </c:dPt>
          <c:dPt>
            <c:idx val="6"/>
            <c:invertIfNegative val="0"/>
            <c:bubble3D val="0"/>
            <c:spPr>
              <a:solidFill>
                <a:srgbClr val="5D9544"/>
              </a:solidFill>
              <a:ln>
                <a:noFill/>
              </a:ln>
              <a:effectLst/>
            </c:spPr>
            <c:extLst>
              <c:ext xmlns:c16="http://schemas.microsoft.com/office/drawing/2014/chart" uri="{C3380CC4-5D6E-409C-BE32-E72D297353CC}">
                <c16:uniqueId val="{0000000D-771B-B54D-8A59-73BA8F1E5895}"/>
              </c:ext>
            </c:extLst>
          </c:dPt>
          <c:dPt>
            <c:idx val="7"/>
            <c:invertIfNegative val="0"/>
            <c:bubble3D val="0"/>
            <c:spPr>
              <a:solidFill>
                <a:srgbClr val="5D9544"/>
              </a:solidFill>
              <a:ln>
                <a:noFill/>
              </a:ln>
              <a:effectLst/>
            </c:spPr>
            <c:extLst>
              <c:ext xmlns:c16="http://schemas.microsoft.com/office/drawing/2014/chart" uri="{C3380CC4-5D6E-409C-BE32-E72D297353CC}">
                <c16:uniqueId val="{0000000F-771B-B54D-8A59-73BA8F1E5895}"/>
              </c:ext>
            </c:extLst>
          </c:dPt>
          <c:dPt>
            <c:idx val="8"/>
            <c:invertIfNegative val="0"/>
            <c:bubble3D val="0"/>
            <c:spPr>
              <a:solidFill>
                <a:srgbClr val="5D9544"/>
              </a:solidFill>
              <a:ln>
                <a:noFill/>
              </a:ln>
              <a:effectLst/>
            </c:spPr>
            <c:extLst>
              <c:ext xmlns:c16="http://schemas.microsoft.com/office/drawing/2014/chart" uri="{C3380CC4-5D6E-409C-BE32-E72D297353CC}">
                <c16:uniqueId val="{00000011-771B-B54D-8A59-73BA8F1E5895}"/>
              </c:ext>
            </c:extLst>
          </c:dPt>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Sheet1!$C$9:$L$9</c:f>
              <c:numCache>
                <c:formatCode>General</c:formatCode>
                <c:ptCount val="10"/>
                <c:pt idx="0">
                  <c:v>95.2</c:v>
                </c:pt>
                <c:pt idx="1">
                  <c:v>91.3</c:v>
                </c:pt>
                <c:pt idx="2">
                  <c:v>86.6</c:v>
                </c:pt>
                <c:pt idx="3">
                  <c:v>85</c:v>
                </c:pt>
                <c:pt idx="4">
                  <c:v>83.5</c:v>
                </c:pt>
                <c:pt idx="5">
                  <c:v>66.5</c:v>
                </c:pt>
                <c:pt idx="6">
                  <c:v>77.8</c:v>
                </c:pt>
                <c:pt idx="7">
                  <c:v>90.5</c:v>
                </c:pt>
                <c:pt idx="8">
                  <c:v>65.2</c:v>
                </c:pt>
                <c:pt idx="9">
                  <c:v>82.4</c:v>
                </c:pt>
              </c:numCache>
            </c:numRef>
          </c:val>
          <c:extLst>
            <c:ext xmlns:c16="http://schemas.microsoft.com/office/drawing/2014/chart" uri="{C3380CC4-5D6E-409C-BE32-E72D297353CC}">
              <c16:uniqueId val="{00000012-771B-B54D-8A59-73BA8F1E5895}"/>
            </c:ext>
          </c:extLst>
        </c:ser>
        <c:ser>
          <c:idx val="1"/>
          <c:order val="1"/>
          <c:tx>
            <c:strRef>
              <c:f>Sheet1!$B$10</c:f>
              <c:strCache>
                <c:ptCount val="1"/>
                <c:pt idx="0">
                  <c:v>UnifiedQA</c:v>
                </c:pt>
              </c:strCache>
            </c:strRef>
          </c:tx>
          <c:spPr>
            <a:solidFill>
              <a:srgbClr val="1C63AA"/>
            </a:solidFill>
            <a:ln w="9525">
              <a:solidFill>
                <a:schemeClr val="accent1"/>
              </a:solidFill>
            </a:ln>
            <a:effectLst/>
          </c:spPr>
          <c:invertIfNegative val="0"/>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Sheet1!$C$10:$L$10</c:f>
              <c:numCache>
                <c:formatCode>General</c:formatCode>
                <c:ptCount val="10"/>
                <c:pt idx="0">
                  <c:v>93.4</c:v>
                </c:pt>
                <c:pt idx="1">
                  <c:v>89.6</c:v>
                </c:pt>
                <c:pt idx="2">
                  <c:v>87.3</c:v>
                </c:pt>
                <c:pt idx="3">
                  <c:v>86</c:v>
                </c:pt>
                <c:pt idx="4">
                  <c:v>85.7</c:v>
                </c:pt>
                <c:pt idx="5">
                  <c:v>75.599999999999994</c:v>
                </c:pt>
                <c:pt idx="6">
                  <c:v>95</c:v>
                </c:pt>
                <c:pt idx="7">
                  <c:v>90.2</c:v>
                </c:pt>
                <c:pt idx="8">
                  <c:v>65.2</c:v>
                </c:pt>
                <c:pt idx="9">
                  <c:v>85.333333333333343</c:v>
                </c:pt>
              </c:numCache>
            </c:numRef>
          </c:val>
          <c:extLst>
            <c:ext xmlns:c16="http://schemas.microsoft.com/office/drawing/2014/chart" uri="{C3380CC4-5D6E-409C-BE32-E72D297353CC}">
              <c16:uniqueId val="{00000013-771B-B54D-8A59-73BA8F1E5895}"/>
            </c:ext>
          </c:extLst>
        </c:ser>
        <c:dLbls>
          <c:showLegendKey val="0"/>
          <c:showVal val="0"/>
          <c:showCatName val="0"/>
          <c:showSerName val="0"/>
          <c:showPercent val="0"/>
          <c:showBubbleSize val="0"/>
        </c:dLbls>
        <c:gapWidth val="175"/>
        <c:axId val="127145471"/>
        <c:axId val="127147103"/>
      </c:barChart>
      <c:catAx>
        <c:axId val="12714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27147103"/>
        <c:crosses val="autoZero"/>
        <c:auto val="1"/>
        <c:lblAlgn val="ctr"/>
        <c:lblOffset val="100"/>
        <c:noMultiLvlLbl val="0"/>
      </c:catAx>
      <c:valAx>
        <c:axId val="127147103"/>
        <c:scaling>
          <c:orientation val="minMax"/>
          <c:min val="50"/>
        </c:scaling>
        <c:delete val="0"/>
        <c:axPos val="l"/>
        <c:majorGridlines>
          <c:spPr>
            <a:ln w="6350"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7145471"/>
        <c:crosses val="autoZero"/>
        <c:crossBetween val="between"/>
        <c:majorUnit val="10"/>
      </c:valAx>
      <c:spPr>
        <a:noFill/>
        <a:ln>
          <a:noFill/>
        </a:ln>
        <a:effectLst/>
      </c:spPr>
    </c:plotArea>
    <c:legend>
      <c:legendPos val="t"/>
      <c:layout>
        <c:manualLayout>
          <c:xMode val="edge"/>
          <c:yMode val="edge"/>
          <c:x val="0"/>
          <c:y val="0"/>
          <c:w val="0.98828087508085227"/>
          <c:h val="0.1426134222063520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rot="-5400000" vert="horz"/>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C4B6E-97D4-384E-8346-04988064FF86}" type="datetimeFigureOut">
              <a:rPr lang="en-US" smtClean="0"/>
              <a:t>5/24/21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EFFCD-2707-464E-8668-7D1BDDA9873E}" type="slidenum">
              <a:rPr lang="en-US" smtClean="0"/>
              <a:t>‹#›</a:t>
            </a:fld>
            <a:endParaRPr lang="en-US"/>
          </a:p>
        </p:txBody>
      </p:sp>
    </p:spTree>
    <p:extLst>
      <p:ext uri="{BB962C8B-B14F-4D97-AF65-F5344CB8AC3E}">
        <p14:creationId xmlns:p14="http://schemas.microsoft.com/office/powerpoint/2010/main" val="1940575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Glad to be here. If you have any clarification questions, please interrupt me; otherwise, let’s delay all the open-ended questions till after the talk. </a:t>
            </a:r>
          </a:p>
          <a:p>
            <a:endParaRPr lang="en-US" sz="1200" b="0" i="0" u="none" strike="noStrike" kern="1200" baseline="0" dirty="0">
              <a:solidFill>
                <a:schemeClr val="tx1"/>
              </a:solidFill>
              <a:effectLst/>
              <a:latin typeface="+mn-lt"/>
              <a:ea typeface="+mn-ea"/>
              <a:cs typeface="+mn-cs"/>
            </a:endParaRPr>
          </a:p>
          <a:p>
            <a:r>
              <a:rPr lang="en-US" baseline="0" dirty="0"/>
              <a:t> - before I start, let me mention that these are joint work with a bunch of folks that you probably know. </a:t>
            </a:r>
          </a:p>
          <a:p>
            <a:endParaRPr lang="en-US" baseline="0" dirty="0"/>
          </a:p>
          <a:p>
            <a:r>
              <a:rPr lang="en-US" baseline="0" dirty="0"/>
              <a:t>Just to set the expectation, I have very little talk about </a:t>
            </a:r>
            <a:r>
              <a:rPr lang="en-US" baseline="0" dirty="0" err="1"/>
              <a:t>wrp</a:t>
            </a:r>
            <a:r>
              <a:rPr lang="en-US" baseline="0" dirty="0"/>
              <a:t> to IR. </a:t>
            </a:r>
          </a:p>
        </p:txBody>
      </p:sp>
      <p:sp>
        <p:nvSpPr>
          <p:cNvPr id="4" name="Slide Number Placeholder 3"/>
          <p:cNvSpPr>
            <a:spLocks noGrp="1"/>
          </p:cNvSpPr>
          <p:nvPr>
            <p:ph type="sldNum" sz="quarter" idx="5"/>
          </p:nvPr>
        </p:nvSpPr>
        <p:spPr/>
        <p:txBody>
          <a:bodyPr/>
          <a:lstStyle/>
          <a:p>
            <a:fld id="{7E3EFFCD-2707-464E-8668-7D1BDDA9873E}" type="slidenum">
              <a:rPr lang="en-US" smtClean="0"/>
              <a:t>1</a:t>
            </a:fld>
            <a:endParaRPr lang="en-US"/>
          </a:p>
        </p:txBody>
      </p:sp>
    </p:spTree>
    <p:extLst>
      <p:ext uri="{BB962C8B-B14F-4D97-AF65-F5344CB8AC3E}">
        <p14:creationId xmlns:p14="http://schemas.microsoft.com/office/powerpoint/2010/main" val="212677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r>
              <a:rPr lang="en-US" sz="1200" b="0" i="0" u="none" strike="noStrike" kern="1200" dirty="0">
                <a:solidFill>
                  <a:schemeClr val="tx1"/>
                </a:solidFill>
                <a:effectLst/>
                <a:latin typeface="+mn-lt"/>
                <a:ea typeface="+mn-ea"/>
                <a:cs typeface="+mn-cs"/>
              </a:rPr>
              <a:t>For example, the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dataset popularized the extractive format, where each question comes with an accompanying paragraph that is supposed to explicitly contain the answer to the question.</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11</a:t>
            </a:fld>
            <a:endParaRPr lang="en-US"/>
          </a:p>
        </p:txBody>
      </p:sp>
    </p:spTree>
    <p:extLst>
      <p:ext uri="{BB962C8B-B14F-4D97-AF65-F5344CB8AC3E}">
        <p14:creationId xmlns:p14="http://schemas.microsoft.com/office/powerpoint/2010/main" val="15500640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9"/>
        <p:cNvGrpSpPr/>
        <p:nvPr/>
      </p:nvGrpSpPr>
      <p:grpSpPr>
        <a:xfrm>
          <a:off x="0" y="0"/>
          <a:ext cx="0" cy="0"/>
          <a:chOff x="0" y="0"/>
          <a:chExt cx="0" cy="0"/>
        </a:xfrm>
      </p:grpSpPr>
      <p:sp>
        <p:nvSpPr>
          <p:cNvPr id="4020" name="Google Shape;4020;gb41b02bc65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1" name="Google Shape;4021;gb41b02bc65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4"/>
        <p:cNvGrpSpPr/>
        <p:nvPr/>
      </p:nvGrpSpPr>
      <p:grpSpPr>
        <a:xfrm>
          <a:off x="0" y="0"/>
          <a:ext cx="0" cy="0"/>
          <a:chOff x="0" y="0"/>
          <a:chExt cx="0" cy="0"/>
        </a:xfrm>
      </p:grpSpPr>
      <p:sp>
        <p:nvSpPr>
          <p:cNvPr id="4055" name="Google Shape;4055;gb41b02bc6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6" name="Google Shape;4056;gb41b02bc6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0"/>
        <p:cNvGrpSpPr/>
        <p:nvPr/>
      </p:nvGrpSpPr>
      <p:grpSpPr>
        <a:xfrm>
          <a:off x="0" y="0"/>
          <a:ext cx="0" cy="0"/>
          <a:chOff x="0" y="0"/>
          <a:chExt cx="0" cy="0"/>
        </a:xfrm>
      </p:grpSpPr>
      <p:sp>
        <p:nvSpPr>
          <p:cNvPr id="4091" name="Google Shape;4091;gb41b02bc65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2" name="Google Shape;4092;gb41b02bc65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6"/>
        <p:cNvGrpSpPr/>
        <p:nvPr/>
      </p:nvGrpSpPr>
      <p:grpSpPr>
        <a:xfrm>
          <a:off x="0" y="0"/>
          <a:ext cx="0" cy="0"/>
          <a:chOff x="0" y="0"/>
          <a:chExt cx="0" cy="0"/>
        </a:xfrm>
      </p:grpSpPr>
      <p:sp>
        <p:nvSpPr>
          <p:cNvPr id="4127" name="Google Shape;4127;gb41b02bc65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8" name="Google Shape;4128;gb41b02bc65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0"/>
        <p:cNvGrpSpPr/>
        <p:nvPr/>
      </p:nvGrpSpPr>
      <p:grpSpPr>
        <a:xfrm>
          <a:off x="0" y="0"/>
          <a:ext cx="0" cy="0"/>
          <a:chOff x="0" y="0"/>
          <a:chExt cx="0" cy="0"/>
        </a:xfrm>
      </p:grpSpPr>
      <p:sp>
        <p:nvSpPr>
          <p:cNvPr id="4161" name="Google Shape;4161;gb8e4819555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2" name="Google Shape;4162;gb8e4819555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8"/>
        <p:cNvGrpSpPr/>
        <p:nvPr/>
      </p:nvGrpSpPr>
      <p:grpSpPr>
        <a:xfrm>
          <a:off x="0" y="0"/>
          <a:ext cx="0" cy="0"/>
          <a:chOff x="0" y="0"/>
          <a:chExt cx="0" cy="0"/>
        </a:xfrm>
      </p:grpSpPr>
      <p:sp>
        <p:nvSpPr>
          <p:cNvPr id="4209" name="Google Shape;4209;gb405b35be9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0" name="Google Shape;4210;gb405b35be9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6"/>
        <p:cNvGrpSpPr/>
        <p:nvPr/>
      </p:nvGrpSpPr>
      <p:grpSpPr>
        <a:xfrm>
          <a:off x="0" y="0"/>
          <a:ext cx="0" cy="0"/>
          <a:chOff x="0" y="0"/>
          <a:chExt cx="0" cy="0"/>
        </a:xfrm>
      </p:grpSpPr>
      <p:sp>
        <p:nvSpPr>
          <p:cNvPr id="4217" name="Google Shape;4217;gb41b02bc65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8" name="Google Shape;4218;gb41b02bc65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5"/>
        <p:cNvGrpSpPr/>
        <p:nvPr/>
      </p:nvGrpSpPr>
      <p:grpSpPr>
        <a:xfrm>
          <a:off x="0" y="0"/>
          <a:ext cx="0" cy="0"/>
          <a:chOff x="0" y="0"/>
          <a:chExt cx="0" cy="0"/>
        </a:xfrm>
      </p:grpSpPr>
      <p:sp>
        <p:nvSpPr>
          <p:cNvPr id="4226" name="Google Shape;4226;gb8e4819555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7" name="Google Shape;4227;gb8e4819555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3"/>
        <p:cNvGrpSpPr/>
        <p:nvPr/>
      </p:nvGrpSpPr>
      <p:grpSpPr>
        <a:xfrm>
          <a:off x="0" y="0"/>
          <a:ext cx="0" cy="0"/>
          <a:chOff x="0" y="0"/>
          <a:chExt cx="0" cy="0"/>
        </a:xfrm>
      </p:grpSpPr>
      <p:sp>
        <p:nvSpPr>
          <p:cNvPr id="4244" name="Google Shape;4244;gb8e4819555_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5" name="Google Shape;4245;gb8e4819555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1"/>
        <p:cNvGrpSpPr/>
        <p:nvPr/>
      </p:nvGrpSpPr>
      <p:grpSpPr>
        <a:xfrm>
          <a:off x="0" y="0"/>
          <a:ext cx="0" cy="0"/>
          <a:chOff x="0" y="0"/>
          <a:chExt cx="0" cy="0"/>
        </a:xfrm>
      </p:grpSpPr>
      <p:sp>
        <p:nvSpPr>
          <p:cNvPr id="4252" name="Google Shape;4252;gb405b35be9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3" name="Google Shape;4253;gb405b35be9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Multiple-choice questions should be a a familiar variant of QA to us;</a:t>
            </a:r>
          </a:p>
          <a:p>
            <a:pPr lvl="1" rtl="0" fontAlgn="base"/>
            <a:r>
              <a:rPr lang="en-US" sz="1200" b="0" i="0" u="none" strike="noStrike" kern="1200" dirty="0">
                <a:solidFill>
                  <a:schemeClr val="tx1"/>
                </a:solidFill>
                <a:effectLst/>
                <a:latin typeface="+mn-lt"/>
                <a:ea typeface="+mn-ea"/>
                <a:cs typeface="+mn-cs"/>
              </a:rPr>
              <a:t>A question is supplemented with a bunch of candidate answers</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12</a:t>
            </a:fld>
            <a:endParaRPr lang="en-US"/>
          </a:p>
        </p:txBody>
      </p:sp>
    </p:spTree>
    <p:extLst>
      <p:ext uri="{BB962C8B-B14F-4D97-AF65-F5344CB8AC3E}">
        <p14:creationId xmlns:p14="http://schemas.microsoft.com/office/powerpoint/2010/main" val="22425973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6"/>
        <p:cNvGrpSpPr/>
        <p:nvPr/>
      </p:nvGrpSpPr>
      <p:grpSpPr>
        <a:xfrm>
          <a:off x="0" y="0"/>
          <a:ext cx="0" cy="0"/>
          <a:chOff x="0" y="0"/>
          <a:chExt cx="0" cy="0"/>
        </a:xfrm>
      </p:grpSpPr>
      <p:sp>
        <p:nvSpPr>
          <p:cNvPr id="4267" name="Google Shape;4267;gb8e4819555_3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8" name="Google Shape;4268;gb8e4819555_3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4"/>
        <p:cNvGrpSpPr/>
        <p:nvPr/>
      </p:nvGrpSpPr>
      <p:grpSpPr>
        <a:xfrm>
          <a:off x="0" y="0"/>
          <a:ext cx="0" cy="0"/>
          <a:chOff x="0" y="0"/>
          <a:chExt cx="0" cy="0"/>
        </a:xfrm>
      </p:grpSpPr>
      <p:sp>
        <p:nvSpPr>
          <p:cNvPr id="4275" name="Google Shape;4275;gb8e4819555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6" name="Google Shape;4276;gb8e4819555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9"/>
        <p:cNvGrpSpPr/>
        <p:nvPr/>
      </p:nvGrpSpPr>
      <p:grpSpPr>
        <a:xfrm>
          <a:off x="0" y="0"/>
          <a:ext cx="0" cy="0"/>
          <a:chOff x="0" y="0"/>
          <a:chExt cx="0" cy="0"/>
        </a:xfrm>
      </p:grpSpPr>
      <p:sp>
        <p:nvSpPr>
          <p:cNvPr id="4300" name="Google Shape;4300;gb41b02bc65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1" name="Google Shape;4301;gb41b02bc65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010d278ab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010d278ab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6609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0"/>
        <p:cNvGrpSpPr/>
        <p:nvPr/>
      </p:nvGrpSpPr>
      <p:grpSpPr>
        <a:xfrm>
          <a:off x="0" y="0"/>
          <a:ext cx="0" cy="0"/>
          <a:chOff x="0" y="0"/>
          <a:chExt cx="0" cy="0"/>
        </a:xfrm>
      </p:grpSpPr>
      <p:sp>
        <p:nvSpPr>
          <p:cNvPr id="3831" name="Google Shape;3831;gb8e4819555_2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2" name="Google Shape;3832;gb8e4819555_2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78977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ce4651ccf3_1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ce4651ccf3_1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56340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first intuition that one needs to verify is whether there is any value in mixing pairs of datasets. </a:t>
            </a:r>
          </a:p>
          <a:p>
            <a:pPr rtl="0" fontAlgn="base"/>
            <a:r>
              <a:rPr lang="en-US" sz="1200" b="0" i="0" u="none" strike="noStrike" kern="1200" dirty="0">
                <a:solidFill>
                  <a:schemeClr val="tx1"/>
                </a:solidFill>
                <a:effectLst/>
                <a:latin typeface="+mn-lt"/>
                <a:ea typeface="+mn-ea"/>
                <a:cs typeface="+mn-cs"/>
              </a:rPr>
              <a:t>(read the plots) </a:t>
            </a:r>
          </a:p>
          <a:p>
            <a:pPr rtl="0" fontAlgn="base"/>
            <a:r>
              <a:rPr lang="en-US" sz="1200" b="0" i="0" u="none" strike="noStrike" kern="1200" dirty="0">
                <a:solidFill>
                  <a:schemeClr val="tx1"/>
                </a:solidFill>
                <a:effectLst/>
                <a:latin typeface="+mn-lt"/>
                <a:ea typeface="+mn-ea"/>
                <a:cs typeface="+mn-cs"/>
              </a:rPr>
              <a:t>I don’t know about you, but when I was seeing these improvements, my first instinct was that there must be a bug somewhere.</a:t>
            </a:r>
          </a:p>
          <a:p>
            <a:pPr rtl="0" fontAlgn="base"/>
            <a:r>
              <a:rPr lang="en-US" sz="1200" b="0" i="0" u="none" strike="noStrike" kern="1200" dirty="0">
                <a:solidFill>
                  <a:schemeClr val="tx1"/>
                </a:solidFill>
                <a:effectLst/>
                <a:latin typeface="+mn-lt"/>
                <a:ea typeface="+mn-ea"/>
                <a:cs typeface="+mn-cs"/>
              </a:rPr>
              <a:t>Quite surprising how one can gain so much by creating these seemingly odd combinations. </a:t>
            </a:r>
          </a:p>
          <a:p>
            <a:pPr rtl="0"/>
            <a:endParaRPr lang="en-US" dirty="0"/>
          </a:p>
          <a:p>
            <a:pPr rtl="0"/>
            <a:r>
              <a:rPr lang="en-US" dirty="0"/>
              <a:t>--&gt; more experiments in the paper</a:t>
            </a:r>
            <a:br>
              <a:rPr lang="en-US" dirty="0"/>
            </a:br>
            <a:r>
              <a:rPr lang="en-US" sz="1200" b="0" i="0" u="none" strike="noStrike" kern="1200" dirty="0">
                <a:solidFill>
                  <a:schemeClr val="tx1"/>
                </a:solidFill>
                <a:effectLst/>
                <a:latin typeface="+mn-lt"/>
                <a:ea typeface="+mn-ea"/>
                <a:cs typeface="+mn-cs"/>
              </a:rPr>
              <a:t>Overall, empirically we see that there exists pairs of datasets with different formats that benefit from each other.</a:t>
            </a:r>
            <a:endParaRPr lang="en-US" b="0" dirty="0">
              <a:effectLst/>
            </a:endParaRPr>
          </a:p>
          <a:p>
            <a:pPr rtl="0"/>
            <a:r>
              <a:rPr lang="en-US" sz="1200" b="0" i="0" u="none" strike="noStrike" kern="1200" dirty="0">
                <a:solidFill>
                  <a:schemeClr val="tx1"/>
                </a:solidFill>
                <a:effectLst/>
                <a:latin typeface="+mn-lt"/>
                <a:ea typeface="+mn-ea"/>
                <a:cs typeface="+mn-cs"/>
              </a:rPr>
              <a:t>This brings us to the question of what happens when you mix multiple datasets of different format?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122</a:t>
            </a:fld>
            <a:endParaRPr lang="en-US"/>
          </a:p>
        </p:txBody>
      </p:sp>
    </p:spTree>
    <p:extLst>
      <p:ext uri="{BB962C8B-B14F-4D97-AF65-F5344CB8AC3E}">
        <p14:creationId xmlns:p14="http://schemas.microsoft.com/office/powerpoint/2010/main" val="20537896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Obviously, there are many tasks that we would like to solve in NLP. </a:t>
            </a:r>
          </a:p>
          <a:p>
            <a:pPr marL="171450" indent="-171450">
              <a:buFont typeface="Arial" panose="020B0604020202020204" pitchFamily="34" charset="0"/>
              <a:buChar char="•"/>
            </a:pPr>
            <a:r>
              <a:rPr lang="en-US" dirty="0"/>
              <a:t>For example, given this input which contains a text and a question, we’d like models that answer this question, type this question, for detect its writing/grammatical issues and so many others tasks.  </a:t>
            </a:r>
          </a:p>
          <a:p>
            <a:pPr marL="171450" indent="-171450">
              <a:buFont typeface="Arial" panose="020B0604020202020204" pitchFamily="34" charset="0"/>
              <a:buChar char="•"/>
            </a:pPr>
            <a:r>
              <a:rPr lang="en-US" dirty="0"/>
              <a:t>In the current conventional paradigm, what we do is to build models for each task, typically based based on datasets built for one one. </a:t>
            </a:r>
          </a:p>
          <a:p>
            <a:pPr marL="171450" indent="-171450">
              <a:buFont typeface="Arial" panose="020B0604020202020204" pitchFamily="34" charset="0"/>
              <a:buChar char="•"/>
            </a:pPr>
            <a:r>
              <a:rPr lang="en-US" dirty="0"/>
              <a:t>This convention works well for individual datasets (we have good systems that work well for each dataset)</a:t>
            </a:r>
          </a:p>
          <a:p>
            <a:pPr marL="628650" lvl="1" indent="-171450">
              <a:buFont typeface="Arial" panose="020B0604020202020204" pitchFamily="34" charset="0"/>
              <a:buChar char="•"/>
            </a:pPr>
            <a:r>
              <a:rPr lang="en-US" dirty="0"/>
              <a:t>however, none is able to generalize across the tasks</a:t>
            </a:r>
          </a:p>
          <a:p>
            <a:pPr marL="1085850" lvl="2" indent="-171450">
              <a:buFont typeface="Arial" panose="020B0604020202020204" pitchFamily="34" charset="0"/>
              <a:buChar char="•"/>
            </a:pPr>
            <a:r>
              <a:rPr lang="en-US" dirty="0"/>
              <a:t>e.g., a question-answering model cannot solve classification tasks.</a:t>
            </a:r>
          </a:p>
        </p:txBody>
      </p:sp>
      <p:sp>
        <p:nvSpPr>
          <p:cNvPr id="4" name="Slide Number Placeholder 3"/>
          <p:cNvSpPr>
            <a:spLocks noGrp="1"/>
          </p:cNvSpPr>
          <p:nvPr>
            <p:ph type="sldNum" sz="quarter" idx="5"/>
          </p:nvPr>
        </p:nvSpPr>
        <p:spPr/>
        <p:txBody>
          <a:bodyPr/>
          <a:lstStyle/>
          <a:p>
            <a:fld id="{7E3EFFCD-2707-464E-8668-7D1BDDA9873E}" type="slidenum">
              <a:rPr lang="en-US" smtClean="0"/>
              <a:t>123</a:t>
            </a:fld>
            <a:endParaRPr lang="en-US"/>
          </a:p>
        </p:txBody>
      </p:sp>
    </p:spTree>
    <p:extLst>
      <p:ext uri="{BB962C8B-B14F-4D97-AF65-F5344CB8AC3E}">
        <p14:creationId xmlns:p14="http://schemas.microsoft.com/office/powerpoint/2010/main" val="1413766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contrary, the eutopia that I am after looks like this</a:t>
            </a:r>
          </a:p>
          <a:p>
            <a:pPr marL="628650" lvl="1" indent="-171450">
              <a:buFont typeface="Arial" panose="020B0604020202020204" pitchFamily="34" charset="0"/>
              <a:buChar char="•"/>
            </a:pPr>
            <a:r>
              <a:rPr lang="en-US" dirty="0"/>
              <a:t>Where we have a single system  that has a broader scope and can solve a variety of tasks </a:t>
            </a:r>
          </a:p>
          <a:p>
            <a:pPr marL="171450" lvl="0" indent="-171450">
              <a:buFont typeface="Arial" panose="020B0604020202020204" pitchFamily="34" charset="0"/>
              <a:buChar char="•"/>
            </a:pPr>
            <a:r>
              <a:rPr lang="en-US" dirty="0"/>
              <a:t>But to make a model solve a variety of tasks, we should somehow define what expect from the model (or, what task it is solving). </a:t>
            </a:r>
          </a:p>
        </p:txBody>
      </p:sp>
      <p:sp>
        <p:nvSpPr>
          <p:cNvPr id="4" name="Slide Number Placeholder 3"/>
          <p:cNvSpPr>
            <a:spLocks noGrp="1"/>
          </p:cNvSpPr>
          <p:nvPr>
            <p:ph type="sldNum" sz="quarter" idx="5"/>
          </p:nvPr>
        </p:nvSpPr>
        <p:spPr/>
        <p:txBody>
          <a:bodyPr/>
          <a:lstStyle/>
          <a:p>
            <a:fld id="{7E3EFFCD-2707-464E-8668-7D1BDDA9873E}" type="slidenum">
              <a:rPr lang="en-US" smtClean="0"/>
              <a:t>124</a:t>
            </a:fld>
            <a:endParaRPr lang="en-US"/>
          </a:p>
        </p:txBody>
      </p:sp>
    </p:spTree>
    <p:extLst>
      <p:ext uri="{BB962C8B-B14F-4D97-AF65-F5344CB8AC3E}">
        <p14:creationId xmlns:p14="http://schemas.microsoft.com/office/powerpoint/2010/main" val="39149393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r>
              <a:rPr lang="en-US" dirty="0"/>
              <a:t>  - make it a bit more compact </a:t>
            </a:r>
          </a:p>
          <a:p>
            <a:r>
              <a:rPr lang="en-US" dirty="0"/>
              <a:t> - just like fig 3, separate instances from the instructions </a:t>
            </a:r>
          </a:p>
          <a:p>
            <a:endParaRPr lang="en-US" dirty="0"/>
          </a:p>
          <a:p>
            <a:endParaRPr lang="en-US" dirty="0"/>
          </a:p>
          <a:p>
            <a:pPr marL="171450" indent="-171450">
              <a:buFontTx/>
              <a:buChar char="-"/>
            </a:pPr>
            <a:r>
              <a:rPr lang="en-US" dirty="0"/>
              <a:t>We drop </a:t>
            </a:r>
            <a:r>
              <a:rPr lang="en-US" dirty="0" err="1"/>
              <a:t>uncessary</a:t>
            </a:r>
            <a:r>
              <a:rPr lang="en-US" dirty="0"/>
              <a:t> sentences: </a:t>
            </a:r>
          </a:p>
          <a:p>
            <a:pPr marL="628650" lvl="1" indent="-171450">
              <a:buFontTx/>
              <a:buChar char="-"/>
            </a:pPr>
            <a:r>
              <a:rPr lang="en-US" dirty="0"/>
              <a:t>E.g., below we provide some examples:</a:t>
            </a:r>
          </a:p>
        </p:txBody>
      </p:sp>
      <p:sp>
        <p:nvSpPr>
          <p:cNvPr id="4" name="Slide Number Placeholder 3"/>
          <p:cNvSpPr>
            <a:spLocks noGrp="1"/>
          </p:cNvSpPr>
          <p:nvPr>
            <p:ph type="sldNum" sz="quarter" idx="5"/>
          </p:nvPr>
        </p:nvSpPr>
        <p:spPr/>
        <p:txBody>
          <a:bodyPr/>
          <a:lstStyle/>
          <a:p>
            <a:fld id="{7E3EFFCD-2707-464E-8668-7D1BDDA9873E}" type="slidenum">
              <a:rPr lang="en-US" smtClean="0"/>
              <a:t>125</a:t>
            </a:fld>
            <a:endParaRPr lang="en-US"/>
          </a:p>
        </p:txBody>
      </p:sp>
    </p:spTree>
    <p:extLst>
      <p:ext uri="{BB962C8B-B14F-4D97-AF65-F5344CB8AC3E}">
        <p14:creationId xmlns:p14="http://schemas.microsoft.com/office/powerpoint/2010/main" val="4051460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Essentially, each new dataset offers an alternate (better?) evaluation protocol for a slightly different phenomenon. </a:t>
            </a:r>
          </a:p>
          <a:p>
            <a:pPr lvl="1" rtl="0" fontAlgn="base"/>
            <a:r>
              <a:rPr lang="en-US" sz="1200" b="0" i="0" u="none" strike="noStrike" kern="1200" dirty="0">
                <a:solidFill>
                  <a:schemeClr val="tx1"/>
                </a:solidFill>
                <a:effectLst/>
                <a:latin typeface="+mn-lt"/>
                <a:ea typeface="+mn-ea"/>
                <a:cs typeface="+mn-cs"/>
              </a:rPr>
              <a:t>But inherently, they’re different realization of the same task (namely, QA). </a:t>
            </a:r>
          </a:p>
        </p:txBody>
      </p:sp>
      <p:sp>
        <p:nvSpPr>
          <p:cNvPr id="4" name="Slide Number Placeholder 3"/>
          <p:cNvSpPr>
            <a:spLocks noGrp="1"/>
          </p:cNvSpPr>
          <p:nvPr>
            <p:ph type="sldNum" sz="quarter" idx="5"/>
          </p:nvPr>
        </p:nvSpPr>
        <p:spPr/>
        <p:txBody>
          <a:bodyPr/>
          <a:lstStyle/>
          <a:p>
            <a:fld id="{7E3EFFCD-2707-464E-8668-7D1BDDA9873E}" type="slidenum">
              <a:rPr lang="en-US" smtClean="0"/>
              <a:t>13</a:t>
            </a:fld>
            <a:endParaRPr lang="en-US"/>
          </a:p>
        </p:txBody>
      </p:sp>
    </p:spTree>
    <p:extLst>
      <p:ext uri="{BB962C8B-B14F-4D97-AF65-F5344CB8AC3E}">
        <p14:creationId xmlns:p14="http://schemas.microsoft.com/office/powerpoint/2010/main" val="260325470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r>
              <a:rPr lang="en-US" dirty="0"/>
              <a:t>  - make it a bit more compact </a:t>
            </a:r>
          </a:p>
          <a:p>
            <a:r>
              <a:rPr lang="en-US" dirty="0"/>
              <a:t> - just like fig 3, separate instances from the instructions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126</a:t>
            </a:fld>
            <a:endParaRPr lang="en-US"/>
          </a:p>
        </p:txBody>
      </p:sp>
    </p:spTree>
    <p:extLst>
      <p:ext uri="{BB962C8B-B14F-4D97-AF65-F5344CB8AC3E}">
        <p14:creationId xmlns:p14="http://schemas.microsoft.com/office/powerpoint/2010/main" val="25007607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ce4651ccf3_1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ce4651ccf3_1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29037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ce4651ccf3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ce4651ccf3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6433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d010d278ab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d010d278ab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81852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d010d278ab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d010d278ab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3559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d010d278ab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d010d278ab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676058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d010d278ab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d010d278ab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05533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d010d278a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d010d278a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1441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d013f1a1ea_6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d013f1a1ea_6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362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d010d278ab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d010d278ab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667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Somehow the field has become “dataset” driven:</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consequently, we (the community) accepted that it is okay to encode dataset-specific assumptions into models.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For example: people who solve yes/no datasets (read)</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(the community) frequently exploit these assumptions that move our models away from the broad definition of QA.</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there are consequence to such narrow designs;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Format-specific assumptions create hard barriers for generalization of systems across formats.</a:t>
            </a:r>
            <a:endParaRPr lang="en-US" sz="1100" b="0" i="0" u="none" strike="noStrike" kern="1200" dirty="0">
              <a:solidFill>
                <a:schemeClr val="tx1"/>
              </a:solidFill>
              <a:effectLst/>
              <a:latin typeface="+mn-lt"/>
              <a:ea typeface="+mn-ea"/>
              <a:cs typeface="+mn-cs"/>
            </a:endParaRP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 system engineered for YN cannot run on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questions. </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Additionally, there is a missed opportunity here; as I will show later; by making QA systems more general we can build stronger models, partly because we can access a larger pool of data for supervision. </a:t>
            </a:r>
            <a:endParaRPr lang="en-US" sz="11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E3EFFCD-2707-464E-8668-7D1BDDA9873E}" type="slidenum">
              <a:rPr lang="en-US" smtClean="0"/>
              <a:t>14</a:t>
            </a:fld>
            <a:endParaRPr lang="en-US"/>
          </a:p>
        </p:txBody>
      </p:sp>
    </p:spTree>
    <p:extLst>
      <p:ext uri="{BB962C8B-B14F-4D97-AF65-F5344CB8AC3E}">
        <p14:creationId xmlns:p14="http://schemas.microsoft.com/office/powerpoint/2010/main" val="39828238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to be precise, the instructions are given to a function that encodes them into as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I provide more details? </a:t>
            </a:r>
          </a:p>
        </p:txBody>
      </p:sp>
      <p:sp>
        <p:nvSpPr>
          <p:cNvPr id="4" name="Slide Number Placeholder 3"/>
          <p:cNvSpPr>
            <a:spLocks noGrp="1"/>
          </p:cNvSpPr>
          <p:nvPr>
            <p:ph type="sldNum" sz="quarter" idx="5"/>
          </p:nvPr>
        </p:nvSpPr>
        <p:spPr/>
        <p:txBody>
          <a:bodyPr/>
          <a:lstStyle/>
          <a:p>
            <a:fld id="{7E3EFFCD-2707-464E-8668-7D1BDDA9873E}" type="slidenum">
              <a:rPr lang="en-US" smtClean="0"/>
              <a:t>136</a:t>
            </a:fld>
            <a:endParaRPr lang="en-US"/>
          </a:p>
        </p:txBody>
      </p:sp>
    </p:spTree>
    <p:extLst>
      <p:ext uri="{BB962C8B-B14F-4D97-AF65-F5344CB8AC3E}">
        <p14:creationId xmlns:p14="http://schemas.microsoft.com/office/powerpoint/2010/main" val="28293553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d010d278ab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d010d278ab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Just to say the same thing with a bit more graphics: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Within the boundaries defined by each of the QA formats, we have seen lots of activities.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My argument is that such boundaries, in many cases, are artificial and perhaps unnecessary, given that there is a lot of sharedness among the these tasks.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So we’re </a:t>
            </a:r>
            <a:r>
              <a:rPr lang="en-US" sz="1200" b="0" i="0" u="none" strike="noStrike" kern="1200" dirty="0" err="1">
                <a:solidFill>
                  <a:schemeClr val="tx1"/>
                </a:solidFill>
                <a:effectLst/>
                <a:latin typeface="+mn-lt"/>
                <a:ea typeface="+mn-ea"/>
                <a:cs typeface="+mn-cs"/>
              </a:rPr>
              <a:t>gonna</a:t>
            </a:r>
            <a:r>
              <a:rPr lang="en-US" sz="1200" b="0" i="0" u="none" strike="noStrike" kern="1200" dirty="0">
                <a:solidFill>
                  <a:schemeClr val="tx1"/>
                </a:solidFill>
                <a:effectLst/>
                <a:latin typeface="+mn-lt"/>
                <a:ea typeface="+mn-ea"/>
                <a:cs typeface="+mn-cs"/>
              </a:rPr>
              <a:t> try to tear down these walls.</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E3EFFCD-2707-464E-8668-7D1BDDA9873E}" type="slidenum">
              <a:rPr lang="en-US" smtClean="0"/>
              <a:t>15</a:t>
            </a:fld>
            <a:endParaRPr lang="en-US"/>
          </a:p>
        </p:txBody>
      </p:sp>
    </p:spTree>
    <p:extLst>
      <p:ext uri="{BB962C8B-B14F-4D97-AF65-F5344CB8AC3E}">
        <p14:creationId xmlns:p14="http://schemas.microsoft.com/office/powerpoint/2010/main" val="327592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Enabled by this intuition, we built a system that performs surprisingly well across </a:t>
            </a:r>
            <a:r>
              <a:rPr lang="en-US" sz="1200" b="1" i="0" u="none" strike="noStrike" kern="1200" dirty="0">
                <a:solidFill>
                  <a:schemeClr val="tx1"/>
                </a:solidFill>
                <a:effectLst/>
                <a:latin typeface="+mn-lt"/>
                <a:ea typeface="+mn-ea"/>
                <a:cs typeface="+mn-cs"/>
              </a:rPr>
              <a:t>four </a:t>
            </a:r>
            <a:r>
              <a:rPr lang="en-US" sz="1200" b="0" i="0" u="none" strike="noStrike" kern="1200" dirty="0">
                <a:solidFill>
                  <a:schemeClr val="tx1"/>
                </a:solidFill>
                <a:effectLst/>
                <a:latin typeface="+mn-lt"/>
                <a:ea typeface="+mn-ea"/>
                <a:cs typeface="+mn-cs"/>
              </a:rPr>
              <a:t>different QA formats.</a:t>
            </a:r>
          </a:p>
        </p:txBody>
      </p:sp>
      <p:sp>
        <p:nvSpPr>
          <p:cNvPr id="4" name="Slide Number Placeholder 3"/>
          <p:cNvSpPr>
            <a:spLocks noGrp="1"/>
          </p:cNvSpPr>
          <p:nvPr>
            <p:ph type="sldNum" sz="quarter" idx="5"/>
          </p:nvPr>
        </p:nvSpPr>
        <p:spPr/>
        <p:txBody>
          <a:bodyPr/>
          <a:lstStyle/>
          <a:p>
            <a:fld id="{7E3EFFCD-2707-464E-8668-7D1BDDA9873E}" type="slidenum">
              <a:rPr lang="en-US" smtClean="0"/>
              <a:t>16</a:t>
            </a:fld>
            <a:endParaRPr lang="en-US"/>
          </a:p>
        </p:txBody>
      </p:sp>
    </p:spTree>
    <p:extLst>
      <p:ext uri="{BB962C8B-B14F-4D97-AF65-F5344CB8AC3E}">
        <p14:creationId xmlns:p14="http://schemas.microsoft.com/office/powerpoint/2010/main" val="1402511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Let’s start with the high-level definition of the system I have in mind.</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It’s a single system that is supposed to work on a variety of QA formats.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input should be naturally readable; basically humans should be able to answer each format by just reading the input. </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Let's see an example.</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(read it)</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Humans don't need to be told that this is a multiple-choice question. You just read it and infer it. </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that's what I expect a system to be able to do, as well. </a:t>
            </a:r>
            <a:endParaRPr lang="en-US" sz="11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17</a:t>
            </a:fld>
            <a:endParaRPr lang="en-US"/>
          </a:p>
        </p:txBody>
      </p:sp>
    </p:spTree>
    <p:extLst>
      <p:ext uri="{BB962C8B-B14F-4D97-AF65-F5344CB8AC3E}">
        <p14:creationId xmlns:p14="http://schemas.microsoft.com/office/powerpoint/2010/main" val="1639253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Here is another example,</a:t>
            </a:r>
          </a:p>
          <a:p>
            <a:pPr rtl="0" fontAlgn="base"/>
            <a:r>
              <a:rPr lang="en-US" sz="1200" b="0" i="0" u="none" strike="noStrike" kern="1200" dirty="0">
                <a:solidFill>
                  <a:schemeClr val="tx1"/>
                </a:solidFill>
                <a:effectLst/>
                <a:latin typeface="+mn-lt"/>
                <a:ea typeface="+mn-ea"/>
                <a:cs typeface="+mn-cs"/>
              </a:rPr>
              <a:t>(read it)</a:t>
            </a:r>
          </a:p>
          <a:p>
            <a:pPr rtl="0" fontAlgn="base"/>
            <a:r>
              <a:rPr lang="en-US" sz="1200" b="0" i="0" u="none" strike="noStrike" kern="1200" dirty="0">
                <a:solidFill>
                  <a:schemeClr val="tx1"/>
                </a:solidFill>
                <a:effectLst/>
                <a:latin typeface="+mn-lt"/>
                <a:ea typeface="+mn-ea"/>
                <a:cs typeface="+mn-cs"/>
              </a:rPr>
              <a:t>Again, humans don't need to be told that it is yes/no question. They can infer it from the input.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18</a:t>
            </a:fld>
            <a:endParaRPr lang="en-US"/>
          </a:p>
        </p:txBody>
      </p:sp>
    </p:spTree>
    <p:extLst>
      <p:ext uri="{BB962C8B-B14F-4D97-AF65-F5344CB8AC3E}">
        <p14:creationId xmlns:p14="http://schemas.microsoft.com/office/powerpoint/2010/main" val="2735637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is another one: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Again you don't need to know what is the format or the dataset. But one can infer it from what is shown as input.</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Overall, all these examples illustrate our encoding of the instances when we feed them to the models.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Let me emphasize that: In this encoding, we never explicitly mention the format of a given instance or what dataset it belongs to. It is something that needs to be inferred.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key technical requisite that we’re borrowing from the field is text-to-text architectures, such as T5, BART</a:t>
            </a:r>
            <a:br>
              <a:rPr lang="en-US" sz="1200" b="0" i="0" u="none" strike="noStrike" kern="1200" dirty="0">
                <a:solidFill>
                  <a:schemeClr val="tx1"/>
                </a:solidFill>
                <a:effectLst/>
                <a:latin typeface="+mn-lt"/>
                <a:ea typeface="+mn-ea"/>
                <a:cs typeface="+mn-cs"/>
              </a:rPr>
            </a:br>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19</a:t>
            </a:fld>
            <a:endParaRPr lang="en-US"/>
          </a:p>
        </p:txBody>
      </p:sp>
    </p:spTree>
    <p:extLst>
      <p:ext uri="{BB962C8B-B14F-4D97-AF65-F5344CB8AC3E}">
        <p14:creationId xmlns:p14="http://schemas.microsoft.com/office/powerpoint/2010/main" val="1272434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first intuition that one needs to verify is whether there is any value in mixing pairs of datasets. </a:t>
            </a:r>
          </a:p>
          <a:p>
            <a:pPr rtl="0" fontAlgn="base"/>
            <a:r>
              <a:rPr lang="en-US" sz="1200" b="0" i="0" u="none" strike="noStrike" kern="1200" dirty="0">
                <a:solidFill>
                  <a:schemeClr val="tx1"/>
                </a:solidFill>
                <a:effectLst/>
                <a:latin typeface="+mn-lt"/>
                <a:ea typeface="+mn-ea"/>
                <a:cs typeface="+mn-cs"/>
              </a:rPr>
              <a:t>(read the plots) </a:t>
            </a:r>
          </a:p>
          <a:p>
            <a:pPr rtl="0" fontAlgn="base"/>
            <a:r>
              <a:rPr lang="en-US" sz="1200" b="0" i="0" u="none" strike="noStrike" kern="1200" dirty="0">
                <a:solidFill>
                  <a:schemeClr val="tx1"/>
                </a:solidFill>
                <a:effectLst/>
                <a:latin typeface="+mn-lt"/>
                <a:ea typeface="+mn-ea"/>
                <a:cs typeface="+mn-cs"/>
              </a:rPr>
              <a:t>I don’t know about you, but when I was seeing these improvements, my first instinct was that there must be a bug somewhere.</a:t>
            </a:r>
          </a:p>
          <a:p>
            <a:pPr rtl="0" fontAlgn="base"/>
            <a:r>
              <a:rPr lang="en-US" sz="1200" b="0" i="0" u="none" strike="noStrike" kern="1200" dirty="0">
                <a:solidFill>
                  <a:schemeClr val="tx1"/>
                </a:solidFill>
                <a:effectLst/>
                <a:latin typeface="+mn-lt"/>
                <a:ea typeface="+mn-ea"/>
                <a:cs typeface="+mn-cs"/>
              </a:rPr>
              <a:t>Quite surprising how one can gain so much by creating these seemingly odd combinations. </a:t>
            </a:r>
          </a:p>
          <a:p>
            <a:pPr rtl="0"/>
            <a:endParaRPr lang="en-US" dirty="0"/>
          </a:p>
          <a:p>
            <a:pPr rtl="0"/>
            <a:r>
              <a:rPr lang="en-US" dirty="0"/>
              <a:t>--&gt; more experiments in the paper</a:t>
            </a:r>
            <a:br>
              <a:rPr lang="en-US" dirty="0"/>
            </a:br>
            <a:r>
              <a:rPr lang="en-US" sz="1200" b="0" i="0" u="none" strike="noStrike" kern="1200" dirty="0">
                <a:solidFill>
                  <a:schemeClr val="tx1"/>
                </a:solidFill>
                <a:effectLst/>
                <a:latin typeface="+mn-lt"/>
                <a:ea typeface="+mn-ea"/>
                <a:cs typeface="+mn-cs"/>
              </a:rPr>
              <a:t>Overall, empirically we see that there exists pairs of datasets with different formats that benefit from each other.</a:t>
            </a:r>
            <a:endParaRPr lang="en-US" b="0" dirty="0">
              <a:effectLst/>
            </a:endParaRPr>
          </a:p>
          <a:p>
            <a:pPr rtl="0"/>
            <a:r>
              <a:rPr lang="en-US" sz="1200" b="0" i="0" u="none" strike="noStrike" kern="1200" dirty="0">
                <a:solidFill>
                  <a:schemeClr val="tx1"/>
                </a:solidFill>
                <a:effectLst/>
                <a:latin typeface="+mn-lt"/>
                <a:ea typeface="+mn-ea"/>
                <a:cs typeface="+mn-cs"/>
              </a:rPr>
              <a:t>This brings us to the question of what happens when you mix multiple datasets of different format?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20</a:t>
            </a:fld>
            <a:endParaRPr lang="en-US"/>
          </a:p>
        </p:txBody>
      </p:sp>
    </p:spTree>
    <p:extLst>
      <p:ext uri="{BB962C8B-B14F-4D97-AF65-F5344CB8AC3E}">
        <p14:creationId xmlns:p14="http://schemas.microsoft.com/office/powerpoint/2010/main" val="19214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Let me start by remembering one of the widely-known successes of AI. </a:t>
            </a:r>
          </a:p>
          <a:p>
            <a:r>
              <a:rPr lang="en-US" sz="1200" b="0" i="0" u="none" strike="noStrike" kern="1200" dirty="0">
                <a:solidFill>
                  <a:schemeClr val="tx1"/>
                </a:solidFill>
                <a:effectLst/>
                <a:latin typeface="+mn-lt"/>
                <a:ea typeface="+mn-ea"/>
                <a:cs typeface="+mn-cs"/>
              </a:rPr>
              <a:t>Just a few years ago, </a:t>
            </a:r>
            <a:r>
              <a:rPr lang="en-US" sz="1200" b="0" i="0" u="none" strike="noStrike" kern="1200" dirty="0" err="1">
                <a:solidFill>
                  <a:schemeClr val="tx1"/>
                </a:solidFill>
                <a:effectLst/>
                <a:latin typeface="+mn-lt"/>
                <a:ea typeface="+mn-ea"/>
                <a:cs typeface="+mn-cs"/>
              </a:rPr>
              <a:t>AlphaGO</a:t>
            </a:r>
            <a:r>
              <a:rPr lang="en-US" sz="1200" b="0" i="0" u="none" strike="noStrike" kern="1200" dirty="0">
                <a:solidFill>
                  <a:schemeClr val="tx1"/>
                </a:solidFill>
                <a:effectLst/>
                <a:latin typeface="+mn-lt"/>
                <a:ea typeface="+mn-ea"/>
                <a:cs typeface="+mn-cs"/>
              </a:rPr>
              <a:t> defeated the human world champion, in the ancient game of Go, followed by lots of excitement about the new heights that AI has achieved. </a:t>
            </a: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2</a:t>
            </a:fld>
            <a:endParaRPr lang="en-US"/>
          </a:p>
        </p:txBody>
      </p:sp>
    </p:spTree>
    <p:extLst>
      <p:ext uri="{BB962C8B-B14F-4D97-AF65-F5344CB8AC3E}">
        <p14:creationId xmlns:p14="http://schemas.microsoft.com/office/powerpoint/2010/main" val="3106514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Motivated by the previous observations, we build systems trained on a mix of many formats. </a:t>
            </a:r>
          </a:p>
          <a:p>
            <a:pPr lvl="1" rtl="0" fontAlgn="base"/>
            <a:r>
              <a:rPr lang="en-US" sz="1200" b="0" i="0" u="none" strike="noStrike" kern="1200" dirty="0">
                <a:solidFill>
                  <a:schemeClr val="tx1"/>
                </a:solidFill>
                <a:effectLst/>
                <a:latin typeface="+mn-lt"/>
                <a:ea typeface="+mn-ea"/>
                <a:cs typeface="+mn-cs"/>
              </a:rPr>
              <a:t>We build </a:t>
            </a:r>
            <a:r>
              <a:rPr lang="en-US" sz="1200" b="0" i="0" u="none" strike="noStrike" kern="1200" dirty="0" err="1">
                <a:solidFill>
                  <a:schemeClr val="tx1"/>
                </a:solidFill>
                <a:effectLst/>
                <a:latin typeface="+mn-lt"/>
                <a:ea typeface="+mn-ea"/>
                <a:cs typeface="+mn-cs"/>
              </a:rPr>
              <a:t>UnifiedQA</a:t>
            </a:r>
            <a:r>
              <a:rPr lang="en-US" sz="1200" b="0" i="0" u="none" strike="noStrike" kern="1200" dirty="0">
                <a:solidFill>
                  <a:schemeClr val="tx1"/>
                </a:solidFill>
                <a:effectLst/>
                <a:latin typeface="+mn-lt"/>
                <a:ea typeface="+mn-ea"/>
                <a:cs typeface="+mn-cs"/>
              </a:rPr>
              <a:t>, by training our models on the union of the following 8 datasets. </a:t>
            </a:r>
          </a:p>
          <a:p>
            <a:pPr rtl="0" fontAlgn="base"/>
            <a:r>
              <a:rPr lang="en-US" sz="1200" b="0" i="0" u="none" strike="noStrike" kern="1200" dirty="0">
                <a:solidFill>
                  <a:schemeClr val="tx1"/>
                </a:solidFill>
                <a:effectLst/>
                <a:latin typeface="+mn-lt"/>
                <a:ea typeface="+mn-ea"/>
                <a:cs typeface="+mn-cs"/>
              </a:rPr>
              <a:t>For the rest of this section, I am going to show several empirical intuitions on UQA.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21</a:t>
            </a:fld>
            <a:endParaRPr lang="en-US"/>
          </a:p>
        </p:txBody>
      </p:sp>
    </p:spTree>
    <p:extLst>
      <p:ext uri="{BB962C8B-B14F-4D97-AF65-F5344CB8AC3E}">
        <p14:creationId xmlns:p14="http://schemas.microsoft.com/office/powerpoint/2010/main" val="918780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Is UQA as good as dedicated systems trained for individual datasets?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this plot,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BLUE bars belong to UQA (a single system for multiple datasets of different formats).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GREEN bars are dataset-specific models; i.e., models that are evaluated on the same dataset that they were trained on.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results show that UQA performs almost as well as targeted models.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On average (the right columns) UQA clearly outperforms dataset/format-specific systems.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Overall, UQA offers flexibility across multiple QA formats while compromising almost none compared to dataset-specific experts.</a:t>
            </a:r>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22</a:t>
            </a:fld>
            <a:endParaRPr lang="en-US"/>
          </a:p>
        </p:txBody>
      </p:sp>
    </p:spTree>
    <p:extLst>
      <p:ext uri="{BB962C8B-B14F-4D97-AF65-F5344CB8AC3E}">
        <p14:creationId xmlns:p14="http://schemas.microsoft.com/office/powerpoint/2010/main" val="1374150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What if we only care about a particular benchmark?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is there a value in using UQA as a starting point for fine-tuning?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as opposed to a fine-tuning vanilla language model that is not familiar with the QA task yet?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 am showing the results of fine-tuning two systems.</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(read the plot) </a:t>
            </a:r>
            <a:br>
              <a:rPr lang="en-US" sz="1200" b="0" i="0" u="none" strike="noStrike" kern="1200" dirty="0">
                <a:solidFill>
                  <a:schemeClr val="tx1"/>
                </a:solidFill>
                <a:effectLst/>
                <a:latin typeface="+mn-lt"/>
                <a:ea typeface="+mn-ea"/>
                <a:cs typeface="+mn-cs"/>
              </a:rPr>
            </a:br>
            <a:endParaRPr lang="en-US" b="0" dirty="0">
              <a:effectLst/>
            </a:endParaRPr>
          </a:p>
          <a:p>
            <a:pPr marL="171450" lvl="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We see that fine-tuning on UQA consistently dominates fine-tuning on T5.</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Intuitively, since UQA has had exposure to different formats, it is well-positioned to achieve higher scores after a little fine-tuning.</a:t>
            </a:r>
            <a:endParaRPr lang="en-US" b="0" dirty="0">
              <a:effectLst/>
            </a:endParaRP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This is especially effective when a user has limited training data for their target QA task</a:t>
            </a:r>
            <a:endParaRPr lang="en-US" b="0" dirty="0">
              <a:effectLst/>
            </a:endParaRPr>
          </a:p>
          <a:p>
            <a:pPr marL="171450" indent="-171450" rtl="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We have an extensive experiments on this if you look at our paper, where we report SOTA scores on 10 dataset.</a:t>
            </a:r>
          </a:p>
          <a:p>
            <a:pPr marL="171450" indent="-171450" rtl="0">
              <a:buFont typeface="Arial" panose="020B0604020202020204" pitchFamily="34" charset="0"/>
              <a:buChar char="•"/>
            </a:pPr>
            <a:endParaRPr lang="en-US" dirty="0"/>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There are other experiments that I am not going to show due to my limited time: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23</a:t>
            </a:fld>
            <a:endParaRPr lang="en-US"/>
          </a:p>
        </p:txBody>
      </p:sp>
    </p:spTree>
    <p:extLst>
      <p:ext uri="{BB962C8B-B14F-4D97-AF65-F5344CB8AC3E}">
        <p14:creationId xmlns:p14="http://schemas.microsoft.com/office/powerpoint/2010/main" val="3883104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Before I end, I’ll mention a few words on transfer learning or multi-task learning: </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There is a large body of work in this direction that try to exploit the commonalities of the tasks.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My understanding is that the majority of the efforts on multi-task learning don't result in any meaningful gains.</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you might say, well it seems like you're also doing multi-task learning as well; it didn't for others, why do you think it works for you?</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is my argument: In most cases, the failure  of a multi-task learning (or their success, for that matter) should not be blamed on the algorithms, but rather on the choices of the tasks.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Many works often select an excessively broad set of tasks.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err="1">
                <a:solidFill>
                  <a:schemeClr val="tx1"/>
                </a:solidFill>
                <a:effectLst/>
                <a:latin typeface="+mn-lt"/>
                <a:ea typeface="+mn-ea"/>
                <a:cs typeface="+mn-cs"/>
              </a:rPr>
              <a:t>Raffel</a:t>
            </a:r>
            <a:r>
              <a:rPr lang="en-US" sz="1200" b="0" i="0" u="none" strike="noStrike" kern="1200" dirty="0">
                <a:solidFill>
                  <a:schemeClr val="tx1"/>
                </a:solidFill>
                <a:effectLst/>
                <a:latin typeface="+mn-lt"/>
                <a:ea typeface="+mn-ea"/>
                <a:cs typeface="+mn-cs"/>
              </a:rPr>
              <a:t> et al. (2019) experiment with diverse NLP tasks (machine translation, summarization,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that have very little in common. </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we choose our tasks so that we stay within the boundaries of QA and show that transfer across different QA variants is indeed possible.</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That is really the key difference that enables us to show transfer in this study. </a:t>
            </a:r>
          </a:p>
        </p:txBody>
      </p:sp>
      <p:sp>
        <p:nvSpPr>
          <p:cNvPr id="4" name="Slide Number Placeholder 3"/>
          <p:cNvSpPr>
            <a:spLocks noGrp="1"/>
          </p:cNvSpPr>
          <p:nvPr>
            <p:ph type="sldNum" sz="quarter" idx="5"/>
          </p:nvPr>
        </p:nvSpPr>
        <p:spPr/>
        <p:txBody>
          <a:bodyPr/>
          <a:lstStyle/>
          <a:p>
            <a:fld id="{7E3EFFCD-2707-464E-8668-7D1BDDA9873E}" type="slidenum">
              <a:rPr lang="en-US" smtClean="0"/>
              <a:t>24</a:t>
            </a:fld>
            <a:endParaRPr lang="en-US"/>
          </a:p>
        </p:txBody>
      </p:sp>
    </p:spTree>
    <p:extLst>
      <p:ext uri="{BB962C8B-B14F-4D97-AF65-F5344CB8AC3E}">
        <p14:creationId xmlns:p14="http://schemas.microsoft.com/office/powerpoint/2010/main" val="3330071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field relies excessively on format-specific assumptions for system design. </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Instead, we should move towards more general QA architectures and push for broader scopes for QA systems. </a:t>
            </a:r>
          </a:p>
          <a:p>
            <a:pPr rtl="0" fontAlgn="base"/>
            <a:br>
              <a:rPr lang="en-US" b="0" dirty="0">
                <a:effectLst/>
              </a:rPr>
            </a:br>
            <a:r>
              <a:rPr lang="en-US" sz="1200" b="0" i="0" u="none" strike="noStrike" kern="1200" dirty="0">
                <a:solidFill>
                  <a:schemeClr val="tx1"/>
                </a:solidFill>
                <a:effectLst/>
                <a:latin typeface="+mn-lt"/>
                <a:ea typeface="+mn-ea"/>
                <a:cs typeface="+mn-cs"/>
              </a:rPr>
              <a:t>There is incentive in doing so as well: we showed gains from mixing QA datasets of different formats. </a:t>
            </a:r>
          </a:p>
          <a:p>
            <a:pPr rtl="0" fontAlgn="base"/>
            <a:br>
              <a:rPr lang="en-US" b="0" dirty="0">
                <a:effectLst/>
              </a:rPr>
            </a:br>
            <a:r>
              <a:rPr lang="en-US" sz="1200" b="0" i="0" u="none" strike="noStrike" kern="1200" dirty="0">
                <a:solidFill>
                  <a:schemeClr val="tx1"/>
                </a:solidFill>
                <a:effectLst/>
                <a:latin typeface="+mn-lt"/>
                <a:ea typeface="+mn-ea"/>
                <a:cs typeface="+mn-cs"/>
              </a:rPr>
              <a:t>And the by-product of the study is: </a:t>
            </a:r>
            <a:r>
              <a:rPr lang="en-US" sz="1200" b="0" i="0" u="none" strike="noStrike" kern="1200" dirty="0" err="1">
                <a:solidFill>
                  <a:schemeClr val="tx1"/>
                </a:solidFill>
                <a:effectLst/>
                <a:latin typeface="+mn-lt"/>
                <a:ea typeface="+mn-ea"/>
                <a:cs typeface="+mn-cs"/>
              </a:rPr>
              <a:t>UnifiedQA</a:t>
            </a:r>
            <a:r>
              <a:rPr lang="en-US" sz="1200" b="0" i="0" u="none" strike="noStrike" kern="1200" dirty="0">
                <a:solidFill>
                  <a:schemeClr val="tx1"/>
                </a:solidFill>
                <a:effectLst/>
                <a:latin typeface="+mn-lt"/>
                <a:ea typeface="+mn-ea"/>
                <a:cs typeface="+mn-cs"/>
              </a:rPr>
              <a:t>, a single pre-trained QA system that works across four common QA formats.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25</a:t>
            </a:fld>
            <a:endParaRPr lang="en-US"/>
          </a:p>
        </p:txBody>
      </p:sp>
    </p:spTree>
    <p:extLst>
      <p:ext uri="{BB962C8B-B14F-4D97-AF65-F5344CB8AC3E}">
        <p14:creationId xmlns:p14="http://schemas.microsoft.com/office/powerpoint/2010/main" val="3405923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As you know, there are many tasks that we’d like to solve with our NLP model: … </a:t>
            </a:r>
            <a:endParaRPr lang="en-US" dirty="0"/>
          </a:p>
          <a:p>
            <a:pPr marL="171450" indent="-171450">
              <a:buFont typeface="Arial" panose="020B0604020202020204" pitchFamily="34" charset="0"/>
              <a:buChar char="•"/>
            </a:pPr>
            <a:r>
              <a:rPr lang="en-US" dirty="0"/>
              <a:t>For example, given this input which contains a text and a question, we we want models that: </a:t>
            </a:r>
          </a:p>
          <a:p>
            <a:pPr marL="628650" lvl="1" indent="-171450">
              <a:buFont typeface="Arial" panose="020B0604020202020204" pitchFamily="34" charset="0"/>
              <a:buChar char="•"/>
            </a:pPr>
            <a:r>
              <a:rPr lang="en-US" dirty="0"/>
              <a:t>give us the semantic type of this question </a:t>
            </a:r>
          </a:p>
          <a:p>
            <a:pPr marL="628650" lvl="1" indent="-171450">
              <a:buFont typeface="Arial" panose="020B0604020202020204" pitchFamily="34" charset="0"/>
              <a:buChar char="•"/>
            </a:pPr>
            <a:r>
              <a:rPr lang="en-US" dirty="0"/>
              <a:t>answer it, </a:t>
            </a:r>
          </a:p>
          <a:p>
            <a:pPr marL="628650" lvl="1" indent="-171450">
              <a:buFont typeface="Arial" panose="020B0604020202020204" pitchFamily="34" charset="0"/>
              <a:buChar char="•"/>
            </a:pPr>
            <a:r>
              <a:rPr lang="en-US" dirty="0"/>
              <a:t>or detect its writing/grammatical issues </a:t>
            </a:r>
          </a:p>
          <a:p>
            <a:pPr marL="628650" lvl="1" indent="-171450">
              <a:buFont typeface="Arial" panose="020B0604020202020204" pitchFamily="34" charset="0"/>
              <a:buChar char="•"/>
            </a:pPr>
            <a:r>
              <a:rPr lang="en-US" dirty="0"/>
              <a:t>and so many others tasks.  </a:t>
            </a:r>
          </a:p>
          <a:p>
            <a:pPr marL="171450" indent="-171450">
              <a:buFont typeface="Arial" panose="020B0604020202020204" pitchFamily="34" charset="0"/>
              <a:buChar char="•"/>
            </a:pPr>
            <a:r>
              <a:rPr lang="en-US" dirty="0"/>
              <a:t>In the current conventional paradigm, what build models for each task, typically based based on datasets built for each one. </a:t>
            </a:r>
          </a:p>
          <a:p>
            <a:pPr marL="171450" indent="-171450">
              <a:buFont typeface="Arial" panose="020B0604020202020204" pitchFamily="34" charset="0"/>
              <a:buChar char="•"/>
            </a:pPr>
            <a:r>
              <a:rPr lang="en-US" dirty="0"/>
              <a:t>This convention has had a good run: we have good systems that work well for each dataset</a:t>
            </a:r>
          </a:p>
          <a:p>
            <a:pPr marL="171450" lvl="0" indent="-171450">
              <a:buFont typeface="Arial" panose="020B0604020202020204" pitchFamily="34" charset="0"/>
              <a:buChar char="•"/>
            </a:pPr>
            <a:r>
              <a:rPr lang="en-US" dirty="0"/>
              <a:t>however, it is limiting our progress: </a:t>
            </a:r>
          </a:p>
          <a:p>
            <a:pPr marL="628650" lvl="1" indent="-171450">
              <a:buFont typeface="Arial" panose="020B0604020202020204" pitchFamily="34" charset="0"/>
              <a:buChar char="•"/>
            </a:pPr>
            <a:r>
              <a:rPr lang="en-US" dirty="0"/>
              <a:t>First, task-specific models do not generalize across tasks</a:t>
            </a:r>
          </a:p>
          <a:p>
            <a:pPr marL="1085850" lvl="2" indent="-171450">
              <a:buFont typeface="Arial" panose="020B0604020202020204" pitchFamily="34" charset="0"/>
              <a:buChar char="•"/>
            </a:pPr>
            <a:r>
              <a:rPr lang="en-US" dirty="0"/>
              <a:t>e.g., a question-answering model cannot solve classification tasks.</a:t>
            </a:r>
          </a:p>
          <a:p>
            <a:pPr marL="628650" lvl="1" indent="-171450">
              <a:buFont typeface="Arial" panose="020B0604020202020204" pitchFamily="34" charset="0"/>
              <a:buChar char="•"/>
            </a:pPr>
            <a:r>
              <a:rPr lang="en-US" dirty="0"/>
              <a:t>The idea that can have a model per task is just unrealistic and unscalable. There is no way that we can build models for every task. We haven’t even defined what all the tasks are.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27</a:t>
            </a:fld>
            <a:endParaRPr lang="en-US"/>
          </a:p>
        </p:txBody>
      </p:sp>
    </p:spTree>
    <p:extLst>
      <p:ext uri="{BB962C8B-B14F-4D97-AF65-F5344CB8AC3E}">
        <p14:creationId xmlns:p14="http://schemas.microsoft.com/office/powerpoint/2010/main" val="2216321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we need a slightly different paradigm for our models. </a:t>
            </a:r>
          </a:p>
          <a:p>
            <a:pPr marL="628650" lvl="1" indent="-171450">
              <a:buFont typeface="Arial" panose="020B0604020202020204" pitchFamily="34" charset="0"/>
              <a:buChar char="•"/>
            </a:pPr>
            <a:r>
              <a:rPr lang="en-US" dirty="0"/>
              <a:t>the eutopia that I am after looks like this</a:t>
            </a:r>
          </a:p>
          <a:p>
            <a:pPr marL="1085850" lvl="2" indent="-171450">
              <a:buFont typeface="Arial" panose="020B0604020202020204" pitchFamily="34" charset="0"/>
              <a:buChar char="•"/>
            </a:pPr>
            <a:r>
              <a:rPr lang="en-US" dirty="0"/>
              <a:t>Where we have a single system  that has a broader scope, can solve a variety of tasks </a:t>
            </a: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But now the problem is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model does not know what task to solve for each input. </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make a model solve a variety of tasks, we should somehow define what expect from the model.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E3EFFCD-2707-464E-8668-7D1BDDA9873E}" type="slidenum">
              <a:rPr lang="en-US" smtClean="0"/>
              <a:t>28</a:t>
            </a:fld>
            <a:endParaRPr lang="en-US"/>
          </a:p>
        </p:txBody>
      </p:sp>
    </p:spTree>
    <p:extLst>
      <p:ext uri="{BB962C8B-B14F-4D97-AF65-F5344CB8AC3E}">
        <p14:creationId xmlns:p14="http://schemas.microsoft.com/office/powerpoint/2010/main" val="220848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not the first to think about this setup. </a:t>
            </a:r>
          </a:p>
          <a:p>
            <a:pPr marL="628650" lvl="1" indent="-171450">
              <a:buFont typeface="Arial" panose="020B0604020202020204" pitchFamily="34" charset="0"/>
              <a:buChar char="•"/>
            </a:pPr>
            <a:r>
              <a:rPr lang="en-US" dirty="0"/>
              <a:t>For example, </a:t>
            </a:r>
            <a:r>
              <a:rPr lang="en-US" dirty="0" err="1"/>
              <a:t>Raffel</a:t>
            </a:r>
            <a:r>
              <a:rPr lang="en-US" dirty="0"/>
              <a:t> et al (2020)  (the T5 paper) </a:t>
            </a:r>
          </a:p>
          <a:p>
            <a:pPr marL="1085850" lvl="2" indent="-171450">
              <a:buFont typeface="Arial" panose="020B0604020202020204" pitchFamily="34" charset="0"/>
              <a:buChar char="•"/>
            </a:pPr>
            <a:r>
              <a:rPr lang="en-US" dirty="0"/>
              <a:t>Used task-specific prefixes to to define the tasks </a:t>
            </a:r>
          </a:p>
          <a:p>
            <a:pPr marL="1543050" lvl="3" indent="-171450">
              <a:buFont typeface="Arial" panose="020B0604020202020204" pitchFamily="34" charset="0"/>
              <a:buChar char="•"/>
            </a:pPr>
            <a:r>
              <a:rPr lang="en-US" dirty="0"/>
              <a:t>This enabled them to build a single model that functions on a variety of tasks. </a:t>
            </a:r>
          </a:p>
          <a:p>
            <a:pPr marL="1543050" lvl="3" indent="-171450">
              <a:buFont typeface="Arial" panose="020B0604020202020204" pitchFamily="34" charset="0"/>
              <a:buChar char="•"/>
            </a:pPr>
            <a:r>
              <a:rPr lang="en-US" dirty="0"/>
              <a:t>However, the model’s scope/generalization is limited to the task it has seen. </a:t>
            </a:r>
          </a:p>
          <a:p>
            <a:pPr marL="2000250" lvl="4" indent="-171450">
              <a:buFont typeface="Arial" panose="020B0604020202020204" pitchFamily="34" charset="0"/>
              <a:buChar char="•"/>
            </a:pPr>
            <a:r>
              <a:rPr lang="en-US" dirty="0"/>
              <a:t>It can do “question answering” if it was trained with a dataset that contained this exact prefix. </a:t>
            </a:r>
          </a:p>
          <a:p>
            <a:pPr marL="1543050" lvl="3" indent="-171450">
              <a:buFont typeface="Arial" panose="020B0604020202020204" pitchFamily="34" charset="0"/>
              <a:buChar char="•"/>
            </a:pPr>
            <a:r>
              <a:rPr lang="en-US" dirty="0">
                <a:sym typeface="Wingdings" pitchFamily="2" charset="2"/>
              </a:rPr>
              <a:t> the model does </a:t>
            </a:r>
            <a:r>
              <a:rPr lang="en-US" b="0" dirty="0">
                <a:sym typeface="Wingdings" pitchFamily="2" charset="2"/>
              </a:rPr>
              <a:t>not generalize to </a:t>
            </a:r>
            <a:r>
              <a:rPr lang="en-US" dirty="0">
                <a:sym typeface="Wingdings" pitchFamily="2" charset="2"/>
              </a:rPr>
              <a:t>unseen tasks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TODO: there are many flavors of each task. There are many variants of typing task with different type flavors. </a:t>
            </a:r>
          </a:p>
          <a:p>
            <a:pPr marL="628650" lvl="1" indent="-171450">
              <a:buFont typeface="Arial" panose="020B0604020202020204" pitchFamily="34" charset="0"/>
              <a:buChar char="•"/>
            </a:pPr>
            <a:r>
              <a:rPr lang="en-US" dirty="0"/>
              <a:t>TODO: if there is more time, you can also mention NLP </a:t>
            </a:r>
            <a:r>
              <a:rPr lang="en-US" dirty="0" err="1"/>
              <a:t>decathaton</a:t>
            </a:r>
            <a:r>
              <a:rPr lang="en-US" dirty="0"/>
              <a:t> </a:t>
            </a:r>
          </a:p>
          <a:p>
            <a:pPr marL="628650" lvl="1" indent="-171450">
              <a:buFont typeface="Arial" panose="020B0604020202020204" pitchFamily="34" charset="0"/>
              <a:buChar char="•"/>
            </a:pPr>
            <a:r>
              <a:rPr lang="en-US" dirty="0"/>
              <a:t>you can also compare with </a:t>
            </a:r>
            <a:r>
              <a:rPr lang="en-US" dirty="0" err="1"/>
              <a:t>UnifiedQA</a:t>
            </a:r>
            <a:r>
              <a:rPr lang="en-US" dirty="0"/>
              <a:t> </a:t>
            </a:r>
          </a:p>
          <a:p>
            <a:pPr marL="628650" lvl="1" indent="-171450">
              <a:buFont typeface="Arial" panose="020B0604020202020204" pitchFamily="34" charset="0"/>
              <a:buChar char="•"/>
            </a:pPr>
            <a:r>
              <a:rPr lang="en-US" dirty="0"/>
              <a:t>Or you can talk about the vision team’s system </a:t>
            </a:r>
          </a:p>
        </p:txBody>
      </p:sp>
      <p:sp>
        <p:nvSpPr>
          <p:cNvPr id="4" name="Slide Number Placeholder 3"/>
          <p:cNvSpPr>
            <a:spLocks noGrp="1"/>
          </p:cNvSpPr>
          <p:nvPr>
            <p:ph type="sldNum" sz="quarter" idx="5"/>
          </p:nvPr>
        </p:nvSpPr>
        <p:spPr/>
        <p:txBody>
          <a:bodyPr/>
          <a:lstStyle/>
          <a:p>
            <a:fld id="{7E3EFFCD-2707-464E-8668-7D1BDDA9873E}" type="slidenum">
              <a:rPr lang="en-US" smtClean="0"/>
              <a:t>29</a:t>
            </a:fld>
            <a:endParaRPr lang="en-US"/>
          </a:p>
        </p:txBody>
      </p:sp>
    </p:spTree>
    <p:extLst>
      <p:ext uri="{BB962C8B-B14F-4D97-AF65-F5344CB8AC3E}">
        <p14:creationId xmlns:p14="http://schemas.microsoft.com/office/powerpoint/2010/main" val="2947379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setup that we’re exploring here is an extension of the previous idea, where instead of task prefixes we have instructions which define a task explicitly in natural language.</a:t>
            </a:r>
          </a:p>
          <a:p>
            <a:endParaRPr lang="en-US" dirty="0"/>
          </a:p>
          <a:p>
            <a:r>
              <a:rPr lang="en-US" dirty="0"/>
              <a:t> - unlike task prefixed, instructions are human-readable definitions that are expected to fully define the task</a:t>
            </a:r>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textual descriptions of the target tasks. </a:t>
            </a:r>
          </a:p>
          <a:p>
            <a:r>
              <a:rPr lang="en-US" dirty="0"/>
              <a:t> </a:t>
            </a:r>
          </a:p>
        </p:txBody>
      </p:sp>
      <p:sp>
        <p:nvSpPr>
          <p:cNvPr id="4" name="Slide Number Placeholder 3"/>
          <p:cNvSpPr>
            <a:spLocks noGrp="1"/>
          </p:cNvSpPr>
          <p:nvPr>
            <p:ph type="sldNum" sz="quarter" idx="5"/>
          </p:nvPr>
        </p:nvSpPr>
        <p:spPr/>
        <p:txBody>
          <a:bodyPr/>
          <a:lstStyle/>
          <a:p>
            <a:fld id="{7E3EFFCD-2707-464E-8668-7D1BDDA9873E}" type="slidenum">
              <a:rPr lang="en-US" smtClean="0"/>
              <a:t>30</a:t>
            </a:fld>
            <a:endParaRPr lang="en-US"/>
          </a:p>
        </p:txBody>
      </p:sp>
    </p:spTree>
    <p:extLst>
      <p:ext uri="{BB962C8B-B14F-4D97-AF65-F5344CB8AC3E}">
        <p14:creationId xmlns:p14="http://schemas.microsoft.com/office/powerpoint/2010/main" val="157716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Now, let’s say I am allowed to use these tasks as a source of supervision for my model.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Given this setup, we define and measure cross-task generalization, as the ability to solve a see unseen task.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the resulting model, truly makes use of the instructions, it should be able to ”understand” the new task based on its instructions and act accordingly.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might ask, why is this even possible?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Humans are the real proof of a system that have this kind of generalization. </a:t>
            </a:r>
            <a:r>
              <a:rPr lang="en-US" dirty="0" err="1"/>
              <a:t>Crowdworkers</a:t>
            </a:r>
            <a:r>
              <a:rPr lang="en-US" dirty="0"/>
              <a:t>, for example, simply read textual instructions or example and do annotations tasks. We should be able to do something similar with our NLP technology.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this should define my setup. Let’s see how we’re going to study this.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31</a:t>
            </a:fld>
            <a:endParaRPr lang="en-US"/>
          </a:p>
        </p:txBody>
      </p:sp>
    </p:spTree>
    <p:extLst>
      <p:ext uri="{BB962C8B-B14F-4D97-AF65-F5344CB8AC3E}">
        <p14:creationId xmlns:p14="http://schemas.microsoft.com/office/powerpoint/2010/main" val="372777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While AlphaGo is an exciting breakthrough, it is fair to ask whether it can solve any other problem?:  </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 it help me with my presentation?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 it play poker?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 it explain the game it is good at? (it can't even explain itself)</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Technologies like AlphaGo, as impressive as they are in what they do, they’re quite narrow.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AlphaGo is incapable of solving any other problem in the world.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3</a:t>
            </a:fld>
            <a:endParaRPr lang="en-US"/>
          </a:p>
        </p:txBody>
      </p:sp>
    </p:spTree>
    <p:extLst>
      <p:ext uri="{BB962C8B-B14F-4D97-AF65-F5344CB8AC3E}">
        <p14:creationId xmlns:p14="http://schemas.microsoft.com/office/powerpoint/2010/main" val="2193640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key limitations along the path towards studying our problem. … </a:t>
            </a:r>
          </a:p>
        </p:txBody>
      </p:sp>
      <p:sp>
        <p:nvSpPr>
          <p:cNvPr id="4" name="Slide Number Placeholder 3"/>
          <p:cNvSpPr>
            <a:spLocks noGrp="1"/>
          </p:cNvSpPr>
          <p:nvPr>
            <p:ph type="sldNum" sz="quarter" idx="5"/>
          </p:nvPr>
        </p:nvSpPr>
        <p:spPr/>
        <p:txBody>
          <a:bodyPr/>
          <a:lstStyle/>
          <a:p>
            <a:fld id="{7E3EFFCD-2707-464E-8668-7D1BDDA9873E}" type="slidenum">
              <a:rPr lang="en-US" smtClean="0"/>
              <a:t>32</a:t>
            </a:fld>
            <a:endParaRPr lang="en-US"/>
          </a:p>
        </p:txBody>
      </p:sp>
    </p:spTree>
    <p:extLst>
      <p:ext uri="{BB962C8B-B14F-4D97-AF65-F5344CB8AC3E}">
        <p14:creationId xmlns:p14="http://schemas.microsoft.com/office/powerpoint/2010/main" val="4168826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introduce a dataset that we called “natural instructions”. </a:t>
            </a:r>
          </a:p>
          <a:p>
            <a:pPr marL="628650" lvl="1" indent="-171450">
              <a:buFont typeface="Arial" panose="020B0604020202020204" pitchFamily="34" charset="0"/>
              <a:buChar char="•"/>
            </a:pPr>
            <a:r>
              <a:rPr lang="en-US" dirty="0"/>
              <a:t>which contains …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next few slides I am going to explain how we put together this dataset. </a:t>
            </a:r>
          </a:p>
          <a:p>
            <a:pPr marL="628650" lvl="1" indent="-171450">
              <a:buFont typeface="Arial" panose="020B0604020202020204" pitchFamily="34" charset="0"/>
              <a:buChar char="•"/>
            </a:pPr>
            <a:r>
              <a:rPr lang="en-US" dirty="0"/>
              <a:t>Our construction was motivated by the observation that humans (e.g., </a:t>
            </a:r>
            <a:r>
              <a:rPr lang="en-US" dirty="0" err="1"/>
              <a:t>crowdworkers</a:t>
            </a:r>
            <a:r>
              <a:rPr lang="en-US" dirty="0"/>
              <a:t>) can read and act according to these crowdsourcing instructions.</a:t>
            </a:r>
          </a:p>
          <a:p>
            <a:pPr marL="628650" lvl="1" indent="-171450">
              <a:buFont typeface="Arial" panose="020B0604020202020204" pitchFamily="34" charset="0"/>
              <a:buChar char="•"/>
            </a:pPr>
            <a:r>
              <a:rPr lang="en-US" dirty="0"/>
              <a:t>We’re not the first to think about this idea. </a:t>
            </a:r>
          </a:p>
          <a:p>
            <a:pPr marL="1085850" lvl="2" indent="-171450">
              <a:buFont typeface="Arial" panose="020B0604020202020204" pitchFamily="34" charset="0"/>
              <a:buChar char="•"/>
            </a:pPr>
            <a:r>
              <a:rPr lang="en-US" dirty="0"/>
              <a:t>For instance, Efrat &amp; Levy also thought along similar lines.</a:t>
            </a:r>
          </a:p>
          <a:p>
            <a:pPr marL="1085850" lvl="2" indent="-171450">
              <a:buFont typeface="Arial" panose="020B0604020202020204" pitchFamily="34" charset="0"/>
              <a:buChar char="•"/>
            </a:pPr>
            <a:r>
              <a:rPr lang="en-US" dirty="0"/>
              <a:t>... but this is the first time that is done in this scale AND also leads to positive results in terms of model generalization.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should be clear that, the process of converting existing datasets to “natural instructions” is not a trivial one. </a:t>
            </a:r>
          </a:p>
          <a:p>
            <a:pPr marL="628650" lvl="1" indent="-171450">
              <a:buFont typeface="Arial" panose="020B0604020202020204" pitchFamily="34" charset="0"/>
              <a:buChar char="•"/>
            </a:pPr>
            <a:r>
              <a:rPr lang="en-US" dirty="0"/>
              <a:t>Which is why I am going present high-levels of how it was done.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Should this crowdsourcing picture move to the next slide? </a:t>
            </a:r>
          </a:p>
        </p:txBody>
      </p:sp>
      <p:sp>
        <p:nvSpPr>
          <p:cNvPr id="4" name="Slide Number Placeholder 3"/>
          <p:cNvSpPr>
            <a:spLocks noGrp="1"/>
          </p:cNvSpPr>
          <p:nvPr>
            <p:ph type="sldNum" sz="quarter" idx="5"/>
          </p:nvPr>
        </p:nvSpPr>
        <p:spPr/>
        <p:txBody>
          <a:bodyPr/>
          <a:lstStyle/>
          <a:p>
            <a:fld id="{7E3EFFCD-2707-464E-8668-7D1BDDA9873E}" type="slidenum">
              <a:rPr lang="en-US" smtClean="0"/>
              <a:t>33</a:t>
            </a:fld>
            <a:endParaRPr lang="en-US"/>
          </a:p>
        </p:txBody>
      </p:sp>
    </p:spTree>
    <p:extLst>
      <p:ext uri="{BB962C8B-B14F-4D97-AF65-F5344CB8AC3E}">
        <p14:creationId xmlns:p14="http://schemas.microsoft.com/office/powerpoint/2010/main" val="1772655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contacted the authors of several recent datasets and obtained the instructions that were used for crowdsourcing them.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you can see, the list is a bit skewed towards QA datasets. It’s not by design, but rather, these were more available to us. </a:t>
            </a:r>
          </a:p>
        </p:txBody>
      </p:sp>
      <p:sp>
        <p:nvSpPr>
          <p:cNvPr id="4" name="Slide Number Placeholder 3"/>
          <p:cNvSpPr>
            <a:spLocks noGrp="1"/>
          </p:cNvSpPr>
          <p:nvPr>
            <p:ph type="sldNum" sz="quarter" idx="5"/>
          </p:nvPr>
        </p:nvSpPr>
        <p:spPr/>
        <p:txBody>
          <a:bodyPr/>
          <a:lstStyle/>
          <a:p>
            <a:fld id="{7E3EFFCD-2707-464E-8668-7D1BDDA9873E}" type="slidenum">
              <a:rPr lang="en-US" smtClean="0"/>
              <a:t>34</a:t>
            </a:fld>
            <a:endParaRPr lang="en-US"/>
          </a:p>
        </p:txBody>
      </p:sp>
    </p:spTree>
    <p:extLst>
      <p:ext uri="{BB962C8B-B14F-4D97-AF65-F5344CB8AC3E}">
        <p14:creationId xmlns:p14="http://schemas.microsoft.com/office/powerpoint/2010/main" val="560625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observed that, …. </a:t>
            </a:r>
          </a:p>
          <a:p>
            <a:endParaRPr lang="en-US" dirty="0"/>
          </a:p>
          <a:p>
            <a:endParaRPr lang="en-US" dirty="0"/>
          </a:p>
          <a:p>
            <a:r>
              <a:rPr lang="en-US" dirty="0"/>
              <a:t>---------------</a:t>
            </a:r>
          </a:p>
          <a:p>
            <a:r>
              <a:rPr lang="en-US" dirty="0"/>
              <a:t>TODO: </a:t>
            </a:r>
          </a:p>
          <a:p>
            <a:r>
              <a:rPr lang="en-US" dirty="0"/>
              <a:t>  - you may </a:t>
            </a:r>
            <a:r>
              <a:rPr lang="en-US" dirty="0" err="1"/>
              <a:t>wanna</a:t>
            </a:r>
            <a:r>
              <a:rPr lang="en-US" dirty="0"/>
              <a:t> show statistics on the number tasks per dataset </a:t>
            </a:r>
          </a:p>
          <a:p>
            <a:r>
              <a:rPr lang="en-US" dirty="0"/>
              <a:t>  - I think we can use the examples in Table 1 </a:t>
            </a:r>
          </a:p>
          <a:p>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35</a:t>
            </a:fld>
            <a:endParaRPr lang="en-US"/>
          </a:p>
        </p:txBody>
      </p:sp>
    </p:spTree>
    <p:extLst>
      <p:ext uri="{BB962C8B-B14F-4D97-AF65-F5344CB8AC3E}">
        <p14:creationId xmlns:p14="http://schemas.microsoft.com/office/powerpoint/2010/main" val="1905405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this kind of splitting, we extract a variety of tasks from crowdsourcing templates of a dataset. </a:t>
            </a:r>
          </a:p>
          <a:p>
            <a:r>
              <a:rPr lang="en-US" dirty="0"/>
              <a:t>For example, in QASC: ....</a:t>
            </a:r>
          </a:p>
          <a:p>
            <a:endParaRPr lang="en-US" dirty="0"/>
          </a:p>
          <a:p>
            <a:r>
              <a:rPr lang="en-US" dirty="0"/>
              <a:t>-------------</a:t>
            </a:r>
          </a:p>
          <a:p>
            <a:r>
              <a:rPr lang="en-US" dirty="0"/>
              <a:t>TODO: </a:t>
            </a:r>
          </a:p>
          <a:p>
            <a:r>
              <a:rPr lang="en-US" dirty="0"/>
              <a:t>  - you may </a:t>
            </a:r>
            <a:r>
              <a:rPr lang="en-US" dirty="0" err="1"/>
              <a:t>wanna</a:t>
            </a:r>
            <a:r>
              <a:rPr lang="en-US" dirty="0"/>
              <a:t> show statistics on the number tasks per dataset </a:t>
            </a:r>
          </a:p>
          <a:p>
            <a:r>
              <a:rPr lang="en-US" dirty="0"/>
              <a:t>  - I think we can use the examples in Table 1 </a:t>
            </a:r>
          </a:p>
          <a:p>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36</a:t>
            </a:fld>
            <a:endParaRPr lang="en-US"/>
          </a:p>
        </p:txBody>
      </p:sp>
    </p:spTree>
    <p:extLst>
      <p:ext uri="{BB962C8B-B14F-4D97-AF65-F5344CB8AC3E}">
        <p14:creationId xmlns:p14="http://schemas.microsoft.com/office/powerpoint/2010/main" val="44993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probably know, crowdsourcing instructions are HTML documents that need to convert them plain text. </a:t>
            </a:r>
          </a:p>
          <a:p>
            <a:r>
              <a:rPr lang="en-US" dirty="0"/>
              <a:t>But this is not something that we can easily automate, since are written by various authors for purposes, and they are different in a variety of ways. So, it’s something that we had to do manually. </a:t>
            </a:r>
          </a:p>
          <a:p>
            <a:endParaRPr lang="en-US" dirty="0"/>
          </a:p>
          <a:p>
            <a:r>
              <a:rPr lang="en-US" dirty="0"/>
              <a:t>Additionally, we created a unified schema to create a consistent representation of all of our instructions. </a:t>
            </a:r>
          </a:p>
          <a:p>
            <a:endParaRPr lang="en-US" dirty="0"/>
          </a:p>
          <a:p>
            <a:endParaRPr lang="en-US" dirty="0"/>
          </a:p>
          <a:p>
            <a:r>
              <a:rPr lang="en-US" dirty="0"/>
              <a:t>TODO: </a:t>
            </a:r>
          </a:p>
          <a:p>
            <a:r>
              <a:rPr lang="en-US" dirty="0"/>
              <a:t>  - make it a bit more compact </a:t>
            </a:r>
          </a:p>
          <a:p>
            <a:r>
              <a:rPr lang="en-US" dirty="0"/>
              <a:t> - just like fig 3, separate instances from the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we can say: Our instruction schema is the result of our pilot study conducted on a subset of datasets. B</a:t>
            </a:r>
          </a:p>
          <a:p>
            <a:r>
              <a:rPr lang="en-US" dirty="0"/>
              <a:t>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37</a:t>
            </a:fld>
            <a:endParaRPr lang="en-US"/>
          </a:p>
        </p:txBody>
      </p:sp>
    </p:spTree>
    <p:extLst>
      <p:ext uri="{BB962C8B-B14F-4D97-AF65-F5344CB8AC3E}">
        <p14:creationId xmlns:p14="http://schemas.microsoft.com/office/powerpoint/2010/main" val="1417083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DEFINITION provides the core detailed instructions for a task.</a:t>
            </a:r>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r>
              <a:rPr lang="en-US" dirty="0"/>
              <a:t>TODO: </a:t>
            </a:r>
          </a:p>
          <a:p>
            <a:r>
              <a:rPr lang="en-US" dirty="0"/>
              <a:t>  - make it a bit more compact </a:t>
            </a:r>
          </a:p>
          <a:p>
            <a:r>
              <a:rPr lang="en-US" dirty="0"/>
              <a:t> - just like fig 3, separate instances from the instructions </a:t>
            </a:r>
          </a:p>
          <a:p>
            <a:endParaRPr lang="en-US" dirty="0"/>
          </a:p>
          <a:p>
            <a:endParaRPr lang="en-US" dirty="0"/>
          </a:p>
          <a:p>
            <a:pPr marL="171450" indent="-171450">
              <a:buFontTx/>
              <a:buChar char="-"/>
            </a:pPr>
            <a:r>
              <a:rPr lang="en-US" dirty="0"/>
              <a:t>We drop </a:t>
            </a:r>
            <a:r>
              <a:rPr lang="en-US" dirty="0" err="1"/>
              <a:t>uncessary</a:t>
            </a:r>
            <a:r>
              <a:rPr lang="en-US" dirty="0"/>
              <a:t> sentences: </a:t>
            </a:r>
          </a:p>
          <a:p>
            <a:pPr marL="628650" lvl="1" indent="-171450">
              <a:buFontTx/>
              <a:buChar char="-"/>
            </a:pPr>
            <a:r>
              <a:rPr lang="en-US" dirty="0"/>
              <a:t>E.g., below we provide some examples:</a:t>
            </a:r>
          </a:p>
        </p:txBody>
      </p:sp>
      <p:sp>
        <p:nvSpPr>
          <p:cNvPr id="4" name="Slide Number Placeholder 3"/>
          <p:cNvSpPr>
            <a:spLocks noGrp="1"/>
          </p:cNvSpPr>
          <p:nvPr>
            <p:ph type="sldNum" sz="quarter" idx="5"/>
          </p:nvPr>
        </p:nvSpPr>
        <p:spPr/>
        <p:txBody>
          <a:bodyPr/>
          <a:lstStyle/>
          <a:p>
            <a:fld id="{7E3EFFCD-2707-464E-8668-7D1BDDA9873E}" type="slidenum">
              <a:rPr lang="en-US" smtClean="0"/>
              <a:t>38</a:t>
            </a:fld>
            <a:endParaRPr lang="en-US"/>
          </a:p>
        </p:txBody>
      </p:sp>
    </p:spTree>
    <p:extLst>
      <p:ext uri="{BB962C8B-B14F-4D97-AF65-F5344CB8AC3E}">
        <p14:creationId xmlns:p14="http://schemas.microsoft.com/office/powerpoint/2010/main" val="1073060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AVOID contain instructions regarding undesirable annotations that must be avoided. </a:t>
            </a:r>
          </a:p>
          <a:p>
            <a:r>
              <a:rPr lang="en-US" dirty="0"/>
              <a:t>These are helpful in defining the scope of a task and the space of acceptable responses.</a:t>
            </a:r>
          </a:p>
          <a:p>
            <a:endParaRPr lang="en-US" dirty="0"/>
          </a:p>
          <a:p>
            <a:r>
              <a:rPr lang="en-US" dirty="0"/>
              <a:t>EMPHASIS AND CAUTION are short, but important statements highlighted in the crowdsourcing templates which were intended to be emphasized.</a:t>
            </a:r>
          </a:p>
          <a:p>
            <a:endParaRPr lang="en-US" dirty="0"/>
          </a:p>
          <a:p>
            <a:r>
              <a:rPr lang="en-US" dirty="0"/>
              <a:t>PROMPT is a single sentence command that often appears before the input instance and connects it to the instructions</a:t>
            </a:r>
          </a:p>
          <a:p>
            <a:endParaRPr lang="en-US" dirty="0"/>
          </a:p>
          <a:p>
            <a:endParaRPr lang="en-US" dirty="0"/>
          </a:p>
          <a:p>
            <a:r>
              <a:rPr lang="en-US" dirty="0"/>
              <a:t>--------------------</a:t>
            </a:r>
          </a:p>
          <a:p>
            <a:r>
              <a:rPr lang="en-US" dirty="0"/>
              <a:t>TODO: </a:t>
            </a:r>
          </a:p>
          <a:p>
            <a:r>
              <a:rPr lang="en-US" dirty="0"/>
              <a:t>  - make it a bit more compact </a:t>
            </a:r>
          </a:p>
          <a:p>
            <a:r>
              <a:rPr lang="en-US" dirty="0"/>
              <a:t> - just like fig 3, separate instances from the instructions </a:t>
            </a:r>
          </a:p>
          <a:p>
            <a:endParaRPr lang="en-US" dirty="0"/>
          </a:p>
          <a:p>
            <a:endParaRPr lang="en-US" dirty="0"/>
          </a:p>
          <a:p>
            <a:pPr marL="171450" indent="-171450">
              <a:buFontTx/>
              <a:buChar char="-"/>
            </a:pPr>
            <a:r>
              <a:rPr lang="en-US" dirty="0"/>
              <a:t>We drop </a:t>
            </a:r>
            <a:r>
              <a:rPr lang="en-US" dirty="0" err="1"/>
              <a:t>uncessary</a:t>
            </a:r>
            <a:r>
              <a:rPr lang="en-US" dirty="0"/>
              <a:t> sentences: </a:t>
            </a:r>
          </a:p>
          <a:p>
            <a:pPr marL="628650" lvl="1" indent="-171450">
              <a:buFontTx/>
              <a:buChar char="-"/>
            </a:pPr>
            <a:r>
              <a:rPr lang="en-US" dirty="0"/>
              <a:t>E.g., below we provide some examples:</a:t>
            </a:r>
          </a:p>
        </p:txBody>
      </p:sp>
      <p:sp>
        <p:nvSpPr>
          <p:cNvPr id="4" name="Slide Number Placeholder 3"/>
          <p:cNvSpPr>
            <a:spLocks noGrp="1"/>
          </p:cNvSpPr>
          <p:nvPr>
            <p:ph type="sldNum" sz="quarter" idx="5"/>
          </p:nvPr>
        </p:nvSpPr>
        <p:spPr/>
        <p:txBody>
          <a:bodyPr/>
          <a:lstStyle/>
          <a:p>
            <a:fld id="{7E3EFFCD-2707-464E-8668-7D1BDDA9873E}" type="slidenum">
              <a:rPr lang="en-US" smtClean="0"/>
              <a:t>39</a:t>
            </a:fld>
            <a:endParaRPr lang="en-US"/>
          </a:p>
        </p:txBody>
      </p:sp>
    </p:spTree>
    <p:extLst>
      <p:ext uri="{BB962C8B-B14F-4D97-AF65-F5344CB8AC3E}">
        <p14:creationId xmlns:p14="http://schemas.microsoft.com/office/powerpoint/2010/main" val="166084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POSITIVE EXAMPLES contain inputs/outputs similar to the input given to a worker/system and its expected output, helping </a:t>
            </a:r>
            <a:r>
              <a:rPr lang="en-US" dirty="0" err="1"/>
              <a:t>crowdworkers</a:t>
            </a:r>
            <a:r>
              <a:rPr lang="en-US" dirty="0"/>
              <a:t> better understand a task</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r>
              <a:rPr lang="en-US" dirty="0"/>
              <a:t>TODO: </a:t>
            </a:r>
          </a:p>
          <a:p>
            <a:r>
              <a:rPr lang="en-US" dirty="0"/>
              <a:t>  - make it a bit more compact </a:t>
            </a:r>
          </a:p>
          <a:p>
            <a:r>
              <a:rPr lang="en-US" dirty="0"/>
              <a:t> - just like fig 3, separate instances from the instructions </a:t>
            </a:r>
          </a:p>
          <a:p>
            <a:endParaRPr lang="en-US" dirty="0"/>
          </a:p>
          <a:p>
            <a:endParaRPr lang="en-US" dirty="0"/>
          </a:p>
          <a:p>
            <a:pPr marL="171450" indent="-171450">
              <a:buFontTx/>
              <a:buChar char="-"/>
            </a:pPr>
            <a:r>
              <a:rPr lang="en-US" dirty="0"/>
              <a:t>We drop </a:t>
            </a:r>
            <a:r>
              <a:rPr lang="en-US" dirty="0" err="1"/>
              <a:t>uncessary</a:t>
            </a:r>
            <a:r>
              <a:rPr lang="en-US" dirty="0"/>
              <a:t> sentences: </a:t>
            </a:r>
          </a:p>
          <a:p>
            <a:pPr marL="628650" lvl="1" indent="-171450">
              <a:buFontTx/>
              <a:buChar char="-"/>
            </a:pPr>
            <a:r>
              <a:rPr lang="en-US" dirty="0"/>
              <a:t>E.g., below we provide some examples:</a:t>
            </a:r>
          </a:p>
        </p:txBody>
      </p:sp>
      <p:sp>
        <p:nvSpPr>
          <p:cNvPr id="4" name="Slide Number Placeholder 3"/>
          <p:cNvSpPr>
            <a:spLocks noGrp="1"/>
          </p:cNvSpPr>
          <p:nvPr>
            <p:ph type="sldNum" sz="quarter" idx="5"/>
          </p:nvPr>
        </p:nvSpPr>
        <p:spPr/>
        <p:txBody>
          <a:bodyPr/>
          <a:lstStyle/>
          <a:p>
            <a:fld id="{7E3EFFCD-2707-464E-8668-7D1BDDA9873E}" type="slidenum">
              <a:rPr lang="en-US" smtClean="0"/>
              <a:t>40</a:t>
            </a:fld>
            <a:endParaRPr lang="en-US"/>
          </a:p>
        </p:txBody>
      </p:sp>
    </p:spTree>
    <p:extLst>
      <p:ext uri="{BB962C8B-B14F-4D97-AF65-F5344CB8AC3E}">
        <p14:creationId xmlns:p14="http://schemas.microsoft.com/office/powerpoint/2010/main" val="1628018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NEGATIVE EXAMPLES contain input/outputs to emphasize THINGS TO AVOID by providing examples that must not be produced.</a:t>
            </a:r>
          </a:p>
          <a:p>
            <a:endParaRPr lang="en-US" dirty="0"/>
          </a:p>
          <a:p>
            <a:r>
              <a:rPr lang="en-US" dirty="0"/>
              <a:t>------------------</a:t>
            </a:r>
          </a:p>
          <a:p>
            <a:r>
              <a:rPr lang="en-US" dirty="0"/>
              <a:t>TODO: </a:t>
            </a:r>
          </a:p>
          <a:p>
            <a:r>
              <a:rPr lang="en-US" dirty="0"/>
              <a:t>  - make it a bit more compact </a:t>
            </a:r>
          </a:p>
          <a:p>
            <a:r>
              <a:rPr lang="en-US" dirty="0"/>
              <a:t> - just like fig 3, separate instances from the instructions </a:t>
            </a:r>
          </a:p>
          <a:p>
            <a:endParaRPr lang="en-US" dirty="0"/>
          </a:p>
          <a:p>
            <a:endParaRPr lang="en-US" dirty="0"/>
          </a:p>
          <a:p>
            <a:pPr marL="171450" indent="-171450">
              <a:buFontTx/>
              <a:buChar char="-"/>
            </a:pPr>
            <a:r>
              <a:rPr lang="en-US" dirty="0"/>
              <a:t>We drop </a:t>
            </a:r>
            <a:r>
              <a:rPr lang="en-US" dirty="0" err="1"/>
              <a:t>uncessary</a:t>
            </a:r>
            <a:r>
              <a:rPr lang="en-US" dirty="0"/>
              <a:t> sentences: </a:t>
            </a:r>
          </a:p>
          <a:p>
            <a:pPr marL="628650" lvl="1" indent="-171450">
              <a:buFontTx/>
              <a:buChar char="-"/>
            </a:pPr>
            <a:r>
              <a:rPr lang="en-US" dirty="0"/>
              <a:t>E.g., below we provide some examples:</a:t>
            </a:r>
          </a:p>
        </p:txBody>
      </p:sp>
      <p:sp>
        <p:nvSpPr>
          <p:cNvPr id="4" name="Slide Number Placeholder 3"/>
          <p:cNvSpPr>
            <a:spLocks noGrp="1"/>
          </p:cNvSpPr>
          <p:nvPr>
            <p:ph type="sldNum" sz="quarter" idx="5"/>
          </p:nvPr>
        </p:nvSpPr>
        <p:spPr/>
        <p:txBody>
          <a:bodyPr/>
          <a:lstStyle/>
          <a:p>
            <a:fld id="{7E3EFFCD-2707-464E-8668-7D1BDDA9873E}" type="slidenum">
              <a:rPr lang="en-US" smtClean="0"/>
              <a:t>41</a:t>
            </a:fld>
            <a:endParaRPr lang="en-US"/>
          </a:p>
        </p:txBody>
      </p:sp>
    </p:spTree>
    <p:extLst>
      <p:ext uri="{BB962C8B-B14F-4D97-AF65-F5344CB8AC3E}">
        <p14:creationId xmlns:p14="http://schemas.microsoft.com/office/powerpoint/2010/main" val="68508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Similarly, in the past few years we have built many benchmarks for NLP. </a:t>
            </a:r>
          </a:p>
          <a:p>
            <a:pPr rtl="0"/>
            <a:r>
              <a:rPr lang="en-US" sz="1200" b="0" i="0" u="none" strike="noStrike" kern="1200" dirty="0">
                <a:solidFill>
                  <a:schemeClr val="tx1"/>
                </a:solidFill>
                <a:effectLst/>
                <a:latin typeface="+mn-lt"/>
                <a:ea typeface="+mn-ea"/>
                <a:cs typeface="+mn-cs"/>
              </a:rPr>
              <a:t>And for each of these challenges, we have built systems that can achieve incredible performance.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a:t>
            </a:fld>
            <a:endParaRPr lang="en-US"/>
          </a:p>
        </p:txBody>
      </p:sp>
    </p:spTree>
    <p:extLst>
      <p:ext uri="{BB962C8B-B14F-4D97-AF65-F5344CB8AC3E}">
        <p14:creationId xmlns:p14="http://schemas.microsoft.com/office/powerpoint/2010/main" val="987814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TODO: </a:t>
            </a:r>
          </a:p>
          <a:p>
            <a:r>
              <a:rPr lang="en-US" dirty="0"/>
              <a:t>  - make it a bit more compact </a:t>
            </a:r>
          </a:p>
          <a:p>
            <a:r>
              <a:rPr lang="en-US" dirty="0"/>
              <a:t> - just like fig 3, separate instances from the instructions </a:t>
            </a:r>
          </a:p>
          <a:p>
            <a:endParaRPr lang="en-US" dirty="0"/>
          </a:p>
          <a:p>
            <a:endParaRPr lang="en-US" dirty="0"/>
          </a:p>
          <a:p>
            <a:pPr marL="171450" indent="-171450">
              <a:buFontTx/>
              <a:buChar char="-"/>
            </a:pPr>
            <a:r>
              <a:rPr lang="en-US" dirty="0"/>
              <a:t>We drop </a:t>
            </a:r>
            <a:r>
              <a:rPr lang="en-US" dirty="0" err="1"/>
              <a:t>uncessary</a:t>
            </a:r>
            <a:r>
              <a:rPr lang="en-US" dirty="0"/>
              <a:t> sentences: </a:t>
            </a:r>
          </a:p>
          <a:p>
            <a:pPr marL="628650" lvl="1" indent="-171450">
              <a:buFontTx/>
              <a:buChar char="-"/>
            </a:pPr>
            <a:r>
              <a:rPr lang="en-US" dirty="0"/>
              <a:t>E.g., below we provide some examples:</a:t>
            </a:r>
          </a:p>
        </p:txBody>
      </p:sp>
      <p:sp>
        <p:nvSpPr>
          <p:cNvPr id="4" name="Slide Number Placeholder 3"/>
          <p:cNvSpPr>
            <a:spLocks noGrp="1"/>
          </p:cNvSpPr>
          <p:nvPr>
            <p:ph type="sldNum" sz="quarter" idx="5"/>
          </p:nvPr>
        </p:nvSpPr>
        <p:spPr/>
        <p:txBody>
          <a:bodyPr/>
          <a:lstStyle/>
          <a:p>
            <a:fld id="{7E3EFFCD-2707-464E-8668-7D1BDDA9873E}" type="slidenum">
              <a:rPr lang="en-US" smtClean="0"/>
              <a:t>42</a:t>
            </a:fld>
            <a:endParaRPr lang="en-US"/>
          </a:p>
        </p:txBody>
      </p:sp>
    </p:spTree>
    <p:extLst>
      <p:ext uri="{BB962C8B-B14F-4D97-AF65-F5344CB8AC3E}">
        <p14:creationId xmlns:p14="http://schemas.microsoft.com/office/powerpoint/2010/main" val="300818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emphasize that not all tasks in the same category have are actually identical </a:t>
            </a:r>
          </a:p>
        </p:txBody>
      </p:sp>
      <p:sp>
        <p:nvSpPr>
          <p:cNvPr id="4" name="Slide Number Placeholder 3"/>
          <p:cNvSpPr>
            <a:spLocks noGrp="1"/>
          </p:cNvSpPr>
          <p:nvPr>
            <p:ph type="sldNum" sz="quarter" idx="5"/>
          </p:nvPr>
        </p:nvSpPr>
        <p:spPr/>
        <p:txBody>
          <a:bodyPr/>
          <a:lstStyle/>
          <a:p>
            <a:fld id="{7E3EFFCD-2707-464E-8668-7D1BDDA9873E}" type="slidenum">
              <a:rPr lang="en-US" smtClean="0"/>
              <a:t>43</a:t>
            </a:fld>
            <a:endParaRPr lang="en-US"/>
          </a:p>
        </p:txBody>
      </p:sp>
    </p:spTree>
    <p:extLst>
      <p:ext uri="{BB962C8B-B14F-4D97-AF65-F5344CB8AC3E}">
        <p14:creationId xmlns:p14="http://schemas.microsoft.com/office/powerpoint/2010/main" val="3519323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Back to the big picture now: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our setup where the inputs to the system are: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instruction represented based on our schema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Inputs to the model (like a paragraph, </a:t>
            </a:r>
            <a:r>
              <a:rPr lang="en-US" dirty="0" err="1"/>
              <a:t>etc</a:t>
            </a:r>
            <a:r>
              <a:rPr lang="en-US" dirty="0"/>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model is expected to apply a change to the input, based on the given instruction </a:t>
            </a:r>
          </a:p>
        </p:txBody>
      </p:sp>
      <p:sp>
        <p:nvSpPr>
          <p:cNvPr id="4" name="Slide Number Placeholder 3"/>
          <p:cNvSpPr>
            <a:spLocks noGrp="1"/>
          </p:cNvSpPr>
          <p:nvPr>
            <p:ph type="sldNum" sz="quarter" idx="5"/>
          </p:nvPr>
        </p:nvSpPr>
        <p:spPr/>
        <p:txBody>
          <a:bodyPr/>
          <a:lstStyle/>
          <a:p>
            <a:fld id="{7E3EFFCD-2707-464E-8668-7D1BDDA9873E}" type="slidenum">
              <a:rPr lang="en-US" smtClean="0"/>
              <a:t>44</a:t>
            </a:fld>
            <a:endParaRPr lang="en-US"/>
          </a:p>
        </p:txBody>
      </p:sp>
    </p:spTree>
    <p:extLst>
      <p:ext uri="{BB962C8B-B14F-4D97-AF65-F5344CB8AC3E}">
        <p14:creationId xmlns:p14="http://schemas.microsoft.com/office/powerpoint/2010/main" val="4065726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contextualize it with an an actual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Here is the instructions for the task of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45</a:t>
            </a:fld>
            <a:endParaRPr lang="en-US"/>
          </a:p>
        </p:txBody>
      </p:sp>
    </p:spTree>
    <p:extLst>
      <p:ext uri="{BB962C8B-B14F-4D97-AF65-F5344CB8AC3E}">
        <p14:creationId xmlns:p14="http://schemas.microsoft.com/office/powerpoint/2010/main" val="141276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given input, …. </a:t>
            </a:r>
          </a:p>
        </p:txBody>
      </p:sp>
      <p:sp>
        <p:nvSpPr>
          <p:cNvPr id="4" name="Slide Number Placeholder 3"/>
          <p:cNvSpPr>
            <a:spLocks noGrp="1"/>
          </p:cNvSpPr>
          <p:nvPr>
            <p:ph type="sldNum" sz="quarter" idx="5"/>
          </p:nvPr>
        </p:nvSpPr>
        <p:spPr/>
        <p:txBody>
          <a:bodyPr/>
          <a:lstStyle/>
          <a:p>
            <a:fld id="{7E3EFFCD-2707-464E-8668-7D1BDDA9873E}" type="slidenum">
              <a:rPr lang="en-US" smtClean="0"/>
              <a:t>46</a:t>
            </a:fld>
            <a:endParaRPr lang="en-US"/>
          </a:p>
        </p:txBody>
      </p:sp>
    </p:spTree>
    <p:extLst>
      <p:ext uri="{BB962C8B-B14F-4D97-AF65-F5344CB8AC3E}">
        <p14:creationId xmlns:p14="http://schemas.microsoft.com/office/powerpoint/2010/main" val="527748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evaluating this setup, we use text to text architectures . . . </a:t>
            </a:r>
          </a:p>
        </p:txBody>
      </p:sp>
      <p:sp>
        <p:nvSpPr>
          <p:cNvPr id="4" name="Slide Number Placeholder 3"/>
          <p:cNvSpPr>
            <a:spLocks noGrp="1"/>
          </p:cNvSpPr>
          <p:nvPr>
            <p:ph type="sldNum" sz="quarter" idx="5"/>
          </p:nvPr>
        </p:nvSpPr>
        <p:spPr/>
        <p:txBody>
          <a:bodyPr/>
          <a:lstStyle/>
          <a:p>
            <a:fld id="{7E3EFFCD-2707-464E-8668-7D1BDDA9873E}" type="slidenum">
              <a:rPr lang="en-US" smtClean="0"/>
              <a:t>47</a:t>
            </a:fld>
            <a:endParaRPr lang="en-US"/>
          </a:p>
        </p:txBody>
      </p:sp>
    </p:spTree>
    <p:extLst>
      <p:ext uri="{BB962C8B-B14F-4D97-AF65-F5344CB8AC3E}">
        <p14:creationId xmlns:p14="http://schemas.microsoft.com/office/powerpoint/2010/main" val="1509937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to use these architectures, we need a simple encoding function that maps the input instance and instruction into plain text. </a:t>
            </a:r>
          </a:p>
        </p:txBody>
      </p:sp>
      <p:sp>
        <p:nvSpPr>
          <p:cNvPr id="4" name="Slide Number Placeholder 3"/>
          <p:cNvSpPr>
            <a:spLocks noGrp="1"/>
          </p:cNvSpPr>
          <p:nvPr>
            <p:ph type="sldNum" sz="quarter" idx="5"/>
          </p:nvPr>
        </p:nvSpPr>
        <p:spPr/>
        <p:txBody>
          <a:bodyPr/>
          <a:lstStyle/>
          <a:p>
            <a:fld id="{7E3EFFCD-2707-464E-8668-7D1BDDA9873E}" type="slidenum">
              <a:rPr lang="en-US" smtClean="0"/>
              <a:t>48</a:t>
            </a:fld>
            <a:endParaRPr lang="en-US"/>
          </a:p>
        </p:txBody>
      </p:sp>
    </p:spTree>
    <p:extLst>
      <p:ext uri="{BB962C8B-B14F-4D97-AF65-F5344CB8AC3E}">
        <p14:creationId xmlns:p14="http://schemas.microsoft.com/office/powerpoint/2010/main" val="21422062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First, we take a look at GPT3’s performance when prompted with our instructions.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 the plots)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 which is quite encouraging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Nevertheless, this model is far from perfect.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Just a small BART model trained and evaluated on each task (no generalization) achieves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5E438F2-796D-4542-A64A-55FC71FAA1A2}" type="slidenum">
              <a:rPr lang="en-US" smtClean="0"/>
              <a:t>50</a:t>
            </a:fld>
            <a:endParaRPr lang="en-US"/>
          </a:p>
        </p:txBody>
      </p:sp>
    </p:spTree>
    <p:extLst>
      <p:ext uri="{BB962C8B-B14F-4D97-AF65-F5344CB8AC3E}">
        <p14:creationId xmlns:p14="http://schemas.microsoft.com/office/powerpoint/2010/main" val="1710593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next experiment studies whether a model would benefit from observing instructions as its supervision.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can’t fine-tune GPT3 due to its massive size, but we can fine-tune smaller model.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 study this question, we create train / test split for our instructions. …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 the plots) </a:t>
            </a:r>
          </a:p>
          <a:p>
            <a:pPr marL="171450" indent="-171450" rtl="0">
              <a:buFont typeface="Arial" panose="020B0604020202020204" pitchFamily="34" charset="0"/>
              <a:buChar char="•"/>
            </a:pPr>
            <a:r>
              <a:rPr lang="en-US" dirty="0"/>
              <a:t>Similarly, we see that the addition of instructions help a small show better generalization to unseen tasks. </a:t>
            </a:r>
          </a:p>
          <a:p>
            <a:pPr marL="171450" indent="-171450" rtl="0">
              <a:buFont typeface="Arial" panose="020B0604020202020204" pitchFamily="34" charset="0"/>
              <a:buChar char="•"/>
            </a:pPr>
            <a:endParaRPr lang="en-US" dirty="0"/>
          </a:p>
          <a:p>
            <a:pPr marL="171450" indent="-171450" rtl="0">
              <a:buFont typeface="Arial" panose="020B0604020202020204" pitchFamily="34" charset="0"/>
              <a:buChar char="•"/>
            </a:pPr>
            <a:endParaRPr lang="en-US" dirty="0"/>
          </a:p>
          <a:p>
            <a:pPr marL="171450" indent="-171450" rtl="0">
              <a:buFont typeface="Arial" panose="020B0604020202020204" pitchFamily="34" charset="0"/>
              <a:buChar char="•"/>
            </a:pPr>
            <a:r>
              <a:rPr lang="en-US" dirty="0"/>
              <a:t>One concern in this experiment is any potential leakage between the train and evaluation tasks, in case there is any similarity/overlap between them. </a:t>
            </a:r>
          </a:p>
        </p:txBody>
      </p:sp>
      <p:sp>
        <p:nvSpPr>
          <p:cNvPr id="4" name="Slide Number Placeholder 3"/>
          <p:cNvSpPr>
            <a:spLocks noGrp="1"/>
          </p:cNvSpPr>
          <p:nvPr>
            <p:ph type="sldNum" sz="quarter" idx="5"/>
          </p:nvPr>
        </p:nvSpPr>
        <p:spPr/>
        <p:txBody>
          <a:bodyPr/>
          <a:lstStyle/>
          <a:p>
            <a:fld id="{15E438F2-796D-4542-A64A-55FC71FAA1A2}" type="slidenum">
              <a:rPr lang="en-US" smtClean="0"/>
              <a:t>51</a:t>
            </a:fld>
            <a:endParaRPr lang="en-US"/>
          </a:p>
        </p:txBody>
      </p:sp>
    </p:spTree>
    <p:extLst>
      <p:ext uri="{BB962C8B-B14F-4D97-AF65-F5344CB8AC3E}">
        <p14:creationId xmlns:p14="http://schemas.microsoft.com/office/powerpoint/2010/main" val="457597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This motivates another study where the splits are not random. </a:t>
            </a:r>
          </a:p>
          <a:p>
            <a:pPr marL="628650" lvl="1" indent="-171450">
              <a:buFont typeface="Arial" panose="020B0604020202020204" pitchFamily="34" charset="0"/>
              <a:buChar char="•"/>
            </a:pPr>
            <a:r>
              <a:rPr lang="en-US" dirty="0"/>
              <a:t> But instead between training/evaluation is based on a high-level </a:t>
            </a:r>
          </a:p>
        </p:txBody>
      </p:sp>
      <p:sp>
        <p:nvSpPr>
          <p:cNvPr id="4" name="Slide Number Placeholder 3"/>
          <p:cNvSpPr>
            <a:spLocks noGrp="1"/>
          </p:cNvSpPr>
          <p:nvPr>
            <p:ph type="sldNum" sz="quarter" idx="5"/>
          </p:nvPr>
        </p:nvSpPr>
        <p:spPr/>
        <p:txBody>
          <a:bodyPr/>
          <a:lstStyle/>
          <a:p>
            <a:fld id="{15E438F2-796D-4542-A64A-55FC71FAA1A2}" type="slidenum">
              <a:rPr lang="en-US" smtClean="0"/>
              <a:t>52</a:t>
            </a:fld>
            <a:endParaRPr lang="en-US"/>
          </a:p>
        </p:txBody>
      </p:sp>
    </p:spTree>
    <p:extLst>
      <p:ext uri="{BB962C8B-B14F-4D97-AF65-F5344CB8AC3E}">
        <p14:creationId xmlns:p14="http://schemas.microsoft.com/office/powerpoint/2010/main" val="4151574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downside is that all the major successes in NLP are focused on niche domains. </a:t>
            </a:r>
            <a:endParaRPr lang="en-US" b="0" dirty="0">
              <a:effectLst/>
            </a:endParaRP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For example, if you build a model for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it wouldn’t work on </a:t>
            </a:r>
            <a:r>
              <a:rPr lang="en-US" sz="1200" b="0" i="0" u="none" strike="noStrike" kern="1200" dirty="0" err="1">
                <a:solidFill>
                  <a:schemeClr val="tx1"/>
                </a:solidFill>
                <a:effectLst/>
                <a:latin typeface="+mn-lt"/>
                <a:ea typeface="+mn-ea"/>
                <a:cs typeface="+mn-cs"/>
              </a:rPr>
              <a:t>HotPotQA</a:t>
            </a:r>
            <a:r>
              <a:rPr lang="en-US" sz="1200" b="0" i="0" u="none" strike="noStrike" kern="1200" dirty="0">
                <a:solidFill>
                  <a:schemeClr val="tx1"/>
                </a:solidFill>
                <a:effectLst/>
                <a:latin typeface="+mn-lt"/>
                <a:ea typeface="+mn-ea"/>
                <a:cs typeface="+mn-cs"/>
              </a:rPr>
              <a:t>. </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There is something odd about claiming that we (the community) are making progress in terms of “language understanding”, when the resulting models can’t simultaneously understand other reasoning problems (such as: numerical reasoning, compositional reasoning, etc.)</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After all, all these are different, but relevant aspects of language understanding. </a:t>
            </a:r>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a:t>
            </a:fld>
            <a:endParaRPr lang="en-US"/>
          </a:p>
        </p:txBody>
      </p:sp>
    </p:spTree>
    <p:extLst>
      <p:ext uri="{BB962C8B-B14F-4D97-AF65-F5344CB8AC3E}">
        <p14:creationId xmlns:p14="http://schemas.microsoft.com/office/powerpoint/2010/main" val="3200852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the number of observed tasks affects cross-task generalization. </a:t>
            </a:r>
          </a:p>
          <a:p>
            <a:pPr marL="171450" indent="-171450">
              <a:buFont typeface="Arial" panose="020B0604020202020204" pitchFamily="34" charset="0"/>
              <a:buChar char="•"/>
            </a:pPr>
            <a:r>
              <a:rPr lang="en-US" dirty="0"/>
              <a:t>We supervised models with various number of observed tasks. </a:t>
            </a:r>
          </a:p>
          <a:p>
            <a:pPr marL="171450" indent="-171450">
              <a:buFont typeface="Arial" panose="020B0604020202020204" pitchFamily="34" charset="0"/>
              <a:buChar char="•"/>
            </a:pPr>
            <a:r>
              <a:rPr lang="en-US" dirty="0"/>
              <a:t>You can see the trends here: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figure shows that do not get to see task instructions, there is no tangible value in observing more tasks.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contrast, the generalization of the models that encode instructions improves with observing more tasks.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an exciting observation since it suggests that scaling up our dataset to more tasks may lead to stronger instruction-following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fix 6 tasks (one from each category) as our evaluation tasks, </a:t>
            </a:r>
          </a:p>
          <a:p>
            <a:pPr marL="628650" lvl="1" indent="-171450">
              <a:buFont typeface="Arial" panose="020B0604020202020204" pitchFamily="34" charset="0"/>
              <a:buChar char="•"/>
            </a:pPr>
            <a:r>
              <a:rPr lang="en-US" dirty="0"/>
              <a:t>and from the remaining tasks we randomly sample 5, 528 15, 37, 55 tasks. Each point in the figure is averaged over 5 random subsampling of the training tasks.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--&gt; more experiments in the paper</a:t>
            </a:r>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53</a:t>
            </a:fld>
            <a:endParaRPr lang="en-US"/>
          </a:p>
        </p:txBody>
      </p:sp>
    </p:spTree>
    <p:extLst>
      <p:ext uri="{BB962C8B-B14F-4D97-AF65-F5344CB8AC3E}">
        <p14:creationId xmlns:p14="http://schemas.microsoft.com/office/powerpoint/2010/main" val="15936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Let me start with  a little bit of anecdote here: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During this pandemic, I got the habit of playing online chess;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not just the standard chess, but different variants that I was not aware of; various boards; Various number of players, etc. </a:t>
            </a: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Interestingly, all these variants, have the same basic principles. So, if you know the standard chess, it is relatively easy to switch between various variants. </a:t>
            </a:r>
          </a:p>
          <a:p>
            <a:pPr marL="628650" lvl="1"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Now if you think about state of AI in chess: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Chess is usually considered a ”solved” problem for AI.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Yet, there is no system that can learn about basic principles of chess and seamlessly generalize to an unseen chess variant.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Which goes to show how “narrow” our tasks definitions in AI are. </a:t>
            </a:r>
          </a:p>
          <a:p>
            <a:pPr marL="628650" lvl="1"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54</a:t>
            </a:fld>
            <a:endParaRPr lang="en-US"/>
          </a:p>
        </p:txBody>
      </p:sp>
    </p:spTree>
    <p:extLst>
      <p:ext uri="{BB962C8B-B14F-4D97-AF65-F5344CB8AC3E}">
        <p14:creationId xmlns:p14="http://schemas.microsoft.com/office/powerpoint/2010/main" val="884829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 introduced Text Modular Networks: a general-purpose framework for solving complex questions. </a:t>
            </a:r>
          </a:p>
          <a:p>
            <a:pPr rtl="0" fontAlgn="base"/>
            <a:r>
              <a:rPr lang="en-US" sz="1200" b="0" i="0" u="none" strike="noStrike" kern="1200" dirty="0">
                <a:solidFill>
                  <a:schemeClr val="tx1"/>
                </a:solidFill>
                <a:effectLst/>
                <a:latin typeface="+mn-lt"/>
                <a:ea typeface="+mn-ea"/>
                <a:cs typeface="+mn-cs"/>
              </a:rPr>
              <a:t>	Based on this conceptual framework, we built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a:t>
            </a:r>
          </a:p>
          <a:p>
            <a:pPr rtl="0" fontAlgn="base"/>
            <a:r>
              <a:rPr lang="en-US" sz="1200" b="0" i="0" u="none" strike="noStrike" kern="1200" dirty="0">
                <a:solidFill>
                  <a:schemeClr val="tx1"/>
                </a:solidFill>
                <a:effectLst/>
                <a:latin typeface="+mn-lt"/>
                <a:ea typeface="+mn-ea"/>
                <a:cs typeface="+mn-cs"/>
              </a:rPr>
              <a:t>Empirically,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is competitive with other modular approaches, while providing easy-to-interpret explanations of its reasoning.</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55</a:t>
            </a:fld>
            <a:endParaRPr lang="en-US"/>
          </a:p>
        </p:txBody>
      </p:sp>
    </p:spTree>
    <p:extLst>
      <p:ext uri="{BB962C8B-B14F-4D97-AF65-F5344CB8AC3E}">
        <p14:creationId xmlns:p14="http://schemas.microsoft.com/office/powerpoint/2010/main" val="2096732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 me circle back my introduction and remind you about the big picture.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Like I argued, in the current state of NLP field, we do not focus enough “breadth” of our progress,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we’re obsessed with depth (e.g., chasing leaderboards for individual datasets).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two works that I presented here are different ways of expanding the scope of our systems.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the first section, I talked about models that can address a broader range of tasks.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the 2nd section, I introduced a framework to build a single system that generalizes to two different multi-hop datasets.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would emphasize that these are not just two systems: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Initial steps towards a broader view of machine comprehension system design. </a:t>
            </a:r>
          </a:p>
        </p:txBody>
      </p:sp>
      <p:sp>
        <p:nvSpPr>
          <p:cNvPr id="4" name="Slide Number Placeholder 3"/>
          <p:cNvSpPr>
            <a:spLocks noGrp="1"/>
          </p:cNvSpPr>
          <p:nvPr>
            <p:ph type="sldNum" sz="quarter" idx="5"/>
          </p:nvPr>
        </p:nvSpPr>
        <p:spPr/>
        <p:txBody>
          <a:bodyPr/>
          <a:lstStyle/>
          <a:p>
            <a:fld id="{7E3EFFCD-2707-464E-8668-7D1BDDA9873E}" type="slidenum">
              <a:rPr lang="en-US" smtClean="0"/>
              <a:t>57</a:t>
            </a:fld>
            <a:endParaRPr lang="en-US"/>
          </a:p>
        </p:txBody>
      </p:sp>
    </p:spTree>
    <p:extLst>
      <p:ext uri="{BB962C8B-B14F-4D97-AF65-F5344CB8AC3E}">
        <p14:creationId xmlns:p14="http://schemas.microsoft.com/office/powerpoint/2010/main" val="1454582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Now, why making progress towards “breadth” has been difficult?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Part of the reason, in my opinion, is because "depth" is Human's weakness.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it’s difficult for us to master individual problems (say Chess: I’ve been practicing my chess for the past year or so, I still suck),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however, we (humans) are really good at context switching and mixing problems.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This is a screenshot of few famous chess players streaming their 4-person chess.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To play 4-person chess, you just need to know the same rules of the usual 2-player chess; you don’t need to know any other rules, you don’t need additional training.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Humans have no difficulty generalizing from 2-player chess t o 4-player chess, </a:t>
            </a:r>
            <a:r>
              <a:rPr lang="en-US" sz="1200" b="0" i="0" u="none" strike="noStrike" kern="1200" dirty="0" err="1">
                <a:solidFill>
                  <a:schemeClr val="tx1"/>
                </a:solidFill>
                <a:effectLst/>
                <a:latin typeface="+mn-lt"/>
                <a:ea typeface="+mn-ea"/>
                <a:cs typeface="+mn-cs"/>
              </a:rPr>
              <a:t>eventhough</a:t>
            </a:r>
            <a:r>
              <a:rPr lang="en-US" sz="1200" b="0" i="0" u="none" strike="noStrike" kern="1200" dirty="0">
                <a:solidFill>
                  <a:schemeClr val="tx1"/>
                </a:solidFill>
                <a:effectLst/>
                <a:latin typeface="+mn-lt"/>
                <a:ea typeface="+mn-ea"/>
                <a:cs typeface="+mn-cs"/>
              </a:rPr>
              <a:t> they have different boards. </a:t>
            </a:r>
          </a:p>
          <a:p>
            <a:pPr marL="1085850" lvl="2"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Computers have the opposite weakness: they’re good at depth (it’s easy for us to make fantastic Chess players), but it’s difficult to build systems that can do mix-and-match between tasks.  </a:t>
            </a:r>
          </a:p>
          <a:p>
            <a:pPr marL="628650" lvl="1" indent="-171450">
              <a:buFont typeface="Arial" panose="020B0604020202020204" pitchFamily="34" charset="0"/>
              <a:buChar char="•"/>
            </a:pPr>
            <a:r>
              <a:rPr lang="en-US" sz="1200" b="0" i="0" u="none" strike="sngStrike" kern="1200" dirty="0">
                <a:solidFill>
                  <a:schemeClr val="tx1"/>
                </a:solidFill>
                <a:effectLst/>
                <a:latin typeface="+mn-lt"/>
                <a:ea typeface="+mn-ea"/>
                <a:cs typeface="+mn-cs"/>
              </a:rPr>
              <a:t>Say, a system that can generalize to other variants of chess, only by knowing 2-player chess. </a:t>
            </a:r>
          </a:p>
          <a:p>
            <a:pPr marL="628650" lvl="1" indent="-171450">
              <a:buFont typeface="Arial" panose="020B0604020202020204" pitchFamily="34" charset="0"/>
              <a:buChar char="•"/>
            </a:pPr>
            <a:r>
              <a:rPr lang="en-US" sz="1200" b="0" i="0" u="none" strike="sngStrike" kern="1200" dirty="0">
                <a:solidFill>
                  <a:schemeClr val="tx1"/>
                </a:solidFill>
                <a:effectLst/>
                <a:latin typeface="+mn-lt"/>
                <a:ea typeface="+mn-ea"/>
                <a:cs typeface="+mn-cs"/>
              </a:rPr>
              <a:t>say, a squad-solving chess player system that can also give you financial advice. </a:t>
            </a:r>
          </a:p>
          <a:p>
            <a:pPr marL="171450" lvl="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because we the researchers are humans, by design we’re bad at thinking about what is a good challenge for computers. </a:t>
            </a:r>
            <a:r>
              <a:rPr lang="en-US" sz="1200" b="0" i="0" u="none" strike="noStrike" kern="1200" dirty="0">
                <a:solidFill>
                  <a:schemeClr val="tx1"/>
                </a:solidFill>
                <a:effectLst/>
                <a:latin typeface="+mn-lt"/>
                <a:ea typeface="+mn-ea"/>
                <a:cs typeface="+mn-cs"/>
                <a:sym typeface="Wingdings" pitchFamily="2" charset="2"/>
              </a:rPr>
              <a:t> something to be careful about.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might have noticed that I did not mention “generalization” throughout the presentation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your text-book definition for “generalization”: ….</a:t>
            </a:r>
          </a:p>
          <a:p>
            <a:pPr marL="628650" lvl="1" indent="-171450">
              <a:buFont typeface="Arial" panose="020B0604020202020204" pitchFamily="34" charset="0"/>
              <a:buChar char="•"/>
            </a:pPr>
            <a:r>
              <a:rPr lang="en-US" dirty="0"/>
              <a:t>But what is “unobserved inputs”? What qualifies for unobserved? (“unobserved” along what axis?)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My beef with our current notions of ”generalization” is that it does not capture the difference between ”depth” and “breadth”. </a:t>
            </a:r>
          </a:p>
          <a:p>
            <a:pPr marL="628650" lvl="1" indent="-171450">
              <a:buFont typeface="Arial" panose="020B0604020202020204" pitchFamily="34" charset="0"/>
              <a:buChar char="•"/>
            </a:pPr>
            <a:r>
              <a:rPr lang="en-US" dirty="0"/>
              <a:t>How can we modify it to account for both depth and breadth?</a:t>
            </a:r>
          </a:p>
          <a:p>
            <a:pPr marL="1085850" lvl="2" indent="-171450">
              <a:buFont typeface="Arial" panose="020B0604020202020204" pitchFamily="34" charset="0"/>
              <a:buChar char="•"/>
            </a:pPr>
            <a:r>
              <a:rPr lang="en-US" dirty="0"/>
              <a:t>These are the research questions that I hope we can address in the coming few years.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58</a:t>
            </a:fld>
            <a:endParaRPr lang="en-US"/>
          </a:p>
        </p:txBody>
      </p:sp>
    </p:spTree>
    <p:extLst>
      <p:ext uri="{BB962C8B-B14F-4D97-AF65-F5344CB8AC3E}">
        <p14:creationId xmlns:p14="http://schemas.microsoft.com/office/powerpoint/2010/main" val="39748449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I had, I appreciate your time and attention. </a:t>
            </a:r>
          </a:p>
        </p:txBody>
      </p:sp>
      <p:sp>
        <p:nvSpPr>
          <p:cNvPr id="4" name="Slide Number Placeholder 3"/>
          <p:cNvSpPr>
            <a:spLocks noGrp="1"/>
          </p:cNvSpPr>
          <p:nvPr>
            <p:ph type="sldNum" sz="quarter" idx="5"/>
          </p:nvPr>
        </p:nvSpPr>
        <p:spPr/>
        <p:txBody>
          <a:bodyPr/>
          <a:lstStyle/>
          <a:p>
            <a:fld id="{7E3EFFCD-2707-464E-8668-7D1BDDA9873E}" type="slidenum">
              <a:rPr lang="en-US" smtClean="0"/>
              <a:t>59</a:t>
            </a:fld>
            <a:endParaRPr lang="en-US"/>
          </a:p>
        </p:txBody>
      </p:sp>
    </p:spTree>
    <p:extLst>
      <p:ext uri="{BB962C8B-B14F-4D97-AF65-F5344CB8AC3E}">
        <p14:creationId xmlns:p14="http://schemas.microsoft.com/office/powerpoint/2010/main" val="14626418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Before I end, let me spotlight a related challenge dataset we recently released challenge for QA.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Obviously, building challenge datasets is important aspect our field today since this way incentivize the field to address harder problems.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our recent work, we focus on compositional QA where the compositions are “implicit”.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Consider this example: “Did Aristotle have a laptop?”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answer obviously is a “no”: Because as know Aristotle lived a long time ago, when laptops were not invented. </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But what made us reason this way. After all, there is no mention of time in the statement of the question. </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I can easily ask many other questions about Aristotle that does not involve time. For example …. </a:t>
            </a:r>
          </a:p>
          <a:p>
            <a:endParaRPr lang="en-US" dirty="0"/>
          </a:p>
          <a:p>
            <a:r>
              <a:rPr lang="en-US" dirty="0"/>
              <a:t>In a nutshell, we know so many attributes about Aristotle: and somehow humans know what attribute is needed to form an appropriate reasoning. But that’s not so trivial for machines.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That’s the challenge defined in the </a:t>
            </a:r>
            <a:r>
              <a:rPr lang="en-US" sz="1200" b="0" i="0" u="none" strike="noStrike" kern="1200" dirty="0" err="1">
                <a:solidFill>
                  <a:schemeClr val="tx1"/>
                </a:solidFill>
                <a:effectLst/>
                <a:latin typeface="+mn-lt"/>
                <a:ea typeface="+mn-ea"/>
                <a:cs typeface="+mn-cs"/>
              </a:rPr>
              <a:t>StrategyQA</a:t>
            </a:r>
            <a:r>
              <a:rPr lang="en-US" sz="1200" b="0" i="0" u="none" strike="noStrike" kern="1200" dirty="0">
                <a:solidFill>
                  <a:schemeClr val="tx1"/>
                </a:solidFill>
                <a:effectLst/>
                <a:latin typeface="+mn-lt"/>
                <a:ea typeface="+mn-ea"/>
                <a:cs typeface="+mn-cs"/>
              </a:rPr>
              <a:t> dataset, where the questions involve implicit decompositions.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you're working on QA and </a:t>
            </a:r>
            <a:r>
              <a:rPr lang="en-US" sz="1200" b="0" i="0" u="none" strike="noStrike" kern="1200" dirty="0" err="1">
                <a:solidFill>
                  <a:schemeClr val="tx1"/>
                </a:solidFill>
                <a:effectLst/>
                <a:latin typeface="+mn-lt"/>
                <a:ea typeface="+mn-ea"/>
                <a:cs typeface="+mn-cs"/>
              </a:rPr>
              <a:t>wanna</a:t>
            </a:r>
            <a:r>
              <a:rPr lang="en-US" sz="1200" b="0" i="0" u="none" strike="noStrike" kern="1200" dirty="0">
                <a:solidFill>
                  <a:schemeClr val="tx1"/>
                </a:solidFill>
                <a:effectLst/>
                <a:latin typeface="+mn-lt"/>
                <a:ea typeface="+mn-ea"/>
                <a:cs typeface="+mn-cs"/>
              </a:rPr>
              <a:t> play with a new datasets, please take a look at 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And by introducing this challenge, we’re hoping to drive the research towards the models that do not just train on a single dataset, but those that address a broader a range of skills.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Before I end, let me spotlight a related challenge dataset we recently released for QA,.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 me try to explain the idea here, with several questions from the dataset: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“Did Aristotle have a laptop?”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answer obviously is a “no”, because as know Aristotle lived a long time ago.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i="1" dirty="0"/>
            </a:br>
            <a:r>
              <a:rPr lang="en-US" sz="1200" i="1" dirty="0"/>
              <a:t>- Average human has no difficulty lifting objects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 ancient Greece had hot summers and mild winters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That’s the challenge defined in the </a:t>
            </a:r>
            <a:r>
              <a:rPr lang="en-US" sz="1200" b="0" i="0" u="none" strike="noStrike" kern="1200" dirty="0" err="1">
                <a:solidFill>
                  <a:schemeClr val="tx1"/>
                </a:solidFill>
                <a:effectLst/>
                <a:latin typeface="+mn-lt"/>
                <a:ea typeface="+mn-ea"/>
                <a:cs typeface="+mn-cs"/>
              </a:rPr>
              <a:t>StrategyQA</a:t>
            </a:r>
            <a:r>
              <a:rPr lang="en-US" sz="1200" b="0" i="0" u="none" strike="noStrike" kern="1200" dirty="0">
                <a:solidFill>
                  <a:schemeClr val="tx1"/>
                </a:solidFill>
                <a:effectLst/>
                <a:latin typeface="+mn-lt"/>
                <a:ea typeface="+mn-ea"/>
                <a:cs typeface="+mn-cs"/>
              </a:rPr>
              <a:t> dataset, where the questions involve implicit decompositions.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by introducing this challenge, we’re hoping to drive the research towards the models that do not just train on a single dataset, but those that address a broader a range of skills. </a:t>
            </a:r>
          </a:p>
          <a:p>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I spend quite a bit of my time on evaluation of models, for example by building challenge datasets.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This is important since this way incentivize the field to address harder problems.  </a:t>
            </a:r>
          </a:p>
          <a:p>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62</a:t>
            </a:fld>
            <a:endParaRPr lang="en-US"/>
          </a:p>
        </p:txBody>
      </p:sp>
    </p:spTree>
    <p:extLst>
      <p:ext uri="{BB962C8B-B14F-4D97-AF65-F5344CB8AC3E}">
        <p14:creationId xmlns:p14="http://schemas.microsoft.com/office/powerpoint/2010/main" val="5286329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Now, why making progress towards “breadth” has been difficult?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Part of the reason, in my opinion, is because Humans are bad with depths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it’s difficult for us to master individual problems (say Chess: I’ve been practicing my chess for the past year or so, I still suck),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however, we (humans) are really good at context switching and mixing problems.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This is a screenshot of few famous chess players streaming their 4-person chess.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To play 4-person chess, you just need to know the same rules of the usual 2-player chess; you don’t need to know any other rules, you don’t need additional training.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Humans have no difficulty generalizing from 2-player chess t o 4-player chess, </a:t>
            </a:r>
            <a:r>
              <a:rPr lang="en-US" sz="1200" b="0" i="0" u="none" strike="noStrike" kern="1200" dirty="0" err="1">
                <a:solidFill>
                  <a:schemeClr val="tx1"/>
                </a:solidFill>
                <a:effectLst/>
                <a:latin typeface="+mn-lt"/>
                <a:ea typeface="+mn-ea"/>
                <a:cs typeface="+mn-cs"/>
              </a:rPr>
              <a:t>eventhough</a:t>
            </a:r>
            <a:r>
              <a:rPr lang="en-US" sz="1200" b="0" i="0" u="none" strike="noStrike" kern="1200" dirty="0">
                <a:solidFill>
                  <a:schemeClr val="tx1"/>
                </a:solidFill>
                <a:effectLst/>
                <a:latin typeface="+mn-lt"/>
                <a:ea typeface="+mn-ea"/>
                <a:cs typeface="+mn-cs"/>
              </a:rPr>
              <a:t> they have different boards. </a:t>
            </a:r>
          </a:p>
          <a:p>
            <a:pPr marL="1085850" lvl="2"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Computers have the opposite weakness: they’re good at depth (it’s easy for us to make fantastic Chess players), but it’s difficult to build systems that can do mix-and-match between tasks: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Say, a system that can generalize to other variants of chess, only by knowing 2-player chess. </a:t>
            </a:r>
          </a:p>
          <a:p>
            <a:pPr marL="628650" lvl="1" indent="-171450">
              <a:buFont typeface="Arial" panose="020B0604020202020204" pitchFamily="34" charset="0"/>
              <a:buChar char="•"/>
            </a:pPr>
            <a:r>
              <a:rPr lang="en-US" sz="1200" b="0" i="0" u="none" strike="sngStrike" kern="1200" dirty="0">
                <a:solidFill>
                  <a:schemeClr val="tx1"/>
                </a:solidFill>
                <a:effectLst/>
                <a:latin typeface="+mn-lt"/>
                <a:ea typeface="+mn-ea"/>
                <a:cs typeface="+mn-cs"/>
              </a:rPr>
              <a:t>say, a squad-solving chess player system that can also give you financial advice. </a:t>
            </a:r>
          </a:p>
          <a:p>
            <a:pPr marL="171450" lvl="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because we the researchers are humans, by design bad at thinking about what is a good challenge for computers. </a:t>
            </a:r>
            <a:r>
              <a:rPr lang="en-US" sz="1200" b="0" i="0" u="none" strike="noStrike" kern="1200" dirty="0">
                <a:solidFill>
                  <a:schemeClr val="tx1"/>
                </a:solidFill>
                <a:effectLst/>
                <a:latin typeface="+mn-lt"/>
                <a:ea typeface="+mn-ea"/>
                <a:cs typeface="+mn-cs"/>
                <a:sym typeface="Wingdings" pitchFamily="2" charset="2"/>
              </a:rPr>
              <a:t> something to be careful about.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might have noticed that I did not mention “generalization” throughout the presentation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your text-book definition for “generalization”: ….</a:t>
            </a:r>
          </a:p>
          <a:p>
            <a:pPr marL="628650" lvl="1" indent="-171450">
              <a:buFont typeface="Arial" panose="020B0604020202020204" pitchFamily="34" charset="0"/>
              <a:buChar char="•"/>
            </a:pPr>
            <a:r>
              <a:rPr lang="en-US" dirty="0"/>
              <a:t>But what is “unobserved inputs”? What qualifies for unobserved? (“unobserved” along what axis?)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My beef with our current notions of ”generalization” is that it does not capture the difference between ”depth” and “breadth”. </a:t>
            </a:r>
          </a:p>
          <a:p>
            <a:pPr marL="628650" lvl="1" indent="-171450">
              <a:buFont typeface="Arial" panose="020B0604020202020204" pitchFamily="34" charset="0"/>
              <a:buChar char="•"/>
            </a:pPr>
            <a:r>
              <a:rPr lang="en-US" dirty="0"/>
              <a:t>How can we modify it to account for both depth and breadth?</a:t>
            </a:r>
          </a:p>
          <a:p>
            <a:pPr marL="1085850" lvl="2" indent="-171450">
              <a:buFont typeface="Arial" panose="020B0604020202020204" pitchFamily="34" charset="0"/>
              <a:buChar char="•"/>
            </a:pPr>
            <a:r>
              <a:rPr lang="en-US" dirty="0"/>
              <a:t>These are the research questions that I hope we can address in the coming few years.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63</a:t>
            </a:fld>
            <a:endParaRPr lang="en-US"/>
          </a:p>
        </p:txBody>
      </p:sp>
    </p:spTree>
    <p:extLst>
      <p:ext uri="{BB962C8B-B14F-4D97-AF65-F5344CB8AC3E}">
        <p14:creationId xmlns:p14="http://schemas.microsoft.com/office/powerpoint/2010/main" val="4276739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Part of the reason behind this obsessions is because Humans are bad with depths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it’s difficult for us to master individual problems (say Chess: I’ve been practicing my chess for the past year or so, I still suck),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however, we (humans) are really good at context switching and mixing problems.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Computers have the opposite weakness: they’re good at depth (it’s easy for us to make fantastic Chess players), but it’s difficult to build systems that can do mix-and-match between tasks: say, a squad-solving chess player system that can also give you financial advice.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We researchers (as human beings), are by design bad at thinking about what is a good challenge for computers.  </a:t>
            </a:r>
            <a:r>
              <a:rPr lang="en-US" sz="1200" b="0" i="0" u="none" strike="noStrike" kern="1200" dirty="0">
                <a:solidFill>
                  <a:schemeClr val="tx1"/>
                </a:solidFill>
                <a:effectLst/>
                <a:latin typeface="+mn-lt"/>
                <a:ea typeface="+mn-ea"/>
                <a:cs typeface="+mn-cs"/>
                <a:sym typeface="Wingdings" pitchFamily="2" charset="2"/>
              </a:rPr>
              <a:t> something to be careful about.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might have noticed that I did not mention “generalization” throughout the presentation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your text-book definition for “generalization”: ….</a:t>
            </a:r>
          </a:p>
          <a:p>
            <a:pPr marL="628650" lvl="1" indent="-171450">
              <a:buFont typeface="Arial" panose="020B0604020202020204" pitchFamily="34" charset="0"/>
              <a:buChar char="•"/>
            </a:pPr>
            <a:r>
              <a:rPr lang="en-US" dirty="0"/>
              <a:t>My beef with our current notions of ”generalization” is that it does not capture the difference between ”depth” and “breadth”. </a:t>
            </a:r>
          </a:p>
          <a:p>
            <a:pPr marL="628650" lvl="1" indent="-171450">
              <a:buFont typeface="Arial" panose="020B0604020202020204" pitchFamily="34" charset="0"/>
              <a:buChar char="•"/>
            </a:pPr>
            <a:r>
              <a:rPr lang="en-US" dirty="0"/>
              <a:t>But what is “unobserved inputs”? What qualifies for unobserved? (“unobserved” along what axis?)</a:t>
            </a:r>
          </a:p>
          <a:p>
            <a:pPr marL="628650" lvl="1" indent="-171450">
              <a:buFont typeface="Arial" panose="020B0604020202020204" pitchFamily="34" charset="0"/>
              <a:buChar char="•"/>
            </a:pPr>
            <a:r>
              <a:rPr lang="en-US" dirty="0"/>
              <a:t>How can we modify it to account for both depth and breadth?</a:t>
            </a:r>
          </a:p>
          <a:p>
            <a:pPr marL="1085850" lvl="2" indent="-171450">
              <a:buFont typeface="Arial" panose="020B0604020202020204" pitchFamily="34" charset="0"/>
              <a:buChar char="•"/>
            </a:pPr>
            <a:r>
              <a:rPr lang="en-US" dirty="0"/>
              <a:t>These are the research questions that I hope we can address in the coming few years.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64</a:t>
            </a:fld>
            <a:endParaRPr lang="en-US"/>
          </a:p>
        </p:txBody>
      </p:sp>
    </p:spTree>
    <p:extLst>
      <p:ext uri="{BB962C8B-B14F-4D97-AF65-F5344CB8AC3E}">
        <p14:creationId xmlns:p14="http://schemas.microsoft.com/office/powerpoint/2010/main" val="42326510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am going to end by spotlighting a recent challenge dataset we built for QA, where the questions involve implicit decompositions.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 me try to explain the idea here, with several examples: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“Did Aristotle have a laptop?”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answer obviously is a “no”, because as know Aristotle lived a long time ago.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That’s the challenge defined in the </a:t>
            </a:r>
            <a:r>
              <a:rPr lang="en-US" sz="1200" b="0" i="0" u="none" strike="noStrike" kern="1200" dirty="0" err="1">
                <a:solidFill>
                  <a:schemeClr val="tx1"/>
                </a:solidFill>
                <a:effectLst/>
                <a:latin typeface="+mn-lt"/>
                <a:ea typeface="+mn-ea"/>
                <a:cs typeface="+mn-cs"/>
              </a:rPr>
              <a:t>StrategyQA</a:t>
            </a:r>
            <a:r>
              <a:rPr lang="en-US" sz="1200" b="0" i="0" u="none" strike="noStrike" kern="1200" dirty="0">
                <a:solidFill>
                  <a:schemeClr val="tx1"/>
                </a:solidFill>
                <a:effectLst/>
                <a:latin typeface="+mn-lt"/>
                <a:ea typeface="+mn-ea"/>
                <a:cs typeface="+mn-cs"/>
              </a:rPr>
              <a:t> dataset.</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i="1" dirty="0"/>
            </a:br>
            <a:br>
              <a:rPr lang="en-US" sz="1200" i="1" dirty="0"/>
            </a:br>
            <a:r>
              <a:rPr lang="en-US" sz="1200" i="1" dirty="0"/>
              <a:t>- Average human has no difficulty lifting objects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 ancient Greece had hot summers and mild winters</a:t>
            </a:r>
          </a:p>
          <a:p>
            <a:endParaRPr lang="en-US" dirty="0"/>
          </a:p>
          <a:p>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spend quite a bit of my time on evaluation of models, for example by building challenge datasets.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is important since this way incentivize the field to address harder problems.  </a:t>
            </a:r>
          </a:p>
          <a:p>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65</a:t>
            </a:fld>
            <a:endParaRPr lang="en-US"/>
          </a:p>
        </p:txBody>
      </p:sp>
    </p:spTree>
    <p:extLst>
      <p:ext uri="{BB962C8B-B14F-4D97-AF65-F5344CB8AC3E}">
        <p14:creationId xmlns:p14="http://schemas.microsoft.com/office/powerpoint/2010/main" val="9319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Let me show the same point pictorially: </a:t>
            </a:r>
            <a:endParaRPr lang="en-US" b="0" dirty="0">
              <a:effectLst/>
            </a:endParaRPr>
          </a:p>
          <a:p>
            <a:pPr rtl="0" fontAlgn="base"/>
            <a:r>
              <a:rPr lang="en-US" sz="1200" b="0" i="0" u="none" strike="noStrike" kern="1200" dirty="0">
                <a:solidFill>
                  <a:schemeClr val="tx1"/>
                </a:solidFill>
                <a:effectLst/>
                <a:latin typeface="+mn-lt"/>
                <a:ea typeface="+mn-ea"/>
                <a:cs typeface="+mn-cs"/>
              </a:rPr>
              <a:t>Think of this light blue shape as the space of all the problems we’re interested in. </a:t>
            </a:r>
          </a:p>
          <a:p>
            <a:pPr lvl="1" rtl="0" fontAlgn="base"/>
            <a:r>
              <a:rPr lang="en-US" sz="1200" b="0" i="0" u="none" strike="noStrike" kern="1200" dirty="0">
                <a:solidFill>
                  <a:schemeClr val="tx1"/>
                </a:solidFill>
                <a:effectLst/>
                <a:latin typeface="+mn-lt"/>
                <a:ea typeface="+mn-ea"/>
                <a:cs typeface="+mn-cs"/>
              </a:rPr>
              <a:t>The X-axis is the collection of problem definitions, or the metaphorical breadth of problems. </a:t>
            </a:r>
          </a:p>
          <a:p>
            <a:pPr lvl="2" rtl="0" fontAlgn="base"/>
            <a:r>
              <a:rPr lang="en-US" sz="1200" b="0" i="0" u="none" strike="noStrike" kern="1200" dirty="0">
                <a:solidFill>
                  <a:schemeClr val="tx1"/>
                </a:solidFill>
                <a:effectLst/>
                <a:latin typeface="+mn-lt"/>
                <a:ea typeface="+mn-ea"/>
                <a:cs typeface="+mn-cs"/>
              </a:rPr>
              <a:t>For example, problem definitions for Go, for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or any other QA task.</a:t>
            </a:r>
          </a:p>
          <a:p>
            <a:pPr lvl="1" rtl="0" fontAlgn="base"/>
            <a:r>
              <a:rPr lang="en-US" sz="1200" b="0" i="0" u="none" strike="noStrike" kern="1200" dirty="0">
                <a:solidFill>
                  <a:schemeClr val="tx1"/>
                </a:solidFill>
                <a:effectLst/>
                <a:latin typeface="+mn-lt"/>
                <a:ea typeface="+mn-ea"/>
                <a:cs typeface="+mn-cs"/>
              </a:rPr>
              <a:t>The depth is the complexity of each problem space. </a:t>
            </a:r>
          </a:p>
          <a:p>
            <a:pPr lvl="2" rtl="0" fontAlgn="base"/>
            <a:r>
              <a:rPr lang="en-US" sz="1200" b="0" i="0" u="none" strike="noStrike" kern="1200" dirty="0">
                <a:solidFill>
                  <a:schemeClr val="tx1"/>
                </a:solidFill>
                <a:effectLst/>
                <a:latin typeface="+mn-lt"/>
                <a:ea typeface="+mn-ea"/>
                <a:cs typeface="+mn-cs"/>
              </a:rPr>
              <a:t>For example, within the domain defined by the rules of Go. </a:t>
            </a:r>
          </a:p>
          <a:p>
            <a:pPr lvl="2" rtl="0" fontAlgn="base"/>
            <a:r>
              <a:rPr lang="en-US" sz="1200" b="0" i="0" u="none" strike="noStrike" kern="1200" dirty="0">
                <a:solidFill>
                  <a:schemeClr val="tx1"/>
                </a:solidFill>
                <a:effectLst/>
                <a:latin typeface="+mn-lt"/>
                <a:ea typeface="+mn-ea"/>
                <a:cs typeface="+mn-cs"/>
              </a:rPr>
              <a:t>Similarly, for any NLP task.</a:t>
            </a:r>
          </a:p>
          <a:p>
            <a:pPr lvl="1" rtl="0" fontAlgn="base"/>
            <a:r>
              <a:rPr lang="en-US" sz="1200" b="0" i="0" u="none" strike="noStrike" kern="1200" dirty="0">
                <a:solidFill>
                  <a:schemeClr val="tx1"/>
                </a:solidFill>
                <a:effectLst/>
                <a:latin typeface="+mn-lt"/>
                <a:ea typeface="+mn-ea"/>
                <a:cs typeface="+mn-cs"/>
              </a:rPr>
              <a:t>The issue I am alarmed by is that we excessively focus on depth, </a:t>
            </a:r>
          </a:p>
          <a:p>
            <a:pPr lvl="2" rtl="0" fontAlgn="base"/>
            <a:r>
              <a:rPr lang="en-US" sz="1200" b="0" i="0" u="none" strike="noStrike" kern="1200" dirty="0">
                <a:solidFill>
                  <a:schemeClr val="tx1"/>
                </a:solidFill>
                <a:effectLst/>
                <a:latin typeface="+mn-lt"/>
                <a:ea typeface="+mn-ea"/>
                <a:cs typeface="+mn-cs"/>
              </a:rPr>
              <a:t>We try to make the most sophisticated Go player</a:t>
            </a:r>
          </a:p>
          <a:p>
            <a:pPr lvl="2" rtl="0" fontAlgn="base"/>
            <a:r>
              <a:rPr lang="en-US" sz="1200" b="0" i="0" u="none" strike="noStrike" kern="1200" dirty="0">
                <a:solidFill>
                  <a:schemeClr val="tx1"/>
                </a:solidFill>
                <a:effectLst/>
                <a:latin typeface="+mn-lt"/>
                <a:ea typeface="+mn-ea"/>
                <a:cs typeface="+mn-cs"/>
              </a:rPr>
              <a:t>Similarly, for NLP models, we try to make the strongest models (for each dataset) </a:t>
            </a:r>
          </a:p>
          <a:p>
            <a:pPr rtl="0" fontAlgn="base"/>
            <a:r>
              <a:rPr lang="en-US" sz="1200" b="0" i="0" u="none" strike="noStrike" kern="1200" dirty="0">
                <a:solidFill>
                  <a:schemeClr val="tx1"/>
                </a:solidFill>
                <a:effectLst/>
                <a:latin typeface="+mn-lt"/>
                <a:ea typeface="+mn-ea"/>
                <a:cs typeface="+mn-cs"/>
              </a:rPr>
              <a:t>But very little time is spent in the breadth, i.e., building models that support a border range of tasks (i.e., more breads).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a:t>
            </a:fld>
            <a:endParaRPr lang="en-US"/>
          </a:p>
        </p:txBody>
      </p:sp>
    </p:spTree>
    <p:extLst>
      <p:ext uri="{BB962C8B-B14F-4D97-AF65-F5344CB8AC3E}">
        <p14:creationId xmlns:p14="http://schemas.microsoft.com/office/powerpoint/2010/main" val="38006106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 knowing that Google has many applications that are QA-like, I know all of these attributes are of interest for Google. </a:t>
            </a:r>
          </a:p>
        </p:txBody>
      </p:sp>
      <p:sp>
        <p:nvSpPr>
          <p:cNvPr id="4" name="Slide Number Placeholder 3"/>
          <p:cNvSpPr>
            <a:spLocks noGrp="1"/>
          </p:cNvSpPr>
          <p:nvPr>
            <p:ph type="sldNum" sz="quarter" idx="5"/>
          </p:nvPr>
        </p:nvSpPr>
        <p:spPr/>
        <p:txBody>
          <a:bodyPr/>
          <a:lstStyle/>
          <a:p>
            <a:fld id="{7E3EFFCD-2707-464E-8668-7D1BDDA9873E}" type="slidenum">
              <a:rPr lang="en-US" smtClean="0"/>
              <a:t>66</a:t>
            </a:fld>
            <a:endParaRPr lang="en-US"/>
          </a:p>
        </p:txBody>
      </p:sp>
    </p:spTree>
    <p:extLst>
      <p:ext uri="{BB962C8B-B14F-4D97-AF65-F5344CB8AC3E}">
        <p14:creationId xmlns:p14="http://schemas.microsoft.com/office/powerpoint/2010/main" val="21453262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very briefly I am going mention my other experiences. </a:t>
            </a:r>
          </a:p>
        </p:txBody>
      </p:sp>
      <p:sp>
        <p:nvSpPr>
          <p:cNvPr id="4" name="Slide Number Placeholder 3"/>
          <p:cNvSpPr>
            <a:spLocks noGrp="1"/>
          </p:cNvSpPr>
          <p:nvPr>
            <p:ph type="sldNum" sz="quarter" idx="5"/>
          </p:nvPr>
        </p:nvSpPr>
        <p:spPr/>
        <p:txBody>
          <a:bodyPr/>
          <a:lstStyle/>
          <a:p>
            <a:fld id="{7E3EFFCD-2707-464E-8668-7D1BDDA9873E}" type="slidenum">
              <a:rPr lang="en-US" smtClean="0"/>
              <a:t>67</a:t>
            </a:fld>
            <a:endParaRPr lang="en-US"/>
          </a:p>
        </p:txBody>
      </p:sp>
    </p:spTree>
    <p:extLst>
      <p:ext uri="{BB962C8B-B14F-4D97-AF65-F5344CB8AC3E}">
        <p14:creationId xmlns:p14="http://schemas.microsoft.com/office/powerpoint/2010/main" val="5054754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about future directions: </a:t>
            </a:r>
          </a:p>
        </p:txBody>
      </p:sp>
      <p:sp>
        <p:nvSpPr>
          <p:cNvPr id="4" name="Slide Number Placeholder 3"/>
          <p:cNvSpPr>
            <a:spLocks noGrp="1"/>
          </p:cNvSpPr>
          <p:nvPr>
            <p:ph type="sldNum" sz="quarter" idx="5"/>
          </p:nvPr>
        </p:nvSpPr>
        <p:spPr/>
        <p:txBody>
          <a:bodyPr/>
          <a:lstStyle/>
          <a:p>
            <a:fld id="{7E3EFFCD-2707-464E-8668-7D1BDDA9873E}" type="slidenum">
              <a:rPr lang="en-US" smtClean="0"/>
              <a:t>68</a:t>
            </a:fld>
            <a:endParaRPr lang="en-US"/>
          </a:p>
        </p:txBody>
      </p:sp>
    </p:spTree>
    <p:extLst>
      <p:ext uri="{BB962C8B-B14F-4D97-AF65-F5344CB8AC3E}">
        <p14:creationId xmlns:p14="http://schemas.microsoft.com/office/powerpoint/2010/main" val="22781549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landscape of NLP is dominated by single-input, single-output supervision for fixed tasks. </a:t>
            </a:r>
          </a:p>
          <a:p>
            <a:pPr lvl="1" rtl="0" fontAlgn="base"/>
            <a:r>
              <a:rPr lang="en-US" sz="1200" b="0" i="0" u="none" strike="noStrike" kern="1200" dirty="0">
                <a:solidFill>
                  <a:schemeClr val="tx1"/>
                </a:solidFill>
                <a:effectLst/>
                <a:latin typeface="+mn-lt"/>
                <a:ea typeface="+mn-ea"/>
                <a:cs typeface="+mn-cs"/>
              </a:rPr>
              <a:t>But now that we have saturated many individual tasks, we should move to higher abstractions of tasks. </a:t>
            </a:r>
          </a:p>
          <a:p>
            <a:pPr lvl="1" rtl="0" fontAlgn="base"/>
            <a:r>
              <a:rPr lang="en-US" sz="1200" b="0" i="0" u="none" strike="noStrike" kern="1200" dirty="0">
                <a:solidFill>
                  <a:schemeClr val="tx1"/>
                </a:solidFill>
                <a:effectLst/>
                <a:latin typeface="+mn-lt"/>
                <a:ea typeface="+mn-ea"/>
                <a:cs typeface="+mn-cs"/>
              </a:rPr>
              <a:t>One such abstraction that I am interested in is: task descriptions. Can we just “describe” (in plain language) a certain desired behavior? </a:t>
            </a:r>
          </a:p>
          <a:p>
            <a:endParaRPr lang="en-US" dirty="0"/>
          </a:p>
          <a:p>
            <a:r>
              <a:rPr lang="en-US" dirty="0"/>
              <a:t>Benefits: </a:t>
            </a:r>
          </a:p>
          <a:p>
            <a:pPr marL="171450" indent="-171450">
              <a:buFont typeface="Arial" panose="020B0604020202020204" pitchFamily="34" charset="0"/>
              <a:buChar char="•"/>
            </a:pPr>
            <a:r>
              <a:rPr lang="en-US" dirty="0"/>
              <a:t>more flexible that imitating input-output datasets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would save lots of money that typically put into building input/output datasets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many tasks that are difficult to be formulated as datasets </a:t>
            </a:r>
            <a:r>
              <a:rPr lang="en-US" dirty="0">
                <a:sym typeface="Wingdings" pitchFamily="2" charset="2"/>
              </a:rPr>
              <a:t> outlier behaviors (distribution tail) e.g., someone’s allergy to a certain food. </a:t>
            </a:r>
          </a:p>
          <a:p>
            <a:pPr marL="171450" indent="-171450">
              <a:buFont typeface="Arial" panose="020B0604020202020204" pitchFamily="34" charset="0"/>
              <a:buChar char="•"/>
            </a:pPr>
            <a:endParaRPr lang="en-US" dirty="0">
              <a:sym typeface="Wingdings"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With all the advances in building stronger language-models (T5, GPT3, </a:t>
            </a:r>
            <a:r>
              <a:rPr lang="en-US" dirty="0" err="1"/>
              <a:t>etc</a:t>
            </a:r>
            <a:r>
              <a:rPr lang="en-US" dirty="0"/>
              <a:t>), I think there is a lot that we can do here.</a:t>
            </a:r>
            <a:endParaRPr lang="en-US" dirty="0">
              <a:sym typeface="Wingdings" pitchFamily="2" charset="2"/>
            </a:endParaRPr>
          </a:p>
          <a:p>
            <a:pPr marL="171450" indent="-171450">
              <a:buFont typeface="Arial" panose="020B0604020202020204" pitchFamily="34" charset="0"/>
              <a:buChar char="•"/>
            </a:pPr>
            <a:endParaRPr lang="en-US" dirty="0">
              <a:sym typeface="Wingdings" pitchFamily="2" charset="2"/>
            </a:endParaRPr>
          </a:p>
          <a:p>
            <a:pPr marL="171450" indent="-171450">
              <a:buFont typeface="Arial" panose="020B0604020202020204" pitchFamily="34" charset="0"/>
              <a:buChar char="•"/>
            </a:pPr>
            <a:r>
              <a:rPr lang="en-US" dirty="0">
                <a:sym typeface="Wingdings" pitchFamily="2" charset="2"/>
              </a:rPr>
              <a:t>Such a flexible NLP model design could be quite beneficial for Google. </a:t>
            </a:r>
          </a:p>
        </p:txBody>
      </p:sp>
      <p:sp>
        <p:nvSpPr>
          <p:cNvPr id="4" name="Slide Number Placeholder 3"/>
          <p:cNvSpPr>
            <a:spLocks noGrp="1"/>
          </p:cNvSpPr>
          <p:nvPr>
            <p:ph type="sldNum" sz="quarter" idx="5"/>
          </p:nvPr>
        </p:nvSpPr>
        <p:spPr/>
        <p:txBody>
          <a:bodyPr/>
          <a:lstStyle/>
          <a:p>
            <a:fld id="{7E3EFFCD-2707-464E-8668-7D1BDDA9873E}" type="slidenum">
              <a:rPr lang="en-US" smtClean="0"/>
              <a:t>69</a:t>
            </a:fld>
            <a:endParaRPr lang="en-US"/>
          </a:p>
        </p:txBody>
      </p:sp>
    </p:spTree>
    <p:extLst>
      <p:ext uri="{BB962C8B-B14F-4D97-AF65-F5344CB8AC3E}">
        <p14:creationId xmlns:p14="http://schemas.microsoft.com/office/powerpoint/2010/main" val="27780256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dominant setup in </a:t>
            </a:r>
            <a:r>
              <a:rPr lang="en-US" sz="1200" b="0" i="0" u="none" strike="noStrike" kern="1200" dirty="0" err="1">
                <a:solidFill>
                  <a:schemeClr val="tx1"/>
                </a:solidFill>
                <a:effectLst/>
                <a:latin typeface="+mn-lt"/>
                <a:ea typeface="+mn-ea"/>
                <a:cs typeface="+mn-cs"/>
              </a:rPr>
              <a:t>nlp</a:t>
            </a:r>
            <a:r>
              <a:rPr lang="en-US" sz="1200" b="0" i="0" u="none" strike="noStrike" kern="1200" dirty="0">
                <a:solidFill>
                  <a:schemeClr val="tx1"/>
                </a:solidFill>
                <a:effectLst/>
                <a:latin typeface="+mn-lt"/>
                <a:ea typeface="+mn-ea"/>
                <a:cs typeface="+mn-cs"/>
              </a:rPr>
              <a:t> is “single shot” evaluation: given an input instance, a model needs to predict an output on which its accuracy is judged.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People, however, do not communicate in this manner.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Humans interact; there is often back and forth.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interaction helps humans resolve errors, resolve differences and learn from each other.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believe we should also move towards such ideas in NLP as well. </a:t>
            </a:r>
          </a:p>
          <a:p>
            <a:pPr marL="171450" indent="-171450">
              <a:buFont typeface="Arial" panose="020B0604020202020204" pitchFamily="34" charset="0"/>
              <a:buChar char="•"/>
            </a:pPr>
            <a:r>
              <a:rPr lang="en-US" dirty="0"/>
              <a:t>I think applications like Google Assistant are very natural testbed for “interactive semantics”.  </a:t>
            </a:r>
          </a:p>
        </p:txBody>
      </p:sp>
      <p:sp>
        <p:nvSpPr>
          <p:cNvPr id="4" name="Slide Number Placeholder 3"/>
          <p:cNvSpPr>
            <a:spLocks noGrp="1"/>
          </p:cNvSpPr>
          <p:nvPr>
            <p:ph type="sldNum" sz="quarter" idx="5"/>
          </p:nvPr>
        </p:nvSpPr>
        <p:spPr/>
        <p:txBody>
          <a:bodyPr/>
          <a:lstStyle/>
          <a:p>
            <a:fld id="{7E3EFFCD-2707-464E-8668-7D1BDDA9873E}" type="slidenum">
              <a:rPr lang="en-US" smtClean="0"/>
              <a:t>70</a:t>
            </a:fld>
            <a:endParaRPr lang="en-US"/>
          </a:p>
        </p:txBody>
      </p:sp>
    </p:spTree>
    <p:extLst>
      <p:ext uri="{BB962C8B-B14F-4D97-AF65-F5344CB8AC3E}">
        <p14:creationId xmlns:p14="http://schemas.microsoft.com/office/powerpoint/2010/main" val="11885338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71</a:t>
            </a:fld>
            <a:endParaRPr lang="en-US"/>
          </a:p>
        </p:txBody>
      </p:sp>
    </p:spTree>
    <p:extLst>
      <p:ext uri="{BB962C8B-B14F-4D97-AF65-F5344CB8AC3E}">
        <p14:creationId xmlns:p14="http://schemas.microsoft.com/office/powerpoint/2010/main" val="2944219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is another format you’re familiar with: multiple-choice QA, where the question comes with a bunch of candidates. </a:t>
            </a:r>
          </a:p>
          <a:p>
            <a:r>
              <a:rPr lang="en-US" sz="1200" b="0" i="0" u="none" strike="noStrike" kern="1200" dirty="0">
                <a:solidFill>
                  <a:schemeClr val="tx1"/>
                </a:solidFill>
                <a:effectLst/>
                <a:latin typeface="+mn-lt"/>
                <a:ea typeface="+mn-ea"/>
                <a:cs typeface="+mn-cs"/>
              </a:rPr>
              <a:t>(read the question)  and the expected answer is one of these candidate answers.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72</a:t>
            </a:fld>
            <a:endParaRPr lang="en-US"/>
          </a:p>
        </p:txBody>
      </p:sp>
    </p:spTree>
    <p:extLst>
      <p:ext uri="{BB962C8B-B14F-4D97-AF65-F5344CB8AC3E}">
        <p14:creationId xmlns:p14="http://schemas.microsoft.com/office/powerpoint/2010/main" val="3090648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73</a:t>
            </a:fld>
            <a:endParaRPr lang="en-US"/>
          </a:p>
        </p:txBody>
      </p:sp>
    </p:spTree>
    <p:extLst>
      <p:ext uri="{BB962C8B-B14F-4D97-AF65-F5344CB8AC3E}">
        <p14:creationId xmlns:p14="http://schemas.microsoft.com/office/powerpoint/2010/main" val="21689998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74</a:t>
            </a:fld>
            <a:endParaRPr lang="en-US"/>
          </a:p>
        </p:txBody>
      </p:sp>
    </p:spTree>
    <p:extLst>
      <p:ext uri="{BB962C8B-B14F-4D97-AF65-F5344CB8AC3E}">
        <p14:creationId xmlns:p14="http://schemas.microsoft.com/office/powerpoint/2010/main" val="37559409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key technical requisite that we’re borrowing from the field is text-to-text architectures, such as T5, BART</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 train the models on several dataset simultaneously (as opposed to training in a sequential manner).</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 To make sure the model is uniformly exposed to all the datasets, we form batches that are expected to contain the same number of instances from each dataset, regardless of its size (sampling probability == inversely proportional to the size of the training data).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75</a:t>
            </a:fld>
            <a:endParaRPr lang="en-US"/>
          </a:p>
        </p:txBody>
      </p:sp>
    </p:spTree>
    <p:extLst>
      <p:ext uri="{BB962C8B-B14F-4D97-AF65-F5344CB8AC3E}">
        <p14:creationId xmlns:p14="http://schemas.microsoft.com/office/powerpoint/2010/main" val="2970203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this talk, I am advocating for more focus on the “breath” of our progress: We need to build models that cover a broader range of tasks. </a:t>
            </a:r>
            <a:endParaRPr lang="en-US" b="0" dirty="0">
              <a:effectLst/>
            </a:endParaRPr>
          </a:p>
          <a:p>
            <a:pPr rtl="0"/>
            <a:r>
              <a:rPr lang="en-US" sz="1200" b="0" i="0" u="none" strike="noStrike" kern="1200" dirty="0">
                <a:solidFill>
                  <a:schemeClr val="tx1"/>
                </a:solidFill>
                <a:effectLst/>
                <a:latin typeface="+mn-lt"/>
                <a:ea typeface="+mn-ea"/>
                <a:cs typeface="+mn-cs"/>
              </a:rPr>
              <a:t>And I am going to contextualize this broad idea with two recent work on question answering: </a:t>
            </a:r>
            <a:br>
              <a:rPr lang="en-US" sz="1200" b="0" i="0" u="none" strike="noStrike" kern="1200" dirty="0">
                <a:solidFill>
                  <a:schemeClr val="tx1"/>
                </a:solidFill>
                <a:effectLst/>
                <a:latin typeface="+mn-lt"/>
                <a:ea typeface="+mn-ea"/>
                <a:cs typeface="+mn-cs"/>
              </a:rPr>
            </a:b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 the first part, I am going to talk about transfer between different QA formats. </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Then in the 2nd part I am going to introduce a paradigm for inducing generalization across a variety of NLU tasks. </a:t>
            </a:r>
          </a:p>
          <a:p>
            <a:pPr rtl="0" fontAlgn="base"/>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In terms of technical details, these two projects are accomplishing two different tasks. But they are united in that, they are different approaches to broadening the scope of NLU.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7</a:t>
            </a:fld>
            <a:endParaRPr lang="en-US"/>
          </a:p>
        </p:txBody>
      </p:sp>
    </p:spTree>
    <p:extLst>
      <p:ext uri="{BB962C8B-B14F-4D97-AF65-F5344CB8AC3E}">
        <p14:creationId xmlns:p14="http://schemas.microsoft.com/office/powerpoint/2010/main" val="2813202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With respect to our progress in the field, one point that many of us would probably agree is the generality of the representation techniques today. </a:t>
            </a:r>
          </a:p>
          <a:p>
            <a:r>
              <a:rPr lang="en-US" sz="1200" b="0" i="0" u="none" strike="noStrike" kern="1200" dirty="0">
                <a:solidFill>
                  <a:schemeClr val="tx1"/>
                </a:solidFill>
                <a:effectLst/>
                <a:latin typeface="+mn-lt"/>
                <a:ea typeface="+mn-ea"/>
                <a:cs typeface="+mn-cs"/>
              </a:rPr>
              <a:t>On the right you see a picture from QA paper of 20 years ago. You can see sorts of specialized models (parser, question type recognizer, world knowledge axioms,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that they had to use internally to build a representation for their QA model.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Now all that you have to do is to download your favorite </a:t>
            </a:r>
            <a:r>
              <a:rPr lang="en-US" sz="1200" b="0" i="0" u="none" strike="noStrike" kern="1200" dirty="0" err="1">
                <a:solidFill>
                  <a:schemeClr val="tx1"/>
                </a:solidFill>
                <a:effectLst/>
                <a:latin typeface="+mn-lt"/>
                <a:ea typeface="+mn-ea"/>
                <a:cs typeface="+mn-cs"/>
              </a:rPr>
              <a:t>muppet</a:t>
            </a:r>
            <a:r>
              <a:rPr lang="en-US" sz="1200" b="0" i="0" u="none" strike="noStrike" kern="1200" dirty="0">
                <a:solidFill>
                  <a:schemeClr val="tx1"/>
                </a:solidFill>
                <a:effectLst/>
                <a:latin typeface="+mn-lt"/>
                <a:ea typeface="+mn-ea"/>
                <a:cs typeface="+mn-cs"/>
              </a:rPr>
              <a:t>, feed it the input, and devise a task-specific output for it.</a:t>
            </a:r>
          </a:p>
        </p:txBody>
      </p:sp>
      <p:sp>
        <p:nvSpPr>
          <p:cNvPr id="4" name="Slide Number Placeholder 3"/>
          <p:cNvSpPr>
            <a:spLocks noGrp="1"/>
          </p:cNvSpPr>
          <p:nvPr>
            <p:ph type="sldNum" sz="quarter" idx="5"/>
          </p:nvPr>
        </p:nvSpPr>
        <p:spPr/>
        <p:txBody>
          <a:bodyPr/>
          <a:lstStyle/>
          <a:p>
            <a:fld id="{7E3EFFCD-2707-464E-8668-7D1BDDA9873E}" type="slidenum">
              <a:rPr lang="en-US" smtClean="0"/>
              <a:t>76</a:t>
            </a:fld>
            <a:endParaRPr lang="en-US"/>
          </a:p>
        </p:txBody>
      </p:sp>
    </p:spTree>
    <p:extLst>
      <p:ext uri="{BB962C8B-B14F-4D97-AF65-F5344CB8AC3E}">
        <p14:creationId xmlns:p14="http://schemas.microsoft.com/office/powerpoint/2010/main" val="6127308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explore whether UQA generalizes well to other, *unseen* datasets. </a:t>
            </a:r>
            <a:br>
              <a:rPr lang="en-US" dirty="0"/>
            </a:br>
            <a:r>
              <a:rPr lang="en-US" dirty="0"/>
              <a:t>Here is a table that summarizes the results of experiments where we evaluate various models on datasets that are </a:t>
            </a:r>
            <a:r>
              <a:rPr lang="en-US" b="1" dirty="0"/>
              <a:t>not</a:t>
            </a:r>
            <a:r>
              <a:rPr lang="en-US" dirty="0"/>
              <a:t> observed during training. </a:t>
            </a:r>
            <a:br>
              <a:rPr lang="en-US" dirty="0"/>
            </a:br>
            <a:endParaRPr lang="en-US" dirty="0"/>
          </a:p>
          <a:p>
            <a:pPr marL="171450" indent="-171450">
              <a:buFont typeface="Arial" panose="020B0604020202020204" pitchFamily="34" charset="0"/>
              <a:buChar char="•"/>
            </a:pPr>
            <a:r>
              <a:rPr lang="en-US" dirty="0"/>
              <a:t>Each row is a model.</a:t>
            </a:r>
          </a:p>
          <a:p>
            <a:pPr marL="171450" indent="-171450">
              <a:buFont typeface="Arial" panose="020B0604020202020204" pitchFamily="34" charset="0"/>
              <a:buChar char="•"/>
            </a:pPr>
            <a:r>
              <a:rPr lang="en-US" dirty="0"/>
              <a:t>The first few rows shows T5 models trained for individual formats; (e.g., UQA [EX], built by training the model on only extractive datasets).</a:t>
            </a:r>
          </a:p>
          <a:p>
            <a:pPr marL="171450" indent="-171450">
              <a:buFont typeface="Arial" panose="020B0604020202020204" pitchFamily="34" charset="0"/>
              <a:buChar char="•"/>
            </a:pPr>
            <a:r>
              <a:rPr lang="en-US" dirty="0"/>
              <a:t>The last rows shows UQA (training on multiple formats)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Several observations here: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Single-format experts are better at generalization only when the source and target datasets are very similar (for instance </a:t>
            </a:r>
            <a:r>
              <a:rPr lang="en-US" dirty="0" err="1"/>
              <a:t>SQuAD</a:t>
            </a:r>
            <a:r>
              <a:rPr lang="en-US" dirty="0"/>
              <a:t> and </a:t>
            </a:r>
            <a:r>
              <a:rPr lang="en-US" dirty="0" err="1"/>
              <a:t>Quoref</a:t>
            </a:r>
            <a:r>
              <a:rPr lang="en-US" dirty="0"/>
              <a:t>)</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Meanwhile, they do not generalize to unseen datasets of unseen formats; </a:t>
            </a:r>
          </a:p>
          <a:p>
            <a:pPr marL="1600200" marR="0" lvl="3"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which kinds of expected, but it goes to show the the importance of feeding a diverse questions, if you want it to function on broad QA.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Overall </a:t>
            </a:r>
            <a:r>
              <a:rPr lang="en-US" dirty="0" err="1"/>
              <a:t>UnifiedQA</a:t>
            </a:r>
            <a:r>
              <a:rPr lang="en-US" dirty="0"/>
              <a:t> shows a pretty generalization compared to the single-format models.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In several cases in fact, UQA shows a better generalization than single-format experts; e.g., DROP.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 point to highlight is that </a:t>
            </a:r>
            <a:r>
              <a:rPr lang="en-US" dirty="0" err="1"/>
              <a:t>UnifiedQA</a:t>
            </a:r>
            <a:r>
              <a:rPr lang="en-US" dirty="0"/>
              <a:t> is trained on multiple-choice questions with 4 candidate answers. </a:t>
            </a:r>
          </a:p>
          <a:p>
            <a:pPr marL="1600200" marR="0" lvl="3"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That being said, it works quite well on datasets with more than 4 candidate answers (QASC and </a:t>
            </a:r>
            <a:r>
              <a:rPr lang="en-US" dirty="0" err="1"/>
              <a:t>CommonsenseQA</a:t>
            </a:r>
            <a:r>
              <a:rPr lang="en-US" dirty="0"/>
              <a:t> have has 8 and 5 candidate answers per question, respectively).</a:t>
            </a:r>
          </a:p>
          <a:p>
            <a:pPr marL="685800" lvl="1" indent="-228600">
              <a:buFont typeface="+mj-lt"/>
              <a:buAutoNum type="arabicPeriod"/>
            </a:pPr>
            <a:endParaRPr lang="en-US" dirty="0"/>
          </a:p>
          <a:p>
            <a:pPr marL="685800" lvl="1" indent="-228600">
              <a:buFont typeface="+mj-lt"/>
              <a:buAutoNum type="arabicPeriod"/>
            </a:pPr>
            <a:r>
              <a:rPr lang="en-US" dirty="0"/>
              <a:t>On average (last column), UNIFIEDQA shows much stronger generalization across a wide range of datasets. </a:t>
            </a:r>
          </a:p>
        </p:txBody>
      </p:sp>
      <p:sp>
        <p:nvSpPr>
          <p:cNvPr id="4" name="Slide Number Placeholder 3"/>
          <p:cNvSpPr>
            <a:spLocks noGrp="1"/>
          </p:cNvSpPr>
          <p:nvPr>
            <p:ph type="sldNum" sz="quarter" idx="5"/>
          </p:nvPr>
        </p:nvSpPr>
        <p:spPr/>
        <p:txBody>
          <a:bodyPr/>
          <a:lstStyle/>
          <a:p>
            <a:fld id="{7E3EFFCD-2707-464E-8668-7D1BDDA9873E}" type="slidenum">
              <a:rPr lang="en-US" smtClean="0"/>
              <a:t>77</a:t>
            </a:fld>
            <a:endParaRPr lang="en-US"/>
          </a:p>
        </p:txBody>
      </p:sp>
    </p:spTree>
    <p:extLst>
      <p:ext uri="{BB962C8B-B14F-4D97-AF65-F5344CB8AC3E}">
        <p14:creationId xmlns:p14="http://schemas.microsoft.com/office/powerpoint/2010/main" val="21337340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Here is another experiment: </a:t>
            </a:r>
          </a:p>
          <a:p>
            <a:pPr rtl="0" fontAlgn="base"/>
            <a:r>
              <a:rPr lang="en-US" sz="1200" b="0" i="0" u="none" strike="noStrike" kern="1200" dirty="0">
                <a:solidFill>
                  <a:schemeClr val="tx1"/>
                </a:solidFill>
                <a:effectLst/>
                <a:latin typeface="+mn-lt"/>
                <a:ea typeface="+mn-ea"/>
                <a:cs typeface="+mn-cs"/>
              </a:rPr>
              <a:t>(read the plots) </a:t>
            </a:r>
          </a:p>
          <a:p>
            <a:pPr rtl="0" fontAlgn="base"/>
            <a:r>
              <a:rPr lang="en-US" sz="1200" b="0" i="0" u="none" strike="noStrike" kern="1200" dirty="0">
                <a:solidFill>
                  <a:schemeClr val="tx1"/>
                </a:solidFill>
                <a:effectLst/>
                <a:latin typeface="+mn-lt"/>
                <a:ea typeface="+mn-ea"/>
                <a:cs typeface="+mn-cs"/>
              </a:rPr>
              <a:t>Again, we see similar trends. </a:t>
            </a:r>
          </a:p>
          <a:p>
            <a:pPr rtl="0"/>
            <a:r>
              <a:rPr lang="en-US" sz="1200" b="0" i="0" u="none" strike="noStrike" kern="1200" dirty="0">
                <a:solidFill>
                  <a:schemeClr val="tx1"/>
                </a:solidFill>
                <a:effectLst/>
                <a:latin typeface="+mn-lt"/>
                <a:ea typeface="+mn-ea"/>
                <a:cs typeface="+mn-cs"/>
              </a:rPr>
              <a:t>Overall, empirically we see that there exists pairs of datasets with different formats that benefit from each other.</a:t>
            </a:r>
            <a:endParaRPr lang="en-US" b="0" dirty="0">
              <a:effectLst/>
            </a:endParaRPr>
          </a:p>
          <a:p>
            <a:pPr rtl="0"/>
            <a:r>
              <a:rPr lang="en-US" sz="1200" b="0" i="0" u="none" strike="noStrike" kern="1200" dirty="0">
                <a:solidFill>
                  <a:schemeClr val="tx1"/>
                </a:solidFill>
                <a:effectLst/>
                <a:latin typeface="+mn-lt"/>
                <a:ea typeface="+mn-ea"/>
                <a:cs typeface="+mn-cs"/>
              </a:rPr>
              <a:t>This brings us to the question of what happens when you mix multiple datasets of different format? </a:t>
            </a:r>
            <a:endParaRPr lang="en-US" b="0" dirty="0">
              <a:effectLst/>
            </a:endParaRPr>
          </a:p>
        </p:txBody>
      </p:sp>
      <p:sp>
        <p:nvSpPr>
          <p:cNvPr id="4" name="Slide Number Placeholder 3"/>
          <p:cNvSpPr>
            <a:spLocks noGrp="1"/>
          </p:cNvSpPr>
          <p:nvPr>
            <p:ph type="sldNum" sz="quarter" idx="5"/>
          </p:nvPr>
        </p:nvSpPr>
        <p:spPr/>
        <p:txBody>
          <a:bodyPr/>
          <a:lstStyle/>
          <a:p>
            <a:fld id="{15E438F2-796D-4542-A64A-55FC71FAA1A2}" type="slidenum">
              <a:rPr lang="en-US" smtClean="0"/>
              <a:t>78</a:t>
            </a:fld>
            <a:endParaRPr lang="en-US"/>
          </a:p>
        </p:txBody>
      </p:sp>
    </p:spTree>
    <p:extLst>
      <p:ext uri="{BB962C8B-B14F-4D97-AF65-F5344CB8AC3E}">
        <p14:creationId xmlns:p14="http://schemas.microsoft.com/office/powerpoint/2010/main" val="36709977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UQA as good as dedicated systems trained for individual datasets?</a:t>
            </a:r>
          </a:p>
          <a:p>
            <a:endParaRPr lang="en-US" dirty="0"/>
          </a:p>
          <a:p>
            <a:r>
              <a:rPr lang="en-US" dirty="0"/>
              <a:t> - The BLUE bars belong to UQA (a single system for multiple datasets of different formats). </a:t>
            </a:r>
          </a:p>
          <a:p>
            <a:r>
              <a:rPr lang="en-US" dirty="0"/>
              <a:t>- The GREEN bars are dataset-specific models; </a:t>
            </a:r>
            <a:r>
              <a:rPr lang="en-US" dirty="0" err="1"/>
              <a:t>i.e</a:t>
            </a:r>
            <a:r>
              <a:rPr lang="en-US" dirty="0"/>
              <a:t>, each bar belongs to each dataset.</a:t>
            </a:r>
          </a:p>
          <a:p>
            <a:br>
              <a:rPr lang="en-US" dirty="0"/>
            </a:br>
            <a:r>
              <a:rPr lang="en-US" dirty="0"/>
              <a:t>The results show that UQA performs almost as good as individual T5 models targeted to each dataset. In some cases UQA performs even better than the single-dataset experts (e.g., on OBQA or NQA).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average (the bars on the right side) UQA clearly outperforms the ensemble of dataset/format-specific systems. </a:t>
            </a:r>
          </a:p>
          <a:p>
            <a:endParaRPr lang="en-US" dirty="0"/>
          </a:p>
          <a:p>
            <a:endParaRPr lang="en-US" dirty="0"/>
          </a:p>
          <a:p>
            <a:r>
              <a:rPr lang="en-US" dirty="0"/>
              <a:t>(show the table) </a:t>
            </a:r>
          </a:p>
          <a:p>
            <a:endParaRPr lang="en-US" dirty="0"/>
          </a:p>
          <a:p>
            <a:r>
              <a:rPr lang="en-US" dirty="0"/>
              <a:t>Here is the subset of the same results in a tabular format. </a:t>
            </a:r>
          </a:p>
          <a:p>
            <a:r>
              <a:rPr lang="en-US" dirty="0"/>
              <a:t> - each row is a system. </a:t>
            </a:r>
          </a:p>
          <a:p>
            <a:r>
              <a:rPr lang="en-US" dirty="0"/>
              <a:t> - first few rows are dataset-specific systems. </a:t>
            </a:r>
          </a:p>
          <a:p>
            <a:r>
              <a:rPr lang="en-US" dirty="0"/>
              <a:t> - And the last row shows UQA. </a:t>
            </a:r>
          </a:p>
          <a:p>
            <a:r>
              <a:rPr lang="en-US" dirty="0"/>
              <a:t> - You can see that dataset-specific models are good, however, they don't generalize to other formats.</a:t>
            </a:r>
          </a:p>
          <a:p>
            <a:endParaRPr lang="en-US" dirty="0"/>
          </a:p>
          <a:p>
            <a:r>
              <a:rPr lang="en-US" dirty="0"/>
              <a:t>UQA thus offers flexibility across multiple QA formats while compromising almost nothing compared to dataset-specific experts.</a:t>
            </a:r>
          </a:p>
        </p:txBody>
      </p:sp>
      <p:sp>
        <p:nvSpPr>
          <p:cNvPr id="4" name="Slide Number Placeholder 3"/>
          <p:cNvSpPr>
            <a:spLocks noGrp="1"/>
          </p:cNvSpPr>
          <p:nvPr>
            <p:ph type="sldNum" sz="quarter" idx="5"/>
          </p:nvPr>
        </p:nvSpPr>
        <p:spPr/>
        <p:txBody>
          <a:bodyPr/>
          <a:lstStyle/>
          <a:p>
            <a:fld id="{15E438F2-796D-4542-A64A-55FC71FAA1A2}" type="slidenum">
              <a:rPr lang="en-US" smtClean="0"/>
              <a:t>79</a:t>
            </a:fld>
            <a:endParaRPr lang="en-US"/>
          </a:p>
        </p:txBody>
      </p:sp>
    </p:spTree>
    <p:extLst>
      <p:ext uri="{BB962C8B-B14F-4D97-AF65-F5344CB8AC3E}">
        <p14:creationId xmlns:p14="http://schemas.microsoft.com/office/powerpoint/2010/main" val="25845874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Fine-tuning of pre-trained language models has become the standard paradigm for building </a:t>
            </a:r>
            <a:r>
              <a:rPr lang="en-US" dirty="0" err="1"/>
              <a:t>datasetspecific</a:t>
            </a:r>
            <a:r>
              <a:rPr lang="en-US" dirty="0"/>
              <a:t> stat-of-the-art systems. </a:t>
            </a:r>
            <a:br>
              <a:rPr lang="en-US" dirty="0"/>
            </a:br>
            <a:r>
              <a:rPr lang="en-US" dirty="0"/>
              <a:t>The question we address here is: when it comes to QA, is there a value in using UNIFIEDQA as a starting point for fine-tuning, as opposed to a vanilla language model that has not seen other QA datasets before?</a:t>
            </a:r>
          </a:p>
          <a:p>
            <a:endParaRPr lang="en-US" dirty="0"/>
          </a:p>
          <a:p>
            <a:r>
              <a:rPr lang="en-US" dirty="0"/>
              <a:t>Here I am showing the results of fine-tine two systems.</a:t>
            </a:r>
          </a:p>
          <a:p>
            <a:endParaRPr lang="en-US" dirty="0"/>
          </a:p>
          <a:p>
            <a:br>
              <a:rPr lang="en-US" dirty="0"/>
            </a:br>
            <a:r>
              <a:rPr lang="en-US" dirty="0"/>
              <a:t>We see that fine-tuning on UNIFIEDQA consistently dominates fine-tuning on T5 and BART, respectively. </a:t>
            </a:r>
          </a:p>
          <a:p>
            <a:r>
              <a:rPr lang="en-US" dirty="0"/>
              <a:t>It also dominates the best previous scores on the datasets. Intuitively, since UNIFIEDQA has seen different formats, it should be positioned to achieve higher scores after a little fine-tuning, compared to fine-tuning on a vanilla T5 or BART model. </a:t>
            </a:r>
          </a:p>
          <a:p>
            <a:r>
              <a:rPr lang="en-US" dirty="0"/>
              <a:t>This could be especially effective when a user has limited training data for a target QA task</a:t>
            </a:r>
            <a:br>
              <a:rPr lang="en-US" dirty="0"/>
            </a:br>
            <a:r>
              <a:rPr lang="en-US" dirty="0"/>
              <a:t>This also highlights that the effectiveness of </a:t>
            </a:r>
            <a:r>
              <a:rPr lang="en-US" dirty="0" err="1"/>
              <a:t>crossformat</a:t>
            </a:r>
            <a:r>
              <a:rPr lang="en-US" dirty="0"/>
              <a:t> training is not limited only to T5, but is rather a general trend for text-to-text architectures.</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80</a:t>
            </a:fld>
            <a:endParaRPr lang="en-US"/>
          </a:p>
        </p:txBody>
      </p:sp>
    </p:spTree>
    <p:extLst>
      <p:ext uri="{BB962C8B-B14F-4D97-AF65-F5344CB8AC3E}">
        <p14:creationId xmlns:p14="http://schemas.microsoft.com/office/powerpoint/2010/main" val="42755205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t>
            </a:r>
            <a:r>
              <a:rPr lang="en-US" dirty="0" err="1"/>
              <a:t>wanna</a:t>
            </a:r>
            <a:r>
              <a:rPr lang="en-US" dirty="0"/>
              <a:t> address a common question that I get these days here; </a:t>
            </a:r>
          </a:p>
          <a:p>
            <a:r>
              <a:rPr lang="en-US" dirty="0"/>
              <a:t>And that is:  (read) </a:t>
            </a:r>
          </a:p>
          <a:p>
            <a:r>
              <a:rPr lang="en-US" dirty="0"/>
              <a:t>This is a simple question, but surprisingly a tricky one to answer.</a:t>
            </a:r>
          </a:p>
          <a:p>
            <a:pPr marL="171450" indent="-171450">
              <a:buFontTx/>
              <a:buChar char="-"/>
            </a:pPr>
            <a:r>
              <a:rPr lang="en-US" dirty="0"/>
              <a:t>If we want to be a bit simplistic, here is the e</a:t>
            </a:r>
            <a:r>
              <a:rPr lang="en-US" sz="1200" b="0" i="0" kern="1200" dirty="0">
                <a:solidFill>
                  <a:schemeClr val="tx1"/>
                </a:solidFill>
                <a:effectLst/>
                <a:latin typeface="+mn-lt"/>
                <a:ea typeface="+mn-ea"/>
                <a:cs typeface="+mn-cs"/>
              </a:rPr>
              <a:t>asy answer: On the surface level, there is not much overlap between the datasets, and hence there is no leakage.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There is something really unsatisfactory about this answer … </a:t>
            </a:r>
          </a:p>
          <a:p>
            <a:pPr marL="171450" indent="-171450">
              <a:buFontTx/>
              <a:buChar char="-"/>
            </a:pPr>
            <a:r>
              <a:rPr lang="en-US" sz="1200" b="0" i="0" kern="1200" dirty="0">
                <a:solidFill>
                  <a:schemeClr val="tx1"/>
                </a:solidFill>
                <a:effectLst/>
                <a:latin typeface="+mn-lt"/>
                <a:ea typeface="+mn-ea"/>
                <a:cs typeface="+mn-cs"/>
              </a:rPr>
              <a:t>Here is the correct (but the tricky) one: with more more (supervised on unsupervised) observations, the chances of leakage increases. </a:t>
            </a:r>
          </a:p>
          <a:p>
            <a:pPr marL="628650" lvl="1" indent="-171450">
              <a:buFontTx/>
              <a:buChar char="-"/>
            </a:pPr>
            <a:r>
              <a:rPr lang="en-US" sz="1200" b="0" i="0" kern="1200" dirty="0">
                <a:solidFill>
                  <a:schemeClr val="tx1"/>
                </a:solidFill>
                <a:effectLst/>
                <a:latin typeface="+mn-lt"/>
                <a:ea typeface="+mn-ea"/>
                <a:cs typeface="+mn-cs"/>
              </a:rPr>
              <a:t>And this issue is not just particular to </a:t>
            </a:r>
            <a:r>
              <a:rPr lang="en-US" sz="1200" b="0" i="0" kern="1200" dirty="0" err="1">
                <a:solidFill>
                  <a:schemeClr val="tx1"/>
                </a:solidFill>
                <a:effectLst/>
                <a:latin typeface="+mn-lt"/>
                <a:ea typeface="+mn-ea"/>
                <a:cs typeface="+mn-cs"/>
              </a:rPr>
              <a:t>UnifiedQA</a:t>
            </a:r>
            <a:r>
              <a:rPr lang="en-US" sz="1200" b="0" i="0" kern="1200" dirty="0">
                <a:solidFill>
                  <a:schemeClr val="tx1"/>
                </a:solidFill>
                <a:effectLst/>
                <a:latin typeface="+mn-lt"/>
                <a:ea typeface="+mn-ea"/>
                <a:cs typeface="+mn-cs"/>
              </a:rPr>
              <a:t>; </a:t>
            </a:r>
          </a:p>
          <a:p>
            <a:pPr marL="628650" lvl="1" indent="-171450">
              <a:buFontTx/>
              <a:buChar char="-"/>
            </a:pPr>
            <a:r>
              <a:rPr lang="en-US" sz="1200" b="0" i="0" kern="1200" dirty="0">
                <a:solidFill>
                  <a:schemeClr val="tx1"/>
                </a:solidFill>
                <a:effectLst/>
                <a:latin typeface="+mn-lt"/>
                <a:ea typeface="+mn-ea"/>
                <a:cs typeface="+mn-cs"/>
              </a:rPr>
              <a:t>Our models have already seen the answers to many of the questions somewhere on the internet, mostly during pre-training. </a:t>
            </a:r>
          </a:p>
          <a:p>
            <a:pPr marL="628650" lvl="1" indent="-171450">
              <a:buFontTx/>
              <a:buChar char="-"/>
            </a:pPr>
            <a:r>
              <a:rPr lang="en-US" dirty="0"/>
              <a:t>But the issue is: will the LM or </a:t>
            </a:r>
            <a:r>
              <a:rPr lang="en-US" dirty="0" err="1"/>
              <a:t>UnifiedQA</a:t>
            </a:r>
            <a:r>
              <a:rPr lang="en-US" dirty="0"/>
              <a:t> of today, work on questions of tomorrow; questions that we don’t necessarily know today. </a:t>
            </a:r>
          </a:p>
          <a:p>
            <a:pPr marL="628650" lvl="1" indent="-171450">
              <a:buFontTx/>
              <a:buChar char="-"/>
            </a:pPr>
            <a:r>
              <a:rPr lang="en-US" sz="1200" b="0" i="0" kern="1200" dirty="0">
                <a:solidFill>
                  <a:schemeClr val="tx1"/>
                </a:solidFill>
                <a:effectLst/>
                <a:latin typeface="+mn-lt"/>
                <a:ea typeface="+mn-ea"/>
                <a:cs typeface="+mn-cs"/>
              </a:rPr>
              <a:t>I don't know how to go about studying myself, but I encourage everyone to think about it; we (as a community) need to better methodologies for evaluation of our real progress. </a:t>
            </a:r>
            <a:endParaRPr lang="en-US" dirty="0"/>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81</a:t>
            </a:fld>
            <a:endParaRPr lang="en-US"/>
          </a:p>
        </p:txBody>
      </p:sp>
    </p:spTree>
    <p:extLst>
      <p:ext uri="{BB962C8B-B14F-4D97-AF65-F5344CB8AC3E}">
        <p14:creationId xmlns:p14="http://schemas.microsoft.com/office/powerpoint/2010/main" val="24054435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 …hence, it is discouraged.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 The good news is that: there is ….  </a:t>
            </a:r>
            <a:r>
              <a:rPr lang="en-US" dirty="0"/>
              <a:t>[seemingly different].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since the reasoning is shared among formats, one can benefit from mixing different QA formats.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dirty="0"/>
              <a:t> - We build based on these intuitions to create a model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82</a:t>
            </a:fld>
            <a:endParaRPr lang="en-US"/>
          </a:p>
        </p:txBody>
      </p:sp>
    </p:spTree>
    <p:extLst>
      <p:ext uri="{BB962C8B-B14F-4D97-AF65-F5344CB8AC3E}">
        <p14:creationId xmlns:p14="http://schemas.microsoft.com/office/powerpoint/2010/main" val="30700595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Another chunk of my time is spent on analyzing models, </a:t>
            </a:r>
          </a:p>
          <a:p>
            <a:pPr lvl="1" rtl="0" fontAlgn="base"/>
            <a:r>
              <a:rPr lang="en-US" sz="1200" b="0" i="0" u="none" strike="noStrike" kern="1200" dirty="0">
                <a:solidFill>
                  <a:schemeClr val="tx1"/>
                </a:solidFill>
                <a:effectLst/>
                <a:latin typeface="+mn-lt"/>
                <a:ea typeface="+mn-ea"/>
                <a:cs typeface="+mn-cs"/>
              </a:rPr>
              <a:t>Whether they do what they’re supposed to do, </a:t>
            </a:r>
          </a:p>
          <a:p>
            <a:pPr lvl="1" rtl="0" fontAlgn="base"/>
            <a:r>
              <a:rPr lang="en-US" sz="1200" b="0" i="0" u="none" strike="noStrike" kern="1200" dirty="0">
                <a:solidFill>
                  <a:schemeClr val="tx1"/>
                </a:solidFill>
                <a:effectLst/>
                <a:latin typeface="+mn-lt"/>
                <a:ea typeface="+mn-ea"/>
                <a:cs typeface="+mn-cs"/>
              </a:rPr>
              <a:t>What are the unintended behaviors encoded in them</a:t>
            </a:r>
          </a:p>
          <a:p>
            <a:pPr lvl="2" rtl="0" fontAlgn="base"/>
            <a:r>
              <a:rPr lang="en-US" sz="1200" b="0" i="0" u="none" strike="noStrike" kern="1200" dirty="0">
                <a:solidFill>
                  <a:schemeClr val="tx1"/>
                </a:solidFill>
                <a:effectLst/>
                <a:latin typeface="+mn-lt"/>
                <a:ea typeface="+mn-ea"/>
                <a:cs typeface="+mn-cs"/>
              </a:rPr>
              <a:t>To highlight an example: In a recent work, we advocated for “contrast sets” as a practical way to measure models’ robustness to minor changes at the decision boundaries. </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83</a:t>
            </a:fld>
            <a:endParaRPr lang="en-US"/>
          </a:p>
        </p:txBody>
      </p:sp>
    </p:spTree>
    <p:extLst>
      <p:ext uri="{BB962C8B-B14F-4D97-AF65-F5344CB8AC3E}">
        <p14:creationId xmlns:p14="http://schemas.microsoft.com/office/powerpoint/2010/main" val="37942610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Last but not least, we build models for problems that are more directly connected to societies. </a:t>
            </a:r>
          </a:p>
          <a:p>
            <a:pPr lvl="1" rtl="0" fontAlgn="base"/>
            <a:r>
              <a:rPr lang="en-US" sz="1200" b="0" i="0" u="none" strike="noStrike" kern="1200" dirty="0">
                <a:solidFill>
                  <a:schemeClr val="tx1"/>
                </a:solidFill>
                <a:effectLst/>
                <a:latin typeface="+mn-lt"/>
                <a:ea typeface="+mn-ea"/>
                <a:cs typeface="+mn-cs"/>
              </a:rPr>
              <a:t>Along this mindset, I have worked on problems related to social biases encoded in models</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84</a:t>
            </a:fld>
            <a:endParaRPr lang="en-US"/>
          </a:p>
        </p:txBody>
      </p:sp>
    </p:spTree>
    <p:extLst>
      <p:ext uri="{BB962C8B-B14F-4D97-AF65-F5344CB8AC3E}">
        <p14:creationId xmlns:p14="http://schemas.microsoft.com/office/powerpoint/2010/main" val="42556011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have also dabbled in the problem domain of “information pollution”, where one needs to tackle issues on: discovery of perspectives, claim provenance, claim trustworthiness, etc. Very crucial problems for the age of “information abundance”.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Another instance that I remain passionate about is the problem domain of “information pollution”, where one needs to tackle issues on: discovery of perspectives, claim provenance, claim trustworthiness, etc. Very crucial problems for the age of “information abundance”. </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85</a:t>
            </a:fld>
            <a:endParaRPr lang="en-US"/>
          </a:p>
        </p:txBody>
      </p:sp>
    </p:spTree>
    <p:extLst>
      <p:ext uri="{BB962C8B-B14F-4D97-AF65-F5344CB8AC3E}">
        <p14:creationId xmlns:p14="http://schemas.microsoft.com/office/powerpoint/2010/main" val="2985721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5E438F2-796D-4542-A64A-55FC71FAA1A2}" type="slidenum">
              <a:rPr lang="en-US" smtClean="0"/>
              <a:t>8</a:t>
            </a:fld>
            <a:endParaRPr lang="en-US"/>
          </a:p>
        </p:txBody>
      </p:sp>
    </p:spTree>
    <p:extLst>
      <p:ext uri="{BB962C8B-B14F-4D97-AF65-F5344CB8AC3E}">
        <p14:creationId xmlns:p14="http://schemas.microsoft.com/office/powerpoint/2010/main" val="15883186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cc3c0b50d5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cc3c0b50d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0480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ce2d93d9a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ce2d93d9a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809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d010d278ab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d010d278ab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FYI: add pointers/arrows/boxes to walk them through the important numbers. </a:t>
            </a:r>
            <a:endParaRPr/>
          </a:p>
        </p:txBody>
      </p:sp>
    </p:spTree>
    <p:extLst>
      <p:ext uri="{BB962C8B-B14F-4D97-AF65-F5344CB8AC3E}">
        <p14:creationId xmlns:p14="http://schemas.microsoft.com/office/powerpoint/2010/main" val="23845959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d010d278ab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d010d278ab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7413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d013f1a1ea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d013f1a1ea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9924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0"/>
        <p:cNvGrpSpPr/>
        <p:nvPr/>
      </p:nvGrpSpPr>
      <p:grpSpPr>
        <a:xfrm>
          <a:off x="0" y="0"/>
          <a:ext cx="0" cy="0"/>
          <a:chOff x="0" y="0"/>
          <a:chExt cx="0" cy="0"/>
        </a:xfrm>
      </p:grpSpPr>
      <p:sp>
        <p:nvSpPr>
          <p:cNvPr id="3741" name="Google Shape;3741;gb405b35be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2" name="Google Shape;3742;gb405b35be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2"/>
        <p:cNvGrpSpPr/>
        <p:nvPr/>
      </p:nvGrpSpPr>
      <p:grpSpPr>
        <a:xfrm>
          <a:off x="0" y="0"/>
          <a:ext cx="0" cy="0"/>
          <a:chOff x="0" y="0"/>
          <a:chExt cx="0" cy="0"/>
        </a:xfrm>
      </p:grpSpPr>
      <p:sp>
        <p:nvSpPr>
          <p:cNvPr id="3753" name="Google Shape;3753;gb405b35be9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4" name="Google Shape;3754;gb405b35be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7"/>
        <p:cNvGrpSpPr/>
        <p:nvPr/>
      </p:nvGrpSpPr>
      <p:grpSpPr>
        <a:xfrm>
          <a:off x="0" y="0"/>
          <a:ext cx="0" cy="0"/>
          <a:chOff x="0" y="0"/>
          <a:chExt cx="0" cy="0"/>
        </a:xfrm>
      </p:grpSpPr>
      <p:sp>
        <p:nvSpPr>
          <p:cNvPr id="3778" name="Google Shape;3778;gb405b35be9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9" name="Google Shape;3779;gb405b35be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8"/>
        <p:cNvGrpSpPr/>
        <p:nvPr/>
      </p:nvGrpSpPr>
      <p:grpSpPr>
        <a:xfrm>
          <a:off x="0" y="0"/>
          <a:ext cx="0" cy="0"/>
          <a:chOff x="0" y="0"/>
          <a:chExt cx="0" cy="0"/>
        </a:xfrm>
      </p:grpSpPr>
      <p:sp>
        <p:nvSpPr>
          <p:cNvPr id="3789" name="Google Shape;3789;gb41b02bc65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0" name="Google Shape;3790;gb41b02bc65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5"/>
        <p:cNvGrpSpPr/>
        <p:nvPr/>
      </p:nvGrpSpPr>
      <p:grpSpPr>
        <a:xfrm>
          <a:off x="0" y="0"/>
          <a:ext cx="0" cy="0"/>
          <a:chOff x="0" y="0"/>
          <a:chExt cx="0" cy="0"/>
        </a:xfrm>
      </p:grpSpPr>
      <p:sp>
        <p:nvSpPr>
          <p:cNvPr id="3796" name="Google Shape;3796;gb8e4819555_2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7" name="Google Shape;3797;gb8e4819555_2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recent years, the community has built many QA datasets. </a:t>
            </a:r>
            <a:endParaRPr lang="en-US" sz="11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10</a:t>
            </a:fld>
            <a:endParaRPr lang="en-US"/>
          </a:p>
        </p:txBody>
      </p:sp>
    </p:spTree>
    <p:extLst>
      <p:ext uri="{BB962C8B-B14F-4D97-AF65-F5344CB8AC3E}">
        <p14:creationId xmlns:p14="http://schemas.microsoft.com/office/powerpoint/2010/main" val="15444654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5"/>
        <p:cNvGrpSpPr/>
        <p:nvPr/>
      </p:nvGrpSpPr>
      <p:grpSpPr>
        <a:xfrm>
          <a:off x="0" y="0"/>
          <a:ext cx="0" cy="0"/>
          <a:chOff x="0" y="0"/>
          <a:chExt cx="0" cy="0"/>
        </a:xfrm>
      </p:grpSpPr>
      <p:sp>
        <p:nvSpPr>
          <p:cNvPr id="3816" name="Google Shape;3816;gb405b35be9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7" name="Google Shape;3817;gb405b35be9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b8e4819555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b8e4819555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0"/>
        <p:cNvGrpSpPr/>
        <p:nvPr/>
      </p:nvGrpSpPr>
      <p:grpSpPr>
        <a:xfrm>
          <a:off x="0" y="0"/>
          <a:ext cx="0" cy="0"/>
          <a:chOff x="0" y="0"/>
          <a:chExt cx="0" cy="0"/>
        </a:xfrm>
      </p:grpSpPr>
      <p:sp>
        <p:nvSpPr>
          <p:cNvPr id="3831" name="Google Shape;3831;gb8e4819555_2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2" name="Google Shape;3832;gb8e4819555_2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2"/>
        <p:cNvGrpSpPr/>
        <p:nvPr/>
      </p:nvGrpSpPr>
      <p:grpSpPr>
        <a:xfrm>
          <a:off x="0" y="0"/>
          <a:ext cx="0" cy="0"/>
          <a:chOff x="0" y="0"/>
          <a:chExt cx="0" cy="0"/>
        </a:xfrm>
      </p:grpSpPr>
      <p:sp>
        <p:nvSpPr>
          <p:cNvPr id="3863" name="Google Shape;3863;gb41b02bc65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4" name="Google Shape;3864;gb41b02bc65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7"/>
        <p:cNvGrpSpPr/>
        <p:nvPr/>
      </p:nvGrpSpPr>
      <p:grpSpPr>
        <a:xfrm>
          <a:off x="0" y="0"/>
          <a:ext cx="0" cy="0"/>
          <a:chOff x="0" y="0"/>
          <a:chExt cx="0" cy="0"/>
        </a:xfrm>
      </p:grpSpPr>
      <p:sp>
        <p:nvSpPr>
          <p:cNvPr id="3888" name="Google Shape;3888;gb41b02bc65_1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9" name="Google Shape;3889;gb41b02bc65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5"/>
        <p:cNvGrpSpPr/>
        <p:nvPr/>
      </p:nvGrpSpPr>
      <p:grpSpPr>
        <a:xfrm>
          <a:off x="0" y="0"/>
          <a:ext cx="0" cy="0"/>
          <a:chOff x="0" y="0"/>
          <a:chExt cx="0" cy="0"/>
        </a:xfrm>
      </p:grpSpPr>
      <p:sp>
        <p:nvSpPr>
          <p:cNvPr id="3896" name="Google Shape;3896;gb41b02bc65_1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7" name="Google Shape;3897;gb41b02bc65_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3"/>
        <p:cNvGrpSpPr/>
        <p:nvPr/>
      </p:nvGrpSpPr>
      <p:grpSpPr>
        <a:xfrm>
          <a:off x="0" y="0"/>
          <a:ext cx="0" cy="0"/>
          <a:chOff x="0" y="0"/>
          <a:chExt cx="0" cy="0"/>
        </a:xfrm>
      </p:grpSpPr>
      <p:sp>
        <p:nvSpPr>
          <p:cNvPr id="3904" name="Google Shape;3904;gb8e4819555_2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5" name="Google Shape;3905;gb8e4819555_2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3"/>
        <p:cNvGrpSpPr/>
        <p:nvPr/>
      </p:nvGrpSpPr>
      <p:grpSpPr>
        <a:xfrm>
          <a:off x="0" y="0"/>
          <a:ext cx="0" cy="0"/>
          <a:chOff x="0" y="0"/>
          <a:chExt cx="0" cy="0"/>
        </a:xfrm>
      </p:grpSpPr>
      <p:sp>
        <p:nvSpPr>
          <p:cNvPr id="3924" name="Google Shape;3924;gb41b02bc6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5" name="Google Shape;3925;gb41b02bc6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6"/>
        <p:cNvGrpSpPr/>
        <p:nvPr/>
      </p:nvGrpSpPr>
      <p:grpSpPr>
        <a:xfrm>
          <a:off x="0" y="0"/>
          <a:ext cx="0" cy="0"/>
          <a:chOff x="0" y="0"/>
          <a:chExt cx="0" cy="0"/>
        </a:xfrm>
      </p:grpSpPr>
      <p:sp>
        <p:nvSpPr>
          <p:cNvPr id="3957" name="Google Shape;3957;gc8714010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8" name="Google Shape;3958;gc8714010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6"/>
        <p:cNvGrpSpPr/>
        <p:nvPr/>
      </p:nvGrpSpPr>
      <p:grpSpPr>
        <a:xfrm>
          <a:off x="0" y="0"/>
          <a:ext cx="0" cy="0"/>
          <a:chOff x="0" y="0"/>
          <a:chExt cx="0" cy="0"/>
        </a:xfrm>
      </p:grpSpPr>
      <p:sp>
        <p:nvSpPr>
          <p:cNvPr id="3987" name="Google Shape;3987;gb41b02bc65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8" name="Google Shape;3988;gb41b02bc65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4" descr="A picture containing drawing&#10;&#10;Description automatically generated">
            <a:extLst>
              <a:ext uri="{FF2B5EF4-FFF2-40B4-BE49-F238E27FC236}">
                <a16:creationId xmlns:a16="http://schemas.microsoft.com/office/drawing/2014/main" id="{952A4547-9516-B840-B0FA-017A16448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438" y="2032000"/>
            <a:ext cx="401002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hasCustomPrompt="1"/>
          </p:nvPr>
        </p:nvSpPr>
        <p:spPr>
          <a:xfrm>
            <a:off x="1524000" y="4389120"/>
            <a:ext cx="9144000" cy="1517904"/>
          </a:xfrm>
          <a:prstGeom prst="rect">
            <a:avLst/>
          </a:prstGeom>
        </p:spPr>
        <p:txBody>
          <a:bodyPr anchor="t">
            <a:normAutofit/>
          </a:bodyPr>
          <a:lstStyle>
            <a:lvl1pPr algn="ctr">
              <a:defRPr sz="5400">
                <a:solidFill>
                  <a:schemeClr val="bg1"/>
                </a:solidFill>
              </a:defRPr>
            </a:lvl1pPr>
          </a:lstStyle>
          <a:p>
            <a:r>
              <a:rPr lang="en-US" dirty="0"/>
              <a:t>Slide Master Title Here</a:t>
            </a:r>
          </a:p>
        </p:txBody>
      </p:sp>
      <p:pic>
        <p:nvPicPr>
          <p:cNvPr id="4" name="Picture 7">
            <a:extLst>
              <a:ext uri="{FF2B5EF4-FFF2-40B4-BE49-F238E27FC236}">
                <a16:creationId xmlns:a16="http://schemas.microsoft.com/office/drawing/2014/main" id="{84AEFA95-B778-5C49-A6CC-3F75A488B0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42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5B874F-B7D2-B047-8177-49C1A9D4C66D}"/>
              </a:ext>
            </a:extLst>
          </p:cNvPr>
          <p:cNvSpPr/>
          <p:nvPr/>
        </p:nvSpPr>
        <p:spPr>
          <a:xfrm>
            <a:off x="6096000" y="0"/>
            <a:ext cx="6096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6" name="Picture 7" descr="A picture containing drawing&#10;&#10;Description automatically generated">
            <a:extLst>
              <a:ext uri="{FF2B5EF4-FFF2-40B4-BE49-F238E27FC236}">
                <a16:creationId xmlns:a16="http://schemas.microsoft.com/office/drawing/2014/main" id="{734A7957-AF96-5247-A6A8-A19D59CF2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a:extLst>
              <a:ext uri="{FF2B5EF4-FFF2-40B4-BE49-F238E27FC236}">
                <a16:creationId xmlns:a16="http://schemas.microsoft.com/office/drawing/2014/main" id="{5F090DB0-7C99-D94C-984C-284A77EA5853}"/>
              </a:ext>
            </a:extLst>
          </p:cNvPr>
          <p:cNvSpPr txBox="1">
            <a:spLocks noChangeArrowheads="1"/>
          </p:cNvSpPr>
          <p:nvPr/>
        </p:nvSpPr>
        <p:spPr bwMode="auto">
          <a:xfrm>
            <a:off x="6648450" y="358775"/>
            <a:ext cx="5065713"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eaLnBrk="1" hangingPunct="1">
              <a:lnSpc>
                <a:spcPct val="90000"/>
              </a:lnSpc>
              <a:spcBef>
                <a:spcPts val="1000"/>
              </a:spcBef>
              <a:buFont typeface="Arial" panose="020B0604020202020204" pitchFamily="34" charset="0"/>
              <a:buChar char="•"/>
            </a:pPr>
            <a:r>
              <a:rPr lang="en-US" altLang="en-US" sz="2800">
                <a:solidFill>
                  <a:schemeClr val="bg1"/>
                </a:solidFill>
              </a:rPr>
              <a:t>Click to edit Master text styles</a:t>
            </a:r>
          </a:p>
          <a:p>
            <a:pPr eaLnBrk="1" hangingPunct="1">
              <a:lnSpc>
                <a:spcPct val="90000"/>
              </a:lnSpc>
              <a:spcBef>
                <a:spcPts val="1000"/>
              </a:spcBef>
              <a:buFont typeface="Arial" panose="020B0604020202020204" pitchFamily="34" charset="0"/>
              <a:buChar char="•"/>
            </a:pPr>
            <a:r>
              <a:rPr lang="en-US" altLang="en-US" sz="2800">
                <a:solidFill>
                  <a:schemeClr val="bg1"/>
                </a:solidFill>
              </a:rPr>
              <a:t>Click to edit Master text styles</a:t>
            </a:r>
          </a:p>
          <a:p>
            <a:pPr eaLnBrk="1" hangingPunct="1">
              <a:lnSpc>
                <a:spcPct val="90000"/>
              </a:lnSpc>
              <a:spcBef>
                <a:spcPts val="1000"/>
              </a:spcBef>
              <a:buFont typeface="Arial" panose="020B0604020202020204" pitchFamily="34" charset="0"/>
              <a:buChar char="•"/>
            </a:pPr>
            <a:r>
              <a:rPr lang="en-US" altLang="en-US" sz="2800">
                <a:solidFill>
                  <a:schemeClr val="bg1"/>
                </a:solidFill>
              </a:rPr>
              <a:t>Click to edit Master text styles</a:t>
            </a:r>
          </a:p>
        </p:txBody>
      </p:sp>
      <p:sp>
        <p:nvSpPr>
          <p:cNvPr id="12" name="Title 1"/>
          <p:cNvSpPr>
            <a:spLocks noGrp="1"/>
          </p:cNvSpPr>
          <p:nvPr>
            <p:ph type="title"/>
          </p:nvPr>
        </p:nvSpPr>
        <p:spPr>
          <a:xfrm>
            <a:off x="838200" y="1297813"/>
            <a:ext cx="4392168" cy="2396363"/>
          </a:xfrm>
          <a:prstGeom prst="rect">
            <a:avLst/>
          </a:prstGeom>
        </p:spPr>
        <p:txBody>
          <a:bodyPr anchor="b"/>
          <a:lstStyle>
            <a:lvl1pPr>
              <a:defRPr b="1">
                <a:solidFill>
                  <a:schemeClr val="accent1"/>
                </a:solidFill>
                <a:latin typeface="+mj-lt"/>
              </a:defRPr>
            </a:lvl1pPr>
          </a:lstStyle>
          <a:p>
            <a:r>
              <a:rPr lang="en-US"/>
              <a:t>Click to edit Master title style</a:t>
            </a:r>
            <a:endParaRPr lang="en-US" dirty="0"/>
          </a:p>
        </p:txBody>
      </p:sp>
      <p:sp>
        <p:nvSpPr>
          <p:cNvPr id="13" name="Text Placeholder 2"/>
          <p:cNvSpPr>
            <a:spLocks noGrp="1"/>
          </p:cNvSpPr>
          <p:nvPr>
            <p:ph type="body" idx="13"/>
          </p:nvPr>
        </p:nvSpPr>
        <p:spPr>
          <a:xfrm>
            <a:off x="838200" y="3757359"/>
            <a:ext cx="4392168"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AC222359-E0EE-A949-B052-632455D7C92E}"/>
              </a:ext>
            </a:extLst>
          </p:cNvPr>
          <p:cNvSpPr>
            <a:spLocks noGrp="1"/>
          </p:cNvSpPr>
          <p:nvPr>
            <p:ph type="sldNum" sz="quarter" idx="14"/>
          </p:nvPr>
        </p:nvSpPr>
        <p:spPr>
          <a:xfrm>
            <a:off x="10466388" y="6296025"/>
            <a:ext cx="530225" cy="365125"/>
          </a:xfrm>
        </p:spPr>
        <p:txBody>
          <a:bodyPr/>
          <a:lstStyle>
            <a:lvl1pPr>
              <a:defRPr smtClean="0">
                <a:solidFill>
                  <a:schemeClr val="bg1"/>
                </a:solidFill>
              </a:defRPr>
            </a:lvl1pPr>
          </a:lstStyle>
          <a:p>
            <a:pPr>
              <a:defRPr/>
            </a:pPr>
            <a:fld id="{14BB7950-5AED-6946-A62A-FD8855BD583B}" type="slidenum">
              <a:rPr lang="en-US"/>
              <a:pPr>
                <a:defRPr/>
              </a:pPr>
              <a:t>‹#›</a:t>
            </a:fld>
            <a:endParaRPr lang="en-US" dirty="0"/>
          </a:p>
        </p:txBody>
      </p:sp>
    </p:spTree>
    <p:extLst>
      <p:ext uri="{BB962C8B-B14F-4D97-AF65-F5344CB8AC3E}">
        <p14:creationId xmlns:p14="http://schemas.microsoft.com/office/powerpoint/2010/main" val="11869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Text">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8FFABB9E-35A8-E64A-8574-61210ACE1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353AB23-1E2B-1144-9E8E-3F976E750297}"/>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B3B075CB-1BFE-3F44-BFAD-0F90D2C8F8AC}" type="slidenum">
              <a:rPr lang="en-US"/>
              <a:pPr>
                <a:defRPr/>
              </a:pPr>
              <a:t>‹#›</a:t>
            </a:fld>
            <a:endParaRPr lang="en-US" dirty="0"/>
          </a:p>
        </p:txBody>
      </p:sp>
      <p:sp>
        <p:nvSpPr>
          <p:cNvPr id="7" name="Title 1">
            <a:extLst>
              <a:ext uri="{FF2B5EF4-FFF2-40B4-BE49-F238E27FC236}">
                <a16:creationId xmlns:a16="http://schemas.microsoft.com/office/drawing/2014/main" id="{76F0FBE7-864E-BD4F-A721-BCBC29C58CCE}"/>
              </a:ext>
            </a:extLst>
          </p:cNvPr>
          <p:cNvSpPr>
            <a:spLocks noGrp="1"/>
          </p:cNvSpPr>
          <p:nvPr>
            <p:ph type="title"/>
          </p:nvPr>
        </p:nvSpPr>
        <p:spPr>
          <a:xfrm>
            <a:off x="371436" y="457200"/>
            <a:ext cx="3364223" cy="1600200"/>
          </a:xfrm>
          <a:prstGeom prst="rect">
            <a:avLst/>
          </a:prstGeom>
        </p:spPr>
        <p:txBody>
          <a:bodyPr anchor="b"/>
          <a:lstStyle>
            <a:lvl1pPr>
              <a:defRPr sz="3200" b="1">
                <a:solidFill>
                  <a:schemeClr val="bg1"/>
                </a:solidFill>
              </a:defRPr>
            </a:lvl1p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094E2E14-31DD-D14C-BC0D-24DDBD120D97}"/>
              </a:ext>
            </a:extLst>
          </p:cNvPr>
          <p:cNvSpPr>
            <a:spLocks noGrp="1"/>
          </p:cNvSpPr>
          <p:nvPr>
            <p:ph type="pic" idx="1"/>
          </p:nvPr>
        </p:nvSpPr>
        <p:spPr>
          <a:xfrm>
            <a:off x="4148254" y="0"/>
            <a:ext cx="8043746"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E9A56C16-D42F-FF48-BF85-3FAA3F7310A7}"/>
              </a:ext>
            </a:extLst>
          </p:cNvPr>
          <p:cNvSpPr>
            <a:spLocks noGrp="1"/>
          </p:cNvSpPr>
          <p:nvPr>
            <p:ph type="body" sz="half" idx="2"/>
          </p:nvPr>
        </p:nvSpPr>
        <p:spPr>
          <a:xfrm>
            <a:off x="371436" y="2167128"/>
            <a:ext cx="3364223" cy="3811588"/>
          </a:xfrm>
          <a:prstGeom prst="rect">
            <a:avLst/>
          </a:prstGeo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8063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ext - Alternate">
    <p:bg>
      <p:bgPr>
        <a:solidFill>
          <a:srgbClr val="99EEFF"/>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8F01C69-3B81-C448-A576-B360FB4D2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2FDDDB1-8CD0-3E48-B0E1-96D6E3B6239A}"/>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1370535F-97B6-9A41-ABF5-4F1CB4079FA7}" type="slidenum">
              <a:rPr lang="en-US"/>
              <a:pPr>
                <a:defRPr/>
              </a:pPr>
              <a:t>‹#›</a:t>
            </a:fld>
            <a:endParaRPr lang="en-US" dirty="0"/>
          </a:p>
        </p:txBody>
      </p:sp>
      <p:sp>
        <p:nvSpPr>
          <p:cNvPr id="7" name="Title 1">
            <a:extLst>
              <a:ext uri="{FF2B5EF4-FFF2-40B4-BE49-F238E27FC236}">
                <a16:creationId xmlns:a16="http://schemas.microsoft.com/office/drawing/2014/main" id="{7CB5DFDE-CE60-5540-9DA7-8E1F14A3861F}"/>
              </a:ext>
            </a:extLst>
          </p:cNvPr>
          <p:cNvSpPr>
            <a:spLocks noGrp="1"/>
          </p:cNvSpPr>
          <p:nvPr>
            <p:ph type="title"/>
          </p:nvPr>
        </p:nvSpPr>
        <p:spPr>
          <a:xfrm>
            <a:off x="371438" y="468352"/>
            <a:ext cx="3364222" cy="1600200"/>
          </a:xfrm>
          <a:prstGeom prst="rect">
            <a:avLst/>
          </a:prstGeom>
        </p:spPr>
        <p:txBody>
          <a:bodyPr anchor="b"/>
          <a:lstStyle>
            <a:lvl1pPr>
              <a:defRPr sz="3200" b="1">
                <a:solidFill>
                  <a:schemeClr val="accent1"/>
                </a:solidFill>
              </a:defRPr>
            </a:lvl1p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7EA61211-D1FC-2A44-BDF8-3687E7CD04A1}"/>
              </a:ext>
            </a:extLst>
          </p:cNvPr>
          <p:cNvSpPr>
            <a:spLocks noGrp="1"/>
          </p:cNvSpPr>
          <p:nvPr>
            <p:ph type="pic" idx="1"/>
          </p:nvPr>
        </p:nvSpPr>
        <p:spPr>
          <a:xfrm>
            <a:off x="4148254" y="0"/>
            <a:ext cx="8043746"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0A4B03B8-2568-E845-A8E4-9E0223191967}"/>
              </a:ext>
            </a:extLst>
          </p:cNvPr>
          <p:cNvSpPr>
            <a:spLocks noGrp="1"/>
          </p:cNvSpPr>
          <p:nvPr>
            <p:ph type="body" sz="half" idx="2"/>
          </p:nvPr>
        </p:nvSpPr>
        <p:spPr>
          <a:xfrm>
            <a:off x="371438" y="2178280"/>
            <a:ext cx="3364222" cy="3811588"/>
          </a:xfrm>
          <a:prstGeom prst="rect">
            <a:avLst/>
          </a:prstGeom>
        </p:spPr>
        <p:txBody>
          <a:bodyPr>
            <a:normAutofit/>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0793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ext -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0A7AE52-2AD5-C54D-B47F-043A9B4C64D7}"/>
              </a:ext>
            </a:extLst>
          </p:cNvPr>
          <p:cNvSpPr>
            <a:spLocks noGrp="1"/>
          </p:cNvSpPr>
          <p:nvPr>
            <p:ph type="title"/>
          </p:nvPr>
        </p:nvSpPr>
        <p:spPr>
          <a:xfrm>
            <a:off x="371439" y="457200"/>
            <a:ext cx="3364220" cy="1600200"/>
          </a:xfrm>
          <a:prstGeom prst="rect">
            <a:avLst/>
          </a:prstGeom>
        </p:spPr>
        <p:txBody>
          <a:bodyPr anchor="b"/>
          <a:lstStyle>
            <a:lvl1pPr>
              <a:defRPr sz="3200" b="1">
                <a:solidFill>
                  <a:schemeClr val="accent1"/>
                </a:solidFill>
              </a:defRPr>
            </a:lvl1p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D4BC29FD-3082-DE48-8F00-DD387F6A0E95}"/>
              </a:ext>
            </a:extLst>
          </p:cNvPr>
          <p:cNvSpPr>
            <a:spLocks noGrp="1"/>
          </p:cNvSpPr>
          <p:nvPr>
            <p:ph type="pic" idx="1"/>
          </p:nvPr>
        </p:nvSpPr>
        <p:spPr>
          <a:xfrm>
            <a:off x="4148254" y="0"/>
            <a:ext cx="8043746"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ext Placeholder 3">
            <a:extLst>
              <a:ext uri="{FF2B5EF4-FFF2-40B4-BE49-F238E27FC236}">
                <a16:creationId xmlns:a16="http://schemas.microsoft.com/office/drawing/2014/main" id="{1579FEC1-E602-7C44-9981-34B032301DC5}"/>
              </a:ext>
            </a:extLst>
          </p:cNvPr>
          <p:cNvSpPr>
            <a:spLocks noGrp="1"/>
          </p:cNvSpPr>
          <p:nvPr>
            <p:ph type="body" sz="half" idx="2"/>
          </p:nvPr>
        </p:nvSpPr>
        <p:spPr>
          <a:xfrm>
            <a:off x="371439" y="2137410"/>
            <a:ext cx="3364220" cy="3811588"/>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close up of a logo&#10;&#10;Description automatically generated">
            <a:extLst>
              <a:ext uri="{FF2B5EF4-FFF2-40B4-BE49-F238E27FC236}">
                <a16:creationId xmlns:a16="http://schemas.microsoft.com/office/drawing/2014/main" id="{D64CA0DA-0BA1-9442-9EF8-23DF5F7CA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D376EDBC-7C1C-0545-AC24-35CA91AF8941}"/>
              </a:ext>
            </a:extLst>
          </p:cNvPr>
          <p:cNvSpPr>
            <a:spLocks noGrp="1"/>
          </p:cNvSpPr>
          <p:nvPr>
            <p:ph type="sldNum" sz="quarter" idx="10"/>
          </p:nvPr>
        </p:nvSpPr>
        <p:spPr>
          <a:xfrm>
            <a:off x="10466388" y="6296025"/>
            <a:ext cx="530225" cy="365125"/>
          </a:xfrm>
          <a:effectLst>
            <a:outerShdw blurRad="50800" dist="12700" dir="2700000" algn="tl" rotWithShape="0">
              <a:prstClr val="black">
                <a:alpha val="77000"/>
              </a:prstClr>
            </a:outerShdw>
          </a:effectLst>
        </p:spPr>
        <p:txBody>
          <a:bodyPr/>
          <a:lstStyle>
            <a:lvl1pPr>
              <a:defRPr smtClean="0">
                <a:solidFill>
                  <a:schemeClr val="bg1"/>
                </a:solidFill>
              </a:defRPr>
            </a:lvl1pPr>
          </a:lstStyle>
          <a:p>
            <a:pPr>
              <a:defRPr/>
            </a:pPr>
            <a:fld id="{29E005EF-8BE2-7C48-BB7A-8310637E7F81}" type="slidenum">
              <a:rPr lang="en-US"/>
              <a:pPr>
                <a:defRPr/>
              </a:pPr>
              <a:t>‹#›</a:t>
            </a:fld>
            <a:endParaRPr lang="en-US" dirty="0"/>
          </a:p>
        </p:txBody>
      </p:sp>
    </p:spTree>
    <p:extLst>
      <p:ext uri="{BB962C8B-B14F-4D97-AF65-F5344CB8AC3E}">
        <p14:creationId xmlns:p14="http://schemas.microsoft.com/office/powerpoint/2010/main" val="2261446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1C46F604-7E05-0844-B0D1-E8380BBC9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0" y="0"/>
            <a:ext cx="12192000" cy="68580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5" name="Slide Number Placeholder 5">
            <a:extLst>
              <a:ext uri="{FF2B5EF4-FFF2-40B4-BE49-F238E27FC236}">
                <a16:creationId xmlns:a16="http://schemas.microsoft.com/office/drawing/2014/main" id="{F23275ED-299F-E647-976F-327AEAC4B9F0}"/>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9BCA354B-78B0-2B40-B18D-76FF0D29A3DF}" type="slidenum">
              <a:rPr lang="en-US"/>
              <a:pPr>
                <a:defRPr/>
              </a:pPr>
              <a:t>‹#›</a:t>
            </a:fld>
            <a:endParaRPr lang="en-US" dirty="0"/>
          </a:p>
        </p:txBody>
      </p:sp>
    </p:spTree>
    <p:extLst>
      <p:ext uri="{BB962C8B-B14F-4D97-AF65-F5344CB8AC3E}">
        <p14:creationId xmlns:p14="http://schemas.microsoft.com/office/powerpoint/2010/main" val="705370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8FFABB9E-35A8-E64A-8574-61210ACE1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353AB23-1E2B-1144-9E8E-3F976E750297}"/>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B3B075CB-1BFE-3F44-BFAD-0F90D2C8F8AC}" type="slidenum">
              <a:rPr lang="en-US"/>
              <a:pPr>
                <a:defRPr/>
              </a:pPr>
              <a:t>‹#›</a:t>
            </a:fld>
            <a:endParaRPr lang="en-US" dirty="0"/>
          </a:p>
        </p:txBody>
      </p:sp>
      <p:sp>
        <p:nvSpPr>
          <p:cNvPr id="10" name="Title 1">
            <a:extLst>
              <a:ext uri="{FF2B5EF4-FFF2-40B4-BE49-F238E27FC236}">
                <a16:creationId xmlns:a16="http://schemas.microsoft.com/office/drawing/2014/main" id="{56E48334-0727-5645-9F0E-315BB10E1AC0}"/>
              </a:ext>
            </a:extLst>
          </p:cNvPr>
          <p:cNvSpPr>
            <a:spLocks noGrp="1"/>
          </p:cNvSpPr>
          <p:nvPr>
            <p:ph type="title"/>
          </p:nvPr>
        </p:nvSpPr>
        <p:spPr>
          <a:xfrm>
            <a:off x="838200" y="2288865"/>
            <a:ext cx="10515600" cy="2288865"/>
          </a:xfrm>
          <a:prstGeom prst="rect">
            <a:avLst/>
          </a:prstGeom>
        </p:spPr>
        <p:txBody>
          <a:bodyPr anchor="ctr"/>
          <a:lstStyle>
            <a:lvl1pPr algn="ctr">
              <a:defRPr b="1">
                <a:solidFill>
                  <a:schemeClr val="bg1"/>
                </a:solidFill>
                <a:latin typeface="+mj-lt"/>
              </a:defRPr>
            </a:lvl1pPr>
          </a:lstStyle>
          <a:p>
            <a:r>
              <a:rPr lang="en-US" dirty="0"/>
              <a:t>Click to edit Master title style</a:t>
            </a:r>
          </a:p>
        </p:txBody>
      </p:sp>
      <p:sp>
        <p:nvSpPr>
          <p:cNvPr id="7" name="Text Placeholder 2">
            <a:extLst>
              <a:ext uri="{FF2B5EF4-FFF2-40B4-BE49-F238E27FC236}">
                <a16:creationId xmlns:a16="http://schemas.microsoft.com/office/drawing/2014/main" id="{36E83646-BAE3-884A-B6B1-C14C300AE591}"/>
              </a:ext>
            </a:extLst>
          </p:cNvPr>
          <p:cNvSpPr>
            <a:spLocks noGrp="1"/>
          </p:cNvSpPr>
          <p:nvPr>
            <p:ph type="body" idx="1"/>
          </p:nvPr>
        </p:nvSpPr>
        <p:spPr>
          <a:xfrm>
            <a:off x="631115" y="4813775"/>
            <a:ext cx="10929769" cy="1482250"/>
          </a:xfrm>
        </p:spPr>
        <p:txBody>
          <a:bodyPr>
            <a:normAutofit/>
          </a:bodyPr>
          <a:lstStyle>
            <a:lvl1pPr marL="0" indent="0" algn="ctr">
              <a:buNone/>
              <a:defRPr sz="2200" b="0">
                <a:solidFill>
                  <a:schemeClr val="bg1"/>
                </a:solidFill>
                <a:latin typeface="Corbel" panose="020B0503020204020204" pitchFamily="34" charset="0"/>
                <a:ea typeface="Corbel" panose="020B0503020204020204" pitchFamily="34" charset="0"/>
                <a:cs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77066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 Alternate">
    <p:spTree>
      <p:nvGrpSpPr>
        <p:cNvPr id="1" name=""/>
        <p:cNvGrpSpPr/>
        <p:nvPr/>
      </p:nvGrpSpPr>
      <p:grpSpPr>
        <a:xfrm>
          <a:off x="0" y="0"/>
          <a:ext cx="0" cy="0"/>
          <a:chOff x="0" y="0"/>
          <a:chExt cx="0" cy="0"/>
        </a:xfrm>
      </p:grpSpPr>
      <p:pic>
        <p:nvPicPr>
          <p:cNvPr id="2" name="Picture 4" descr="A close up of a logo&#10;&#10;Description automatically generated">
            <a:extLst>
              <a:ext uri="{FF2B5EF4-FFF2-40B4-BE49-F238E27FC236}">
                <a16:creationId xmlns:a16="http://schemas.microsoft.com/office/drawing/2014/main" id="{486352BB-EEE8-EA48-A96B-3C064F831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083EC3A-EB3E-7345-B46A-27ACBD087784}"/>
              </a:ext>
            </a:extLst>
          </p:cNvPr>
          <p:cNvSpPr>
            <a:spLocks noGrp="1"/>
          </p:cNvSpPr>
          <p:nvPr>
            <p:ph type="sldNum" sz="quarter" idx="10"/>
          </p:nvPr>
        </p:nvSpPr>
        <p:spPr>
          <a:xfrm>
            <a:off x="10466388" y="6296025"/>
            <a:ext cx="530225" cy="365125"/>
          </a:xfrm>
        </p:spPr>
        <p:txBody>
          <a:bodyPr/>
          <a:lstStyle>
            <a:lvl1pPr>
              <a:defRPr/>
            </a:lvl1pPr>
          </a:lstStyle>
          <a:p>
            <a:pPr>
              <a:defRPr/>
            </a:pPr>
            <a:fld id="{37E6B2A9-E175-7F40-B993-EC9D598FC2D7}" type="slidenum">
              <a:rPr lang="en-US"/>
              <a:pPr>
                <a:defRPr/>
              </a:pPr>
              <a:t>‹#›</a:t>
            </a:fld>
            <a:endParaRPr lang="en-US" dirty="0"/>
          </a:p>
        </p:txBody>
      </p:sp>
      <p:sp>
        <p:nvSpPr>
          <p:cNvPr id="5" name="Rectangle 4">
            <a:extLst>
              <a:ext uri="{FF2B5EF4-FFF2-40B4-BE49-F238E27FC236}">
                <a16:creationId xmlns:a16="http://schemas.microsoft.com/office/drawing/2014/main" id="{2B4B19BE-D489-B545-8B09-E36213AE6617}"/>
              </a:ext>
            </a:extLst>
          </p:cNvPr>
          <p:cNvSpPr/>
          <p:nvPr userDrawn="1"/>
        </p:nvSpPr>
        <p:spPr>
          <a:xfrm>
            <a:off x="0" y="735980"/>
            <a:ext cx="12192000" cy="26930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EA8ACAB-4798-2148-B6FB-DF61A8471A79}"/>
              </a:ext>
            </a:extLst>
          </p:cNvPr>
          <p:cNvSpPr>
            <a:spLocks noGrp="1"/>
          </p:cNvSpPr>
          <p:nvPr>
            <p:ph type="title"/>
          </p:nvPr>
        </p:nvSpPr>
        <p:spPr>
          <a:xfrm>
            <a:off x="838200" y="969110"/>
            <a:ext cx="10515600" cy="2288865"/>
          </a:xfrm>
          <a:prstGeom prst="rect">
            <a:avLst/>
          </a:prstGeom>
        </p:spPr>
        <p:txBody>
          <a:bodyPr anchor="ctr"/>
          <a:lstStyle>
            <a:lvl1pPr algn="ctr">
              <a:defRPr b="1">
                <a:solidFill>
                  <a:schemeClr val="bg1">
                    <a:lumMod val="95000"/>
                  </a:schemeClr>
                </a:solidFill>
                <a:latin typeface="+mj-lt"/>
              </a:defRPr>
            </a:lvl1pPr>
          </a:lstStyle>
          <a:p>
            <a:r>
              <a:rPr lang="en-US" dirty="0"/>
              <a:t>Click to edit Master title style</a:t>
            </a:r>
          </a:p>
        </p:txBody>
      </p:sp>
      <p:sp>
        <p:nvSpPr>
          <p:cNvPr id="7" name="Text Placeholder 2">
            <a:extLst>
              <a:ext uri="{FF2B5EF4-FFF2-40B4-BE49-F238E27FC236}">
                <a16:creationId xmlns:a16="http://schemas.microsoft.com/office/drawing/2014/main" id="{57D1FE82-8E3B-0A46-AD93-005C43A0989D}"/>
              </a:ext>
            </a:extLst>
          </p:cNvPr>
          <p:cNvSpPr>
            <a:spLocks noGrp="1"/>
          </p:cNvSpPr>
          <p:nvPr>
            <p:ph type="body" idx="1"/>
          </p:nvPr>
        </p:nvSpPr>
        <p:spPr>
          <a:xfrm>
            <a:off x="631115" y="4248165"/>
            <a:ext cx="10929769" cy="1482250"/>
          </a:xfrm>
        </p:spPr>
        <p:txBody>
          <a:bodyPr>
            <a:normAutofit/>
          </a:bodyPr>
          <a:lstStyle>
            <a:lvl1pPr marL="0" indent="0" algn="ctr">
              <a:buNone/>
              <a:defRPr sz="2100" b="0">
                <a:solidFill>
                  <a:srgbClr val="57595C"/>
                </a:solidFill>
                <a:latin typeface="Corbel" panose="020B0503020204020204" pitchFamily="34" charset="0"/>
                <a:ea typeface="Corbel" panose="020B0503020204020204" pitchFamily="34" charset="0"/>
                <a:cs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5281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Alternate">
    <p:spTree>
      <p:nvGrpSpPr>
        <p:cNvPr id="1" name=""/>
        <p:cNvGrpSpPr/>
        <p:nvPr/>
      </p:nvGrpSpPr>
      <p:grpSpPr>
        <a:xfrm>
          <a:off x="0" y="0"/>
          <a:ext cx="0" cy="0"/>
          <a:chOff x="0" y="0"/>
          <a:chExt cx="0" cy="0"/>
        </a:xfrm>
      </p:grpSpPr>
      <p:pic>
        <p:nvPicPr>
          <p:cNvPr id="2" name="Picture 4" descr="A close up of a logo&#10;&#10;Description automatically generated">
            <a:extLst>
              <a:ext uri="{FF2B5EF4-FFF2-40B4-BE49-F238E27FC236}">
                <a16:creationId xmlns:a16="http://schemas.microsoft.com/office/drawing/2014/main" id="{486352BB-EEE8-EA48-A96B-3C064F831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083EC3A-EB3E-7345-B46A-27ACBD087784}"/>
              </a:ext>
            </a:extLst>
          </p:cNvPr>
          <p:cNvSpPr>
            <a:spLocks noGrp="1"/>
          </p:cNvSpPr>
          <p:nvPr>
            <p:ph type="sldNum" sz="quarter" idx="10"/>
          </p:nvPr>
        </p:nvSpPr>
        <p:spPr>
          <a:xfrm>
            <a:off x="10466388" y="6296025"/>
            <a:ext cx="530225" cy="365125"/>
          </a:xfrm>
        </p:spPr>
        <p:txBody>
          <a:bodyPr/>
          <a:lstStyle>
            <a:lvl1pPr>
              <a:defRPr/>
            </a:lvl1pPr>
          </a:lstStyle>
          <a:p>
            <a:pPr>
              <a:defRPr/>
            </a:pPr>
            <a:fld id="{37E6B2A9-E175-7F40-B993-EC9D598FC2D7}" type="slidenum">
              <a:rPr lang="en-US"/>
              <a:pPr>
                <a:defRPr/>
              </a:pPr>
              <a:t>‹#›</a:t>
            </a:fld>
            <a:endParaRPr lang="en-US" dirty="0"/>
          </a:p>
        </p:txBody>
      </p:sp>
      <p:sp>
        <p:nvSpPr>
          <p:cNvPr id="4" name="Title 1">
            <a:extLst>
              <a:ext uri="{FF2B5EF4-FFF2-40B4-BE49-F238E27FC236}">
                <a16:creationId xmlns:a16="http://schemas.microsoft.com/office/drawing/2014/main" id="{BB94F01B-B209-594F-BAFD-824E7CC200AD}"/>
              </a:ext>
            </a:extLst>
          </p:cNvPr>
          <p:cNvSpPr>
            <a:spLocks noGrp="1"/>
          </p:cNvSpPr>
          <p:nvPr>
            <p:ph type="title"/>
          </p:nvPr>
        </p:nvSpPr>
        <p:spPr>
          <a:xfrm>
            <a:off x="838200" y="2288865"/>
            <a:ext cx="10515600" cy="2288865"/>
          </a:xfrm>
          <a:prstGeom prst="rect">
            <a:avLst/>
          </a:prstGeom>
        </p:spPr>
        <p:txBody>
          <a:bodyPr anchor="ctr"/>
          <a:lstStyle>
            <a:lvl1pPr algn="ctr">
              <a:defRPr b="1">
                <a:solidFill>
                  <a:schemeClr val="accent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889972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 Alternate">
    <p:spTree>
      <p:nvGrpSpPr>
        <p:cNvPr id="1" name=""/>
        <p:cNvGrpSpPr/>
        <p:nvPr/>
      </p:nvGrpSpPr>
      <p:grpSpPr>
        <a:xfrm>
          <a:off x="0" y="0"/>
          <a:ext cx="0" cy="0"/>
          <a:chOff x="0" y="0"/>
          <a:chExt cx="0" cy="0"/>
        </a:xfrm>
      </p:grpSpPr>
      <p:pic>
        <p:nvPicPr>
          <p:cNvPr id="2" name="Picture 4" descr="A close up of a logo&#10;&#10;Description automatically generated">
            <a:extLst>
              <a:ext uri="{FF2B5EF4-FFF2-40B4-BE49-F238E27FC236}">
                <a16:creationId xmlns:a16="http://schemas.microsoft.com/office/drawing/2014/main" id="{486352BB-EEE8-EA48-A96B-3C064F831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083EC3A-EB3E-7345-B46A-27ACBD087784}"/>
              </a:ext>
            </a:extLst>
          </p:cNvPr>
          <p:cNvSpPr>
            <a:spLocks noGrp="1"/>
          </p:cNvSpPr>
          <p:nvPr>
            <p:ph type="sldNum" sz="quarter" idx="10"/>
          </p:nvPr>
        </p:nvSpPr>
        <p:spPr>
          <a:xfrm>
            <a:off x="10466388" y="6296025"/>
            <a:ext cx="530225" cy="365125"/>
          </a:xfrm>
        </p:spPr>
        <p:txBody>
          <a:bodyPr/>
          <a:lstStyle>
            <a:lvl1pPr>
              <a:defRPr/>
            </a:lvl1pPr>
          </a:lstStyle>
          <a:p>
            <a:pPr>
              <a:defRPr/>
            </a:pPr>
            <a:fld id="{37E6B2A9-E175-7F40-B993-EC9D598FC2D7}" type="slidenum">
              <a:rPr lang="en-US"/>
              <a:pPr>
                <a:defRPr/>
              </a:pPr>
              <a:t>‹#›</a:t>
            </a:fld>
            <a:endParaRPr lang="en-US" dirty="0"/>
          </a:p>
        </p:txBody>
      </p:sp>
    </p:spTree>
    <p:extLst>
      <p:ext uri="{BB962C8B-B14F-4D97-AF65-F5344CB8AC3E}">
        <p14:creationId xmlns:p14="http://schemas.microsoft.com/office/powerpoint/2010/main" val="2449765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5" name="Rectangle 4"/>
          <p:cNvSpPr/>
          <p:nvPr userDrawn="1"/>
        </p:nvSpPr>
        <p:spPr>
          <a:xfrm>
            <a:off x="112746" y="5747454"/>
            <a:ext cx="838200" cy="102781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54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C74FF6-860F-4E4F-BF31-A61FB6CB61EE}"/>
              </a:ext>
            </a:extLst>
          </p:cNvPr>
          <p:cNvSpPr/>
          <p:nvPr/>
        </p:nvSpPr>
        <p:spPr>
          <a:xfrm>
            <a:off x="1490663" y="4287838"/>
            <a:ext cx="9317037" cy="1106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hasCustomPrompt="1"/>
          </p:nvPr>
        </p:nvSpPr>
        <p:spPr>
          <a:xfrm>
            <a:off x="1490472" y="4437406"/>
            <a:ext cx="9211056" cy="875258"/>
          </a:xfrm>
          <a:prstGeom prst="rect">
            <a:avLst/>
          </a:prstGeom>
        </p:spPr>
        <p:txBody>
          <a:bodyPr anchor="t">
            <a:normAutofit/>
          </a:bodyPr>
          <a:lstStyle>
            <a:lvl1pPr algn="ctr">
              <a:defRPr sz="5400">
                <a:solidFill>
                  <a:schemeClr val="accent1"/>
                </a:solidFill>
              </a:defRPr>
            </a:lvl1pPr>
          </a:lstStyle>
          <a:p>
            <a:r>
              <a:rPr lang="en-US" dirty="0"/>
              <a:t>Slide Master Title Here</a:t>
            </a:r>
          </a:p>
        </p:txBody>
      </p:sp>
      <p:sp>
        <p:nvSpPr>
          <p:cNvPr id="8" name="Rectangle 7">
            <a:extLst>
              <a:ext uri="{FF2B5EF4-FFF2-40B4-BE49-F238E27FC236}">
                <a16:creationId xmlns:a16="http://schemas.microsoft.com/office/drawing/2014/main" id="{6D113851-9316-134E-B32D-A2DA40F0007B}"/>
              </a:ext>
            </a:extLst>
          </p:cNvPr>
          <p:cNvSpPr/>
          <p:nvPr userDrawn="1"/>
        </p:nvSpPr>
        <p:spPr>
          <a:xfrm>
            <a:off x="3794759" y="1976312"/>
            <a:ext cx="4526281" cy="2312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5C2AFD-8722-EE4C-A29A-3816759D49F6}"/>
              </a:ext>
            </a:extLst>
          </p:cNvPr>
          <p:cNvPicPr>
            <a:picLocks noChangeAspect="1"/>
          </p:cNvPicPr>
          <p:nvPr userDrawn="1"/>
        </p:nvPicPr>
        <p:blipFill>
          <a:blip r:embed="rId2"/>
          <a:stretch>
            <a:fillRect/>
          </a:stretch>
        </p:blipFill>
        <p:spPr>
          <a:xfrm>
            <a:off x="3949341" y="2118448"/>
            <a:ext cx="4017922" cy="1916550"/>
          </a:xfrm>
          <a:prstGeom prst="rect">
            <a:avLst/>
          </a:prstGeom>
        </p:spPr>
      </p:pic>
      <p:pic>
        <p:nvPicPr>
          <p:cNvPr id="7" name="Picture 7">
            <a:extLst>
              <a:ext uri="{FF2B5EF4-FFF2-40B4-BE49-F238E27FC236}">
                <a16:creationId xmlns:a16="http://schemas.microsoft.com/office/drawing/2014/main" id="{FBB7D9B0-9ECB-2C41-A2DD-73F0D947A0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231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6"/>
          <p:cNvSpPr/>
          <p:nvPr/>
        </p:nvSpPr>
        <p:spPr>
          <a:xfrm>
            <a:off x="0" y="0"/>
            <a:ext cx="12192000" cy="1325600"/>
          </a:xfrm>
          <a:prstGeom prst="rect">
            <a:avLst/>
          </a:prstGeom>
          <a:solidFill>
            <a:srgbClr val="1A4595"/>
          </a:solidFill>
          <a:ln w="12700" cap="flat" cmpd="sng">
            <a:solidFill>
              <a:srgbClr val="1A4595"/>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1" i="0" u="none" strike="noStrike" cap="none">
              <a:solidFill>
                <a:srgbClr val="FFFFFF"/>
              </a:solidFill>
              <a:latin typeface="Corbel"/>
              <a:ea typeface="Corbel"/>
              <a:cs typeface="Corbel"/>
              <a:sym typeface="Corbel"/>
            </a:endParaRPr>
          </a:p>
        </p:txBody>
      </p:sp>
      <p:pic>
        <p:nvPicPr>
          <p:cNvPr id="37" name="Google Shape;37;p6"/>
          <p:cNvPicPr preferRelativeResize="0"/>
          <p:nvPr/>
        </p:nvPicPr>
        <p:blipFill rotWithShape="1">
          <a:blip r:embed="rId2">
            <a:alphaModFix/>
          </a:blip>
          <a:srcRect t="27953" r="53201"/>
          <a:stretch/>
        </p:blipFill>
        <p:spPr>
          <a:xfrm>
            <a:off x="9069389" y="1"/>
            <a:ext cx="3117847" cy="1757364"/>
          </a:xfrm>
          <a:prstGeom prst="rect">
            <a:avLst/>
          </a:prstGeom>
          <a:noFill/>
          <a:ln>
            <a:noFill/>
          </a:ln>
        </p:spPr>
      </p:pic>
      <p:sp>
        <p:nvSpPr>
          <p:cNvPr id="38" name="Google Shape;38;p6"/>
          <p:cNvSpPr/>
          <p:nvPr/>
        </p:nvSpPr>
        <p:spPr>
          <a:xfrm>
            <a:off x="655637" y="290513"/>
            <a:ext cx="85600" cy="871600"/>
          </a:xfrm>
          <a:prstGeom prst="rect">
            <a:avLst/>
          </a:prstGeom>
          <a:solidFill>
            <a:srgbClr val="255ED3"/>
          </a:solidFill>
          <a:ln w="12700" cap="flat" cmpd="sng">
            <a:solidFill>
              <a:srgbClr val="1B4499"/>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r>
              <a:rPr lang="en" sz="1867" b="0" i="0" u="none" strike="noStrike" cap="none">
                <a:solidFill>
                  <a:srgbClr val="255ED3"/>
                </a:solidFill>
                <a:latin typeface="Corbel"/>
                <a:ea typeface="Corbel"/>
                <a:cs typeface="Corbel"/>
                <a:sym typeface="Corbel"/>
              </a:rPr>
              <a:t>  </a:t>
            </a:r>
            <a:endParaRPr sz="1467"/>
          </a:p>
        </p:txBody>
      </p:sp>
      <p:sp>
        <p:nvSpPr>
          <p:cNvPr id="39" name="Google Shape;39;p6"/>
          <p:cNvSpPr txBox="1">
            <a:spLocks noGrp="1"/>
          </p:cNvSpPr>
          <p:nvPr>
            <p:ph type="title"/>
          </p:nvPr>
        </p:nvSpPr>
        <p:spPr>
          <a:xfrm>
            <a:off x="822000" y="288567"/>
            <a:ext cx="10654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000"/>
              <a:buNone/>
              <a:defRPr sz="4000">
                <a:solidFill>
                  <a:schemeClr val="lt1"/>
                </a:solidFill>
              </a:defRPr>
            </a:lvl1pPr>
            <a:lvl2pPr lvl="1">
              <a:spcBef>
                <a:spcPts val="0"/>
              </a:spcBef>
              <a:spcAft>
                <a:spcPts val="0"/>
              </a:spcAft>
              <a:buClr>
                <a:schemeClr val="lt1"/>
              </a:buClr>
              <a:buSzPts val="3000"/>
              <a:buNone/>
              <a:defRPr sz="4000">
                <a:solidFill>
                  <a:schemeClr val="lt1"/>
                </a:solidFill>
              </a:defRPr>
            </a:lvl2pPr>
            <a:lvl3pPr lvl="2">
              <a:spcBef>
                <a:spcPts val="0"/>
              </a:spcBef>
              <a:spcAft>
                <a:spcPts val="0"/>
              </a:spcAft>
              <a:buClr>
                <a:schemeClr val="lt1"/>
              </a:buClr>
              <a:buSzPts val="3000"/>
              <a:buNone/>
              <a:defRPr sz="4000">
                <a:solidFill>
                  <a:schemeClr val="lt1"/>
                </a:solidFill>
              </a:defRPr>
            </a:lvl3pPr>
            <a:lvl4pPr lvl="3">
              <a:spcBef>
                <a:spcPts val="0"/>
              </a:spcBef>
              <a:spcAft>
                <a:spcPts val="0"/>
              </a:spcAft>
              <a:buClr>
                <a:schemeClr val="lt1"/>
              </a:buClr>
              <a:buSzPts val="3000"/>
              <a:buNone/>
              <a:defRPr sz="4000">
                <a:solidFill>
                  <a:schemeClr val="lt1"/>
                </a:solidFill>
              </a:defRPr>
            </a:lvl4pPr>
            <a:lvl5pPr lvl="4">
              <a:spcBef>
                <a:spcPts val="0"/>
              </a:spcBef>
              <a:spcAft>
                <a:spcPts val="0"/>
              </a:spcAft>
              <a:buClr>
                <a:schemeClr val="lt1"/>
              </a:buClr>
              <a:buSzPts val="3000"/>
              <a:buNone/>
              <a:defRPr sz="4000">
                <a:solidFill>
                  <a:schemeClr val="lt1"/>
                </a:solidFill>
              </a:defRPr>
            </a:lvl5pPr>
            <a:lvl6pPr lvl="5">
              <a:spcBef>
                <a:spcPts val="0"/>
              </a:spcBef>
              <a:spcAft>
                <a:spcPts val="0"/>
              </a:spcAft>
              <a:buClr>
                <a:schemeClr val="lt1"/>
              </a:buClr>
              <a:buSzPts val="3000"/>
              <a:buNone/>
              <a:defRPr sz="4000">
                <a:solidFill>
                  <a:schemeClr val="lt1"/>
                </a:solidFill>
              </a:defRPr>
            </a:lvl6pPr>
            <a:lvl7pPr lvl="6">
              <a:spcBef>
                <a:spcPts val="0"/>
              </a:spcBef>
              <a:spcAft>
                <a:spcPts val="0"/>
              </a:spcAft>
              <a:buClr>
                <a:schemeClr val="lt1"/>
              </a:buClr>
              <a:buSzPts val="3000"/>
              <a:buNone/>
              <a:defRPr sz="4000">
                <a:solidFill>
                  <a:schemeClr val="lt1"/>
                </a:solidFill>
              </a:defRPr>
            </a:lvl7pPr>
            <a:lvl8pPr lvl="7">
              <a:spcBef>
                <a:spcPts val="0"/>
              </a:spcBef>
              <a:spcAft>
                <a:spcPts val="0"/>
              </a:spcAft>
              <a:buClr>
                <a:schemeClr val="lt1"/>
              </a:buClr>
              <a:buSzPts val="3000"/>
              <a:buNone/>
              <a:defRPr sz="4000">
                <a:solidFill>
                  <a:schemeClr val="lt1"/>
                </a:solidFill>
              </a:defRPr>
            </a:lvl8pPr>
            <a:lvl9pPr lvl="8">
              <a:spcBef>
                <a:spcPts val="0"/>
              </a:spcBef>
              <a:spcAft>
                <a:spcPts val="0"/>
              </a:spcAft>
              <a:buClr>
                <a:schemeClr val="lt1"/>
              </a:buClr>
              <a:buSzPts val="3000"/>
              <a:buNone/>
              <a:defRPr sz="4000">
                <a:solidFill>
                  <a:schemeClr val="lt1"/>
                </a:solidFill>
              </a:defRPr>
            </a:lvl9pPr>
          </a:lstStyle>
          <a:p>
            <a:endParaRPr/>
          </a:p>
        </p:txBody>
      </p:sp>
      <p:sp>
        <p:nvSpPr>
          <p:cNvPr id="40" name="Google Shape;40;p6"/>
          <p:cNvSpPr txBox="1">
            <a:spLocks noGrp="1"/>
          </p:cNvSpPr>
          <p:nvPr>
            <p:ph type="body" idx="1"/>
          </p:nvPr>
        </p:nvSpPr>
        <p:spPr>
          <a:xfrm>
            <a:off x="822000" y="1536633"/>
            <a:ext cx="11012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1" name="Google Shape;41;p6"/>
          <p:cNvSpPr txBox="1">
            <a:spLocks noGrp="1"/>
          </p:cNvSpPr>
          <p:nvPr>
            <p:ph type="sldNum" idx="12"/>
          </p:nvPr>
        </p:nvSpPr>
        <p:spPr>
          <a:xfrm>
            <a:off x="10280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2" name="Google Shape;42;p6" descr="A close up of a logo&#10;&#10;Description automatically generated"/>
          <p:cNvPicPr preferRelativeResize="0"/>
          <p:nvPr/>
        </p:nvPicPr>
        <p:blipFill rotWithShape="1">
          <a:blip r:embed="rId3">
            <a:alphaModFix/>
          </a:blip>
          <a:srcRect/>
          <a:stretch/>
        </p:blipFill>
        <p:spPr>
          <a:xfrm>
            <a:off x="11068051" y="6296026"/>
            <a:ext cx="766764" cy="365124"/>
          </a:xfrm>
          <a:prstGeom prst="rect">
            <a:avLst/>
          </a:prstGeom>
          <a:noFill/>
          <a:ln>
            <a:noFill/>
          </a:ln>
        </p:spPr>
      </p:pic>
    </p:spTree>
    <p:extLst>
      <p:ext uri="{BB962C8B-B14F-4D97-AF65-F5344CB8AC3E}">
        <p14:creationId xmlns:p14="http://schemas.microsoft.com/office/powerpoint/2010/main" val="394435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B4BDA69A-5399-2547-81AD-AE501BE0C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B7607AE-83DF-F946-B923-6E5DDEF8E218}"/>
              </a:ext>
            </a:extLst>
          </p:cNvPr>
          <p:cNvSpPr/>
          <p:nvPr/>
        </p:nvSpPr>
        <p:spPr>
          <a:xfrm>
            <a:off x="0" y="0"/>
            <a:ext cx="1038225"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7">
            <a:extLst>
              <a:ext uri="{FF2B5EF4-FFF2-40B4-BE49-F238E27FC236}">
                <a16:creationId xmlns:a16="http://schemas.microsoft.com/office/drawing/2014/main" id="{74CDB412-8279-7349-AC4C-DB4CCAF61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1915298" y="2196548"/>
            <a:ext cx="9152752" cy="1909762"/>
          </a:xfrm>
          <a:prstGeom prst="rect">
            <a:avLst/>
          </a:prstGeom>
        </p:spPr>
        <p:txBody>
          <a:bodyPr anchor="b"/>
          <a:lstStyle>
            <a:lvl1pPr algn="l">
              <a:defRPr sz="6000" b="1">
                <a:solidFill>
                  <a:schemeClr val="accent1"/>
                </a:solidFill>
              </a:defRPr>
            </a:lvl1pPr>
          </a:lstStyle>
          <a:p>
            <a:r>
              <a:rPr lang="en-US" dirty="0"/>
              <a:t>Section Title Goes Here</a:t>
            </a:r>
          </a:p>
        </p:txBody>
      </p:sp>
      <p:sp>
        <p:nvSpPr>
          <p:cNvPr id="3" name="Subtitle 2"/>
          <p:cNvSpPr>
            <a:spLocks noGrp="1"/>
          </p:cNvSpPr>
          <p:nvPr>
            <p:ph type="subTitle" idx="1" hasCustomPrompt="1"/>
          </p:nvPr>
        </p:nvSpPr>
        <p:spPr>
          <a:xfrm>
            <a:off x="1915298" y="4198386"/>
            <a:ext cx="9152752" cy="834038"/>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something extra to this if you like</a:t>
            </a:r>
          </a:p>
        </p:txBody>
      </p:sp>
      <p:sp>
        <p:nvSpPr>
          <p:cNvPr id="7" name="Slide Number Placeholder 5">
            <a:extLst>
              <a:ext uri="{FF2B5EF4-FFF2-40B4-BE49-F238E27FC236}">
                <a16:creationId xmlns:a16="http://schemas.microsoft.com/office/drawing/2014/main" id="{33F6E290-EB7E-CD4C-9502-A405A7AF8242}"/>
              </a:ext>
            </a:extLst>
          </p:cNvPr>
          <p:cNvSpPr>
            <a:spLocks noGrp="1"/>
          </p:cNvSpPr>
          <p:nvPr>
            <p:ph type="sldNum" sz="quarter" idx="10"/>
          </p:nvPr>
        </p:nvSpPr>
        <p:spPr>
          <a:xfrm>
            <a:off x="10466388" y="6296025"/>
            <a:ext cx="530225" cy="365125"/>
          </a:xfrm>
        </p:spPr>
        <p:txBody>
          <a:bodyPr/>
          <a:lstStyle>
            <a:lvl1pPr>
              <a:defRPr/>
            </a:lvl1pPr>
          </a:lstStyle>
          <a:p>
            <a:pPr>
              <a:defRPr/>
            </a:pPr>
            <a:fld id="{457D0C9B-67E4-EE4D-9F86-A8A2C273B7F3}" type="slidenum">
              <a:rPr lang="en-US"/>
              <a:pPr>
                <a:defRPr/>
              </a:pPr>
              <a:t>‹#›</a:t>
            </a:fld>
            <a:endParaRPr lang="en-US" dirty="0"/>
          </a:p>
        </p:txBody>
      </p:sp>
    </p:spTree>
    <p:extLst>
      <p:ext uri="{BB962C8B-B14F-4D97-AF65-F5344CB8AC3E}">
        <p14:creationId xmlns:p14="http://schemas.microsoft.com/office/powerpoint/2010/main" val="265900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 Alternate Dark">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561681-AC63-AC42-ADF8-79260A48FC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 picture containing drawing&#10;&#10;Description automatically generated">
            <a:extLst>
              <a:ext uri="{FF2B5EF4-FFF2-40B4-BE49-F238E27FC236}">
                <a16:creationId xmlns:a16="http://schemas.microsoft.com/office/drawing/2014/main" id="{83D0A600-4D8D-4849-B225-7C8538BFD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98" b="17615"/>
          <a:stretch>
            <a:fillRect/>
          </a:stretch>
        </p:blipFill>
        <p:spPr bwMode="auto">
          <a:xfrm>
            <a:off x="5894388" y="2752725"/>
            <a:ext cx="62976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A picture containing drawing&#10;&#10;Description automatically generated">
            <a:extLst>
              <a:ext uri="{FF2B5EF4-FFF2-40B4-BE49-F238E27FC236}">
                <a16:creationId xmlns:a16="http://schemas.microsoft.com/office/drawing/2014/main" id="{C2EA8B4B-F88A-1E4B-AC89-AC59FACC6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1147202" y="1600200"/>
            <a:ext cx="8851557" cy="1909762"/>
          </a:xfrm>
          <a:prstGeom prst="rect">
            <a:avLst/>
          </a:prstGeom>
        </p:spPr>
        <p:txBody>
          <a:bodyPr anchor="b"/>
          <a:lstStyle>
            <a:lvl1pPr algn="l">
              <a:defRPr sz="6000" b="1">
                <a:solidFill>
                  <a:schemeClr val="bg1"/>
                </a:solidFill>
              </a:defRPr>
            </a:lvl1pPr>
          </a:lstStyle>
          <a:p>
            <a:r>
              <a:rPr lang="en-US" dirty="0"/>
              <a:t>Section Title Goes Here</a:t>
            </a:r>
          </a:p>
        </p:txBody>
      </p:sp>
      <p:sp>
        <p:nvSpPr>
          <p:cNvPr id="3" name="Subtitle 2"/>
          <p:cNvSpPr>
            <a:spLocks noGrp="1"/>
          </p:cNvSpPr>
          <p:nvPr>
            <p:ph type="subTitle" idx="1"/>
          </p:nvPr>
        </p:nvSpPr>
        <p:spPr>
          <a:xfrm>
            <a:off x="1147202" y="3602038"/>
            <a:ext cx="8851557" cy="834038"/>
          </a:xfrm>
          <a:prstGeom prst="rect">
            <a:avLst/>
          </a:prstGeo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A2BCE8ED-89E2-F540-8F9A-B399E638C639}"/>
              </a:ext>
            </a:extLst>
          </p:cNvPr>
          <p:cNvSpPr>
            <a:spLocks noGrp="1"/>
          </p:cNvSpPr>
          <p:nvPr>
            <p:ph type="sldNum" sz="quarter" idx="10"/>
          </p:nvPr>
        </p:nvSpPr>
        <p:spPr>
          <a:xfrm>
            <a:off x="10466388" y="6296025"/>
            <a:ext cx="530225" cy="365125"/>
          </a:xfrm>
        </p:spPr>
        <p:txBody>
          <a:bodyPr/>
          <a:lstStyle>
            <a:lvl1pPr>
              <a:defRPr smtClean="0">
                <a:solidFill>
                  <a:schemeClr val="accent1">
                    <a:lumMod val="20000"/>
                    <a:lumOff val="80000"/>
                  </a:schemeClr>
                </a:solidFill>
              </a:defRPr>
            </a:lvl1pPr>
          </a:lstStyle>
          <a:p>
            <a:pPr>
              <a:defRPr/>
            </a:pPr>
            <a:fld id="{05372BE0-BC18-2948-AA51-3CC7323BE54A}" type="slidenum">
              <a:rPr lang="en-US"/>
              <a:pPr>
                <a:defRPr/>
              </a:pPr>
              <a:t>‹#›</a:t>
            </a:fld>
            <a:endParaRPr lang="en-US" dirty="0"/>
          </a:p>
        </p:txBody>
      </p:sp>
    </p:spTree>
    <p:extLst>
      <p:ext uri="{BB962C8B-B14F-4D97-AF65-F5344CB8AC3E}">
        <p14:creationId xmlns:p14="http://schemas.microsoft.com/office/powerpoint/2010/main" val="3598977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Title - Alternate Light">
    <p:bg>
      <p:bgPr>
        <a:solidFill>
          <a:srgbClr val="99EEFF"/>
        </a:solidFill>
        <a:effectLst/>
      </p:bgPr>
    </p:bg>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05B0AD27-F477-F947-B798-A3429142A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099B4229-A520-8548-AA52-F638A13CF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3" t="2" b="49232"/>
          <a:stretch>
            <a:fillRect/>
          </a:stretch>
        </p:blipFill>
        <p:spPr bwMode="auto">
          <a:xfrm rot="5400000">
            <a:off x="-2410619" y="2410619"/>
            <a:ext cx="605948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1581912" y="1683321"/>
            <a:ext cx="9765538" cy="2293938"/>
          </a:xfrm>
          <a:prstGeom prst="rect">
            <a:avLst/>
          </a:prstGeom>
        </p:spPr>
        <p:txBody>
          <a:bodyPr anchor="b"/>
          <a:lstStyle>
            <a:lvl1pPr>
              <a:defRPr sz="6000" b="1">
                <a:solidFill>
                  <a:schemeClr val="accent1"/>
                </a:solidFill>
              </a:defRPr>
            </a:lvl1pPr>
          </a:lstStyle>
          <a:p>
            <a:r>
              <a:rPr lang="en-US" dirty="0"/>
              <a:t>Section Title Goes Here</a:t>
            </a:r>
          </a:p>
        </p:txBody>
      </p:sp>
      <p:sp>
        <p:nvSpPr>
          <p:cNvPr id="3" name="Text Placeholder 2"/>
          <p:cNvSpPr>
            <a:spLocks noGrp="1"/>
          </p:cNvSpPr>
          <p:nvPr>
            <p:ph type="body" idx="1"/>
          </p:nvPr>
        </p:nvSpPr>
        <p:spPr>
          <a:xfrm>
            <a:off x="1581912" y="4004247"/>
            <a:ext cx="9765538" cy="1500187"/>
          </a:xfrm>
          <a:prstGeom prst="rect">
            <a:avLst/>
          </a:prstGeo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CDFC9F1-74D8-C94F-945D-44514401E48A}"/>
              </a:ext>
            </a:extLst>
          </p:cNvPr>
          <p:cNvSpPr>
            <a:spLocks noGrp="1"/>
          </p:cNvSpPr>
          <p:nvPr>
            <p:ph type="sldNum" sz="quarter" idx="10"/>
          </p:nvPr>
        </p:nvSpPr>
        <p:spPr>
          <a:xfrm>
            <a:off x="10466388" y="6296025"/>
            <a:ext cx="530225" cy="365125"/>
          </a:xfrm>
        </p:spPr>
        <p:txBody>
          <a:bodyPr/>
          <a:lstStyle>
            <a:lvl1pPr>
              <a:defRPr smtClean="0">
                <a:solidFill>
                  <a:schemeClr val="accent1"/>
                </a:solidFill>
              </a:defRPr>
            </a:lvl1pPr>
          </a:lstStyle>
          <a:p>
            <a:pPr>
              <a:defRPr/>
            </a:pPr>
            <a:fld id="{0D929C90-1AB1-0149-B55A-AC988D491CF7}" type="slidenum">
              <a:rPr lang="en-US"/>
              <a:pPr>
                <a:defRPr/>
              </a:pPr>
              <a:t>‹#›</a:t>
            </a:fld>
            <a:endParaRPr lang="en-US" dirty="0"/>
          </a:p>
        </p:txBody>
      </p:sp>
    </p:spTree>
    <p:extLst>
      <p:ext uri="{BB962C8B-B14F-4D97-AF65-F5344CB8AC3E}">
        <p14:creationId xmlns:p14="http://schemas.microsoft.com/office/powerpoint/2010/main" val="1294666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0E02EF-ECEF-6546-AC8B-3D9B46C65A2E}"/>
              </a:ext>
            </a:extLst>
          </p:cNvPr>
          <p:cNvSpPr/>
          <p:nvPr/>
        </p:nvSpPr>
        <p:spPr>
          <a:xfrm>
            <a:off x="0" y="0"/>
            <a:ext cx="12192000" cy="13255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p>
        </p:txBody>
      </p:sp>
      <p:pic>
        <p:nvPicPr>
          <p:cNvPr id="5" name="Picture 6" descr="A close up of a logo&#10;&#10;Description automatically generated">
            <a:extLst>
              <a:ext uri="{FF2B5EF4-FFF2-40B4-BE49-F238E27FC236}">
                <a16:creationId xmlns:a16="http://schemas.microsoft.com/office/drawing/2014/main" id="{AC819F05-A83F-3643-B040-D237D3084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FECD17EB-6099-FA49-8A8C-B3C478B19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56" r="53200"/>
          <a:stretch>
            <a:fillRect/>
          </a:stretch>
        </p:blipFill>
        <p:spPr bwMode="auto">
          <a:xfrm>
            <a:off x="9069388" y="0"/>
            <a:ext cx="311785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DC743DF-CE2F-EA42-A107-42B46EB37B37}"/>
              </a:ext>
            </a:extLst>
          </p:cNvPr>
          <p:cNvSpPr/>
          <p:nvPr/>
        </p:nvSpPr>
        <p:spPr>
          <a:xfrm>
            <a:off x="655638" y="290513"/>
            <a:ext cx="85725" cy="8715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accent1"/>
                </a:solidFill>
              </a:rPr>
              <a:t>  </a:t>
            </a:r>
          </a:p>
        </p:txBody>
      </p:sp>
      <p:sp>
        <p:nvSpPr>
          <p:cNvPr id="2" name="Title 1"/>
          <p:cNvSpPr>
            <a:spLocks noGrp="1"/>
          </p:cNvSpPr>
          <p:nvPr>
            <p:ph type="title"/>
          </p:nvPr>
        </p:nvSpPr>
        <p:spPr>
          <a:xfrm>
            <a:off x="838200" y="290984"/>
            <a:ext cx="10515600" cy="960438"/>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C397578C-3AF1-214B-8745-EB0DF06394A7}"/>
              </a:ext>
            </a:extLst>
          </p:cNvPr>
          <p:cNvSpPr>
            <a:spLocks noGrp="1"/>
          </p:cNvSpPr>
          <p:nvPr>
            <p:ph type="sldNum" sz="quarter" idx="10"/>
          </p:nvPr>
        </p:nvSpPr>
        <p:spPr>
          <a:xfrm>
            <a:off x="10466388" y="6296025"/>
            <a:ext cx="530225" cy="365125"/>
          </a:xfrm>
        </p:spPr>
        <p:txBody>
          <a:bodyPr/>
          <a:lstStyle>
            <a:lvl1pPr>
              <a:defRPr/>
            </a:lvl1pPr>
          </a:lstStyle>
          <a:p>
            <a:pPr>
              <a:defRPr/>
            </a:pPr>
            <a:fld id="{0121240C-47AF-2F4D-83B3-CC3EDF50F794}" type="slidenum">
              <a:rPr lang="en-US"/>
              <a:pPr>
                <a:defRPr/>
              </a:pPr>
              <a:t>‹#›</a:t>
            </a:fld>
            <a:endParaRPr lang="en-US" dirty="0"/>
          </a:p>
        </p:txBody>
      </p:sp>
    </p:spTree>
    <p:extLst>
      <p:ext uri="{BB962C8B-B14F-4D97-AF65-F5344CB8AC3E}">
        <p14:creationId xmlns:p14="http://schemas.microsoft.com/office/powerpoint/2010/main" val="49483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4" descr="A close up of a logo&#10;&#10;Description automatically generated">
            <a:extLst>
              <a:ext uri="{FF2B5EF4-FFF2-40B4-BE49-F238E27FC236}">
                <a16:creationId xmlns:a16="http://schemas.microsoft.com/office/drawing/2014/main" id="{2861E2B0-E417-3449-9BD2-8EDF99E6E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8480E8D-B466-C743-B6B4-A928EAFC4BE4}"/>
              </a:ext>
            </a:extLst>
          </p:cNvPr>
          <p:cNvSpPr/>
          <p:nvPr/>
        </p:nvSpPr>
        <p:spPr>
          <a:xfrm>
            <a:off x="0" y="0"/>
            <a:ext cx="12192000" cy="13255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p>
        </p:txBody>
      </p:sp>
      <p:pic>
        <p:nvPicPr>
          <p:cNvPr id="9" name="Picture 7">
            <a:extLst>
              <a:ext uri="{FF2B5EF4-FFF2-40B4-BE49-F238E27FC236}">
                <a16:creationId xmlns:a16="http://schemas.microsoft.com/office/drawing/2014/main" id="{D8D996C0-D6E0-D44C-B017-797FE75F0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56" r="53200"/>
          <a:stretch>
            <a:fillRect/>
          </a:stretch>
        </p:blipFill>
        <p:spPr bwMode="auto">
          <a:xfrm>
            <a:off x="9069388" y="0"/>
            <a:ext cx="311785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24184CC-91A6-624F-9A8B-C2AA443015F0}"/>
              </a:ext>
            </a:extLst>
          </p:cNvPr>
          <p:cNvSpPr/>
          <p:nvPr/>
        </p:nvSpPr>
        <p:spPr>
          <a:xfrm>
            <a:off x="655638" y="290513"/>
            <a:ext cx="85725" cy="8715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accent1"/>
                </a:solidFill>
              </a:rPr>
              <a:t>  </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838200" y="290984"/>
            <a:ext cx="10515600" cy="960438"/>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11" name="Slide Number Placeholder 5">
            <a:extLst>
              <a:ext uri="{FF2B5EF4-FFF2-40B4-BE49-F238E27FC236}">
                <a16:creationId xmlns:a16="http://schemas.microsoft.com/office/drawing/2014/main" id="{E77F978D-5363-FC43-A6C2-7EA5DF39F036}"/>
              </a:ext>
            </a:extLst>
          </p:cNvPr>
          <p:cNvSpPr>
            <a:spLocks noGrp="1"/>
          </p:cNvSpPr>
          <p:nvPr>
            <p:ph type="sldNum" sz="quarter" idx="10"/>
          </p:nvPr>
        </p:nvSpPr>
        <p:spPr>
          <a:xfrm>
            <a:off x="10466388" y="6296025"/>
            <a:ext cx="530225" cy="365125"/>
          </a:xfrm>
        </p:spPr>
        <p:txBody>
          <a:bodyPr/>
          <a:lstStyle>
            <a:lvl1pPr>
              <a:defRPr/>
            </a:lvl1pPr>
          </a:lstStyle>
          <a:p>
            <a:pPr>
              <a:defRPr/>
            </a:pPr>
            <a:fld id="{F3EA02B2-7C1B-3745-B04D-2D251A8ED9EE}" type="slidenum">
              <a:rPr lang="en-US"/>
              <a:pPr>
                <a:defRPr/>
              </a:pPr>
              <a:t>‹#›</a:t>
            </a:fld>
            <a:endParaRPr lang="en-US" dirty="0"/>
          </a:p>
        </p:txBody>
      </p:sp>
    </p:spTree>
    <p:extLst>
      <p:ext uri="{BB962C8B-B14F-4D97-AF65-F5344CB8AC3E}">
        <p14:creationId xmlns:p14="http://schemas.microsoft.com/office/powerpoint/2010/main" val="226538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4" descr="A close up of a logo&#10;&#10;Description automatically generated">
            <a:extLst>
              <a:ext uri="{FF2B5EF4-FFF2-40B4-BE49-F238E27FC236}">
                <a16:creationId xmlns:a16="http://schemas.microsoft.com/office/drawing/2014/main" id="{E089BD9A-FFD6-8E45-962D-88FE091FD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D86F970-AFAF-D545-8BD5-845C66F5C19C}"/>
              </a:ext>
            </a:extLst>
          </p:cNvPr>
          <p:cNvSpPr/>
          <p:nvPr/>
        </p:nvSpPr>
        <p:spPr>
          <a:xfrm>
            <a:off x="0" y="0"/>
            <a:ext cx="12192000" cy="13255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p>
        </p:txBody>
      </p:sp>
      <p:pic>
        <p:nvPicPr>
          <p:cNvPr id="5" name="Picture 7">
            <a:extLst>
              <a:ext uri="{FF2B5EF4-FFF2-40B4-BE49-F238E27FC236}">
                <a16:creationId xmlns:a16="http://schemas.microsoft.com/office/drawing/2014/main" id="{98E84515-8741-CD43-9D01-F8671983E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56" r="53200"/>
          <a:stretch>
            <a:fillRect/>
          </a:stretch>
        </p:blipFill>
        <p:spPr bwMode="auto">
          <a:xfrm>
            <a:off x="9069388" y="0"/>
            <a:ext cx="311785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1C545D3-CCAF-0F42-BDA5-8FE3FE81E583}"/>
              </a:ext>
            </a:extLst>
          </p:cNvPr>
          <p:cNvSpPr/>
          <p:nvPr/>
        </p:nvSpPr>
        <p:spPr>
          <a:xfrm>
            <a:off x="655638" y="290513"/>
            <a:ext cx="85725" cy="8715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accent1"/>
                </a:solidFill>
              </a:rPr>
              <a:t>  </a:t>
            </a:r>
          </a:p>
        </p:txBody>
      </p:sp>
      <p:sp>
        <p:nvSpPr>
          <p:cNvPr id="9" name="Title 1"/>
          <p:cNvSpPr>
            <a:spLocks noGrp="1"/>
          </p:cNvSpPr>
          <p:nvPr>
            <p:ph type="title"/>
          </p:nvPr>
        </p:nvSpPr>
        <p:spPr>
          <a:xfrm>
            <a:off x="838200" y="290984"/>
            <a:ext cx="10515600" cy="960438"/>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9A7F302A-7F43-3043-9DEB-52C78F693E04}"/>
              </a:ext>
            </a:extLst>
          </p:cNvPr>
          <p:cNvSpPr>
            <a:spLocks noGrp="1"/>
          </p:cNvSpPr>
          <p:nvPr>
            <p:ph type="sldNum" sz="quarter" idx="10"/>
          </p:nvPr>
        </p:nvSpPr>
        <p:spPr>
          <a:xfrm>
            <a:off x="10466388" y="6296025"/>
            <a:ext cx="530225" cy="365125"/>
          </a:xfrm>
        </p:spPr>
        <p:txBody>
          <a:bodyPr/>
          <a:lstStyle>
            <a:lvl1pPr>
              <a:defRPr/>
            </a:lvl1pPr>
          </a:lstStyle>
          <a:p>
            <a:pPr>
              <a:defRPr/>
            </a:pPr>
            <a:fld id="{17736792-7E9C-9442-95C1-E9985CE4D3B6}" type="slidenum">
              <a:rPr lang="en-US"/>
              <a:pPr>
                <a:defRPr/>
              </a:pPr>
              <a:t>‹#›</a:t>
            </a:fld>
            <a:endParaRPr lang="en-US" dirty="0"/>
          </a:p>
        </p:txBody>
      </p:sp>
    </p:spTree>
    <p:extLst>
      <p:ext uri="{BB962C8B-B14F-4D97-AF65-F5344CB8AC3E}">
        <p14:creationId xmlns:p14="http://schemas.microsoft.com/office/powerpoint/2010/main" val="124352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 Alterna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2F471D0-9651-9B4A-80EA-21715A86596F}"/>
              </a:ext>
            </a:extLst>
          </p:cNvPr>
          <p:cNvSpPr>
            <a:spLocks noGrp="1"/>
          </p:cNvSpPr>
          <p:nvPr>
            <p:ph type="sldNum" sz="quarter" idx="12"/>
          </p:nvPr>
        </p:nvSpPr>
        <p:spPr>
          <a:xfrm>
            <a:off x="10465903" y="6296716"/>
            <a:ext cx="530087" cy="365125"/>
          </a:xfrm>
          <a:prstGeom prst="rect">
            <a:avLst/>
          </a:prstGeom>
        </p:spPr>
        <p:txBody>
          <a:bodyPr/>
          <a:lstStyle/>
          <a:p>
            <a:fld id="{C97FC88E-866D-894C-A5F4-69E219FEB641}" type="slidenum">
              <a:rPr lang="en-US" smtClean="0"/>
              <a:t>‹#›</a:t>
            </a:fld>
            <a:endParaRPr lang="en-US" dirty="0"/>
          </a:p>
        </p:txBody>
      </p:sp>
      <p:pic>
        <p:nvPicPr>
          <p:cNvPr id="7" name="Picture 6" descr="A close up of a logo&#10;&#10;Description automatically generated">
            <a:extLst>
              <a:ext uri="{FF2B5EF4-FFF2-40B4-BE49-F238E27FC236}">
                <a16:creationId xmlns:a16="http://schemas.microsoft.com/office/drawing/2014/main" id="{F31EA3ED-6BC0-5D48-B8B9-7BFC690DC3B0}"/>
              </a:ext>
            </a:extLst>
          </p:cNvPr>
          <p:cNvPicPr>
            <a:picLocks noChangeAspect="1"/>
          </p:cNvPicPr>
          <p:nvPr userDrawn="1"/>
        </p:nvPicPr>
        <p:blipFill>
          <a:blip r:embed="rId2"/>
          <a:stretch>
            <a:fillRect/>
          </a:stretch>
        </p:blipFill>
        <p:spPr>
          <a:xfrm>
            <a:off x="11068730" y="6296714"/>
            <a:ext cx="765461" cy="365125"/>
          </a:xfrm>
          <a:prstGeom prst="rect">
            <a:avLst/>
          </a:prstGeom>
        </p:spPr>
      </p:pic>
      <p:sp>
        <p:nvSpPr>
          <p:cNvPr id="5" name="Title 1">
            <a:extLst>
              <a:ext uri="{FF2B5EF4-FFF2-40B4-BE49-F238E27FC236}">
                <a16:creationId xmlns:a16="http://schemas.microsoft.com/office/drawing/2014/main" id="{4CCA1D8C-29BD-E64C-B7CB-25F1E109E687}"/>
              </a:ext>
            </a:extLst>
          </p:cNvPr>
          <p:cNvSpPr>
            <a:spLocks noGrp="1"/>
          </p:cNvSpPr>
          <p:nvPr>
            <p:ph type="title"/>
          </p:nvPr>
        </p:nvSpPr>
        <p:spPr>
          <a:xfrm>
            <a:off x="838200" y="365125"/>
            <a:ext cx="10515600" cy="1325563"/>
          </a:xfrm>
          <a:prstGeom prst="rect">
            <a:avLst/>
          </a:prstGeom>
        </p:spPr>
        <p:txBody>
          <a:bodyPr/>
          <a:lstStyle>
            <a:lvl1pPr>
              <a:defRPr b="1">
                <a:solidFill>
                  <a:schemeClr val="accent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57890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3AE55B-C10E-6E47-8794-00182927010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CF84D15-F03F-D54A-9E48-12212D4D4A0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A69D563D-C0A6-CD4E-A739-F924D1FC0B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0DBE22DD-494E-1849-B805-BC38FDC971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6" r:id="rId7"/>
    <p:sldLayoutId id="2147483697" r:id="rId8"/>
    <p:sldLayoutId id="2147483707" r:id="rId9"/>
    <p:sldLayoutId id="2147483699" r:id="rId10"/>
    <p:sldLayoutId id="2147483702" r:id="rId11"/>
    <p:sldLayoutId id="2147483703" r:id="rId12"/>
    <p:sldLayoutId id="2147483701" r:id="rId13"/>
    <p:sldLayoutId id="2147483704" r:id="rId14"/>
    <p:sldLayoutId id="2147483708" r:id="rId15"/>
    <p:sldLayoutId id="2147483710" r:id="rId16"/>
    <p:sldLayoutId id="2147483706" r:id="rId17"/>
    <p:sldLayoutId id="2147483712" r:id="rId18"/>
    <p:sldLayoutId id="2147483711" r:id="rId19"/>
    <p:sldLayoutId id="2147483713" r:id="rId20"/>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orbel" panose="020B0503020204020204" pitchFamily="34" charset="0"/>
        </a:defRPr>
      </a:lvl2pPr>
      <a:lvl3pPr algn="l" rtl="0" eaLnBrk="1" fontAlgn="base" hangingPunct="1">
        <a:lnSpc>
          <a:spcPct val="90000"/>
        </a:lnSpc>
        <a:spcBef>
          <a:spcPct val="0"/>
        </a:spcBef>
        <a:spcAft>
          <a:spcPct val="0"/>
        </a:spcAft>
        <a:defRPr sz="4400">
          <a:solidFill>
            <a:schemeClr val="tx1"/>
          </a:solidFill>
          <a:latin typeface="Corbel" panose="020B0503020204020204" pitchFamily="34" charset="0"/>
        </a:defRPr>
      </a:lvl3pPr>
      <a:lvl4pPr algn="l" rtl="0" eaLnBrk="1" fontAlgn="base" hangingPunct="1">
        <a:lnSpc>
          <a:spcPct val="90000"/>
        </a:lnSpc>
        <a:spcBef>
          <a:spcPct val="0"/>
        </a:spcBef>
        <a:spcAft>
          <a:spcPct val="0"/>
        </a:spcAft>
        <a:defRPr sz="4400">
          <a:solidFill>
            <a:schemeClr val="tx1"/>
          </a:solidFill>
          <a:latin typeface="Corbel" panose="020B0503020204020204" pitchFamily="34" charset="0"/>
        </a:defRPr>
      </a:lvl4pPr>
      <a:lvl5pPr algn="l" rtl="0" eaLnBrk="1" fontAlgn="base" hangingPunct="1">
        <a:lnSpc>
          <a:spcPct val="90000"/>
        </a:lnSpc>
        <a:spcBef>
          <a:spcPct val="0"/>
        </a:spcBef>
        <a:spcAft>
          <a:spcPct val="0"/>
        </a:spcAft>
        <a:defRPr sz="4400">
          <a:solidFill>
            <a:schemeClr val="tx1"/>
          </a:solidFill>
          <a:latin typeface="Corbel" panose="020B0503020204020204" pitchFamily="34" charset="0"/>
        </a:defRPr>
      </a:lvl5pPr>
      <a:lvl6pPr marL="457200" algn="l" rtl="0" eaLnBrk="1" fontAlgn="base" hangingPunct="1">
        <a:lnSpc>
          <a:spcPct val="90000"/>
        </a:lnSpc>
        <a:spcBef>
          <a:spcPct val="0"/>
        </a:spcBef>
        <a:spcAft>
          <a:spcPct val="0"/>
        </a:spcAft>
        <a:defRPr sz="4400">
          <a:solidFill>
            <a:schemeClr val="tx1"/>
          </a:solidFill>
          <a:latin typeface="Corbel" panose="020B0503020204020204" pitchFamily="34" charset="0"/>
        </a:defRPr>
      </a:lvl6pPr>
      <a:lvl7pPr marL="914400" algn="l" rtl="0" eaLnBrk="1" fontAlgn="base" hangingPunct="1">
        <a:lnSpc>
          <a:spcPct val="90000"/>
        </a:lnSpc>
        <a:spcBef>
          <a:spcPct val="0"/>
        </a:spcBef>
        <a:spcAft>
          <a:spcPct val="0"/>
        </a:spcAft>
        <a:defRPr sz="4400">
          <a:solidFill>
            <a:schemeClr val="tx1"/>
          </a:solidFill>
          <a:latin typeface="Corbel" panose="020B0503020204020204" pitchFamily="34" charset="0"/>
        </a:defRPr>
      </a:lvl7pPr>
      <a:lvl8pPr marL="1371600" algn="l" rtl="0" eaLnBrk="1" fontAlgn="base" hangingPunct="1">
        <a:lnSpc>
          <a:spcPct val="90000"/>
        </a:lnSpc>
        <a:spcBef>
          <a:spcPct val="0"/>
        </a:spcBef>
        <a:spcAft>
          <a:spcPct val="0"/>
        </a:spcAft>
        <a:defRPr sz="4400">
          <a:solidFill>
            <a:schemeClr val="tx1"/>
          </a:solidFill>
          <a:latin typeface="Corbel" panose="020B0503020204020204" pitchFamily="34" charset="0"/>
        </a:defRPr>
      </a:lvl8pPr>
      <a:lvl9pPr marL="1828800" algn="l" rtl="0" eaLnBrk="1" fontAlgn="base" hangingPunct="1">
        <a:lnSpc>
          <a:spcPct val="90000"/>
        </a:lnSpc>
        <a:spcBef>
          <a:spcPct val="0"/>
        </a:spcBef>
        <a:spcAft>
          <a:spcPct val="0"/>
        </a:spcAft>
        <a:defRPr sz="4400">
          <a:solidFill>
            <a:schemeClr val="tx1"/>
          </a:solidFill>
          <a:latin typeface="Corbel" panose="020B0503020204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6.xm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1.xml"/><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2.xml"/><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4.xml"/><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5.xml"/><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20.xml"/><Relationship Id="rId5" Type="http://schemas.openxmlformats.org/officeDocument/2006/relationships/image" Target="../media/image64.png"/><Relationship Id="rId4" Type="http://schemas.openxmlformats.org/officeDocument/2006/relationships/image" Target="../media/image63.png"/></Relationships>
</file>

<file path=ppt/slides/_rels/slide1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8.xml"/><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9.xml"/><Relationship Id="rId1" Type="http://schemas.openxmlformats.org/officeDocument/2006/relationships/slideLayout" Target="../slideLayouts/slideLayout20.xml"/><Relationship Id="rId5" Type="http://schemas.openxmlformats.org/officeDocument/2006/relationships/image" Target="../media/image68.png"/><Relationship Id="rId4" Type="http://schemas.openxmlformats.org/officeDocument/2006/relationships/image" Target="../media/image67.png"/></Relationships>
</file>

<file path=ppt/slides/_rels/slide116.xml.rels><?xml version="1.0" encoding="UTF-8" standalone="yes"?>
<Relationships xmlns="http://schemas.openxmlformats.org/package/2006/relationships"><Relationship Id="rId3" Type="http://schemas.openxmlformats.org/officeDocument/2006/relationships/hyperlink" Target="https://www.wikihow.com/" TargetMode="External"/><Relationship Id="rId2" Type="http://schemas.openxmlformats.org/officeDocument/2006/relationships/notesSlide" Target="../notesSlides/notesSlide110.xml"/><Relationship Id="rId1" Type="http://schemas.openxmlformats.org/officeDocument/2006/relationships/slideLayout" Target="../slideLayouts/slideLayout20.xml"/><Relationship Id="rId4" Type="http://schemas.openxmlformats.org/officeDocument/2006/relationships/hyperlink" Target="https://www.ck12.org/" TargetMode="Externa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4.xml"/><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image" Target="../media/image52.png"/></Relationships>
</file>

<file path=ppt/slides/_rels/slide1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5.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3.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6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13.tiff"/><Relationship Id="rId4" Type="http://schemas.openxmlformats.org/officeDocument/2006/relationships/image" Target="../media/image36.jpeg"/></Relationships>
</file>

<file path=ppt/slides/_rels/slide71.xml.rels><?xml version="1.0" encoding="UTF-8" standalone="yes"?>
<Relationships xmlns="http://schemas.openxmlformats.org/package/2006/relationships"><Relationship Id="rId3" Type="http://schemas.openxmlformats.org/officeDocument/2006/relationships/hyperlink" Target="https://unifiedqa.apps.allenai.org/"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hyperlink" Target="https://modularqa-demo.apps.allenai.org/"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7.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1.png"/><Relationship Id="rId2" Type="http://schemas.openxmlformats.org/officeDocument/2006/relationships/notesSlide" Target="../notesSlides/notesSlide78.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2.png"/></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20.xml"/><Relationship Id="rId5" Type="http://schemas.openxmlformats.org/officeDocument/2006/relationships/image" Target="../media/image48.png"/><Relationship Id="rId4" Type="http://schemas.openxmlformats.org/officeDocument/2006/relationships/image" Target="../media/image47.png"/></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9.xml"/><Relationship Id="rId1" Type="http://schemas.openxmlformats.org/officeDocument/2006/relationships/slideLayout" Target="../slideLayouts/slideLayout20.xml"/><Relationship Id="rId5" Type="http://schemas.openxmlformats.org/officeDocument/2006/relationships/image" Target="../media/image48.png"/><Relationship Id="rId4" Type="http://schemas.openxmlformats.org/officeDocument/2006/relationships/image" Target="../media/image4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2.xml"/><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image" Target="../media/image52.png"/></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CC58-4645-A448-8A30-C8E0609AF0B5}"/>
              </a:ext>
            </a:extLst>
          </p:cNvPr>
          <p:cNvSpPr>
            <a:spLocks noGrp="1"/>
          </p:cNvSpPr>
          <p:nvPr>
            <p:ph type="ctrTitle"/>
          </p:nvPr>
        </p:nvSpPr>
        <p:spPr>
          <a:xfrm>
            <a:off x="1915297" y="2196548"/>
            <a:ext cx="9984260" cy="1909762"/>
          </a:xfrm>
        </p:spPr>
        <p:txBody>
          <a:bodyPr/>
          <a:lstStyle/>
          <a:p>
            <a:r>
              <a:rPr lang="en-US" dirty="0"/>
              <a:t>Progress in the Breadth: </a:t>
            </a:r>
            <a:r>
              <a:rPr lang="en-US" sz="3600" b="0" dirty="0"/>
              <a:t>Broadening the Scope of Language Understanding</a:t>
            </a:r>
            <a:endParaRPr lang="en-US" sz="1400" dirty="0"/>
          </a:p>
        </p:txBody>
      </p:sp>
      <p:sp>
        <p:nvSpPr>
          <p:cNvPr id="3" name="Subtitle 2">
            <a:extLst>
              <a:ext uri="{FF2B5EF4-FFF2-40B4-BE49-F238E27FC236}">
                <a16:creationId xmlns:a16="http://schemas.microsoft.com/office/drawing/2014/main" id="{C4AB8135-824C-134E-AD47-DC9D63351773}"/>
              </a:ext>
            </a:extLst>
          </p:cNvPr>
          <p:cNvSpPr>
            <a:spLocks noGrp="1"/>
          </p:cNvSpPr>
          <p:nvPr>
            <p:ph type="subTitle" idx="1"/>
          </p:nvPr>
        </p:nvSpPr>
        <p:spPr>
          <a:xfrm>
            <a:off x="1915297" y="4379162"/>
            <a:ext cx="9984259" cy="834038"/>
          </a:xfrm>
        </p:spPr>
        <p:txBody>
          <a:bodyPr/>
          <a:lstStyle/>
          <a:p>
            <a:r>
              <a:rPr lang="en-US" dirty="0"/>
              <a:t>Daniel </a:t>
            </a:r>
            <a:r>
              <a:rPr lang="en-US" dirty="0" err="1"/>
              <a:t>Khashabi</a:t>
            </a:r>
            <a:r>
              <a:rPr lang="en-US" dirty="0"/>
              <a:t> </a:t>
            </a:r>
            <a:br>
              <a:rPr lang="en-US" dirty="0"/>
            </a:br>
            <a:r>
              <a:rPr lang="en-US" dirty="0"/>
              <a:t>Allen Institute for AI</a:t>
            </a:r>
            <a:br>
              <a:rPr lang="en-US" dirty="0"/>
            </a:br>
            <a:br>
              <a:rPr lang="en-US" dirty="0"/>
            </a:br>
            <a:br>
              <a:rPr lang="en-US" dirty="0"/>
            </a:br>
            <a:r>
              <a:rPr lang="en-US" sz="1800" dirty="0"/>
              <a:t>Joint w/ Swaroop Mishra, Tushar </a:t>
            </a:r>
            <a:r>
              <a:rPr lang="en-US" sz="1800" dirty="0" err="1"/>
              <a:t>Khot</a:t>
            </a:r>
            <a:r>
              <a:rPr lang="en-US" sz="1800" dirty="0"/>
              <a:t>, Ashish Sabharwal, Hanna </a:t>
            </a:r>
            <a:r>
              <a:rPr lang="en-US" sz="1800" dirty="0" err="1"/>
              <a:t>Hajishirzi</a:t>
            </a:r>
            <a:r>
              <a:rPr lang="en-US" sz="1800" dirty="0"/>
              <a:t>, </a:t>
            </a:r>
            <a:r>
              <a:rPr lang="en-US" sz="1800" dirty="0" err="1"/>
              <a:t>Oyvind</a:t>
            </a:r>
            <a:r>
              <a:rPr lang="en-US" sz="1800" dirty="0"/>
              <a:t> </a:t>
            </a:r>
            <a:r>
              <a:rPr lang="en-US" sz="1800" dirty="0" err="1"/>
              <a:t>Tafjord</a:t>
            </a:r>
            <a:r>
              <a:rPr lang="en-US" sz="1800" dirty="0"/>
              <a:t>, Peter Clark </a:t>
            </a:r>
            <a:endParaRPr lang="en-US" sz="2800" dirty="0"/>
          </a:p>
        </p:txBody>
      </p:sp>
      <p:sp>
        <p:nvSpPr>
          <p:cNvPr id="4" name="Slide Number Placeholder 3">
            <a:extLst>
              <a:ext uri="{FF2B5EF4-FFF2-40B4-BE49-F238E27FC236}">
                <a16:creationId xmlns:a16="http://schemas.microsoft.com/office/drawing/2014/main" id="{47F29B39-6F75-0C4C-9592-124004B49BEC}"/>
              </a:ext>
            </a:extLst>
          </p:cNvPr>
          <p:cNvSpPr>
            <a:spLocks noGrp="1"/>
          </p:cNvSpPr>
          <p:nvPr>
            <p:ph type="sldNum" sz="quarter" idx="10"/>
          </p:nvPr>
        </p:nvSpPr>
        <p:spPr/>
        <p:txBody>
          <a:bodyPr/>
          <a:lstStyle/>
          <a:p>
            <a:pPr>
              <a:defRPr/>
            </a:pPr>
            <a:fld id="{457D0C9B-67E4-EE4D-9F86-A8A2C273B7F3}" type="slidenum">
              <a:rPr lang="en-US" smtClean="0"/>
              <a:pPr>
                <a:defRPr/>
              </a:pPr>
              <a:t>1</a:t>
            </a:fld>
            <a:endParaRPr lang="en-US" dirty="0"/>
          </a:p>
        </p:txBody>
      </p:sp>
    </p:spTree>
    <p:extLst>
      <p:ext uri="{BB962C8B-B14F-4D97-AF65-F5344CB8AC3E}">
        <p14:creationId xmlns:p14="http://schemas.microsoft.com/office/powerpoint/2010/main" val="3152608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sp>
        <p:nvSpPr>
          <p:cNvPr id="3" name="Content Placeholder 2">
            <a:extLst>
              <a:ext uri="{FF2B5EF4-FFF2-40B4-BE49-F238E27FC236}">
                <a16:creationId xmlns:a16="http://schemas.microsoft.com/office/drawing/2014/main" id="{4EEEEC83-7D4E-C74A-94DE-C0843650DEFD}"/>
              </a:ext>
            </a:extLst>
          </p:cNvPr>
          <p:cNvSpPr>
            <a:spLocks noGrp="1"/>
          </p:cNvSpPr>
          <p:nvPr>
            <p:ph idx="1"/>
          </p:nvPr>
        </p:nvSpPr>
        <p:spPr/>
        <p:txBody>
          <a:bodyPr/>
          <a:lstStyle/>
          <a:p>
            <a:endParaRPr lang="en-US" dirty="0"/>
          </a:p>
          <a:p>
            <a:endParaRPr lang="en-US" dirty="0"/>
          </a:p>
          <a:p>
            <a:endParaRPr lang="en-US" dirty="0"/>
          </a:p>
          <a:p>
            <a:endParaRPr lang="en-US" dirty="0"/>
          </a:p>
          <a:p>
            <a:pPr marL="0" indent="0">
              <a:buNone/>
            </a:pPr>
            <a:endParaRPr lang="en-US" dirty="0"/>
          </a:p>
          <a:p>
            <a:pPr marL="457200" lvl="1" indent="0">
              <a:buNone/>
            </a:pPr>
            <a:endParaRPr lang="en-US" dirty="0"/>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4" name="Slide Number Placeholder 3">
            <a:extLst>
              <a:ext uri="{FF2B5EF4-FFF2-40B4-BE49-F238E27FC236}">
                <a16:creationId xmlns:a16="http://schemas.microsoft.com/office/drawing/2014/main" id="{7B78FD79-99BE-2543-B7F2-9405DD8F01C0}"/>
              </a:ext>
            </a:extLst>
          </p:cNvPr>
          <p:cNvSpPr>
            <a:spLocks noGrp="1"/>
          </p:cNvSpPr>
          <p:nvPr>
            <p:ph type="sldNum" sz="quarter" idx="10"/>
          </p:nvPr>
        </p:nvSpPr>
        <p:spPr/>
        <p:txBody>
          <a:bodyPr/>
          <a:lstStyle/>
          <a:p>
            <a:pPr>
              <a:defRPr/>
            </a:pPr>
            <a:fld id="{0121240C-47AF-2F4D-83B3-CC3EDF50F794}" type="slidenum">
              <a:rPr lang="en-US" smtClean="0"/>
              <a:pPr>
                <a:defRPr/>
              </a:pPr>
              <a:t>10</a:t>
            </a:fld>
            <a:endParaRPr lang="en-US" dirty="0"/>
          </a:p>
        </p:txBody>
      </p:sp>
      <p:sp>
        <p:nvSpPr>
          <p:cNvPr id="30" name="TextBox 29">
            <a:extLst>
              <a:ext uri="{FF2B5EF4-FFF2-40B4-BE49-F238E27FC236}">
                <a16:creationId xmlns:a16="http://schemas.microsoft.com/office/drawing/2014/main" id="{B9F59F12-7DC6-C845-8B69-BA2168E6A63F}"/>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36" name="TextBox 35">
            <a:extLst>
              <a:ext uri="{FF2B5EF4-FFF2-40B4-BE49-F238E27FC236}">
                <a16:creationId xmlns:a16="http://schemas.microsoft.com/office/drawing/2014/main" id="{B4D921F1-1137-1E40-AA61-21897F4C30B4}"/>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9670971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890"/>
        <p:cNvGrpSpPr/>
        <p:nvPr/>
      </p:nvGrpSpPr>
      <p:grpSpPr>
        <a:xfrm>
          <a:off x="0" y="0"/>
          <a:ext cx="0" cy="0"/>
          <a:chOff x="0" y="0"/>
          <a:chExt cx="0" cy="0"/>
        </a:xfrm>
      </p:grpSpPr>
      <p:sp>
        <p:nvSpPr>
          <p:cNvPr id="3891" name="Google Shape;3891;p373"/>
          <p:cNvSpPr txBox="1">
            <a:spLocks noGrp="1"/>
          </p:cNvSpPr>
          <p:nvPr>
            <p:ph type="title"/>
          </p:nvPr>
        </p:nvSpPr>
        <p:spPr>
          <a:xfrm>
            <a:off x="822000" y="288567"/>
            <a:ext cx="11480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Building a Benchmark for “Instructions”  </a:t>
            </a:r>
            <a:endParaRPr/>
          </a:p>
        </p:txBody>
      </p:sp>
      <p:sp>
        <p:nvSpPr>
          <p:cNvPr id="3892" name="Google Shape;3892;p373"/>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100</a:t>
            </a:fld>
            <a:endParaRPr/>
          </a:p>
        </p:txBody>
      </p:sp>
      <p:sp>
        <p:nvSpPr>
          <p:cNvPr id="3893" name="Google Shape;3893;p373"/>
          <p:cNvSpPr txBox="1">
            <a:spLocks noGrp="1"/>
          </p:cNvSpPr>
          <p:nvPr>
            <p:ph type="body" idx="1"/>
          </p:nvPr>
        </p:nvSpPr>
        <p:spPr>
          <a:xfrm>
            <a:off x="822000" y="1739833"/>
            <a:ext cx="11012800" cy="1023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sz="2000" b="1">
                <a:solidFill>
                  <a:schemeClr val="dk1"/>
                </a:solidFill>
              </a:rPr>
              <a:t>Step 1:</a:t>
            </a:r>
            <a:r>
              <a:rPr lang="en" sz="2000">
                <a:solidFill>
                  <a:schemeClr val="dk1"/>
                </a:solidFill>
              </a:rPr>
              <a:t> Collection of crowdsourced data (and their templates) for a large number (hopefully, &gt;=50) of datasets.</a:t>
            </a:r>
            <a:endParaRPr sz="2000">
              <a:solidFill>
                <a:schemeClr val="dk1"/>
              </a:solidFill>
            </a:endParaRPr>
          </a:p>
          <a:p>
            <a:pPr marL="1219170" indent="-423323">
              <a:buClr>
                <a:schemeClr val="dk1"/>
              </a:buClr>
              <a:buSzPts val="1400"/>
              <a:buChar char="➢"/>
            </a:pPr>
            <a:r>
              <a:rPr lang="en" sz="1867">
                <a:solidFill>
                  <a:srgbClr val="1155CC"/>
                </a:solidFill>
              </a:rPr>
              <a:t>This would involve the intermediate annotations  for datasets w/ multiple crowdsourcing steps. </a:t>
            </a:r>
            <a:endParaRPr sz="1867">
              <a:solidFill>
                <a:srgbClr val="1155CC"/>
              </a:solidFill>
            </a:endParaRPr>
          </a:p>
          <a:p>
            <a:pPr marL="0" indent="609585">
              <a:lnSpc>
                <a:spcPct val="100000"/>
              </a:lnSpc>
              <a:buNone/>
            </a:pPr>
            <a:r>
              <a:rPr lang="en" sz="1867">
                <a:solidFill>
                  <a:srgbClr val="1155CC"/>
                </a:solidFill>
              </a:rPr>
              <a:t>                                       </a:t>
            </a:r>
            <a:endParaRPr sz="1867">
              <a:solidFill>
                <a:srgbClr val="1155CC"/>
              </a:solidFill>
            </a:endParaRPr>
          </a:p>
          <a:p>
            <a:pPr marL="0" indent="0">
              <a:lnSpc>
                <a:spcPct val="100000"/>
              </a:lnSpc>
              <a:buNone/>
            </a:pPr>
            <a:endParaRPr sz="1867">
              <a:solidFill>
                <a:srgbClr val="1155CC"/>
              </a:solidFill>
            </a:endParaRPr>
          </a:p>
          <a:p>
            <a:pPr marL="0" indent="0">
              <a:buNone/>
            </a:pPr>
            <a:endParaRPr>
              <a:solidFill>
                <a:srgbClr val="1155CC"/>
              </a:solidFill>
            </a:endParaRPr>
          </a:p>
        </p:txBody>
      </p:sp>
      <p:sp>
        <p:nvSpPr>
          <p:cNvPr id="3894" name="Google Shape;3894;p373"/>
          <p:cNvSpPr txBox="1">
            <a:spLocks noGrp="1"/>
          </p:cNvSpPr>
          <p:nvPr>
            <p:ph type="body" idx="1"/>
          </p:nvPr>
        </p:nvSpPr>
        <p:spPr>
          <a:xfrm>
            <a:off x="822000" y="4279833"/>
            <a:ext cx="11012800" cy="1023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sz="2000" b="1">
                <a:solidFill>
                  <a:schemeClr val="dk1"/>
                </a:solidFill>
              </a:rPr>
              <a:t>Step 2: </a:t>
            </a:r>
            <a:r>
              <a:rPr lang="en" sz="2000">
                <a:solidFill>
                  <a:schemeClr val="dk1"/>
                </a:solidFill>
              </a:rPr>
              <a:t>Conversion to a structured format</a:t>
            </a:r>
            <a:endParaRPr sz="2000">
              <a:solidFill>
                <a:schemeClr val="dk1"/>
              </a:solidFill>
            </a:endParaRPr>
          </a:p>
          <a:p>
            <a:pPr marL="1219170" indent="-423323">
              <a:buClr>
                <a:schemeClr val="dk1"/>
              </a:buClr>
              <a:buSzPts val="1400"/>
              <a:buChar char="➢"/>
            </a:pPr>
            <a:r>
              <a:rPr lang="en" sz="1867">
                <a:solidFill>
                  <a:srgbClr val="1155CC"/>
                </a:solidFill>
              </a:rPr>
              <a:t>Splitting each dataset (and templates) into sub-tasks, where each sub-task represents one step of data creation process.</a:t>
            </a:r>
            <a:endParaRPr sz="1867">
              <a:solidFill>
                <a:srgbClr val="1155CC"/>
              </a:solidFill>
            </a:endParaRPr>
          </a:p>
          <a:p>
            <a:pPr marL="1219170" indent="0">
              <a:buNone/>
            </a:pPr>
            <a:endParaRPr sz="1867" b="1">
              <a:solidFill>
                <a:schemeClr val="dk1"/>
              </a:solidFill>
            </a:endParaRPr>
          </a:p>
          <a:p>
            <a:pPr marL="0" indent="609585">
              <a:lnSpc>
                <a:spcPct val="100000"/>
              </a:lnSpc>
              <a:buNone/>
            </a:pPr>
            <a:r>
              <a:rPr lang="en" sz="1867">
                <a:solidFill>
                  <a:srgbClr val="1155CC"/>
                </a:solidFill>
              </a:rPr>
              <a:t>                                       </a:t>
            </a:r>
            <a:endParaRPr sz="1867">
              <a:solidFill>
                <a:srgbClr val="1155CC"/>
              </a:solidFill>
            </a:endParaRPr>
          </a:p>
          <a:p>
            <a:pPr marL="0" indent="0">
              <a:lnSpc>
                <a:spcPct val="100000"/>
              </a:lnSpc>
              <a:buNone/>
            </a:pPr>
            <a:endParaRPr sz="1867">
              <a:solidFill>
                <a:srgbClr val="1155CC"/>
              </a:solidFill>
            </a:endParaRPr>
          </a:p>
          <a:p>
            <a:pPr marL="0" indent="0">
              <a:buNone/>
            </a:pPr>
            <a:endParaRPr>
              <a:solidFill>
                <a:srgbClr val="1155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3"/>
                                        </p:tgtEl>
                                        <p:attrNameLst>
                                          <p:attrName>style.visibility</p:attrName>
                                        </p:attrNameLst>
                                      </p:cBhvr>
                                      <p:to>
                                        <p:strVal val="visible"/>
                                      </p:to>
                                    </p:set>
                                    <p:animEffect transition="in" filter="fade">
                                      <p:cBhvr>
                                        <p:cTn id="7" dur="1000"/>
                                        <p:tgtEl>
                                          <p:spTgt spid="38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4"/>
                                        </p:tgtEl>
                                        <p:attrNameLst>
                                          <p:attrName>style.visibility</p:attrName>
                                        </p:attrNameLst>
                                      </p:cBhvr>
                                      <p:to>
                                        <p:strVal val="visible"/>
                                      </p:to>
                                    </p:set>
                                    <p:animEffect transition="in" filter="fade">
                                      <p:cBhvr>
                                        <p:cTn id="12" dur="1000"/>
                                        <p:tgtEl>
                                          <p:spTgt spid="3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898"/>
        <p:cNvGrpSpPr/>
        <p:nvPr/>
      </p:nvGrpSpPr>
      <p:grpSpPr>
        <a:xfrm>
          <a:off x="0" y="0"/>
          <a:ext cx="0" cy="0"/>
          <a:chOff x="0" y="0"/>
          <a:chExt cx="0" cy="0"/>
        </a:xfrm>
      </p:grpSpPr>
      <p:sp>
        <p:nvSpPr>
          <p:cNvPr id="3899" name="Google Shape;3899;p374"/>
          <p:cNvSpPr txBox="1">
            <a:spLocks noGrp="1"/>
          </p:cNvSpPr>
          <p:nvPr>
            <p:ph type="body" idx="1"/>
          </p:nvPr>
        </p:nvSpPr>
        <p:spPr>
          <a:xfrm>
            <a:off x="822000" y="1536633"/>
            <a:ext cx="11012800" cy="23480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23323">
              <a:buClr>
                <a:srgbClr val="434343"/>
              </a:buClr>
              <a:buSzPts val="1400"/>
            </a:pPr>
            <a:r>
              <a:rPr lang="en" sz="1867">
                <a:solidFill>
                  <a:srgbClr val="434343"/>
                </a:solidFill>
              </a:rPr>
              <a:t>Compiled 6 datasets: </a:t>
            </a:r>
            <a:endParaRPr sz="1867">
              <a:solidFill>
                <a:srgbClr val="434343"/>
              </a:solidFill>
            </a:endParaRPr>
          </a:p>
          <a:p>
            <a:pPr lvl="1">
              <a:spcBef>
                <a:spcPts val="0"/>
              </a:spcBef>
              <a:buClr>
                <a:srgbClr val="1155CC"/>
              </a:buClr>
            </a:pPr>
            <a:r>
              <a:rPr lang="en" sz="1867">
                <a:solidFill>
                  <a:srgbClr val="1155CC"/>
                </a:solidFill>
              </a:rPr>
              <a:t>Quoref</a:t>
            </a:r>
            <a:endParaRPr sz="1867">
              <a:solidFill>
                <a:srgbClr val="1155CC"/>
              </a:solidFill>
            </a:endParaRPr>
          </a:p>
          <a:p>
            <a:pPr lvl="1">
              <a:spcBef>
                <a:spcPts val="0"/>
              </a:spcBef>
              <a:buClr>
                <a:srgbClr val="1155CC"/>
              </a:buClr>
            </a:pPr>
            <a:r>
              <a:rPr lang="en" sz="1867">
                <a:solidFill>
                  <a:srgbClr val="1155CC"/>
                </a:solidFill>
              </a:rPr>
              <a:t>DROP</a:t>
            </a:r>
            <a:endParaRPr sz="1867">
              <a:solidFill>
                <a:srgbClr val="1155CC"/>
              </a:solidFill>
            </a:endParaRPr>
          </a:p>
          <a:p>
            <a:pPr lvl="1">
              <a:spcBef>
                <a:spcPts val="0"/>
              </a:spcBef>
              <a:buClr>
                <a:srgbClr val="1155CC"/>
              </a:buClr>
            </a:pPr>
            <a:r>
              <a:rPr lang="en" sz="1867">
                <a:solidFill>
                  <a:srgbClr val="1155CC"/>
                </a:solidFill>
              </a:rPr>
              <a:t>CosmosQA</a:t>
            </a:r>
            <a:endParaRPr sz="1867">
              <a:solidFill>
                <a:srgbClr val="1155CC"/>
              </a:solidFill>
            </a:endParaRPr>
          </a:p>
          <a:p>
            <a:pPr lvl="1">
              <a:spcBef>
                <a:spcPts val="0"/>
              </a:spcBef>
              <a:buClr>
                <a:srgbClr val="1155CC"/>
              </a:buClr>
            </a:pPr>
            <a:r>
              <a:rPr lang="en" sz="1867">
                <a:solidFill>
                  <a:srgbClr val="1155CC"/>
                </a:solidFill>
              </a:rPr>
              <a:t> MCTACO </a:t>
            </a:r>
            <a:endParaRPr sz="1867">
              <a:solidFill>
                <a:srgbClr val="1155CC"/>
              </a:solidFill>
            </a:endParaRPr>
          </a:p>
          <a:p>
            <a:pPr lvl="1">
              <a:spcBef>
                <a:spcPts val="0"/>
              </a:spcBef>
              <a:buClr>
                <a:srgbClr val="1155CC"/>
              </a:buClr>
            </a:pPr>
            <a:r>
              <a:rPr lang="en" sz="1867">
                <a:solidFill>
                  <a:srgbClr val="1155CC"/>
                </a:solidFill>
              </a:rPr>
              <a:t>Winogrande</a:t>
            </a:r>
            <a:endParaRPr>
              <a:solidFill>
                <a:srgbClr val="1155CC"/>
              </a:solidFill>
            </a:endParaRPr>
          </a:p>
          <a:p>
            <a:pPr lvl="1">
              <a:spcBef>
                <a:spcPts val="0"/>
              </a:spcBef>
              <a:buClr>
                <a:srgbClr val="1155CC"/>
              </a:buClr>
            </a:pPr>
            <a:r>
              <a:rPr lang="en" sz="1867">
                <a:solidFill>
                  <a:srgbClr val="1155CC"/>
                </a:solidFill>
              </a:rPr>
              <a:t>QASC</a:t>
            </a:r>
            <a:endParaRPr sz="1867">
              <a:solidFill>
                <a:srgbClr val="1155CC"/>
              </a:solidFill>
            </a:endParaRPr>
          </a:p>
          <a:p>
            <a:pPr marL="0" indent="0">
              <a:buNone/>
            </a:pPr>
            <a:endParaRPr sz="1867">
              <a:solidFill>
                <a:srgbClr val="1155CC"/>
              </a:solidFill>
            </a:endParaRPr>
          </a:p>
          <a:p>
            <a:pPr marL="0" indent="0">
              <a:buNone/>
            </a:pPr>
            <a:endParaRPr sz="1867">
              <a:solidFill>
                <a:srgbClr val="434343"/>
              </a:solidFill>
            </a:endParaRPr>
          </a:p>
        </p:txBody>
      </p:sp>
      <p:sp>
        <p:nvSpPr>
          <p:cNvPr id="3900" name="Google Shape;3900;p374"/>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101</a:t>
            </a:fld>
            <a:endParaRPr/>
          </a:p>
        </p:txBody>
      </p:sp>
      <p:sp>
        <p:nvSpPr>
          <p:cNvPr id="3901" name="Google Shape;3901;p374"/>
          <p:cNvSpPr txBox="1">
            <a:spLocks noGrp="1"/>
          </p:cNvSpPr>
          <p:nvPr>
            <p:ph type="title"/>
          </p:nvPr>
        </p:nvSpPr>
        <p:spPr>
          <a:xfrm>
            <a:off x="822000" y="288567"/>
            <a:ext cx="11480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Build a Benchmark to Learn from Instructions (...)</a:t>
            </a:r>
            <a:endParaRPr/>
          </a:p>
        </p:txBody>
      </p:sp>
      <p:sp>
        <p:nvSpPr>
          <p:cNvPr id="3902" name="Google Shape;3902;p374"/>
          <p:cNvSpPr txBox="1">
            <a:spLocks noGrp="1"/>
          </p:cNvSpPr>
          <p:nvPr>
            <p:ph type="body" idx="1"/>
          </p:nvPr>
        </p:nvSpPr>
        <p:spPr>
          <a:xfrm>
            <a:off x="822000" y="4178233"/>
            <a:ext cx="11012800" cy="23480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23323">
              <a:buClr>
                <a:srgbClr val="434343"/>
              </a:buClr>
              <a:buSzPts val="1400"/>
            </a:pPr>
            <a:r>
              <a:rPr lang="en" sz="1867">
                <a:solidFill>
                  <a:srgbClr val="434343"/>
                </a:solidFill>
              </a:rPr>
              <a:t>How to come up with a careful, flexible and high-coverage schema for “instructions”?</a:t>
            </a:r>
            <a:endParaRPr sz="1867">
              <a:solidFill>
                <a:srgbClr val="434343"/>
              </a:solidFill>
            </a:endParaRPr>
          </a:p>
          <a:p>
            <a:pPr lvl="1">
              <a:spcBef>
                <a:spcPts val="0"/>
              </a:spcBef>
              <a:buClr>
                <a:srgbClr val="434343"/>
              </a:buClr>
            </a:pPr>
            <a:r>
              <a:rPr lang="en">
                <a:solidFill>
                  <a:srgbClr val="1155CC"/>
                </a:solidFill>
              </a:rPr>
              <a:t>Proposed a schema that with a variety of fields</a:t>
            </a:r>
            <a:r>
              <a:rPr lang="en" sz="1867">
                <a:solidFill>
                  <a:srgbClr val="1155CC"/>
                </a:solidFill>
              </a:rPr>
              <a:t>.</a:t>
            </a:r>
            <a:endParaRPr sz="1867">
              <a:solidFill>
                <a:srgbClr val="1D1C1D"/>
              </a:solidFill>
              <a:highlight>
                <a:srgbClr val="F8F8F8"/>
              </a:highlight>
              <a:latin typeface="Arial"/>
              <a:ea typeface="Arial"/>
              <a:cs typeface="Arial"/>
              <a:sym typeface="Arial"/>
            </a:endParaRPr>
          </a:p>
          <a:p>
            <a:pPr indent="0">
              <a:buNone/>
            </a:pPr>
            <a:endParaRPr sz="1867">
              <a:solidFill>
                <a:srgbClr val="434343"/>
              </a:solidFill>
            </a:endParaRPr>
          </a:p>
          <a:p>
            <a:pPr marL="0" indent="0">
              <a:buNone/>
            </a:pPr>
            <a:endParaRPr sz="1867">
              <a:solidFill>
                <a:srgbClr val="434343"/>
              </a:solidFill>
            </a:endParaRPr>
          </a:p>
          <a:p>
            <a:pPr marL="0" indent="0">
              <a:buNone/>
            </a:pPr>
            <a:endParaRPr sz="1867">
              <a:solidFill>
                <a:srgbClr val="1155CC"/>
              </a:solidFill>
            </a:endParaRPr>
          </a:p>
          <a:p>
            <a:pPr marL="0" indent="0">
              <a:buNone/>
            </a:pPr>
            <a:endParaRPr sz="1867">
              <a:solidFill>
                <a:srgbClr val="43434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9"/>
                                        </p:tgtEl>
                                        <p:attrNameLst>
                                          <p:attrName>style.visibility</p:attrName>
                                        </p:attrNameLst>
                                      </p:cBhvr>
                                      <p:to>
                                        <p:strVal val="visible"/>
                                      </p:to>
                                    </p:set>
                                    <p:animEffect transition="in" filter="fade">
                                      <p:cBhvr>
                                        <p:cTn id="7" dur="1000"/>
                                        <p:tgtEl>
                                          <p:spTgt spid="38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02"/>
                                        </p:tgtEl>
                                        <p:attrNameLst>
                                          <p:attrName>style.visibility</p:attrName>
                                        </p:attrNameLst>
                                      </p:cBhvr>
                                      <p:to>
                                        <p:strVal val="visible"/>
                                      </p:to>
                                    </p:set>
                                    <p:animEffect transition="in" filter="fade">
                                      <p:cBhvr>
                                        <p:cTn id="12" dur="1000"/>
                                        <p:tgtEl>
                                          <p:spTgt spid="3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906"/>
        <p:cNvGrpSpPr/>
        <p:nvPr/>
      </p:nvGrpSpPr>
      <p:grpSpPr>
        <a:xfrm>
          <a:off x="0" y="0"/>
          <a:ext cx="0" cy="0"/>
          <a:chOff x="0" y="0"/>
          <a:chExt cx="0" cy="0"/>
        </a:xfrm>
      </p:grpSpPr>
      <p:sp>
        <p:nvSpPr>
          <p:cNvPr id="3907" name="Google Shape;3907;p375"/>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Splitting Templates into “Sub-task”</a:t>
            </a:r>
            <a:endParaRPr/>
          </a:p>
          <a:p>
            <a:endParaRPr/>
          </a:p>
        </p:txBody>
      </p:sp>
      <p:sp>
        <p:nvSpPr>
          <p:cNvPr id="3908" name="Google Shape;3908;p375"/>
          <p:cNvSpPr txBox="1">
            <a:spLocks noGrp="1"/>
          </p:cNvSpPr>
          <p:nvPr>
            <p:ph type="body" idx="1"/>
          </p:nvPr>
        </p:nvSpPr>
        <p:spPr>
          <a:xfrm>
            <a:off x="371600" y="1638233"/>
            <a:ext cx="5334400" cy="32860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31789">
              <a:lnSpc>
                <a:spcPct val="100000"/>
              </a:lnSpc>
              <a:buSzPts val="1500"/>
            </a:pPr>
            <a:r>
              <a:rPr lang="en" sz="2000"/>
              <a:t>Split each template in to sub-tasks </a:t>
            </a:r>
            <a:br>
              <a:rPr lang="en" sz="1600"/>
            </a:br>
            <a:endParaRPr sz="1733"/>
          </a:p>
        </p:txBody>
      </p:sp>
      <p:sp>
        <p:nvSpPr>
          <p:cNvPr id="3909" name="Google Shape;3909;p375"/>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102</a:t>
            </a:fld>
            <a:endParaRPr/>
          </a:p>
        </p:txBody>
      </p:sp>
      <p:pic>
        <p:nvPicPr>
          <p:cNvPr id="3910" name="Google Shape;3910;p375"/>
          <p:cNvPicPr preferRelativeResize="0"/>
          <p:nvPr/>
        </p:nvPicPr>
        <p:blipFill rotWithShape="1">
          <a:blip r:embed="rId3">
            <a:alphaModFix/>
          </a:blip>
          <a:srcRect l="4647" t="39100" r="4575" b="1421"/>
          <a:stretch/>
        </p:blipFill>
        <p:spPr>
          <a:xfrm>
            <a:off x="5920233" y="1944167"/>
            <a:ext cx="5471335" cy="1894967"/>
          </a:xfrm>
          <a:prstGeom prst="rect">
            <a:avLst/>
          </a:prstGeom>
          <a:noFill/>
          <a:ln>
            <a:noFill/>
          </a:ln>
        </p:spPr>
      </p:pic>
      <p:pic>
        <p:nvPicPr>
          <p:cNvPr id="3911" name="Google Shape;3911;p375"/>
          <p:cNvPicPr preferRelativeResize="0"/>
          <p:nvPr/>
        </p:nvPicPr>
        <p:blipFill rotWithShape="1">
          <a:blip r:embed="rId4">
            <a:alphaModFix/>
          </a:blip>
          <a:srcRect l="6355" r="5616"/>
          <a:stretch/>
        </p:blipFill>
        <p:spPr>
          <a:xfrm>
            <a:off x="5955134" y="3854471"/>
            <a:ext cx="5471333" cy="2279264"/>
          </a:xfrm>
          <a:prstGeom prst="rect">
            <a:avLst/>
          </a:prstGeom>
          <a:noFill/>
          <a:ln>
            <a:noFill/>
          </a:ln>
        </p:spPr>
      </p:pic>
      <p:sp>
        <p:nvSpPr>
          <p:cNvPr id="3912" name="Google Shape;3912;p375"/>
          <p:cNvSpPr/>
          <p:nvPr/>
        </p:nvSpPr>
        <p:spPr>
          <a:xfrm>
            <a:off x="5912733" y="2016067"/>
            <a:ext cx="5471200" cy="7636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3913" name="Google Shape;3913;p375"/>
          <p:cNvSpPr/>
          <p:nvPr/>
        </p:nvSpPr>
        <p:spPr>
          <a:xfrm>
            <a:off x="11105633" y="1643400"/>
            <a:ext cx="876400" cy="300800"/>
          </a:xfrm>
          <a:prstGeom prst="wedgeRectCallout">
            <a:avLst>
              <a:gd name="adj1" fmla="val -36723"/>
              <a:gd name="adj2" fmla="val 70596"/>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Subtask1</a:t>
            </a:r>
            <a:endParaRPr sz="1200">
              <a:latin typeface="Lato"/>
              <a:ea typeface="Lato"/>
              <a:cs typeface="Lato"/>
              <a:sym typeface="Lato"/>
            </a:endParaRPr>
          </a:p>
        </p:txBody>
      </p:sp>
      <p:sp>
        <p:nvSpPr>
          <p:cNvPr id="3914" name="Google Shape;3914;p375"/>
          <p:cNvSpPr/>
          <p:nvPr/>
        </p:nvSpPr>
        <p:spPr>
          <a:xfrm>
            <a:off x="5912733" y="2828867"/>
            <a:ext cx="5471200" cy="7636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3915" name="Google Shape;3915;p375"/>
          <p:cNvSpPr/>
          <p:nvPr/>
        </p:nvSpPr>
        <p:spPr>
          <a:xfrm>
            <a:off x="5912733" y="3743267"/>
            <a:ext cx="5471200" cy="7636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3916" name="Google Shape;3916;p375"/>
          <p:cNvSpPr/>
          <p:nvPr/>
        </p:nvSpPr>
        <p:spPr>
          <a:xfrm>
            <a:off x="5912733" y="4556067"/>
            <a:ext cx="5471200" cy="7636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3917" name="Google Shape;3917;p375"/>
          <p:cNvSpPr/>
          <p:nvPr/>
        </p:nvSpPr>
        <p:spPr>
          <a:xfrm>
            <a:off x="5912733" y="5368867"/>
            <a:ext cx="5471200" cy="7636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3918" name="Google Shape;3918;p375"/>
          <p:cNvSpPr/>
          <p:nvPr/>
        </p:nvSpPr>
        <p:spPr>
          <a:xfrm>
            <a:off x="11105633" y="2557800"/>
            <a:ext cx="876400" cy="300800"/>
          </a:xfrm>
          <a:prstGeom prst="wedgeRectCallout">
            <a:avLst>
              <a:gd name="adj1" fmla="val -36723"/>
              <a:gd name="adj2" fmla="val 70596"/>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Subtask2</a:t>
            </a:r>
            <a:endParaRPr sz="1200">
              <a:latin typeface="Lato"/>
              <a:ea typeface="Lato"/>
              <a:cs typeface="Lato"/>
              <a:sym typeface="Lato"/>
            </a:endParaRPr>
          </a:p>
        </p:txBody>
      </p:sp>
      <p:sp>
        <p:nvSpPr>
          <p:cNvPr id="3919" name="Google Shape;3919;p375"/>
          <p:cNvSpPr/>
          <p:nvPr/>
        </p:nvSpPr>
        <p:spPr>
          <a:xfrm>
            <a:off x="11105633" y="3472200"/>
            <a:ext cx="876400" cy="300800"/>
          </a:xfrm>
          <a:prstGeom prst="wedgeRectCallout">
            <a:avLst>
              <a:gd name="adj1" fmla="val -36723"/>
              <a:gd name="adj2" fmla="val 70596"/>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Subtask3</a:t>
            </a:r>
            <a:endParaRPr sz="1200">
              <a:latin typeface="Lato"/>
              <a:ea typeface="Lato"/>
              <a:cs typeface="Lato"/>
              <a:sym typeface="Lato"/>
            </a:endParaRPr>
          </a:p>
        </p:txBody>
      </p:sp>
      <p:sp>
        <p:nvSpPr>
          <p:cNvPr id="3920" name="Google Shape;3920;p375"/>
          <p:cNvSpPr/>
          <p:nvPr/>
        </p:nvSpPr>
        <p:spPr>
          <a:xfrm>
            <a:off x="11105633" y="4386600"/>
            <a:ext cx="876400" cy="300800"/>
          </a:xfrm>
          <a:prstGeom prst="wedgeRectCallout">
            <a:avLst>
              <a:gd name="adj1" fmla="val -36723"/>
              <a:gd name="adj2" fmla="val 70596"/>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Subtask4</a:t>
            </a:r>
            <a:endParaRPr sz="1200">
              <a:latin typeface="Lato"/>
              <a:ea typeface="Lato"/>
              <a:cs typeface="Lato"/>
              <a:sym typeface="Lato"/>
            </a:endParaRPr>
          </a:p>
        </p:txBody>
      </p:sp>
      <p:sp>
        <p:nvSpPr>
          <p:cNvPr id="3921" name="Google Shape;3921;p375"/>
          <p:cNvSpPr/>
          <p:nvPr/>
        </p:nvSpPr>
        <p:spPr>
          <a:xfrm>
            <a:off x="11105633" y="5199400"/>
            <a:ext cx="876400" cy="300800"/>
          </a:xfrm>
          <a:prstGeom prst="wedgeRectCallout">
            <a:avLst>
              <a:gd name="adj1" fmla="val -36723"/>
              <a:gd name="adj2" fmla="val 70596"/>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Subtask5</a:t>
            </a:r>
            <a:endParaRPr sz="1200">
              <a:latin typeface="Lato"/>
              <a:ea typeface="Lato"/>
              <a:cs typeface="Lato"/>
              <a:sym typeface="Lato"/>
            </a:endParaRPr>
          </a:p>
        </p:txBody>
      </p:sp>
      <p:sp>
        <p:nvSpPr>
          <p:cNvPr id="3922" name="Google Shape;3922;p375"/>
          <p:cNvSpPr txBox="1">
            <a:spLocks noGrp="1"/>
          </p:cNvSpPr>
          <p:nvPr>
            <p:ph type="body" idx="1"/>
          </p:nvPr>
        </p:nvSpPr>
        <p:spPr>
          <a:xfrm>
            <a:off x="235400" y="1939200"/>
            <a:ext cx="5334400" cy="29604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lnSpc>
                <a:spcPct val="100000"/>
              </a:lnSpc>
              <a:buNone/>
            </a:pPr>
            <a:endParaRPr sz="1600"/>
          </a:p>
          <a:p>
            <a:pPr lvl="1" indent="-397923">
              <a:lnSpc>
                <a:spcPct val="100000"/>
              </a:lnSpc>
              <a:spcBef>
                <a:spcPts val="0"/>
              </a:spcBef>
              <a:buClr>
                <a:schemeClr val="dk1"/>
              </a:buClr>
              <a:buSzPts val="1100"/>
            </a:pPr>
            <a:r>
              <a:rPr lang="en" sz="1733">
                <a:solidFill>
                  <a:schemeClr val="dk1"/>
                </a:solidFill>
              </a:rPr>
              <a:t>Each sub-task represents one step of data creation process.</a:t>
            </a:r>
            <a:endParaRPr sz="1600"/>
          </a:p>
          <a:p>
            <a:pPr marL="1219170" indent="0">
              <a:lnSpc>
                <a:spcPct val="100000"/>
              </a:lnSpc>
              <a:buNone/>
            </a:pPr>
            <a:endParaRPr sz="1600"/>
          </a:p>
          <a:p>
            <a:pPr marL="1219170" indent="0">
              <a:lnSpc>
                <a:spcPct val="100000"/>
              </a:lnSpc>
              <a:buNone/>
            </a:pPr>
            <a:endParaRPr sz="1600"/>
          </a:p>
          <a:p>
            <a:pPr marL="1219170" indent="0">
              <a:lnSpc>
                <a:spcPct val="100000"/>
              </a:lnSpc>
              <a:buNone/>
            </a:pPr>
            <a:endParaRPr sz="1600"/>
          </a:p>
          <a:p>
            <a:pPr lvl="1" indent="-397923">
              <a:lnSpc>
                <a:spcPct val="100000"/>
              </a:lnSpc>
              <a:spcBef>
                <a:spcPts val="0"/>
              </a:spcBef>
              <a:buClr>
                <a:schemeClr val="dk1"/>
              </a:buClr>
              <a:buSzPts val="1100"/>
            </a:pPr>
            <a:r>
              <a:rPr lang="en" sz="1733"/>
              <a:t>Input of each sub-task is either external input like passages or output of some other sub-task. </a:t>
            </a:r>
            <a:endParaRPr sz="2000"/>
          </a:p>
          <a:p>
            <a:pPr indent="0">
              <a:lnSpc>
                <a:spcPct val="100000"/>
              </a:lnSpc>
              <a:buNone/>
            </a:pPr>
            <a:endParaRPr sz="2000"/>
          </a:p>
          <a:p>
            <a:pPr indent="0">
              <a:lnSpc>
                <a:spcPct val="100000"/>
              </a:lnSpc>
              <a:buNone/>
            </a:pPr>
            <a:endParaRPr sz="2000"/>
          </a:p>
          <a:p>
            <a:pPr lvl="1" indent="-397923">
              <a:lnSpc>
                <a:spcPct val="100000"/>
              </a:lnSpc>
              <a:spcBef>
                <a:spcPts val="0"/>
              </a:spcBef>
              <a:buClr>
                <a:schemeClr val="dk1"/>
              </a:buClr>
              <a:buSzPts val="1100"/>
            </a:pPr>
            <a:r>
              <a:rPr lang="en" sz="1733"/>
              <a:t>The output is purely collected from crowdworker annotation.</a:t>
            </a:r>
            <a:endParaRPr sz="1733"/>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10"/>
                                        </p:tgtEl>
                                        <p:attrNameLst>
                                          <p:attrName>style.visibility</p:attrName>
                                        </p:attrNameLst>
                                      </p:cBhvr>
                                      <p:to>
                                        <p:strVal val="visible"/>
                                      </p:to>
                                    </p:set>
                                    <p:animEffect transition="in" filter="fade">
                                      <p:cBhvr>
                                        <p:cTn id="7" dur="1000"/>
                                        <p:tgtEl>
                                          <p:spTgt spid="3910"/>
                                        </p:tgtEl>
                                      </p:cBhvr>
                                    </p:animEffect>
                                  </p:childTnLst>
                                </p:cTn>
                              </p:par>
                              <p:par>
                                <p:cTn id="8" presetID="10" presetClass="entr" presetSubtype="0" fill="hold" nodeType="withEffect">
                                  <p:stCondLst>
                                    <p:cond delay="0"/>
                                  </p:stCondLst>
                                  <p:childTnLst>
                                    <p:set>
                                      <p:cBhvr>
                                        <p:cTn id="9" dur="1" fill="hold">
                                          <p:stCondLst>
                                            <p:cond delay="0"/>
                                          </p:stCondLst>
                                        </p:cTn>
                                        <p:tgtEl>
                                          <p:spTgt spid="3912"/>
                                        </p:tgtEl>
                                        <p:attrNameLst>
                                          <p:attrName>style.visibility</p:attrName>
                                        </p:attrNameLst>
                                      </p:cBhvr>
                                      <p:to>
                                        <p:strVal val="visible"/>
                                      </p:to>
                                    </p:set>
                                    <p:animEffect transition="in" filter="fade">
                                      <p:cBhvr>
                                        <p:cTn id="10" dur="1000"/>
                                        <p:tgtEl>
                                          <p:spTgt spid="3912"/>
                                        </p:tgtEl>
                                      </p:cBhvr>
                                    </p:animEffect>
                                  </p:childTnLst>
                                </p:cTn>
                              </p:par>
                              <p:par>
                                <p:cTn id="11" presetID="10" presetClass="entr" presetSubtype="0" fill="hold" nodeType="withEffect">
                                  <p:stCondLst>
                                    <p:cond delay="0"/>
                                  </p:stCondLst>
                                  <p:childTnLst>
                                    <p:set>
                                      <p:cBhvr>
                                        <p:cTn id="12" dur="1" fill="hold">
                                          <p:stCondLst>
                                            <p:cond delay="0"/>
                                          </p:stCondLst>
                                        </p:cTn>
                                        <p:tgtEl>
                                          <p:spTgt spid="3913"/>
                                        </p:tgtEl>
                                        <p:attrNameLst>
                                          <p:attrName>style.visibility</p:attrName>
                                        </p:attrNameLst>
                                      </p:cBhvr>
                                      <p:to>
                                        <p:strVal val="visible"/>
                                      </p:to>
                                    </p:set>
                                    <p:animEffect transition="in" filter="fade">
                                      <p:cBhvr>
                                        <p:cTn id="13" dur="1000"/>
                                        <p:tgtEl>
                                          <p:spTgt spid="3913"/>
                                        </p:tgtEl>
                                      </p:cBhvr>
                                    </p:animEffect>
                                  </p:childTnLst>
                                </p:cTn>
                              </p:par>
                              <p:par>
                                <p:cTn id="14" presetID="10" presetClass="entr" presetSubtype="0" fill="hold" nodeType="withEffect">
                                  <p:stCondLst>
                                    <p:cond delay="0"/>
                                  </p:stCondLst>
                                  <p:childTnLst>
                                    <p:set>
                                      <p:cBhvr>
                                        <p:cTn id="15" dur="1" fill="hold">
                                          <p:stCondLst>
                                            <p:cond delay="0"/>
                                          </p:stCondLst>
                                        </p:cTn>
                                        <p:tgtEl>
                                          <p:spTgt spid="3918"/>
                                        </p:tgtEl>
                                        <p:attrNameLst>
                                          <p:attrName>style.visibility</p:attrName>
                                        </p:attrNameLst>
                                      </p:cBhvr>
                                      <p:to>
                                        <p:strVal val="visible"/>
                                      </p:to>
                                    </p:set>
                                    <p:animEffect transition="in" filter="fade">
                                      <p:cBhvr>
                                        <p:cTn id="16" dur="1000"/>
                                        <p:tgtEl>
                                          <p:spTgt spid="3918"/>
                                        </p:tgtEl>
                                      </p:cBhvr>
                                    </p:animEffect>
                                  </p:childTnLst>
                                </p:cTn>
                              </p:par>
                              <p:par>
                                <p:cTn id="17" presetID="10" presetClass="entr" presetSubtype="0" fill="hold" nodeType="withEffect">
                                  <p:stCondLst>
                                    <p:cond delay="0"/>
                                  </p:stCondLst>
                                  <p:childTnLst>
                                    <p:set>
                                      <p:cBhvr>
                                        <p:cTn id="18" dur="1" fill="hold">
                                          <p:stCondLst>
                                            <p:cond delay="0"/>
                                          </p:stCondLst>
                                        </p:cTn>
                                        <p:tgtEl>
                                          <p:spTgt spid="3919"/>
                                        </p:tgtEl>
                                        <p:attrNameLst>
                                          <p:attrName>style.visibility</p:attrName>
                                        </p:attrNameLst>
                                      </p:cBhvr>
                                      <p:to>
                                        <p:strVal val="visible"/>
                                      </p:to>
                                    </p:set>
                                    <p:animEffect transition="in" filter="fade">
                                      <p:cBhvr>
                                        <p:cTn id="19" dur="1000"/>
                                        <p:tgtEl>
                                          <p:spTgt spid="3919"/>
                                        </p:tgtEl>
                                      </p:cBhvr>
                                    </p:animEffect>
                                  </p:childTnLst>
                                </p:cTn>
                              </p:par>
                              <p:par>
                                <p:cTn id="20" presetID="10" presetClass="entr" presetSubtype="0" fill="hold" nodeType="withEffect">
                                  <p:stCondLst>
                                    <p:cond delay="0"/>
                                  </p:stCondLst>
                                  <p:childTnLst>
                                    <p:set>
                                      <p:cBhvr>
                                        <p:cTn id="21" dur="1" fill="hold">
                                          <p:stCondLst>
                                            <p:cond delay="0"/>
                                          </p:stCondLst>
                                        </p:cTn>
                                        <p:tgtEl>
                                          <p:spTgt spid="3920"/>
                                        </p:tgtEl>
                                        <p:attrNameLst>
                                          <p:attrName>style.visibility</p:attrName>
                                        </p:attrNameLst>
                                      </p:cBhvr>
                                      <p:to>
                                        <p:strVal val="visible"/>
                                      </p:to>
                                    </p:set>
                                    <p:animEffect transition="in" filter="fade">
                                      <p:cBhvr>
                                        <p:cTn id="22" dur="1000"/>
                                        <p:tgtEl>
                                          <p:spTgt spid="3920"/>
                                        </p:tgtEl>
                                      </p:cBhvr>
                                    </p:animEffect>
                                  </p:childTnLst>
                                </p:cTn>
                              </p:par>
                              <p:par>
                                <p:cTn id="23" presetID="10" presetClass="entr" presetSubtype="0" fill="hold" nodeType="withEffect">
                                  <p:stCondLst>
                                    <p:cond delay="0"/>
                                  </p:stCondLst>
                                  <p:childTnLst>
                                    <p:set>
                                      <p:cBhvr>
                                        <p:cTn id="24" dur="1" fill="hold">
                                          <p:stCondLst>
                                            <p:cond delay="0"/>
                                          </p:stCondLst>
                                        </p:cTn>
                                        <p:tgtEl>
                                          <p:spTgt spid="3921"/>
                                        </p:tgtEl>
                                        <p:attrNameLst>
                                          <p:attrName>style.visibility</p:attrName>
                                        </p:attrNameLst>
                                      </p:cBhvr>
                                      <p:to>
                                        <p:strVal val="visible"/>
                                      </p:to>
                                    </p:set>
                                    <p:animEffect transition="in" filter="fade">
                                      <p:cBhvr>
                                        <p:cTn id="25" dur="1000"/>
                                        <p:tgtEl>
                                          <p:spTgt spid="3921"/>
                                        </p:tgtEl>
                                      </p:cBhvr>
                                    </p:animEffect>
                                  </p:childTnLst>
                                </p:cTn>
                              </p:par>
                              <p:par>
                                <p:cTn id="26" presetID="10" presetClass="entr" presetSubtype="0" fill="hold" nodeType="withEffect">
                                  <p:stCondLst>
                                    <p:cond delay="0"/>
                                  </p:stCondLst>
                                  <p:childTnLst>
                                    <p:set>
                                      <p:cBhvr>
                                        <p:cTn id="27" dur="1" fill="hold">
                                          <p:stCondLst>
                                            <p:cond delay="0"/>
                                          </p:stCondLst>
                                        </p:cTn>
                                        <p:tgtEl>
                                          <p:spTgt spid="3914"/>
                                        </p:tgtEl>
                                        <p:attrNameLst>
                                          <p:attrName>style.visibility</p:attrName>
                                        </p:attrNameLst>
                                      </p:cBhvr>
                                      <p:to>
                                        <p:strVal val="visible"/>
                                      </p:to>
                                    </p:set>
                                    <p:animEffect transition="in" filter="fade">
                                      <p:cBhvr>
                                        <p:cTn id="28" dur="1000"/>
                                        <p:tgtEl>
                                          <p:spTgt spid="3914"/>
                                        </p:tgtEl>
                                      </p:cBhvr>
                                    </p:animEffect>
                                  </p:childTnLst>
                                </p:cTn>
                              </p:par>
                              <p:par>
                                <p:cTn id="29" presetID="10" presetClass="entr" presetSubtype="0" fill="hold" nodeType="withEffect">
                                  <p:stCondLst>
                                    <p:cond delay="0"/>
                                  </p:stCondLst>
                                  <p:childTnLst>
                                    <p:set>
                                      <p:cBhvr>
                                        <p:cTn id="30" dur="1" fill="hold">
                                          <p:stCondLst>
                                            <p:cond delay="0"/>
                                          </p:stCondLst>
                                        </p:cTn>
                                        <p:tgtEl>
                                          <p:spTgt spid="3915"/>
                                        </p:tgtEl>
                                        <p:attrNameLst>
                                          <p:attrName>style.visibility</p:attrName>
                                        </p:attrNameLst>
                                      </p:cBhvr>
                                      <p:to>
                                        <p:strVal val="visible"/>
                                      </p:to>
                                    </p:set>
                                    <p:animEffect transition="in" filter="fade">
                                      <p:cBhvr>
                                        <p:cTn id="31" dur="1000"/>
                                        <p:tgtEl>
                                          <p:spTgt spid="3915"/>
                                        </p:tgtEl>
                                      </p:cBhvr>
                                    </p:animEffect>
                                  </p:childTnLst>
                                </p:cTn>
                              </p:par>
                              <p:par>
                                <p:cTn id="32" presetID="10" presetClass="entr" presetSubtype="0" fill="hold" nodeType="withEffect">
                                  <p:stCondLst>
                                    <p:cond delay="0"/>
                                  </p:stCondLst>
                                  <p:childTnLst>
                                    <p:set>
                                      <p:cBhvr>
                                        <p:cTn id="33" dur="1" fill="hold">
                                          <p:stCondLst>
                                            <p:cond delay="0"/>
                                          </p:stCondLst>
                                        </p:cTn>
                                        <p:tgtEl>
                                          <p:spTgt spid="3916"/>
                                        </p:tgtEl>
                                        <p:attrNameLst>
                                          <p:attrName>style.visibility</p:attrName>
                                        </p:attrNameLst>
                                      </p:cBhvr>
                                      <p:to>
                                        <p:strVal val="visible"/>
                                      </p:to>
                                    </p:set>
                                    <p:animEffect transition="in" filter="fade">
                                      <p:cBhvr>
                                        <p:cTn id="34" dur="1000"/>
                                        <p:tgtEl>
                                          <p:spTgt spid="3916"/>
                                        </p:tgtEl>
                                      </p:cBhvr>
                                    </p:animEffect>
                                  </p:childTnLst>
                                </p:cTn>
                              </p:par>
                              <p:par>
                                <p:cTn id="35" presetID="10" presetClass="entr" presetSubtype="0" fill="hold" nodeType="withEffect">
                                  <p:stCondLst>
                                    <p:cond delay="0"/>
                                  </p:stCondLst>
                                  <p:childTnLst>
                                    <p:set>
                                      <p:cBhvr>
                                        <p:cTn id="36" dur="1" fill="hold">
                                          <p:stCondLst>
                                            <p:cond delay="0"/>
                                          </p:stCondLst>
                                        </p:cTn>
                                        <p:tgtEl>
                                          <p:spTgt spid="3917"/>
                                        </p:tgtEl>
                                        <p:attrNameLst>
                                          <p:attrName>style.visibility</p:attrName>
                                        </p:attrNameLst>
                                      </p:cBhvr>
                                      <p:to>
                                        <p:strVal val="visible"/>
                                      </p:to>
                                    </p:set>
                                    <p:animEffect transition="in" filter="fade">
                                      <p:cBhvr>
                                        <p:cTn id="37" dur="1000"/>
                                        <p:tgtEl>
                                          <p:spTgt spid="3917"/>
                                        </p:tgtEl>
                                      </p:cBhvr>
                                    </p:animEffect>
                                  </p:childTnLst>
                                </p:cTn>
                              </p:par>
                              <p:par>
                                <p:cTn id="38" presetID="10" presetClass="entr" presetSubtype="0" fill="hold" nodeType="withEffect">
                                  <p:stCondLst>
                                    <p:cond delay="0"/>
                                  </p:stCondLst>
                                  <p:childTnLst>
                                    <p:set>
                                      <p:cBhvr>
                                        <p:cTn id="39" dur="1" fill="hold">
                                          <p:stCondLst>
                                            <p:cond delay="0"/>
                                          </p:stCondLst>
                                        </p:cTn>
                                        <p:tgtEl>
                                          <p:spTgt spid="3911"/>
                                        </p:tgtEl>
                                        <p:attrNameLst>
                                          <p:attrName>style.visibility</p:attrName>
                                        </p:attrNameLst>
                                      </p:cBhvr>
                                      <p:to>
                                        <p:strVal val="visible"/>
                                      </p:to>
                                    </p:set>
                                    <p:animEffect transition="in" filter="fade">
                                      <p:cBhvr>
                                        <p:cTn id="40" dur="1000"/>
                                        <p:tgtEl>
                                          <p:spTgt spid="3911"/>
                                        </p:tgtEl>
                                      </p:cBhvr>
                                    </p:animEffect>
                                  </p:childTnLst>
                                </p:cTn>
                              </p:par>
                              <p:par>
                                <p:cTn id="41" presetID="10" presetClass="entr" presetSubtype="0" fill="hold" nodeType="withEffect">
                                  <p:stCondLst>
                                    <p:cond delay="0"/>
                                  </p:stCondLst>
                                  <p:childTnLst>
                                    <p:set>
                                      <p:cBhvr>
                                        <p:cTn id="42" dur="1" fill="hold">
                                          <p:stCondLst>
                                            <p:cond delay="0"/>
                                          </p:stCondLst>
                                        </p:cTn>
                                        <p:tgtEl>
                                          <p:spTgt spid="3908"/>
                                        </p:tgtEl>
                                        <p:attrNameLst>
                                          <p:attrName>style.visibility</p:attrName>
                                        </p:attrNameLst>
                                      </p:cBhvr>
                                      <p:to>
                                        <p:strVal val="visible"/>
                                      </p:to>
                                    </p:set>
                                    <p:animEffect transition="in" filter="fade">
                                      <p:cBhvr>
                                        <p:cTn id="43" dur="1000"/>
                                        <p:tgtEl>
                                          <p:spTgt spid="390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922">
                                            <p:txEl>
                                              <p:pRg st="1" end="1"/>
                                            </p:txEl>
                                          </p:spTgt>
                                        </p:tgtEl>
                                        <p:attrNameLst>
                                          <p:attrName>style.visibility</p:attrName>
                                        </p:attrNameLst>
                                      </p:cBhvr>
                                      <p:to>
                                        <p:strVal val="visible"/>
                                      </p:to>
                                    </p:set>
                                    <p:animEffect transition="in" filter="fade">
                                      <p:cBhvr>
                                        <p:cTn id="48" dur="1000"/>
                                        <p:tgtEl>
                                          <p:spTgt spid="392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22">
                                            <p:txEl>
                                              <p:pRg st="5" end="5"/>
                                            </p:txEl>
                                          </p:spTgt>
                                        </p:tgtEl>
                                        <p:attrNameLst>
                                          <p:attrName>style.visibility</p:attrName>
                                        </p:attrNameLst>
                                      </p:cBhvr>
                                      <p:to>
                                        <p:strVal val="visible"/>
                                      </p:to>
                                    </p:set>
                                    <p:animEffect transition="in" filter="fade">
                                      <p:cBhvr>
                                        <p:cTn id="53" dur="1000"/>
                                        <p:tgtEl>
                                          <p:spTgt spid="3922">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922">
                                            <p:txEl>
                                              <p:pRg st="8" end="8"/>
                                            </p:txEl>
                                          </p:spTgt>
                                        </p:tgtEl>
                                        <p:attrNameLst>
                                          <p:attrName>style.visibility</p:attrName>
                                        </p:attrNameLst>
                                      </p:cBhvr>
                                      <p:to>
                                        <p:strVal val="visible"/>
                                      </p:to>
                                    </p:set>
                                    <p:animEffect transition="in" filter="fade">
                                      <p:cBhvr>
                                        <p:cTn id="58" dur="1000"/>
                                        <p:tgtEl>
                                          <p:spTgt spid="39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926"/>
        <p:cNvGrpSpPr/>
        <p:nvPr/>
      </p:nvGrpSpPr>
      <p:grpSpPr>
        <a:xfrm>
          <a:off x="0" y="0"/>
          <a:ext cx="0" cy="0"/>
          <a:chOff x="0" y="0"/>
          <a:chExt cx="0" cy="0"/>
        </a:xfrm>
      </p:grpSpPr>
      <p:grpSp>
        <p:nvGrpSpPr>
          <p:cNvPr id="3927" name="Google Shape;3927;p376"/>
          <p:cNvGrpSpPr/>
          <p:nvPr/>
        </p:nvGrpSpPr>
        <p:grpSpPr>
          <a:xfrm>
            <a:off x="7060967" y="1816700"/>
            <a:ext cx="4835200" cy="4400800"/>
            <a:chOff x="5295725" y="1362525"/>
            <a:chExt cx="3626400" cy="3300600"/>
          </a:xfrm>
        </p:grpSpPr>
        <p:sp>
          <p:nvSpPr>
            <p:cNvPr id="3928" name="Google Shape;3928;p376"/>
            <p:cNvSpPr/>
            <p:nvPr/>
          </p:nvSpPr>
          <p:spPr>
            <a:xfrm>
              <a:off x="5295725" y="1362525"/>
              <a:ext cx="3626400" cy="33006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Sub-task Instructions:</a:t>
              </a:r>
              <a:r>
                <a:rPr lang="en" sz="1333" b="1">
                  <a:latin typeface="Lato"/>
                  <a:ea typeface="Lato"/>
                  <a:cs typeface="Lato"/>
                  <a:sym typeface="Lato"/>
                </a:rPr>
                <a:t> </a:t>
              </a:r>
              <a:endParaRPr sz="1333" b="1">
                <a:latin typeface="Lato"/>
                <a:ea typeface="Lato"/>
                <a:cs typeface="Lato"/>
                <a:sym typeface="Lato"/>
              </a:endParaRPr>
            </a:p>
            <a:p>
              <a:pPr algn="ctr">
                <a:spcBef>
                  <a:spcPts val="0"/>
                </a:spcBef>
                <a:spcAft>
                  <a:spcPts val="0"/>
                </a:spcAft>
              </a:pPr>
              <a:endParaRPr sz="1333" i="1">
                <a:latin typeface="Lato"/>
                <a:ea typeface="Lato"/>
                <a:cs typeface="Lato"/>
                <a:sym typeface="Lato"/>
              </a:endParaRPr>
            </a:p>
          </p:txBody>
        </p:sp>
        <p:sp>
          <p:nvSpPr>
            <p:cNvPr id="3929" name="Google Shape;3929;p376"/>
            <p:cNvSpPr/>
            <p:nvPr/>
          </p:nvSpPr>
          <p:spPr>
            <a:xfrm>
              <a:off x="5428450" y="2321875"/>
              <a:ext cx="3327000" cy="12075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Examples:</a:t>
              </a:r>
              <a:r>
                <a:rPr lang="en" sz="1333" b="1">
                  <a:latin typeface="Lato"/>
                  <a:ea typeface="Lato"/>
                  <a:cs typeface="Lato"/>
                  <a:sym typeface="Lato"/>
                </a:rPr>
                <a:t> </a:t>
              </a:r>
              <a:endParaRPr sz="1333" b="1" i="1">
                <a:latin typeface="Lato"/>
                <a:ea typeface="Lato"/>
                <a:cs typeface="Lato"/>
                <a:sym typeface="Lato"/>
              </a:endParaRPr>
            </a:p>
          </p:txBody>
        </p:sp>
        <p:sp>
          <p:nvSpPr>
            <p:cNvPr id="3930" name="Google Shape;3930;p376"/>
            <p:cNvSpPr/>
            <p:nvPr/>
          </p:nvSpPr>
          <p:spPr>
            <a:xfrm>
              <a:off x="5752235" y="3890906"/>
              <a:ext cx="758700" cy="35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Prompt message </a:t>
              </a:r>
              <a:endParaRPr/>
            </a:p>
          </p:txBody>
        </p:sp>
        <p:sp>
          <p:nvSpPr>
            <p:cNvPr id="3931" name="Google Shape;3931;p376"/>
            <p:cNvSpPr/>
            <p:nvPr/>
          </p:nvSpPr>
          <p:spPr>
            <a:xfrm>
              <a:off x="5475075" y="1710050"/>
              <a:ext cx="466200" cy="35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Title</a:t>
              </a:r>
              <a:endParaRPr/>
            </a:p>
          </p:txBody>
        </p:sp>
        <p:sp>
          <p:nvSpPr>
            <p:cNvPr id="3932" name="Google Shape;3932;p376"/>
            <p:cNvSpPr/>
            <p:nvPr/>
          </p:nvSpPr>
          <p:spPr>
            <a:xfrm>
              <a:off x="6936300" y="3653800"/>
              <a:ext cx="1819200" cy="7656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Input/outputs:</a:t>
              </a:r>
              <a:r>
                <a:rPr lang="en" sz="1333" b="1">
                  <a:latin typeface="Lato"/>
                  <a:ea typeface="Lato"/>
                  <a:cs typeface="Lato"/>
                  <a:sym typeface="Lato"/>
                </a:rPr>
                <a:t> </a:t>
              </a:r>
              <a:endParaRPr sz="1333" b="1" i="1">
                <a:latin typeface="Lato"/>
                <a:ea typeface="Lato"/>
                <a:cs typeface="Lato"/>
                <a:sym typeface="Lato"/>
              </a:endParaRPr>
            </a:p>
          </p:txBody>
        </p:sp>
        <p:sp>
          <p:nvSpPr>
            <p:cNvPr id="3933" name="Google Shape;3933;p376"/>
            <p:cNvSpPr/>
            <p:nvPr/>
          </p:nvSpPr>
          <p:spPr>
            <a:xfrm>
              <a:off x="7112308" y="3990405"/>
              <a:ext cx="511800" cy="22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input</a:t>
              </a:r>
              <a:endParaRPr/>
            </a:p>
          </p:txBody>
        </p:sp>
      </p:grpSp>
      <p:sp>
        <p:nvSpPr>
          <p:cNvPr id="3934" name="Google Shape;3934;p376"/>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Schema Definition (1)</a:t>
            </a:r>
            <a:endParaRPr/>
          </a:p>
        </p:txBody>
      </p:sp>
      <p:sp>
        <p:nvSpPr>
          <p:cNvPr id="3935" name="Google Shape;3935;p376"/>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103</a:t>
            </a:fld>
            <a:endParaRPr/>
          </a:p>
        </p:txBody>
      </p:sp>
      <p:pic>
        <p:nvPicPr>
          <p:cNvPr id="3936" name="Google Shape;3936;p376"/>
          <p:cNvPicPr preferRelativeResize="0"/>
          <p:nvPr/>
        </p:nvPicPr>
        <p:blipFill rotWithShape="1">
          <a:blip r:embed="rId3">
            <a:alphaModFix/>
          </a:blip>
          <a:srcRect/>
          <a:stretch/>
        </p:blipFill>
        <p:spPr>
          <a:xfrm>
            <a:off x="256852" y="1791565"/>
            <a:ext cx="6353177" cy="4050276"/>
          </a:xfrm>
          <a:prstGeom prst="rect">
            <a:avLst/>
          </a:prstGeom>
          <a:noFill/>
          <a:ln>
            <a:noFill/>
          </a:ln>
        </p:spPr>
      </p:pic>
      <p:sp>
        <p:nvSpPr>
          <p:cNvPr id="3937" name="Google Shape;3937;p376"/>
          <p:cNvSpPr/>
          <p:nvPr/>
        </p:nvSpPr>
        <p:spPr>
          <a:xfrm>
            <a:off x="712400" y="1738233"/>
            <a:ext cx="1638400" cy="5224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3938" name="Google Shape;3938;p376"/>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103</a:t>
            </a:fld>
            <a:endParaRPr/>
          </a:p>
        </p:txBody>
      </p:sp>
      <p:sp>
        <p:nvSpPr>
          <p:cNvPr id="3939" name="Google Shape;3939;p376"/>
          <p:cNvSpPr/>
          <p:nvPr/>
        </p:nvSpPr>
        <p:spPr>
          <a:xfrm>
            <a:off x="8008731" y="2280067"/>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Definition</a:t>
            </a:r>
            <a:endParaRPr/>
          </a:p>
        </p:txBody>
      </p:sp>
      <p:sp>
        <p:nvSpPr>
          <p:cNvPr id="3940" name="Google Shape;3940;p376"/>
          <p:cNvSpPr/>
          <p:nvPr/>
        </p:nvSpPr>
        <p:spPr>
          <a:xfrm>
            <a:off x="9183825" y="2280033"/>
            <a:ext cx="11324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“Don’t” instructions</a:t>
            </a:r>
            <a:endParaRPr/>
          </a:p>
        </p:txBody>
      </p:sp>
      <p:sp>
        <p:nvSpPr>
          <p:cNvPr id="3941" name="Google Shape;3941;p376"/>
          <p:cNvSpPr/>
          <p:nvPr/>
        </p:nvSpPr>
        <p:spPr>
          <a:xfrm>
            <a:off x="10456433" y="2280033"/>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Emphasize/Caution</a:t>
            </a:r>
            <a:endParaRPr/>
          </a:p>
        </p:txBody>
      </p:sp>
      <p:sp>
        <p:nvSpPr>
          <p:cNvPr id="3942" name="Google Shape;3942;p376"/>
          <p:cNvSpPr/>
          <p:nvPr/>
        </p:nvSpPr>
        <p:spPr>
          <a:xfrm>
            <a:off x="7474533" y="3490933"/>
            <a:ext cx="1692800" cy="102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Positive example</a:t>
            </a:r>
            <a:endParaRPr/>
          </a:p>
        </p:txBody>
      </p:sp>
      <p:sp>
        <p:nvSpPr>
          <p:cNvPr id="3943" name="Google Shape;3943;p376"/>
          <p:cNvSpPr/>
          <p:nvPr/>
        </p:nvSpPr>
        <p:spPr>
          <a:xfrm>
            <a:off x="9726200" y="3483500"/>
            <a:ext cx="1563600" cy="93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Negative example</a:t>
            </a:r>
            <a:endParaRPr/>
          </a:p>
        </p:txBody>
      </p:sp>
      <p:sp>
        <p:nvSpPr>
          <p:cNvPr id="3944" name="Google Shape;3944;p376"/>
          <p:cNvSpPr/>
          <p:nvPr/>
        </p:nvSpPr>
        <p:spPr>
          <a:xfrm>
            <a:off x="7608525"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3945" name="Google Shape;3945;p376"/>
          <p:cNvSpPr/>
          <p:nvPr/>
        </p:nvSpPr>
        <p:spPr>
          <a:xfrm>
            <a:off x="8463592"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3946" name="Google Shape;3946;p376"/>
          <p:cNvSpPr/>
          <p:nvPr/>
        </p:nvSpPr>
        <p:spPr>
          <a:xfrm>
            <a:off x="8050925" y="4215889"/>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3947" name="Google Shape;3947;p376"/>
          <p:cNvSpPr/>
          <p:nvPr/>
        </p:nvSpPr>
        <p:spPr>
          <a:xfrm>
            <a:off x="9856048"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3948" name="Google Shape;3948;p376"/>
          <p:cNvSpPr/>
          <p:nvPr/>
        </p:nvSpPr>
        <p:spPr>
          <a:xfrm>
            <a:off x="10609260"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3949" name="Google Shape;3949;p376"/>
          <p:cNvSpPr/>
          <p:nvPr/>
        </p:nvSpPr>
        <p:spPr>
          <a:xfrm>
            <a:off x="9861492" y="4167567"/>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3950" name="Google Shape;3950;p376"/>
          <p:cNvSpPr/>
          <p:nvPr/>
        </p:nvSpPr>
        <p:spPr>
          <a:xfrm>
            <a:off x="10511335" y="4167577"/>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Suggestion</a:t>
            </a:r>
            <a:endParaRPr sz="1600"/>
          </a:p>
        </p:txBody>
      </p:sp>
      <p:sp>
        <p:nvSpPr>
          <p:cNvPr id="3951" name="Google Shape;3951;p376"/>
          <p:cNvSpPr/>
          <p:nvPr/>
        </p:nvSpPr>
        <p:spPr>
          <a:xfrm>
            <a:off x="10649753" y="5330340"/>
            <a:ext cx="809200" cy="284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output</a:t>
            </a:r>
            <a:endParaRPr/>
          </a:p>
        </p:txBody>
      </p:sp>
      <p:sp>
        <p:nvSpPr>
          <p:cNvPr id="3952" name="Google Shape;3952;p376"/>
          <p:cNvSpPr txBox="1"/>
          <p:nvPr/>
        </p:nvSpPr>
        <p:spPr>
          <a:xfrm>
            <a:off x="10123833" y="5592067"/>
            <a:ext cx="19792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 instances</a:t>
            </a:r>
            <a:endParaRPr sz="1067">
              <a:latin typeface="Lato"/>
              <a:ea typeface="Lato"/>
              <a:cs typeface="Lato"/>
              <a:sym typeface="Lato"/>
            </a:endParaRPr>
          </a:p>
        </p:txBody>
      </p:sp>
      <p:sp>
        <p:nvSpPr>
          <p:cNvPr id="3953" name="Google Shape;3953;p376"/>
          <p:cNvSpPr txBox="1"/>
          <p:nvPr/>
        </p:nvSpPr>
        <p:spPr>
          <a:xfrm>
            <a:off x="9960967" y="4387901"/>
            <a:ext cx="18648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examples for sub-task</a:t>
            </a:r>
            <a:endParaRPr sz="1067">
              <a:latin typeface="Lato"/>
              <a:ea typeface="Lato"/>
              <a:cs typeface="Lato"/>
              <a:sym typeface="Lato"/>
            </a:endParaRPr>
          </a:p>
        </p:txBody>
      </p:sp>
      <p:sp>
        <p:nvSpPr>
          <p:cNvPr id="3954" name="Google Shape;3954;p376"/>
          <p:cNvSpPr txBox="1"/>
          <p:nvPr/>
        </p:nvSpPr>
        <p:spPr>
          <a:xfrm>
            <a:off x="10880275" y="5903801"/>
            <a:ext cx="11324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sub-tasks</a:t>
            </a:r>
            <a:endParaRPr sz="1067">
              <a:latin typeface="Lato"/>
              <a:ea typeface="Lato"/>
              <a:cs typeface="Lato"/>
              <a:sym typeface="Lato"/>
            </a:endParaRPr>
          </a:p>
        </p:txBody>
      </p:sp>
      <p:cxnSp>
        <p:nvCxnSpPr>
          <p:cNvPr id="3955" name="Google Shape;3955;p376"/>
          <p:cNvCxnSpPr>
            <a:stCxn id="3937" idx="0"/>
            <a:endCxn id="3931" idx="1"/>
          </p:cNvCxnSpPr>
          <p:nvPr/>
        </p:nvCxnSpPr>
        <p:spPr>
          <a:xfrm rot="-5400000" flipH="1">
            <a:off x="4027400" y="-757567"/>
            <a:ext cx="776800" cy="5768400"/>
          </a:xfrm>
          <a:prstGeom prst="curvedConnector4">
            <a:avLst>
              <a:gd name="adj1" fmla="val -40873"/>
              <a:gd name="adj2" fmla="val 57102"/>
            </a:avLst>
          </a:prstGeom>
          <a:noFill/>
          <a:ln w="9525" cap="flat" cmpd="sng">
            <a:solidFill>
              <a:srgbClr val="FF0000"/>
            </a:solidFill>
            <a:prstDash val="solid"/>
            <a:round/>
            <a:headEnd type="stealth"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7"/>
                                        </p:tgtEl>
                                        <p:attrNameLst>
                                          <p:attrName>style.visibility</p:attrName>
                                        </p:attrNameLst>
                                      </p:cBhvr>
                                      <p:to>
                                        <p:strVal val="visible"/>
                                      </p:to>
                                    </p:set>
                                    <p:animEffect transition="in" filter="fade">
                                      <p:cBhvr>
                                        <p:cTn id="7" dur="1000"/>
                                        <p:tgtEl>
                                          <p:spTgt spid="3927"/>
                                        </p:tgtEl>
                                      </p:cBhvr>
                                    </p:animEffect>
                                  </p:childTnLst>
                                </p:cTn>
                              </p:par>
                              <p:par>
                                <p:cTn id="8" presetID="10" presetClass="entr" presetSubtype="0" fill="hold" nodeType="withEffect">
                                  <p:stCondLst>
                                    <p:cond delay="0"/>
                                  </p:stCondLst>
                                  <p:childTnLst>
                                    <p:set>
                                      <p:cBhvr>
                                        <p:cTn id="9" dur="1" fill="hold">
                                          <p:stCondLst>
                                            <p:cond delay="0"/>
                                          </p:stCondLst>
                                        </p:cTn>
                                        <p:tgtEl>
                                          <p:spTgt spid="3935"/>
                                        </p:tgtEl>
                                        <p:attrNameLst>
                                          <p:attrName>style.visibility</p:attrName>
                                        </p:attrNameLst>
                                      </p:cBhvr>
                                      <p:to>
                                        <p:strVal val="visible"/>
                                      </p:to>
                                    </p:set>
                                    <p:animEffect transition="in" filter="fade">
                                      <p:cBhvr>
                                        <p:cTn id="10" dur="1000"/>
                                        <p:tgtEl>
                                          <p:spTgt spid="3935"/>
                                        </p:tgtEl>
                                      </p:cBhvr>
                                    </p:animEffect>
                                  </p:childTnLst>
                                </p:cTn>
                              </p:par>
                              <p:par>
                                <p:cTn id="11" presetID="10" presetClass="entr" presetSubtype="0" fill="hold" nodeType="withEffect">
                                  <p:stCondLst>
                                    <p:cond delay="0"/>
                                  </p:stCondLst>
                                  <p:childTnLst>
                                    <p:set>
                                      <p:cBhvr>
                                        <p:cTn id="12" dur="1" fill="hold">
                                          <p:stCondLst>
                                            <p:cond delay="0"/>
                                          </p:stCondLst>
                                        </p:cTn>
                                        <p:tgtEl>
                                          <p:spTgt spid="3936"/>
                                        </p:tgtEl>
                                        <p:attrNameLst>
                                          <p:attrName>style.visibility</p:attrName>
                                        </p:attrNameLst>
                                      </p:cBhvr>
                                      <p:to>
                                        <p:strVal val="visible"/>
                                      </p:to>
                                    </p:set>
                                    <p:animEffect transition="in" filter="fade">
                                      <p:cBhvr>
                                        <p:cTn id="13" dur="1000"/>
                                        <p:tgtEl>
                                          <p:spTgt spid="3936"/>
                                        </p:tgtEl>
                                      </p:cBhvr>
                                    </p:animEffect>
                                  </p:childTnLst>
                                </p:cTn>
                              </p:par>
                              <p:par>
                                <p:cTn id="14" presetID="10" presetClass="entr" presetSubtype="0" fill="hold" nodeType="withEffect">
                                  <p:stCondLst>
                                    <p:cond delay="0"/>
                                  </p:stCondLst>
                                  <p:childTnLst>
                                    <p:set>
                                      <p:cBhvr>
                                        <p:cTn id="15" dur="1" fill="hold">
                                          <p:stCondLst>
                                            <p:cond delay="0"/>
                                          </p:stCondLst>
                                        </p:cTn>
                                        <p:tgtEl>
                                          <p:spTgt spid="3937"/>
                                        </p:tgtEl>
                                        <p:attrNameLst>
                                          <p:attrName>style.visibility</p:attrName>
                                        </p:attrNameLst>
                                      </p:cBhvr>
                                      <p:to>
                                        <p:strVal val="visible"/>
                                      </p:to>
                                    </p:set>
                                    <p:animEffect transition="in" filter="fade">
                                      <p:cBhvr>
                                        <p:cTn id="16" dur="1000"/>
                                        <p:tgtEl>
                                          <p:spTgt spid="3937"/>
                                        </p:tgtEl>
                                      </p:cBhvr>
                                    </p:animEffect>
                                  </p:childTnLst>
                                </p:cTn>
                              </p:par>
                              <p:par>
                                <p:cTn id="17" presetID="10" presetClass="entr" presetSubtype="0" fill="hold" nodeType="withEffect">
                                  <p:stCondLst>
                                    <p:cond delay="0"/>
                                  </p:stCondLst>
                                  <p:childTnLst>
                                    <p:set>
                                      <p:cBhvr>
                                        <p:cTn id="18" dur="1" fill="hold">
                                          <p:stCondLst>
                                            <p:cond delay="0"/>
                                          </p:stCondLst>
                                        </p:cTn>
                                        <p:tgtEl>
                                          <p:spTgt spid="3938"/>
                                        </p:tgtEl>
                                        <p:attrNameLst>
                                          <p:attrName>style.visibility</p:attrName>
                                        </p:attrNameLst>
                                      </p:cBhvr>
                                      <p:to>
                                        <p:strVal val="visible"/>
                                      </p:to>
                                    </p:set>
                                    <p:animEffect transition="in" filter="fade">
                                      <p:cBhvr>
                                        <p:cTn id="19" dur="1000"/>
                                        <p:tgtEl>
                                          <p:spTgt spid="3938"/>
                                        </p:tgtEl>
                                      </p:cBhvr>
                                    </p:animEffect>
                                  </p:childTnLst>
                                </p:cTn>
                              </p:par>
                              <p:par>
                                <p:cTn id="20" presetID="10" presetClass="entr" presetSubtype="0" fill="hold" nodeType="withEffect">
                                  <p:stCondLst>
                                    <p:cond delay="0"/>
                                  </p:stCondLst>
                                  <p:childTnLst>
                                    <p:set>
                                      <p:cBhvr>
                                        <p:cTn id="21" dur="1" fill="hold">
                                          <p:stCondLst>
                                            <p:cond delay="0"/>
                                          </p:stCondLst>
                                        </p:cTn>
                                        <p:tgtEl>
                                          <p:spTgt spid="3939"/>
                                        </p:tgtEl>
                                        <p:attrNameLst>
                                          <p:attrName>style.visibility</p:attrName>
                                        </p:attrNameLst>
                                      </p:cBhvr>
                                      <p:to>
                                        <p:strVal val="visible"/>
                                      </p:to>
                                    </p:set>
                                    <p:animEffect transition="in" filter="fade">
                                      <p:cBhvr>
                                        <p:cTn id="22" dur="1000"/>
                                        <p:tgtEl>
                                          <p:spTgt spid="3939"/>
                                        </p:tgtEl>
                                      </p:cBhvr>
                                    </p:animEffect>
                                  </p:childTnLst>
                                </p:cTn>
                              </p:par>
                              <p:par>
                                <p:cTn id="23" presetID="10" presetClass="entr" presetSubtype="0" fill="hold" nodeType="withEffect">
                                  <p:stCondLst>
                                    <p:cond delay="0"/>
                                  </p:stCondLst>
                                  <p:childTnLst>
                                    <p:set>
                                      <p:cBhvr>
                                        <p:cTn id="24" dur="1" fill="hold">
                                          <p:stCondLst>
                                            <p:cond delay="0"/>
                                          </p:stCondLst>
                                        </p:cTn>
                                        <p:tgtEl>
                                          <p:spTgt spid="3940"/>
                                        </p:tgtEl>
                                        <p:attrNameLst>
                                          <p:attrName>style.visibility</p:attrName>
                                        </p:attrNameLst>
                                      </p:cBhvr>
                                      <p:to>
                                        <p:strVal val="visible"/>
                                      </p:to>
                                    </p:set>
                                    <p:animEffect transition="in" filter="fade">
                                      <p:cBhvr>
                                        <p:cTn id="25" dur="1000"/>
                                        <p:tgtEl>
                                          <p:spTgt spid="3940"/>
                                        </p:tgtEl>
                                      </p:cBhvr>
                                    </p:animEffect>
                                  </p:childTnLst>
                                </p:cTn>
                              </p:par>
                              <p:par>
                                <p:cTn id="26" presetID="10" presetClass="entr" presetSubtype="0" fill="hold" nodeType="withEffect">
                                  <p:stCondLst>
                                    <p:cond delay="0"/>
                                  </p:stCondLst>
                                  <p:childTnLst>
                                    <p:set>
                                      <p:cBhvr>
                                        <p:cTn id="27" dur="1" fill="hold">
                                          <p:stCondLst>
                                            <p:cond delay="0"/>
                                          </p:stCondLst>
                                        </p:cTn>
                                        <p:tgtEl>
                                          <p:spTgt spid="3941"/>
                                        </p:tgtEl>
                                        <p:attrNameLst>
                                          <p:attrName>style.visibility</p:attrName>
                                        </p:attrNameLst>
                                      </p:cBhvr>
                                      <p:to>
                                        <p:strVal val="visible"/>
                                      </p:to>
                                    </p:set>
                                    <p:animEffect transition="in" filter="fade">
                                      <p:cBhvr>
                                        <p:cTn id="28" dur="1000"/>
                                        <p:tgtEl>
                                          <p:spTgt spid="3941"/>
                                        </p:tgtEl>
                                      </p:cBhvr>
                                    </p:animEffect>
                                  </p:childTnLst>
                                </p:cTn>
                              </p:par>
                              <p:par>
                                <p:cTn id="29" presetID="10" presetClass="entr" presetSubtype="0" fill="hold" nodeType="withEffect">
                                  <p:stCondLst>
                                    <p:cond delay="0"/>
                                  </p:stCondLst>
                                  <p:childTnLst>
                                    <p:set>
                                      <p:cBhvr>
                                        <p:cTn id="30" dur="1" fill="hold">
                                          <p:stCondLst>
                                            <p:cond delay="0"/>
                                          </p:stCondLst>
                                        </p:cTn>
                                        <p:tgtEl>
                                          <p:spTgt spid="3942"/>
                                        </p:tgtEl>
                                        <p:attrNameLst>
                                          <p:attrName>style.visibility</p:attrName>
                                        </p:attrNameLst>
                                      </p:cBhvr>
                                      <p:to>
                                        <p:strVal val="visible"/>
                                      </p:to>
                                    </p:set>
                                    <p:animEffect transition="in" filter="fade">
                                      <p:cBhvr>
                                        <p:cTn id="31" dur="1000"/>
                                        <p:tgtEl>
                                          <p:spTgt spid="3942"/>
                                        </p:tgtEl>
                                      </p:cBhvr>
                                    </p:animEffect>
                                  </p:childTnLst>
                                </p:cTn>
                              </p:par>
                              <p:par>
                                <p:cTn id="32" presetID="10" presetClass="entr" presetSubtype="0" fill="hold" nodeType="withEffect">
                                  <p:stCondLst>
                                    <p:cond delay="0"/>
                                  </p:stCondLst>
                                  <p:childTnLst>
                                    <p:set>
                                      <p:cBhvr>
                                        <p:cTn id="33" dur="1" fill="hold">
                                          <p:stCondLst>
                                            <p:cond delay="0"/>
                                          </p:stCondLst>
                                        </p:cTn>
                                        <p:tgtEl>
                                          <p:spTgt spid="3943"/>
                                        </p:tgtEl>
                                        <p:attrNameLst>
                                          <p:attrName>style.visibility</p:attrName>
                                        </p:attrNameLst>
                                      </p:cBhvr>
                                      <p:to>
                                        <p:strVal val="visible"/>
                                      </p:to>
                                    </p:set>
                                    <p:animEffect transition="in" filter="fade">
                                      <p:cBhvr>
                                        <p:cTn id="34" dur="1000"/>
                                        <p:tgtEl>
                                          <p:spTgt spid="3943"/>
                                        </p:tgtEl>
                                      </p:cBhvr>
                                    </p:animEffect>
                                  </p:childTnLst>
                                </p:cTn>
                              </p:par>
                              <p:par>
                                <p:cTn id="35" presetID="10" presetClass="entr" presetSubtype="0" fill="hold" nodeType="withEffect">
                                  <p:stCondLst>
                                    <p:cond delay="0"/>
                                  </p:stCondLst>
                                  <p:childTnLst>
                                    <p:set>
                                      <p:cBhvr>
                                        <p:cTn id="36" dur="1" fill="hold">
                                          <p:stCondLst>
                                            <p:cond delay="0"/>
                                          </p:stCondLst>
                                        </p:cTn>
                                        <p:tgtEl>
                                          <p:spTgt spid="3944"/>
                                        </p:tgtEl>
                                        <p:attrNameLst>
                                          <p:attrName>style.visibility</p:attrName>
                                        </p:attrNameLst>
                                      </p:cBhvr>
                                      <p:to>
                                        <p:strVal val="visible"/>
                                      </p:to>
                                    </p:set>
                                    <p:animEffect transition="in" filter="fade">
                                      <p:cBhvr>
                                        <p:cTn id="37" dur="1000"/>
                                        <p:tgtEl>
                                          <p:spTgt spid="3944"/>
                                        </p:tgtEl>
                                      </p:cBhvr>
                                    </p:animEffect>
                                  </p:childTnLst>
                                </p:cTn>
                              </p:par>
                              <p:par>
                                <p:cTn id="38" presetID="10" presetClass="entr" presetSubtype="0" fill="hold" nodeType="withEffect">
                                  <p:stCondLst>
                                    <p:cond delay="0"/>
                                  </p:stCondLst>
                                  <p:childTnLst>
                                    <p:set>
                                      <p:cBhvr>
                                        <p:cTn id="39" dur="1" fill="hold">
                                          <p:stCondLst>
                                            <p:cond delay="0"/>
                                          </p:stCondLst>
                                        </p:cTn>
                                        <p:tgtEl>
                                          <p:spTgt spid="3945"/>
                                        </p:tgtEl>
                                        <p:attrNameLst>
                                          <p:attrName>style.visibility</p:attrName>
                                        </p:attrNameLst>
                                      </p:cBhvr>
                                      <p:to>
                                        <p:strVal val="visible"/>
                                      </p:to>
                                    </p:set>
                                    <p:animEffect transition="in" filter="fade">
                                      <p:cBhvr>
                                        <p:cTn id="40" dur="1000"/>
                                        <p:tgtEl>
                                          <p:spTgt spid="3945"/>
                                        </p:tgtEl>
                                      </p:cBhvr>
                                    </p:animEffect>
                                  </p:childTnLst>
                                </p:cTn>
                              </p:par>
                              <p:par>
                                <p:cTn id="41" presetID="10" presetClass="entr" presetSubtype="0" fill="hold" nodeType="withEffect">
                                  <p:stCondLst>
                                    <p:cond delay="0"/>
                                  </p:stCondLst>
                                  <p:childTnLst>
                                    <p:set>
                                      <p:cBhvr>
                                        <p:cTn id="42" dur="1" fill="hold">
                                          <p:stCondLst>
                                            <p:cond delay="0"/>
                                          </p:stCondLst>
                                        </p:cTn>
                                        <p:tgtEl>
                                          <p:spTgt spid="3946"/>
                                        </p:tgtEl>
                                        <p:attrNameLst>
                                          <p:attrName>style.visibility</p:attrName>
                                        </p:attrNameLst>
                                      </p:cBhvr>
                                      <p:to>
                                        <p:strVal val="visible"/>
                                      </p:to>
                                    </p:set>
                                    <p:animEffect transition="in" filter="fade">
                                      <p:cBhvr>
                                        <p:cTn id="43" dur="1000"/>
                                        <p:tgtEl>
                                          <p:spTgt spid="3946"/>
                                        </p:tgtEl>
                                      </p:cBhvr>
                                    </p:animEffect>
                                  </p:childTnLst>
                                </p:cTn>
                              </p:par>
                              <p:par>
                                <p:cTn id="44" presetID="10" presetClass="entr" presetSubtype="0" fill="hold" nodeType="withEffect">
                                  <p:stCondLst>
                                    <p:cond delay="0"/>
                                  </p:stCondLst>
                                  <p:childTnLst>
                                    <p:set>
                                      <p:cBhvr>
                                        <p:cTn id="45" dur="1" fill="hold">
                                          <p:stCondLst>
                                            <p:cond delay="0"/>
                                          </p:stCondLst>
                                        </p:cTn>
                                        <p:tgtEl>
                                          <p:spTgt spid="3947"/>
                                        </p:tgtEl>
                                        <p:attrNameLst>
                                          <p:attrName>style.visibility</p:attrName>
                                        </p:attrNameLst>
                                      </p:cBhvr>
                                      <p:to>
                                        <p:strVal val="visible"/>
                                      </p:to>
                                    </p:set>
                                    <p:animEffect transition="in" filter="fade">
                                      <p:cBhvr>
                                        <p:cTn id="46" dur="1000"/>
                                        <p:tgtEl>
                                          <p:spTgt spid="3947"/>
                                        </p:tgtEl>
                                      </p:cBhvr>
                                    </p:animEffect>
                                  </p:childTnLst>
                                </p:cTn>
                              </p:par>
                              <p:par>
                                <p:cTn id="47" presetID="10" presetClass="entr" presetSubtype="0" fill="hold" nodeType="withEffect">
                                  <p:stCondLst>
                                    <p:cond delay="0"/>
                                  </p:stCondLst>
                                  <p:childTnLst>
                                    <p:set>
                                      <p:cBhvr>
                                        <p:cTn id="48" dur="1" fill="hold">
                                          <p:stCondLst>
                                            <p:cond delay="0"/>
                                          </p:stCondLst>
                                        </p:cTn>
                                        <p:tgtEl>
                                          <p:spTgt spid="3948"/>
                                        </p:tgtEl>
                                        <p:attrNameLst>
                                          <p:attrName>style.visibility</p:attrName>
                                        </p:attrNameLst>
                                      </p:cBhvr>
                                      <p:to>
                                        <p:strVal val="visible"/>
                                      </p:to>
                                    </p:set>
                                    <p:animEffect transition="in" filter="fade">
                                      <p:cBhvr>
                                        <p:cTn id="49" dur="1000"/>
                                        <p:tgtEl>
                                          <p:spTgt spid="3948"/>
                                        </p:tgtEl>
                                      </p:cBhvr>
                                    </p:animEffect>
                                  </p:childTnLst>
                                </p:cTn>
                              </p:par>
                              <p:par>
                                <p:cTn id="50" presetID="10" presetClass="entr" presetSubtype="0" fill="hold" nodeType="withEffect">
                                  <p:stCondLst>
                                    <p:cond delay="0"/>
                                  </p:stCondLst>
                                  <p:childTnLst>
                                    <p:set>
                                      <p:cBhvr>
                                        <p:cTn id="51" dur="1" fill="hold">
                                          <p:stCondLst>
                                            <p:cond delay="0"/>
                                          </p:stCondLst>
                                        </p:cTn>
                                        <p:tgtEl>
                                          <p:spTgt spid="3949"/>
                                        </p:tgtEl>
                                        <p:attrNameLst>
                                          <p:attrName>style.visibility</p:attrName>
                                        </p:attrNameLst>
                                      </p:cBhvr>
                                      <p:to>
                                        <p:strVal val="visible"/>
                                      </p:to>
                                    </p:set>
                                    <p:animEffect transition="in" filter="fade">
                                      <p:cBhvr>
                                        <p:cTn id="52" dur="1000"/>
                                        <p:tgtEl>
                                          <p:spTgt spid="3949"/>
                                        </p:tgtEl>
                                      </p:cBhvr>
                                    </p:animEffect>
                                  </p:childTnLst>
                                </p:cTn>
                              </p:par>
                              <p:par>
                                <p:cTn id="53" presetID="10" presetClass="entr" presetSubtype="0" fill="hold" nodeType="withEffect">
                                  <p:stCondLst>
                                    <p:cond delay="0"/>
                                  </p:stCondLst>
                                  <p:childTnLst>
                                    <p:set>
                                      <p:cBhvr>
                                        <p:cTn id="54" dur="1" fill="hold">
                                          <p:stCondLst>
                                            <p:cond delay="0"/>
                                          </p:stCondLst>
                                        </p:cTn>
                                        <p:tgtEl>
                                          <p:spTgt spid="3950"/>
                                        </p:tgtEl>
                                        <p:attrNameLst>
                                          <p:attrName>style.visibility</p:attrName>
                                        </p:attrNameLst>
                                      </p:cBhvr>
                                      <p:to>
                                        <p:strVal val="visible"/>
                                      </p:to>
                                    </p:set>
                                    <p:animEffect transition="in" filter="fade">
                                      <p:cBhvr>
                                        <p:cTn id="55" dur="1000"/>
                                        <p:tgtEl>
                                          <p:spTgt spid="3950"/>
                                        </p:tgtEl>
                                      </p:cBhvr>
                                    </p:animEffect>
                                  </p:childTnLst>
                                </p:cTn>
                              </p:par>
                              <p:par>
                                <p:cTn id="56" presetID="10" presetClass="entr" presetSubtype="0" fill="hold" nodeType="withEffect">
                                  <p:stCondLst>
                                    <p:cond delay="0"/>
                                  </p:stCondLst>
                                  <p:childTnLst>
                                    <p:set>
                                      <p:cBhvr>
                                        <p:cTn id="57" dur="1" fill="hold">
                                          <p:stCondLst>
                                            <p:cond delay="0"/>
                                          </p:stCondLst>
                                        </p:cTn>
                                        <p:tgtEl>
                                          <p:spTgt spid="3951"/>
                                        </p:tgtEl>
                                        <p:attrNameLst>
                                          <p:attrName>style.visibility</p:attrName>
                                        </p:attrNameLst>
                                      </p:cBhvr>
                                      <p:to>
                                        <p:strVal val="visible"/>
                                      </p:to>
                                    </p:set>
                                    <p:animEffect transition="in" filter="fade">
                                      <p:cBhvr>
                                        <p:cTn id="58" dur="1000"/>
                                        <p:tgtEl>
                                          <p:spTgt spid="3951"/>
                                        </p:tgtEl>
                                      </p:cBhvr>
                                    </p:animEffect>
                                  </p:childTnLst>
                                </p:cTn>
                              </p:par>
                              <p:par>
                                <p:cTn id="59" presetID="10" presetClass="entr" presetSubtype="0" fill="hold" nodeType="withEffect">
                                  <p:stCondLst>
                                    <p:cond delay="0"/>
                                  </p:stCondLst>
                                  <p:childTnLst>
                                    <p:set>
                                      <p:cBhvr>
                                        <p:cTn id="60" dur="1" fill="hold">
                                          <p:stCondLst>
                                            <p:cond delay="0"/>
                                          </p:stCondLst>
                                        </p:cTn>
                                        <p:tgtEl>
                                          <p:spTgt spid="3952"/>
                                        </p:tgtEl>
                                        <p:attrNameLst>
                                          <p:attrName>style.visibility</p:attrName>
                                        </p:attrNameLst>
                                      </p:cBhvr>
                                      <p:to>
                                        <p:strVal val="visible"/>
                                      </p:to>
                                    </p:set>
                                    <p:animEffect transition="in" filter="fade">
                                      <p:cBhvr>
                                        <p:cTn id="61" dur="1000"/>
                                        <p:tgtEl>
                                          <p:spTgt spid="3952"/>
                                        </p:tgtEl>
                                      </p:cBhvr>
                                    </p:animEffect>
                                  </p:childTnLst>
                                </p:cTn>
                              </p:par>
                              <p:par>
                                <p:cTn id="62" presetID="10" presetClass="entr" presetSubtype="0" fill="hold" nodeType="withEffect">
                                  <p:stCondLst>
                                    <p:cond delay="0"/>
                                  </p:stCondLst>
                                  <p:childTnLst>
                                    <p:set>
                                      <p:cBhvr>
                                        <p:cTn id="63" dur="1" fill="hold">
                                          <p:stCondLst>
                                            <p:cond delay="0"/>
                                          </p:stCondLst>
                                        </p:cTn>
                                        <p:tgtEl>
                                          <p:spTgt spid="3953"/>
                                        </p:tgtEl>
                                        <p:attrNameLst>
                                          <p:attrName>style.visibility</p:attrName>
                                        </p:attrNameLst>
                                      </p:cBhvr>
                                      <p:to>
                                        <p:strVal val="visible"/>
                                      </p:to>
                                    </p:set>
                                    <p:animEffect transition="in" filter="fade">
                                      <p:cBhvr>
                                        <p:cTn id="64" dur="1000"/>
                                        <p:tgtEl>
                                          <p:spTgt spid="3953"/>
                                        </p:tgtEl>
                                      </p:cBhvr>
                                    </p:animEffect>
                                  </p:childTnLst>
                                </p:cTn>
                              </p:par>
                              <p:par>
                                <p:cTn id="65" presetID="10" presetClass="entr" presetSubtype="0" fill="hold" nodeType="withEffect">
                                  <p:stCondLst>
                                    <p:cond delay="0"/>
                                  </p:stCondLst>
                                  <p:childTnLst>
                                    <p:set>
                                      <p:cBhvr>
                                        <p:cTn id="66" dur="1" fill="hold">
                                          <p:stCondLst>
                                            <p:cond delay="0"/>
                                          </p:stCondLst>
                                        </p:cTn>
                                        <p:tgtEl>
                                          <p:spTgt spid="3954"/>
                                        </p:tgtEl>
                                        <p:attrNameLst>
                                          <p:attrName>style.visibility</p:attrName>
                                        </p:attrNameLst>
                                      </p:cBhvr>
                                      <p:to>
                                        <p:strVal val="visible"/>
                                      </p:to>
                                    </p:set>
                                    <p:animEffect transition="in" filter="fade">
                                      <p:cBhvr>
                                        <p:cTn id="67" dur="1000"/>
                                        <p:tgtEl>
                                          <p:spTgt spid="3954"/>
                                        </p:tgtEl>
                                      </p:cBhvr>
                                    </p:animEffect>
                                  </p:childTnLst>
                                </p:cTn>
                              </p:par>
                              <p:par>
                                <p:cTn id="68" presetID="10" presetClass="entr" presetSubtype="0" fill="hold" nodeType="withEffect">
                                  <p:stCondLst>
                                    <p:cond delay="0"/>
                                  </p:stCondLst>
                                  <p:childTnLst>
                                    <p:set>
                                      <p:cBhvr>
                                        <p:cTn id="69" dur="1" fill="hold">
                                          <p:stCondLst>
                                            <p:cond delay="0"/>
                                          </p:stCondLst>
                                        </p:cTn>
                                        <p:tgtEl>
                                          <p:spTgt spid="3955"/>
                                        </p:tgtEl>
                                        <p:attrNameLst>
                                          <p:attrName>style.visibility</p:attrName>
                                        </p:attrNameLst>
                                      </p:cBhvr>
                                      <p:to>
                                        <p:strVal val="visible"/>
                                      </p:to>
                                    </p:set>
                                    <p:animEffect transition="in" filter="fade">
                                      <p:cBhvr>
                                        <p:cTn id="70" dur="1000"/>
                                        <p:tgtEl>
                                          <p:spTgt spid="3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Shape 3959"/>
        <p:cNvGrpSpPr/>
        <p:nvPr/>
      </p:nvGrpSpPr>
      <p:grpSpPr>
        <a:xfrm>
          <a:off x="0" y="0"/>
          <a:ext cx="0" cy="0"/>
          <a:chOff x="0" y="0"/>
          <a:chExt cx="0" cy="0"/>
        </a:xfrm>
      </p:grpSpPr>
      <p:grpSp>
        <p:nvGrpSpPr>
          <p:cNvPr id="3960" name="Google Shape;3960;p377"/>
          <p:cNvGrpSpPr/>
          <p:nvPr/>
        </p:nvGrpSpPr>
        <p:grpSpPr>
          <a:xfrm>
            <a:off x="2833733" y="1720133"/>
            <a:ext cx="4835200" cy="4400800"/>
            <a:chOff x="5295725" y="1362525"/>
            <a:chExt cx="3626400" cy="3300600"/>
          </a:xfrm>
        </p:grpSpPr>
        <p:sp>
          <p:nvSpPr>
            <p:cNvPr id="3961" name="Google Shape;3961;p377"/>
            <p:cNvSpPr/>
            <p:nvPr/>
          </p:nvSpPr>
          <p:spPr>
            <a:xfrm>
              <a:off x="5295725" y="1362525"/>
              <a:ext cx="3626400" cy="33006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Sub-task Instructions:</a:t>
              </a:r>
              <a:r>
                <a:rPr lang="en" sz="1333" b="1">
                  <a:latin typeface="Lato"/>
                  <a:ea typeface="Lato"/>
                  <a:cs typeface="Lato"/>
                  <a:sym typeface="Lato"/>
                </a:rPr>
                <a:t> </a:t>
              </a:r>
              <a:endParaRPr sz="1333" b="1">
                <a:latin typeface="Lato"/>
                <a:ea typeface="Lato"/>
                <a:cs typeface="Lato"/>
                <a:sym typeface="Lato"/>
              </a:endParaRPr>
            </a:p>
            <a:p>
              <a:pPr algn="ctr">
                <a:spcBef>
                  <a:spcPts val="0"/>
                </a:spcBef>
                <a:spcAft>
                  <a:spcPts val="0"/>
                </a:spcAft>
              </a:pPr>
              <a:endParaRPr sz="1333" i="1">
                <a:latin typeface="Lato"/>
                <a:ea typeface="Lato"/>
                <a:cs typeface="Lato"/>
                <a:sym typeface="Lato"/>
              </a:endParaRPr>
            </a:p>
          </p:txBody>
        </p:sp>
        <p:sp>
          <p:nvSpPr>
            <p:cNvPr id="3962" name="Google Shape;3962;p377"/>
            <p:cNvSpPr/>
            <p:nvPr/>
          </p:nvSpPr>
          <p:spPr>
            <a:xfrm>
              <a:off x="5428450" y="2321875"/>
              <a:ext cx="3327000" cy="12075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Examples:</a:t>
              </a:r>
              <a:r>
                <a:rPr lang="en" sz="1333" b="1">
                  <a:latin typeface="Lato"/>
                  <a:ea typeface="Lato"/>
                  <a:cs typeface="Lato"/>
                  <a:sym typeface="Lato"/>
                </a:rPr>
                <a:t> </a:t>
              </a:r>
              <a:endParaRPr sz="1333" b="1" i="1">
                <a:latin typeface="Lato"/>
                <a:ea typeface="Lato"/>
                <a:cs typeface="Lato"/>
                <a:sym typeface="Lato"/>
              </a:endParaRPr>
            </a:p>
          </p:txBody>
        </p:sp>
        <p:sp>
          <p:nvSpPr>
            <p:cNvPr id="3963" name="Google Shape;3963;p377"/>
            <p:cNvSpPr/>
            <p:nvPr/>
          </p:nvSpPr>
          <p:spPr>
            <a:xfrm>
              <a:off x="5752235" y="3890906"/>
              <a:ext cx="758700" cy="35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Prompt message </a:t>
              </a:r>
              <a:endParaRPr/>
            </a:p>
          </p:txBody>
        </p:sp>
        <p:sp>
          <p:nvSpPr>
            <p:cNvPr id="3964" name="Google Shape;3964;p377"/>
            <p:cNvSpPr/>
            <p:nvPr/>
          </p:nvSpPr>
          <p:spPr>
            <a:xfrm>
              <a:off x="5475075" y="1710050"/>
              <a:ext cx="466200" cy="35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Title</a:t>
              </a:r>
              <a:endParaRPr/>
            </a:p>
          </p:txBody>
        </p:sp>
        <p:sp>
          <p:nvSpPr>
            <p:cNvPr id="3965" name="Google Shape;3965;p377"/>
            <p:cNvSpPr/>
            <p:nvPr/>
          </p:nvSpPr>
          <p:spPr>
            <a:xfrm>
              <a:off x="6936300" y="3653800"/>
              <a:ext cx="1819200" cy="7656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Input/outputs:</a:t>
              </a:r>
              <a:r>
                <a:rPr lang="en" sz="1333" b="1">
                  <a:latin typeface="Lato"/>
                  <a:ea typeface="Lato"/>
                  <a:cs typeface="Lato"/>
                  <a:sym typeface="Lato"/>
                </a:rPr>
                <a:t> </a:t>
              </a:r>
              <a:endParaRPr sz="1333" b="1" i="1">
                <a:latin typeface="Lato"/>
                <a:ea typeface="Lato"/>
                <a:cs typeface="Lato"/>
                <a:sym typeface="Lato"/>
              </a:endParaRPr>
            </a:p>
          </p:txBody>
        </p:sp>
        <p:sp>
          <p:nvSpPr>
            <p:cNvPr id="3966" name="Google Shape;3966;p377"/>
            <p:cNvSpPr/>
            <p:nvPr/>
          </p:nvSpPr>
          <p:spPr>
            <a:xfrm>
              <a:off x="7112308" y="3990405"/>
              <a:ext cx="511800" cy="227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input</a:t>
              </a:r>
              <a:endParaRPr/>
            </a:p>
          </p:txBody>
        </p:sp>
      </p:grpSp>
      <p:sp>
        <p:nvSpPr>
          <p:cNvPr id="3967" name="Google Shape;3967;p377"/>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Schema Definition (1)</a:t>
            </a:r>
            <a:endParaRPr/>
          </a:p>
        </p:txBody>
      </p:sp>
      <p:sp>
        <p:nvSpPr>
          <p:cNvPr id="3968" name="Google Shape;3968;p377"/>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104</a:t>
            </a:fld>
            <a:endParaRPr/>
          </a:p>
        </p:txBody>
      </p:sp>
      <p:sp>
        <p:nvSpPr>
          <p:cNvPr id="3969" name="Google Shape;3969;p377"/>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104</a:t>
            </a:fld>
            <a:endParaRPr/>
          </a:p>
        </p:txBody>
      </p:sp>
      <p:sp>
        <p:nvSpPr>
          <p:cNvPr id="3970" name="Google Shape;3970;p377"/>
          <p:cNvSpPr/>
          <p:nvPr/>
        </p:nvSpPr>
        <p:spPr>
          <a:xfrm>
            <a:off x="3781497" y="2183500"/>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Definition</a:t>
            </a:r>
            <a:endParaRPr/>
          </a:p>
        </p:txBody>
      </p:sp>
      <p:sp>
        <p:nvSpPr>
          <p:cNvPr id="3971" name="Google Shape;3971;p377"/>
          <p:cNvSpPr/>
          <p:nvPr/>
        </p:nvSpPr>
        <p:spPr>
          <a:xfrm>
            <a:off x="4956592" y="2183467"/>
            <a:ext cx="11324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“Don’t” instructions</a:t>
            </a:r>
            <a:endParaRPr/>
          </a:p>
        </p:txBody>
      </p:sp>
      <p:sp>
        <p:nvSpPr>
          <p:cNvPr id="3972" name="Google Shape;3972;p377"/>
          <p:cNvSpPr/>
          <p:nvPr/>
        </p:nvSpPr>
        <p:spPr>
          <a:xfrm>
            <a:off x="6229200" y="2183467"/>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Emphasize/Caution</a:t>
            </a:r>
            <a:endParaRPr/>
          </a:p>
        </p:txBody>
      </p:sp>
      <p:sp>
        <p:nvSpPr>
          <p:cNvPr id="3973" name="Google Shape;3973;p377"/>
          <p:cNvSpPr/>
          <p:nvPr/>
        </p:nvSpPr>
        <p:spPr>
          <a:xfrm>
            <a:off x="3247300" y="3394367"/>
            <a:ext cx="1692800" cy="102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Positive example</a:t>
            </a:r>
            <a:endParaRPr/>
          </a:p>
        </p:txBody>
      </p:sp>
      <p:sp>
        <p:nvSpPr>
          <p:cNvPr id="3974" name="Google Shape;3974;p377"/>
          <p:cNvSpPr/>
          <p:nvPr/>
        </p:nvSpPr>
        <p:spPr>
          <a:xfrm>
            <a:off x="5498967" y="3386933"/>
            <a:ext cx="1563600" cy="93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Negative example</a:t>
            </a:r>
            <a:endParaRPr/>
          </a:p>
        </p:txBody>
      </p:sp>
      <p:sp>
        <p:nvSpPr>
          <p:cNvPr id="3975" name="Google Shape;3975;p377"/>
          <p:cNvSpPr/>
          <p:nvPr/>
        </p:nvSpPr>
        <p:spPr>
          <a:xfrm>
            <a:off x="3381292" y="3847289"/>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3976" name="Google Shape;3976;p377"/>
          <p:cNvSpPr/>
          <p:nvPr/>
        </p:nvSpPr>
        <p:spPr>
          <a:xfrm>
            <a:off x="4236359" y="3847289"/>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3977" name="Google Shape;3977;p377"/>
          <p:cNvSpPr/>
          <p:nvPr/>
        </p:nvSpPr>
        <p:spPr>
          <a:xfrm>
            <a:off x="3823692" y="411932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3978" name="Google Shape;3978;p377"/>
          <p:cNvSpPr/>
          <p:nvPr/>
        </p:nvSpPr>
        <p:spPr>
          <a:xfrm>
            <a:off x="5628815" y="3798967"/>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3979" name="Google Shape;3979;p377"/>
          <p:cNvSpPr/>
          <p:nvPr/>
        </p:nvSpPr>
        <p:spPr>
          <a:xfrm>
            <a:off x="6382027" y="3798967"/>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3980" name="Google Shape;3980;p377"/>
          <p:cNvSpPr/>
          <p:nvPr/>
        </p:nvSpPr>
        <p:spPr>
          <a:xfrm>
            <a:off x="5634259" y="4071000"/>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3981" name="Google Shape;3981;p377"/>
          <p:cNvSpPr/>
          <p:nvPr/>
        </p:nvSpPr>
        <p:spPr>
          <a:xfrm>
            <a:off x="6284101" y="4071011"/>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Suggestion</a:t>
            </a:r>
            <a:endParaRPr sz="1600"/>
          </a:p>
        </p:txBody>
      </p:sp>
      <p:sp>
        <p:nvSpPr>
          <p:cNvPr id="3982" name="Google Shape;3982;p377"/>
          <p:cNvSpPr/>
          <p:nvPr/>
        </p:nvSpPr>
        <p:spPr>
          <a:xfrm>
            <a:off x="6422520" y="5233773"/>
            <a:ext cx="809200" cy="284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output</a:t>
            </a:r>
            <a:endParaRPr/>
          </a:p>
        </p:txBody>
      </p:sp>
      <p:sp>
        <p:nvSpPr>
          <p:cNvPr id="3983" name="Google Shape;3983;p377"/>
          <p:cNvSpPr txBox="1"/>
          <p:nvPr/>
        </p:nvSpPr>
        <p:spPr>
          <a:xfrm>
            <a:off x="5896600" y="5495500"/>
            <a:ext cx="19792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 instances</a:t>
            </a:r>
            <a:endParaRPr sz="1067">
              <a:latin typeface="Lato"/>
              <a:ea typeface="Lato"/>
              <a:cs typeface="Lato"/>
              <a:sym typeface="Lato"/>
            </a:endParaRPr>
          </a:p>
        </p:txBody>
      </p:sp>
      <p:sp>
        <p:nvSpPr>
          <p:cNvPr id="3984" name="Google Shape;3984;p377"/>
          <p:cNvSpPr txBox="1"/>
          <p:nvPr/>
        </p:nvSpPr>
        <p:spPr>
          <a:xfrm>
            <a:off x="5733733" y="4291334"/>
            <a:ext cx="18648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examples for sub-task</a:t>
            </a:r>
            <a:endParaRPr sz="1067">
              <a:latin typeface="Lato"/>
              <a:ea typeface="Lato"/>
              <a:cs typeface="Lato"/>
              <a:sym typeface="Lato"/>
            </a:endParaRPr>
          </a:p>
        </p:txBody>
      </p:sp>
      <p:sp>
        <p:nvSpPr>
          <p:cNvPr id="3985" name="Google Shape;3985;p377"/>
          <p:cNvSpPr txBox="1"/>
          <p:nvPr/>
        </p:nvSpPr>
        <p:spPr>
          <a:xfrm>
            <a:off x="6653041" y="5807234"/>
            <a:ext cx="11324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sub-tasks</a:t>
            </a:r>
            <a:endParaRPr sz="1067">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0"/>
                                        </p:tgtEl>
                                        <p:attrNameLst>
                                          <p:attrName>style.visibility</p:attrName>
                                        </p:attrNameLst>
                                      </p:cBhvr>
                                      <p:to>
                                        <p:strVal val="visible"/>
                                      </p:to>
                                    </p:set>
                                    <p:animEffect transition="in" filter="fade">
                                      <p:cBhvr>
                                        <p:cTn id="7" dur="1000"/>
                                        <p:tgtEl>
                                          <p:spTgt spid="3960"/>
                                        </p:tgtEl>
                                      </p:cBhvr>
                                    </p:animEffect>
                                  </p:childTnLst>
                                </p:cTn>
                              </p:par>
                              <p:par>
                                <p:cTn id="8" presetID="10" presetClass="entr" presetSubtype="0" fill="hold" nodeType="withEffect">
                                  <p:stCondLst>
                                    <p:cond delay="0"/>
                                  </p:stCondLst>
                                  <p:childTnLst>
                                    <p:set>
                                      <p:cBhvr>
                                        <p:cTn id="9" dur="1" fill="hold">
                                          <p:stCondLst>
                                            <p:cond delay="0"/>
                                          </p:stCondLst>
                                        </p:cTn>
                                        <p:tgtEl>
                                          <p:spTgt spid="3968"/>
                                        </p:tgtEl>
                                        <p:attrNameLst>
                                          <p:attrName>style.visibility</p:attrName>
                                        </p:attrNameLst>
                                      </p:cBhvr>
                                      <p:to>
                                        <p:strVal val="visible"/>
                                      </p:to>
                                    </p:set>
                                    <p:animEffect transition="in" filter="fade">
                                      <p:cBhvr>
                                        <p:cTn id="10" dur="1000"/>
                                        <p:tgtEl>
                                          <p:spTgt spid="3968"/>
                                        </p:tgtEl>
                                      </p:cBhvr>
                                    </p:animEffect>
                                  </p:childTnLst>
                                </p:cTn>
                              </p:par>
                              <p:par>
                                <p:cTn id="11" presetID="10" presetClass="entr" presetSubtype="0" fill="hold" nodeType="withEffect">
                                  <p:stCondLst>
                                    <p:cond delay="0"/>
                                  </p:stCondLst>
                                  <p:childTnLst>
                                    <p:set>
                                      <p:cBhvr>
                                        <p:cTn id="12" dur="1" fill="hold">
                                          <p:stCondLst>
                                            <p:cond delay="0"/>
                                          </p:stCondLst>
                                        </p:cTn>
                                        <p:tgtEl>
                                          <p:spTgt spid="3969"/>
                                        </p:tgtEl>
                                        <p:attrNameLst>
                                          <p:attrName>style.visibility</p:attrName>
                                        </p:attrNameLst>
                                      </p:cBhvr>
                                      <p:to>
                                        <p:strVal val="visible"/>
                                      </p:to>
                                    </p:set>
                                    <p:animEffect transition="in" filter="fade">
                                      <p:cBhvr>
                                        <p:cTn id="13" dur="1000"/>
                                        <p:tgtEl>
                                          <p:spTgt spid="3969"/>
                                        </p:tgtEl>
                                      </p:cBhvr>
                                    </p:animEffect>
                                  </p:childTnLst>
                                </p:cTn>
                              </p:par>
                              <p:par>
                                <p:cTn id="14" presetID="10" presetClass="entr" presetSubtype="0" fill="hold" nodeType="withEffect">
                                  <p:stCondLst>
                                    <p:cond delay="0"/>
                                  </p:stCondLst>
                                  <p:childTnLst>
                                    <p:set>
                                      <p:cBhvr>
                                        <p:cTn id="15" dur="1" fill="hold">
                                          <p:stCondLst>
                                            <p:cond delay="0"/>
                                          </p:stCondLst>
                                        </p:cTn>
                                        <p:tgtEl>
                                          <p:spTgt spid="3970"/>
                                        </p:tgtEl>
                                        <p:attrNameLst>
                                          <p:attrName>style.visibility</p:attrName>
                                        </p:attrNameLst>
                                      </p:cBhvr>
                                      <p:to>
                                        <p:strVal val="visible"/>
                                      </p:to>
                                    </p:set>
                                    <p:animEffect transition="in" filter="fade">
                                      <p:cBhvr>
                                        <p:cTn id="16" dur="1000"/>
                                        <p:tgtEl>
                                          <p:spTgt spid="3970"/>
                                        </p:tgtEl>
                                      </p:cBhvr>
                                    </p:animEffect>
                                  </p:childTnLst>
                                </p:cTn>
                              </p:par>
                              <p:par>
                                <p:cTn id="17" presetID="10" presetClass="entr" presetSubtype="0" fill="hold" nodeType="withEffect">
                                  <p:stCondLst>
                                    <p:cond delay="0"/>
                                  </p:stCondLst>
                                  <p:childTnLst>
                                    <p:set>
                                      <p:cBhvr>
                                        <p:cTn id="18" dur="1" fill="hold">
                                          <p:stCondLst>
                                            <p:cond delay="0"/>
                                          </p:stCondLst>
                                        </p:cTn>
                                        <p:tgtEl>
                                          <p:spTgt spid="3971"/>
                                        </p:tgtEl>
                                        <p:attrNameLst>
                                          <p:attrName>style.visibility</p:attrName>
                                        </p:attrNameLst>
                                      </p:cBhvr>
                                      <p:to>
                                        <p:strVal val="visible"/>
                                      </p:to>
                                    </p:set>
                                    <p:animEffect transition="in" filter="fade">
                                      <p:cBhvr>
                                        <p:cTn id="19" dur="1000"/>
                                        <p:tgtEl>
                                          <p:spTgt spid="3971"/>
                                        </p:tgtEl>
                                      </p:cBhvr>
                                    </p:animEffect>
                                  </p:childTnLst>
                                </p:cTn>
                              </p:par>
                              <p:par>
                                <p:cTn id="20" presetID="10" presetClass="entr" presetSubtype="0" fill="hold" nodeType="withEffect">
                                  <p:stCondLst>
                                    <p:cond delay="0"/>
                                  </p:stCondLst>
                                  <p:childTnLst>
                                    <p:set>
                                      <p:cBhvr>
                                        <p:cTn id="21" dur="1" fill="hold">
                                          <p:stCondLst>
                                            <p:cond delay="0"/>
                                          </p:stCondLst>
                                        </p:cTn>
                                        <p:tgtEl>
                                          <p:spTgt spid="3972"/>
                                        </p:tgtEl>
                                        <p:attrNameLst>
                                          <p:attrName>style.visibility</p:attrName>
                                        </p:attrNameLst>
                                      </p:cBhvr>
                                      <p:to>
                                        <p:strVal val="visible"/>
                                      </p:to>
                                    </p:set>
                                    <p:animEffect transition="in" filter="fade">
                                      <p:cBhvr>
                                        <p:cTn id="22" dur="1000"/>
                                        <p:tgtEl>
                                          <p:spTgt spid="3972"/>
                                        </p:tgtEl>
                                      </p:cBhvr>
                                    </p:animEffect>
                                  </p:childTnLst>
                                </p:cTn>
                              </p:par>
                              <p:par>
                                <p:cTn id="23" presetID="10" presetClass="entr" presetSubtype="0" fill="hold" nodeType="withEffect">
                                  <p:stCondLst>
                                    <p:cond delay="0"/>
                                  </p:stCondLst>
                                  <p:childTnLst>
                                    <p:set>
                                      <p:cBhvr>
                                        <p:cTn id="24" dur="1" fill="hold">
                                          <p:stCondLst>
                                            <p:cond delay="0"/>
                                          </p:stCondLst>
                                        </p:cTn>
                                        <p:tgtEl>
                                          <p:spTgt spid="3973"/>
                                        </p:tgtEl>
                                        <p:attrNameLst>
                                          <p:attrName>style.visibility</p:attrName>
                                        </p:attrNameLst>
                                      </p:cBhvr>
                                      <p:to>
                                        <p:strVal val="visible"/>
                                      </p:to>
                                    </p:set>
                                    <p:animEffect transition="in" filter="fade">
                                      <p:cBhvr>
                                        <p:cTn id="25" dur="1000"/>
                                        <p:tgtEl>
                                          <p:spTgt spid="3973"/>
                                        </p:tgtEl>
                                      </p:cBhvr>
                                    </p:animEffect>
                                  </p:childTnLst>
                                </p:cTn>
                              </p:par>
                              <p:par>
                                <p:cTn id="26" presetID="10" presetClass="entr" presetSubtype="0" fill="hold" nodeType="withEffect">
                                  <p:stCondLst>
                                    <p:cond delay="0"/>
                                  </p:stCondLst>
                                  <p:childTnLst>
                                    <p:set>
                                      <p:cBhvr>
                                        <p:cTn id="27" dur="1" fill="hold">
                                          <p:stCondLst>
                                            <p:cond delay="0"/>
                                          </p:stCondLst>
                                        </p:cTn>
                                        <p:tgtEl>
                                          <p:spTgt spid="3974"/>
                                        </p:tgtEl>
                                        <p:attrNameLst>
                                          <p:attrName>style.visibility</p:attrName>
                                        </p:attrNameLst>
                                      </p:cBhvr>
                                      <p:to>
                                        <p:strVal val="visible"/>
                                      </p:to>
                                    </p:set>
                                    <p:animEffect transition="in" filter="fade">
                                      <p:cBhvr>
                                        <p:cTn id="28" dur="1000"/>
                                        <p:tgtEl>
                                          <p:spTgt spid="3974"/>
                                        </p:tgtEl>
                                      </p:cBhvr>
                                    </p:animEffect>
                                  </p:childTnLst>
                                </p:cTn>
                              </p:par>
                              <p:par>
                                <p:cTn id="29" presetID="10" presetClass="entr" presetSubtype="0" fill="hold" nodeType="withEffect">
                                  <p:stCondLst>
                                    <p:cond delay="0"/>
                                  </p:stCondLst>
                                  <p:childTnLst>
                                    <p:set>
                                      <p:cBhvr>
                                        <p:cTn id="30" dur="1" fill="hold">
                                          <p:stCondLst>
                                            <p:cond delay="0"/>
                                          </p:stCondLst>
                                        </p:cTn>
                                        <p:tgtEl>
                                          <p:spTgt spid="3975"/>
                                        </p:tgtEl>
                                        <p:attrNameLst>
                                          <p:attrName>style.visibility</p:attrName>
                                        </p:attrNameLst>
                                      </p:cBhvr>
                                      <p:to>
                                        <p:strVal val="visible"/>
                                      </p:to>
                                    </p:set>
                                    <p:animEffect transition="in" filter="fade">
                                      <p:cBhvr>
                                        <p:cTn id="31" dur="1000"/>
                                        <p:tgtEl>
                                          <p:spTgt spid="3975"/>
                                        </p:tgtEl>
                                      </p:cBhvr>
                                    </p:animEffect>
                                  </p:childTnLst>
                                </p:cTn>
                              </p:par>
                              <p:par>
                                <p:cTn id="32" presetID="10" presetClass="entr" presetSubtype="0" fill="hold" nodeType="withEffect">
                                  <p:stCondLst>
                                    <p:cond delay="0"/>
                                  </p:stCondLst>
                                  <p:childTnLst>
                                    <p:set>
                                      <p:cBhvr>
                                        <p:cTn id="33" dur="1" fill="hold">
                                          <p:stCondLst>
                                            <p:cond delay="0"/>
                                          </p:stCondLst>
                                        </p:cTn>
                                        <p:tgtEl>
                                          <p:spTgt spid="3976"/>
                                        </p:tgtEl>
                                        <p:attrNameLst>
                                          <p:attrName>style.visibility</p:attrName>
                                        </p:attrNameLst>
                                      </p:cBhvr>
                                      <p:to>
                                        <p:strVal val="visible"/>
                                      </p:to>
                                    </p:set>
                                    <p:animEffect transition="in" filter="fade">
                                      <p:cBhvr>
                                        <p:cTn id="34" dur="1000"/>
                                        <p:tgtEl>
                                          <p:spTgt spid="3976"/>
                                        </p:tgtEl>
                                      </p:cBhvr>
                                    </p:animEffect>
                                  </p:childTnLst>
                                </p:cTn>
                              </p:par>
                              <p:par>
                                <p:cTn id="35" presetID="10" presetClass="entr" presetSubtype="0" fill="hold" nodeType="withEffect">
                                  <p:stCondLst>
                                    <p:cond delay="0"/>
                                  </p:stCondLst>
                                  <p:childTnLst>
                                    <p:set>
                                      <p:cBhvr>
                                        <p:cTn id="36" dur="1" fill="hold">
                                          <p:stCondLst>
                                            <p:cond delay="0"/>
                                          </p:stCondLst>
                                        </p:cTn>
                                        <p:tgtEl>
                                          <p:spTgt spid="3977"/>
                                        </p:tgtEl>
                                        <p:attrNameLst>
                                          <p:attrName>style.visibility</p:attrName>
                                        </p:attrNameLst>
                                      </p:cBhvr>
                                      <p:to>
                                        <p:strVal val="visible"/>
                                      </p:to>
                                    </p:set>
                                    <p:animEffect transition="in" filter="fade">
                                      <p:cBhvr>
                                        <p:cTn id="37" dur="1000"/>
                                        <p:tgtEl>
                                          <p:spTgt spid="3977"/>
                                        </p:tgtEl>
                                      </p:cBhvr>
                                    </p:animEffect>
                                  </p:childTnLst>
                                </p:cTn>
                              </p:par>
                              <p:par>
                                <p:cTn id="38" presetID="10" presetClass="entr" presetSubtype="0" fill="hold" nodeType="withEffect">
                                  <p:stCondLst>
                                    <p:cond delay="0"/>
                                  </p:stCondLst>
                                  <p:childTnLst>
                                    <p:set>
                                      <p:cBhvr>
                                        <p:cTn id="39" dur="1" fill="hold">
                                          <p:stCondLst>
                                            <p:cond delay="0"/>
                                          </p:stCondLst>
                                        </p:cTn>
                                        <p:tgtEl>
                                          <p:spTgt spid="3978"/>
                                        </p:tgtEl>
                                        <p:attrNameLst>
                                          <p:attrName>style.visibility</p:attrName>
                                        </p:attrNameLst>
                                      </p:cBhvr>
                                      <p:to>
                                        <p:strVal val="visible"/>
                                      </p:to>
                                    </p:set>
                                    <p:animEffect transition="in" filter="fade">
                                      <p:cBhvr>
                                        <p:cTn id="40" dur="1000"/>
                                        <p:tgtEl>
                                          <p:spTgt spid="3978"/>
                                        </p:tgtEl>
                                      </p:cBhvr>
                                    </p:animEffect>
                                  </p:childTnLst>
                                </p:cTn>
                              </p:par>
                              <p:par>
                                <p:cTn id="41" presetID="10" presetClass="entr" presetSubtype="0" fill="hold" nodeType="withEffect">
                                  <p:stCondLst>
                                    <p:cond delay="0"/>
                                  </p:stCondLst>
                                  <p:childTnLst>
                                    <p:set>
                                      <p:cBhvr>
                                        <p:cTn id="42" dur="1" fill="hold">
                                          <p:stCondLst>
                                            <p:cond delay="0"/>
                                          </p:stCondLst>
                                        </p:cTn>
                                        <p:tgtEl>
                                          <p:spTgt spid="3979"/>
                                        </p:tgtEl>
                                        <p:attrNameLst>
                                          <p:attrName>style.visibility</p:attrName>
                                        </p:attrNameLst>
                                      </p:cBhvr>
                                      <p:to>
                                        <p:strVal val="visible"/>
                                      </p:to>
                                    </p:set>
                                    <p:animEffect transition="in" filter="fade">
                                      <p:cBhvr>
                                        <p:cTn id="43" dur="1000"/>
                                        <p:tgtEl>
                                          <p:spTgt spid="3979"/>
                                        </p:tgtEl>
                                      </p:cBhvr>
                                    </p:animEffect>
                                  </p:childTnLst>
                                </p:cTn>
                              </p:par>
                              <p:par>
                                <p:cTn id="44" presetID="10" presetClass="entr" presetSubtype="0" fill="hold" nodeType="withEffect">
                                  <p:stCondLst>
                                    <p:cond delay="0"/>
                                  </p:stCondLst>
                                  <p:childTnLst>
                                    <p:set>
                                      <p:cBhvr>
                                        <p:cTn id="45" dur="1" fill="hold">
                                          <p:stCondLst>
                                            <p:cond delay="0"/>
                                          </p:stCondLst>
                                        </p:cTn>
                                        <p:tgtEl>
                                          <p:spTgt spid="3980"/>
                                        </p:tgtEl>
                                        <p:attrNameLst>
                                          <p:attrName>style.visibility</p:attrName>
                                        </p:attrNameLst>
                                      </p:cBhvr>
                                      <p:to>
                                        <p:strVal val="visible"/>
                                      </p:to>
                                    </p:set>
                                    <p:animEffect transition="in" filter="fade">
                                      <p:cBhvr>
                                        <p:cTn id="46" dur="1000"/>
                                        <p:tgtEl>
                                          <p:spTgt spid="3980"/>
                                        </p:tgtEl>
                                      </p:cBhvr>
                                    </p:animEffect>
                                  </p:childTnLst>
                                </p:cTn>
                              </p:par>
                              <p:par>
                                <p:cTn id="47" presetID="10" presetClass="entr" presetSubtype="0" fill="hold" nodeType="withEffect">
                                  <p:stCondLst>
                                    <p:cond delay="0"/>
                                  </p:stCondLst>
                                  <p:childTnLst>
                                    <p:set>
                                      <p:cBhvr>
                                        <p:cTn id="48" dur="1" fill="hold">
                                          <p:stCondLst>
                                            <p:cond delay="0"/>
                                          </p:stCondLst>
                                        </p:cTn>
                                        <p:tgtEl>
                                          <p:spTgt spid="3981"/>
                                        </p:tgtEl>
                                        <p:attrNameLst>
                                          <p:attrName>style.visibility</p:attrName>
                                        </p:attrNameLst>
                                      </p:cBhvr>
                                      <p:to>
                                        <p:strVal val="visible"/>
                                      </p:to>
                                    </p:set>
                                    <p:animEffect transition="in" filter="fade">
                                      <p:cBhvr>
                                        <p:cTn id="49" dur="1000"/>
                                        <p:tgtEl>
                                          <p:spTgt spid="3981"/>
                                        </p:tgtEl>
                                      </p:cBhvr>
                                    </p:animEffect>
                                  </p:childTnLst>
                                </p:cTn>
                              </p:par>
                              <p:par>
                                <p:cTn id="50" presetID="10" presetClass="entr" presetSubtype="0" fill="hold" nodeType="withEffect">
                                  <p:stCondLst>
                                    <p:cond delay="0"/>
                                  </p:stCondLst>
                                  <p:childTnLst>
                                    <p:set>
                                      <p:cBhvr>
                                        <p:cTn id="51" dur="1" fill="hold">
                                          <p:stCondLst>
                                            <p:cond delay="0"/>
                                          </p:stCondLst>
                                        </p:cTn>
                                        <p:tgtEl>
                                          <p:spTgt spid="3982"/>
                                        </p:tgtEl>
                                        <p:attrNameLst>
                                          <p:attrName>style.visibility</p:attrName>
                                        </p:attrNameLst>
                                      </p:cBhvr>
                                      <p:to>
                                        <p:strVal val="visible"/>
                                      </p:to>
                                    </p:set>
                                    <p:animEffect transition="in" filter="fade">
                                      <p:cBhvr>
                                        <p:cTn id="52" dur="1000"/>
                                        <p:tgtEl>
                                          <p:spTgt spid="3982"/>
                                        </p:tgtEl>
                                      </p:cBhvr>
                                    </p:animEffect>
                                  </p:childTnLst>
                                </p:cTn>
                              </p:par>
                              <p:par>
                                <p:cTn id="53" presetID="10" presetClass="entr" presetSubtype="0" fill="hold" nodeType="withEffect">
                                  <p:stCondLst>
                                    <p:cond delay="0"/>
                                  </p:stCondLst>
                                  <p:childTnLst>
                                    <p:set>
                                      <p:cBhvr>
                                        <p:cTn id="54" dur="1" fill="hold">
                                          <p:stCondLst>
                                            <p:cond delay="0"/>
                                          </p:stCondLst>
                                        </p:cTn>
                                        <p:tgtEl>
                                          <p:spTgt spid="3983"/>
                                        </p:tgtEl>
                                        <p:attrNameLst>
                                          <p:attrName>style.visibility</p:attrName>
                                        </p:attrNameLst>
                                      </p:cBhvr>
                                      <p:to>
                                        <p:strVal val="visible"/>
                                      </p:to>
                                    </p:set>
                                    <p:animEffect transition="in" filter="fade">
                                      <p:cBhvr>
                                        <p:cTn id="55" dur="1000"/>
                                        <p:tgtEl>
                                          <p:spTgt spid="3983"/>
                                        </p:tgtEl>
                                      </p:cBhvr>
                                    </p:animEffect>
                                  </p:childTnLst>
                                </p:cTn>
                              </p:par>
                              <p:par>
                                <p:cTn id="56" presetID="10" presetClass="entr" presetSubtype="0" fill="hold" nodeType="withEffect">
                                  <p:stCondLst>
                                    <p:cond delay="0"/>
                                  </p:stCondLst>
                                  <p:childTnLst>
                                    <p:set>
                                      <p:cBhvr>
                                        <p:cTn id="57" dur="1" fill="hold">
                                          <p:stCondLst>
                                            <p:cond delay="0"/>
                                          </p:stCondLst>
                                        </p:cTn>
                                        <p:tgtEl>
                                          <p:spTgt spid="3984"/>
                                        </p:tgtEl>
                                        <p:attrNameLst>
                                          <p:attrName>style.visibility</p:attrName>
                                        </p:attrNameLst>
                                      </p:cBhvr>
                                      <p:to>
                                        <p:strVal val="visible"/>
                                      </p:to>
                                    </p:set>
                                    <p:animEffect transition="in" filter="fade">
                                      <p:cBhvr>
                                        <p:cTn id="58" dur="1000"/>
                                        <p:tgtEl>
                                          <p:spTgt spid="3984"/>
                                        </p:tgtEl>
                                      </p:cBhvr>
                                    </p:animEffect>
                                  </p:childTnLst>
                                </p:cTn>
                              </p:par>
                              <p:par>
                                <p:cTn id="59" presetID="10" presetClass="entr" presetSubtype="0" fill="hold" nodeType="withEffect">
                                  <p:stCondLst>
                                    <p:cond delay="0"/>
                                  </p:stCondLst>
                                  <p:childTnLst>
                                    <p:set>
                                      <p:cBhvr>
                                        <p:cTn id="60" dur="1" fill="hold">
                                          <p:stCondLst>
                                            <p:cond delay="0"/>
                                          </p:stCondLst>
                                        </p:cTn>
                                        <p:tgtEl>
                                          <p:spTgt spid="3985"/>
                                        </p:tgtEl>
                                        <p:attrNameLst>
                                          <p:attrName>style.visibility</p:attrName>
                                        </p:attrNameLst>
                                      </p:cBhvr>
                                      <p:to>
                                        <p:strVal val="visible"/>
                                      </p:to>
                                    </p:set>
                                    <p:animEffect transition="in" filter="fade">
                                      <p:cBhvr>
                                        <p:cTn id="61" dur="1000"/>
                                        <p:tgtEl>
                                          <p:spTgt spid="3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989"/>
        <p:cNvGrpSpPr/>
        <p:nvPr/>
      </p:nvGrpSpPr>
      <p:grpSpPr>
        <a:xfrm>
          <a:off x="0" y="0"/>
          <a:ext cx="0" cy="0"/>
          <a:chOff x="0" y="0"/>
          <a:chExt cx="0" cy="0"/>
        </a:xfrm>
      </p:grpSpPr>
      <p:sp>
        <p:nvSpPr>
          <p:cNvPr id="3990" name="Google Shape;3990;p378"/>
          <p:cNvSpPr/>
          <p:nvPr/>
        </p:nvSpPr>
        <p:spPr>
          <a:xfrm>
            <a:off x="7060967" y="1816700"/>
            <a:ext cx="4835200" cy="440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Sub-task Instructions:</a:t>
            </a:r>
            <a:r>
              <a:rPr lang="en" sz="1333" b="1">
                <a:latin typeface="Lato"/>
                <a:ea typeface="Lato"/>
                <a:cs typeface="Lato"/>
                <a:sym typeface="Lato"/>
              </a:rPr>
              <a:t> </a:t>
            </a:r>
            <a:endParaRPr sz="1333" b="1">
              <a:latin typeface="Lato"/>
              <a:ea typeface="Lato"/>
              <a:cs typeface="Lato"/>
              <a:sym typeface="Lato"/>
            </a:endParaRPr>
          </a:p>
          <a:p>
            <a:pPr algn="ctr">
              <a:spcBef>
                <a:spcPts val="0"/>
              </a:spcBef>
              <a:spcAft>
                <a:spcPts val="0"/>
              </a:spcAft>
            </a:pPr>
            <a:endParaRPr sz="1333" i="1">
              <a:latin typeface="Lato"/>
              <a:ea typeface="Lato"/>
              <a:cs typeface="Lato"/>
              <a:sym typeface="Lato"/>
            </a:endParaRPr>
          </a:p>
        </p:txBody>
      </p:sp>
      <p:sp>
        <p:nvSpPr>
          <p:cNvPr id="3991" name="Google Shape;3991;p378"/>
          <p:cNvSpPr/>
          <p:nvPr/>
        </p:nvSpPr>
        <p:spPr>
          <a:xfrm>
            <a:off x="7237933" y="3095833"/>
            <a:ext cx="4436000" cy="16100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Examples:</a:t>
            </a:r>
            <a:r>
              <a:rPr lang="en" sz="1333" b="1">
                <a:latin typeface="Lato"/>
                <a:ea typeface="Lato"/>
                <a:cs typeface="Lato"/>
                <a:sym typeface="Lato"/>
              </a:rPr>
              <a:t> </a:t>
            </a:r>
            <a:endParaRPr sz="1333" b="1" i="1">
              <a:latin typeface="Lato"/>
              <a:ea typeface="Lato"/>
              <a:cs typeface="Lato"/>
              <a:sym typeface="Lato"/>
            </a:endParaRPr>
          </a:p>
        </p:txBody>
      </p:sp>
      <p:pic>
        <p:nvPicPr>
          <p:cNvPr id="3992" name="Google Shape;3992;p378"/>
          <p:cNvPicPr preferRelativeResize="0"/>
          <p:nvPr/>
        </p:nvPicPr>
        <p:blipFill rotWithShape="1">
          <a:blip r:embed="rId3">
            <a:alphaModFix/>
          </a:blip>
          <a:srcRect/>
          <a:stretch/>
        </p:blipFill>
        <p:spPr>
          <a:xfrm>
            <a:off x="89634" y="1481033"/>
            <a:ext cx="6912804" cy="5261400"/>
          </a:xfrm>
          <a:prstGeom prst="rect">
            <a:avLst/>
          </a:prstGeom>
          <a:noFill/>
          <a:ln>
            <a:noFill/>
          </a:ln>
        </p:spPr>
      </p:pic>
      <p:sp>
        <p:nvSpPr>
          <p:cNvPr id="3993" name="Google Shape;3993;p378"/>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Schema Definition (2)</a:t>
            </a:r>
            <a:endParaRPr/>
          </a:p>
          <a:p>
            <a:endParaRPr/>
          </a:p>
        </p:txBody>
      </p:sp>
      <p:sp>
        <p:nvSpPr>
          <p:cNvPr id="3994" name="Google Shape;3994;p378"/>
          <p:cNvSpPr/>
          <p:nvPr/>
        </p:nvSpPr>
        <p:spPr>
          <a:xfrm>
            <a:off x="453967" y="4324933"/>
            <a:ext cx="6033600" cy="207200"/>
          </a:xfrm>
          <a:prstGeom prst="roundRect">
            <a:avLst>
              <a:gd name="adj" fmla="val 8048"/>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3995" name="Google Shape;3995;p378"/>
          <p:cNvSpPr/>
          <p:nvPr/>
        </p:nvSpPr>
        <p:spPr>
          <a:xfrm>
            <a:off x="336167" y="3903800"/>
            <a:ext cx="4061600" cy="2072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3996" name="Google Shape;3996;p378"/>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105</a:t>
            </a:fld>
            <a:endParaRPr/>
          </a:p>
        </p:txBody>
      </p:sp>
      <p:sp>
        <p:nvSpPr>
          <p:cNvPr id="3997" name="Google Shape;3997;p378"/>
          <p:cNvSpPr/>
          <p:nvPr/>
        </p:nvSpPr>
        <p:spPr>
          <a:xfrm>
            <a:off x="8008731" y="2280067"/>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Definition</a:t>
            </a:r>
            <a:endParaRPr/>
          </a:p>
        </p:txBody>
      </p:sp>
      <p:sp>
        <p:nvSpPr>
          <p:cNvPr id="3998" name="Google Shape;3998;p378"/>
          <p:cNvSpPr/>
          <p:nvPr/>
        </p:nvSpPr>
        <p:spPr>
          <a:xfrm>
            <a:off x="9183825" y="2280033"/>
            <a:ext cx="11324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“Don’t” instructions</a:t>
            </a:r>
            <a:endParaRPr/>
          </a:p>
        </p:txBody>
      </p:sp>
      <p:sp>
        <p:nvSpPr>
          <p:cNvPr id="3999" name="Google Shape;3999;p378"/>
          <p:cNvSpPr/>
          <p:nvPr/>
        </p:nvSpPr>
        <p:spPr>
          <a:xfrm>
            <a:off x="10456433" y="2280033"/>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Emphasize/Caution</a:t>
            </a:r>
            <a:endParaRPr/>
          </a:p>
        </p:txBody>
      </p:sp>
      <p:sp>
        <p:nvSpPr>
          <p:cNvPr id="4000" name="Google Shape;4000;p378"/>
          <p:cNvSpPr/>
          <p:nvPr/>
        </p:nvSpPr>
        <p:spPr>
          <a:xfrm>
            <a:off x="7474533" y="3490933"/>
            <a:ext cx="1692800" cy="102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Positive example</a:t>
            </a:r>
            <a:endParaRPr/>
          </a:p>
        </p:txBody>
      </p:sp>
      <p:sp>
        <p:nvSpPr>
          <p:cNvPr id="4001" name="Google Shape;4001;p378"/>
          <p:cNvSpPr/>
          <p:nvPr/>
        </p:nvSpPr>
        <p:spPr>
          <a:xfrm>
            <a:off x="9726200" y="3483500"/>
            <a:ext cx="1563600" cy="93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Negative example</a:t>
            </a:r>
            <a:endParaRPr/>
          </a:p>
        </p:txBody>
      </p:sp>
      <p:sp>
        <p:nvSpPr>
          <p:cNvPr id="4002" name="Google Shape;4002;p378"/>
          <p:cNvSpPr/>
          <p:nvPr/>
        </p:nvSpPr>
        <p:spPr>
          <a:xfrm>
            <a:off x="7608525"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003" name="Google Shape;4003;p378"/>
          <p:cNvSpPr/>
          <p:nvPr/>
        </p:nvSpPr>
        <p:spPr>
          <a:xfrm>
            <a:off x="8463592"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004" name="Google Shape;4004;p378"/>
          <p:cNvSpPr/>
          <p:nvPr/>
        </p:nvSpPr>
        <p:spPr>
          <a:xfrm>
            <a:off x="8050925" y="4215889"/>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005" name="Google Shape;4005;p378"/>
          <p:cNvSpPr/>
          <p:nvPr/>
        </p:nvSpPr>
        <p:spPr>
          <a:xfrm>
            <a:off x="9856048"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006" name="Google Shape;4006;p378"/>
          <p:cNvSpPr/>
          <p:nvPr/>
        </p:nvSpPr>
        <p:spPr>
          <a:xfrm>
            <a:off x="10609260"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007" name="Google Shape;4007;p378"/>
          <p:cNvSpPr/>
          <p:nvPr/>
        </p:nvSpPr>
        <p:spPr>
          <a:xfrm>
            <a:off x="9861492" y="4167567"/>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008" name="Google Shape;4008;p378"/>
          <p:cNvSpPr/>
          <p:nvPr/>
        </p:nvSpPr>
        <p:spPr>
          <a:xfrm>
            <a:off x="10511335" y="4167577"/>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Suggestion</a:t>
            </a:r>
            <a:endParaRPr sz="1600"/>
          </a:p>
        </p:txBody>
      </p:sp>
      <p:sp>
        <p:nvSpPr>
          <p:cNvPr id="4009" name="Google Shape;4009;p378"/>
          <p:cNvSpPr/>
          <p:nvPr/>
        </p:nvSpPr>
        <p:spPr>
          <a:xfrm>
            <a:off x="10649753" y="5330340"/>
            <a:ext cx="809200" cy="284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output</a:t>
            </a:r>
            <a:endParaRPr/>
          </a:p>
        </p:txBody>
      </p:sp>
      <p:sp>
        <p:nvSpPr>
          <p:cNvPr id="4010" name="Google Shape;4010;p378"/>
          <p:cNvSpPr/>
          <p:nvPr/>
        </p:nvSpPr>
        <p:spPr>
          <a:xfrm>
            <a:off x="7669647" y="5187875"/>
            <a:ext cx="101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Prompt message </a:t>
            </a:r>
            <a:endParaRPr/>
          </a:p>
        </p:txBody>
      </p:sp>
      <p:sp>
        <p:nvSpPr>
          <p:cNvPr id="4011" name="Google Shape;4011;p378"/>
          <p:cNvSpPr/>
          <p:nvPr/>
        </p:nvSpPr>
        <p:spPr>
          <a:xfrm>
            <a:off x="7300100" y="2280067"/>
            <a:ext cx="62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Title</a:t>
            </a:r>
            <a:endParaRPr/>
          </a:p>
        </p:txBody>
      </p:sp>
      <p:sp>
        <p:nvSpPr>
          <p:cNvPr id="4012" name="Google Shape;4012;p378"/>
          <p:cNvSpPr/>
          <p:nvPr/>
        </p:nvSpPr>
        <p:spPr>
          <a:xfrm>
            <a:off x="9248400" y="4871733"/>
            <a:ext cx="2425600" cy="102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Input/outputs:</a:t>
            </a:r>
            <a:r>
              <a:rPr lang="en" sz="1333" b="1">
                <a:latin typeface="Lato"/>
                <a:ea typeface="Lato"/>
                <a:cs typeface="Lato"/>
                <a:sym typeface="Lato"/>
              </a:rPr>
              <a:t> </a:t>
            </a:r>
            <a:endParaRPr sz="1333" b="1" i="1">
              <a:latin typeface="Lato"/>
              <a:ea typeface="Lato"/>
              <a:cs typeface="Lato"/>
              <a:sym typeface="Lato"/>
            </a:endParaRPr>
          </a:p>
        </p:txBody>
      </p:sp>
      <p:sp>
        <p:nvSpPr>
          <p:cNvPr id="4013" name="Google Shape;4013;p378"/>
          <p:cNvSpPr/>
          <p:nvPr/>
        </p:nvSpPr>
        <p:spPr>
          <a:xfrm>
            <a:off x="9483077" y="5320540"/>
            <a:ext cx="682400" cy="30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input</a:t>
            </a:r>
            <a:endParaRPr/>
          </a:p>
        </p:txBody>
      </p:sp>
      <p:sp>
        <p:nvSpPr>
          <p:cNvPr id="4014" name="Google Shape;4014;p378"/>
          <p:cNvSpPr txBox="1"/>
          <p:nvPr/>
        </p:nvSpPr>
        <p:spPr>
          <a:xfrm>
            <a:off x="10123833" y="5592067"/>
            <a:ext cx="19792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 instances</a:t>
            </a:r>
            <a:endParaRPr sz="1067">
              <a:latin typeface="Lato"/>
              <a:ea typeface="Lato"/>
              <a:cs typeface="Lato"/>
              <a:sym typeface="Lato"/>
            </a:endParaRPr>
          </a:p>
        </p:txBody>
      </p:sp>
      <p:sp>
        <p:nvSpPr>
          <p:cNvPr id="4015" name="Google Shape;4015;p378"/>
          <p:cNvSpPr txBox="1"/>
          <p:nvPr/>
        </p:nvSpPr>
        <p:spPr>
          <a:xfrm>
            <a:off x="9960967" y="4387901"/>
            <a:ext cx="18648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examples for sub-task</a:t>
            </a:r>
            <a:endParaRPr sz="1067">
              <a:latin typeface="Lato"/>
              <a:ea typeface="Lato"/>
              <a:cs typeface="Lato"/>
              <a:sym typeface="Lato"/>
            </a:endParaRPr>
          </a:p>
        </p:txBody>
      </p:sp>
      <p:sp>
        <p:nvSpPr>
          <p:cNvPr id="4016" name="Google Shape;4016;p378"/>
          <p:cNvSpPr txBox="1"/>
          <p:nvPr/>
        </p:nvSpPr>
        <p:spPr>
          <a:xfrm>
            <a:off x="10880275" y="5903801"/>
            <a:ext cx="11324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sub-tasks</a:t>
            </a:r>
            <a:endParaRPr sz="1067">
              <a:latin typeface="Lato"/>
              <a:ea typeface="Lato"/>
              <a:cs typeface="Lato"/>
              <a:sym typeface="Lato"/>
            </a:endParaRPr>
          </a:p>
        </p:txBody>
      </p:sp>
      <p:cxnSp>
        <p:nvCxnSpPr>
          <p:cNvPr id="4017" name="Google Shape;4017;p378"/>
          <p:cNvCxnSpPr>
            <a:stCxn id="3995" idx="3"/>
            <a:endCxn id="3997" idx="2"/>
          </p:cNvCxnSpPr>
          <p:nvPr/>
        </p:nvCxnSpPr>
        <p:spPr>
          <a:xfrm rot="10800000" flipH="1">
            <a:off x="4397767" y="2750200"/>
            <a:ext cx="4148000" cy="1257200"/>
          </a:xfrm>
          <a:prstGeom prst="curvedConnector2">
            <a:avLst/>
          </a:prstGeom>
          <a:noFill/>
          <a:ln w="9525" cap="flat" cmpd="sng">
            <a:solidFill>
              <a:srgbClr val="FF0000"/>
            </a:solidFill>
            <a:prstDash val="solid"/>
            <a:round/>
            <a:headEnd type="stealth" w="med" len="med"/>
            <a:tailEnd type="stealth" w="med" len="med"/>
          </a:ln>
        </p:spPr>
      </p:cxnSp>
      <p:cxnSp>
        <p:nvCxnSpPr>
          <p:cNvPr id="4018" name="Google Shape;4018;p378"/>
          <p:cNvCxnSpPr>
            <a:stCxn id="3994" idx="3"/>
            <a:endCxn id="3997" idx="2"/>
          </p:cNvCxnSpPr>
          <p:nvPr/>
        </p:nvCxnSpPr>
        <p:spPr>
          <a:xfrm rot="10800000" flipH="1">
            <a:off x="6487567" y="2750133"/>
            <a:ext cx="2058000" cy="1678400"/>
          </a:xfrm>
          <a:prstGeom prst="curvedConnector2">
            <a:avLst/>
          </a:prstGeom>
          <a:noFill/>
          <a:ln w="9525" cap="flat" cmpd="sng">
            <a:solidFill>
              <a:srgbClr val="FF0000"/>
            </a:solidFill>
            <a:prstDash val="solid"/>
            <a:round/>
            <a:headEnd type="stealth"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0"/>
                                        </p:tgtEl>
                                        <p:attrNameLst>
                                          <p:attrName>style.visibility</p:attrName>
                                        </p:attrNameLst>
                                      </p:cBhvr>
                                      <p:to>
                                        <p:strVal val="visible"/>
                                      </p:to>
                                    </p:set>
                                    <p:animEffect transition="in" filter="fade">
                                      <p:cBhvr>
                                        <p:cTn id="7" dur="1000"/>
                                        <p:tgtEl>
                                          <p:spTgt spid="3990"/>
                                        </p:tgtEl>
                                      </p:cBhvr>
                                    </p:animEffect>
                                  </p:childTnLst>
                                </p:cTn>
                              </p:par>
                              <p:par>
                                <p:cTn id="8" presetID="10" presetClass="entr" presetSubtype="0" fill="hold" nodeType="withEffect">
                                  <p:stCondLst>
                                    <p:cond delay="0"/>
                                  </p:stCondLst>
                                  <p:childTnLst>
                                    <p:set>
                                      <p:cBhvr>
                                        <p:cTn id="9" dur="1" fill="hold">
                                          <p:stCondLst>
                                            <p:cond delay="0"/>
                                          </p:stCondLst>
                                        </p:cTn>
                                        <p:tgtEl>
                                          <p:spTgt spid="3991"/>
                                        </p:tgtEl>
                                        <p:attrNameLst>
                                          <p:attrName>style.visibility</p:attrName>
                                        </p:attrNameLst>
                                      </p:cBhvr>
                                      <p:to>
                                        <p:strVal val="visible"/>
                                      </p:to>
                                    </p:set>
                                    <p:animEffect transition="in" filter="fade">
                                      <p:cBhvr>
                                        <p:cTn id="10" dur="1000"/>
                                        <p:tgtEl>
                                          <p:spTgt spid="3991"/>
                                        </p:tgtEl>
                                      </p:cBhvr>
                                    </p:animEffect>
                                  </p:childTnLst>
                                </p:cTn>
                              </p:par>
                              <p:par>
                                <p:cTn id="11" presetID="10" presetClass="entr" presetSubtype="0" fill="hold" nodeType="withEffect">
                                  <p:stCondLst>
                                    <p:cond delay="0"/>
                                  </p:stCondLst>
                                  <p:childTnLst>
                                    <p:set>
                                      <p:cBhvr>
                                        <p:cTn id="12" dur="1" fill="hold">
                                          <p:stCondLst>
                                            <p:cond delay="0"/>
                                          </p:stCondLst>
                                        </p:cTn>
                                        <p:tgtEl>
                                          <p:spTgt spid="3992"/>
                                        </p:tgtEl>
                                        <p:attrNameLst>
                                          <p:attrName>style.visibility</p:attrName>
                                        </p:attrNameLst>
                                      </p:cBhvr>
                                      <p:to>
                                        <p:strVal val="visible"/>
                                      </p:to>
                                    </p:set>
                                    <p:animEffect transition="in" filter="fade">
                                      <p:cBhvr>
                                        <p:cTn id="13" dur="1000"/>
                                        <p:tgtEl>
                                          <p:spTgt spid="3992"/>
                                        </p:tgtEl>
                                      </p:cBhvr>
                                    </p:animEffect>
                                  </p:childTnLst>
                                </p:cTn>
                              </p:par>
                              <p:par>
                                <p:cTn id="14" presetID="10" presetClass="entr" presetSubtype="0" fill="hold" nodeType="withEffect">
                                  <p:stCondLst>
                                    <p:cond delay="0"/>
                                  </p:stCondLst>
                                  <p:childTnLst>
                                    <p:set>
                                      <p:cBhvr>
                                        <p:cTn id="15" dur="1" fill="hold">
                                          <p:stCondLst>
                                            <p:cond delay="0"/>
                                          </p:stCondLst>
                                        </p:cTn>
                                        <p:tgtEl>
                                          <p:spTgt spid="3994"/>
                                        </p:tgtEl>
                                        <p:attrNameLst>
                                          <p:attrName>style.visibility</p:attrName>
                                        </p:attrNameLst>
                                      </p:cBhvr>
                                      <p:to>
                                        <p:strVal val="visible"/>
                                      </p:to>
                                    </p:set>
                                    <p:animEffect transition="in" filter="fade">
                                      <p:cBhvr>
                                        <p:cTn id="16" dur="1000"/>
                                        <p:tgtEl>
                                          <p:spTgt spid="3994"/>
                                        </p:tgtEl>
                                      </p:cBhvr>
                                    </p:animEffect>
                                  </p:childTnLst>
                                </p:cTn>
                              </p:par>
                              <p:par>
                                <p:cTn id="17" presetID="10" presetClass="entr" presetSubtype="0" fill="hold" nodeType="withEffect">
                                  <p:stCondLst>
                                    <p:cond delay="0"/>
                                  </p:stCondLst>
                                  <p:childTnLst>
                                    <p:set>
                                      <p:cBhvr>
                                        <p:cTn id="18" dur="1" fill="hold">
                                          <p:stCondLst>
                                            <p:cond delay="0"/>
                                          </p:stCondLst>
                                        </p:cTn>
                                        <p:tgtEl>
                                          <p:spTgt spid="3995"/>
                                        </p:tgtEl>
                                        <p:attrNameLst>
                                          <p:attrName>style.visibility</p:attrName>
                                        </p:attrNameLst>
                                      </p:cBhvr>
                                      <p:to>
                                        <p:strVal val="visible"/>
                                      </p:to>
                                    </p:set>
                                    <p:animEffect transition="in" filter="fade">
                                      <p:cBhvr>
                                        <p:cTn id="19" dur="1000"/>
                                        <p:tgtEl>
                                          <p:spTgt spid="3995"/>
                                        </p:tgtEl>
                                      </p:cBhvr>
                                    </p:animEffect>
                                  </p:childTnLst>
                                </p:cTn>
                              </p:par>
                              <p:par>
                                <p:cTn id="20" presetID="10" presetClass="entr" presetSubtype="0" fill="hold" nodeType="withEffect">
                                  <p:stCondLst>
                                    <p:cond delay="0"/>
                                  </p:stCondLst>
                                  <p:childTnLst>
                                    <p:set>
                                      <p:cBhvr>
                                        <p:cTn id="21" dur="1" fill="hold">
                                          <p:stCondLst>
                                            <p:cond delay="0"/>
                                          </p:stCondLst>
                                        </p:cTn>
                                        <p:tgtEl>
                                          <p:spTgt spid="3996"/>
                                        </p:tgtEl>
                                        <p:attrNameLst>
                                          <p:attrName>style.visibility</p:attrName>
                                        </p:attrNameLst>
                                      </p:cBhvr>
                                      <p:to>
                                        <p:strVal val="visible"/>
                                      </p:to>
                                    </p:set>
                                    <p:animEffect transition="in" filter="fade">
                                      <p:cBhvr>
                                        <p:cTn id="22" dur="1000"/>
                                        <p:tgtEl>
                                          <p:spTgt spid="3996"/>
                                        </p:tgtEl>
                                      </p:cBhvr>
                                    </p:animEffect>
                                  </p:childTnLst>
                                </p:cTn>
                              </p:par>
                              <p:par>
                                <p:cTn id="23" presetID="10" presetClass="entr" presetSubtype="0" fill="hold" nodeType="withEffect">
                                  <p:stCondLst>
                                    <p:cond delay="0"/>
                                  </p:stCondLst>
                                  <p:childTnLst>
                                    <p:set>
                                      <p:cBhvr>
                                        <p:cTn id="24" dur="1" fill="hold">
                                          <p:stCondLst>
                                            <p:cond delay="0"/>
                                          </p:stCondLst>
                                        </p:cTn>
                                        <p:tgtEl>
                                          <p:spTgt spid="3997"/>
                                        </p:tgtEl>
                                        <p:attrNameLst>
                                          <p:attrName>style.visibility</p:attrName>
                                        </p:attrNameLst>
                                      </p:cBhvr>
                                      <p:to>
                                        <p:strVal val="visible"/>
                                      </p:to>
                                    </p:set>
                                    <p:animEffect transition="in" filter="fade">
                                      <p:cBhvr>
                                        <p:cTn id="25" dur="1000"/>
                                        <p:tgtEl>
                                          <p:spTgt spid="3997"/>
                                        </p:tgtEl>
                                      </p:cBhvr>
                                    </p:animEffect>
                                  </p:childTnLst>
                                </p:cTn>
                              </p:par>
                              <p:par>
                                <p:cTn id="26" presetID="10" presetClass="entr" presetSubtype="0" fill="hold" nodeType="withEffect">
                                  <p:stCondLst>
                                    <p:cond delay="0"/>
                                  </p:stCondLst>
                                  <p:childTnLst>
                                    <p:set>
                                      <p:cBhvr>
                                        <p:cTn id="27" dur="1" fill="hold">
                                          <p:stCondLst>
                                            <p:cond delay="0"/>
                                          </p:stCondLst>
                                        </p:cTn>
                                        <p:tgtEl>
                                          <p:spTgt spid="3998"/>
                                        </p:tgtEl>
                                        <p:attrNameLst>
                                          <p:attrName>style.visibility</p:attrName>
                                        </p:attrNameLst>
                                      </p:cBhvr>
                                      <p:to>
                                        <p:strVal val="visible"/>
                                      </p:to>
                                    </p:set>
                                    <p:animEffect transition="in" filter="fade">
                                      <p:cBhvr>
                                        <p:cTn id="28" dur="1000"/>
                                        <p:tgtEl>
                                          <p:spTgt spid="3998"/>
                                        </p:tgtEl>
                                      </p:cBhvr>
                                    </p:animEffect>
                                  </p:childTnLst>
                                </p:cTn>
                              </p:par>
                              <p:par>
                                <p:cTn id="29" presetID="10" presetClass="entr" presetSubtype="0" fill="hold" nodeType="withEffect">
                                  <p:stCondLst>
                                    <p:cond delay="0"/>
                                  </p:stCondLst>
                                  <p:childTnLst>
                                    <p:set>
                                      <p:cBhvr>
                                        <p:cTn id="30" dur="1" fill="hold">
                                          <p:stCondLst>
                                            <p:cond delay="0"/>
                                          </p:stCondLst>
                                        </p:cTn>
                                        <p:tgtEl>
                                          <p:spTgt spid="3999"/>
                                        </p:tgtEl>
                                        <p:attrNameLst>
                                          <p:attrName>style.visibility</p:attrName>
                                        </p:attrNameLst>
                                      </p:cBhvr>
                                      <p:to>
                                        <p:strVal val="visible"/>
                                      </p:to>
                                    </p:set>
                                    <p:animEffect transition="in" filter="fade">
                                      <p:cBhvr>
                                        <p:cTn id="31" dur="1000"/>
                                        <p:tgtEl>
                                          <p:spTgt spid="3999"/>
                                        </p:tgtEl>
                                      </p:cBhvr>
                                    </p:animEffect>
                                  </p:childTnLst>
                                </p:cTn>
                              </p:par>
                              <p:par>
                                <p:cTn id="32" presetID="10" presetClass="entr" presetSubtype="0" fill="hold" nodeType="withEffect">
                                  <p:stCondLst>
                                    <p:cond delay="0"/>
                                  </p:stCondLst>
                                  <p:childTnLst>
                                    <p:set>
                                      <p:cBhvr>
                                        <p:cTn id="33" dur="1" fill="hold">
                                          <p:stCondLst>
                                            <p:cond delay="0"/>
                                          </p:stCondLst>
                                        </p:cTn>
                                        <p:tgtEl>
                                          <p:spTgt spid="4000"/>
                                        </p:tgtEl>
                                        <p:attrNameLst>
                                          <p:attrName>style.visibility</p:attrName>
                                        </p:attrNameLst>
                                      </p:cBhvr>
                                      <p:to>
                                        <p:strVal val="visible"/>
                                      </p:to>
                                    </p:set>
                                    <p:animEffect transition="in" filter="fade">
                                      <p:cBhvr>
                                        <p:cTn id="34" dur="1000"/>
                                        <p:tgtEl>
                                          <p:spTgt spid="4000"/>
                                        </p:tgtEl>
                                      </p:cBhvr>
                                    </p:animEffect>
                                  </p:childTnLst>
                                </p:cTn>
                              </p:par>
                              <p:par>
                                <p:cTn id="35" presetID="10" presetClass="entr" presetSubtype="0" fill="hold" nodeType="withEffect">
                                  <p:stCondLst>
                                    <p:cond delay="0"/>
                                  </p:stCondLst>
                                  <p:childTnLst>
                                    <p:set>
                                      <p:cBhvr>
                                        <p:cTn id="36" dur="1" fill="hold">
                                          <p:stCondLst>
                                            <p:cond delay="0"/>
                                          </p:stCondLst>
                                        </p:cTn>
                                        <p:tgtEl>
                                          <p:spTgt spid="4001"/>
                                        </p:tgtEl>
                                        <p:attrNameLst>
                                          <p:attrName>style.visibility</p:attrName>
                                        </p:attrNameLst>
                                      </p:cBhvr>
                                      <p:to>
                                        <p:strVal val="visible"/>
                                      </p:to>
                                    </p:set>
                                    <p:animEffect transition="in" filter="fade">
                                      <p:cBhvr>
                                        <p:cTn id="37" dur="1000"/>
                                        <p:tgtEl>
                                          <p:spTgt spid="4001"/>
                                        </p:tgtEl>
                                      </p:cBhvr>
                                    </p:animEffect>
                                  </p:childTnLst>
                                </p:cTn>
                              </p:par>
                              <p:par>
                                <p:cTn id="38" presetID="10" presetClass="entr" presetSubtype="0" fill="hold" nodeType="withEffect">
                                  <p:stCondLst>
                                    <p:cond delay="0"/>
                                  </p:stCondLst>
                                  <p:childTnLst>
                                    <p:set>
                                      <p:cBhvr>
                                        <p:cTn id="39" dur="1" fill="hold">
                                          <p:stCondLst>
                                            <p:cond delay="0"/>
                                          </p:stCondLst>
                                        </p:cTn>
                                        <p:tgtEl>
                                          <p:spTgt spid="4002"/>
                                        </p:tgtEl>
                                        <p:attrNameLst>
                                          <p:attrName>style.visibility</p:attrName>
                                        </p:attrNameLst>
                                      </p:cBhvr>
                                      <p:to>
                                        <p:strVal val="visible"/>
                                      </p:to>
                                    </p:set>
                                    <p:animEffect transition="in" filter="fade">
                                      <p:cBhvr>
                                        <p:cTn id="40" dur="1000"/>
                                        <p:tgtEl>
                                          <p:spTgt spid="4002"/>
                                        </p:tgtEl>
                                      </p:cBhvr>
                                    </p:animEffect>
                                  </p:childTnLst>
                                </p:cTn>
                              </p:par>
                              <p:par>
                                <p:cTn id="41" presetID="10" presetClass="entr" presetSubtype="0" fill="hold" nodeType="withEffect">
                                  <p:stCondLst>
                                    <p:cond delay="0"/>
                                  </p:stCondLst>
                                  <p:childTnLst>
                                    <p:set>
                                      <p:cBhvr>
                                        <p:cTn id="42" dur="1" fill="hold">
                                          <p:stCondLst>
                                            <p:cond delay="0"/>
                                          </p:stCondLst>
                                        </p:cTn>
                                        <p:tgtEl>
                                          <p:spTgt spid="4003"/>
                                        </p:tgtEl>
                                        <p:attrNameLst>
                                          <p:attrName>style.visibility</p:attrName>
                                        </p:attrNameLst>
                                      </p:cBhvr>
                                      <p:to>
                                        <p:strVal val="visible"/>
                                      </p:to>
                                    </p:set>
                                    <p:animEffect transition="in" filter="fade">
                                      <p:cBhvr>
                                        <p:cTn id="43" dur="1000"/>
                                        <p:tgtEl>
                                          <p:spTgt spid="4003"/>
                                        </p:tgtEl>
                                      </p:cBhvr>
                                    </p:animEffect>
                                  </p:childTnLst>
                                </p:cTn>
                              </p:par>
                              <p:par>
                                <p:cTn id="44" presetID="10" presetClass="entr" presetSubtype="0" fill="hold" nodeType="withEffect">
                                  <p:stCondLst>
                                    <p:cond delay="0"/>
                                  </p:stCondLst>
                                  <p:childTnLst>
                                    <p:set>
                                      <p:cBhvr>
                                        <p:cTn id="45" dur="1" fill="hold">
                                          <p:stCondLst>
                                            <p:cond delay="0"/>
                                          </p:stCondLst>
                                        </p:cTn>
                                        <p:tgtEl>
                                          <p:spTgt spid="4004"/>
                                        </p:tgtEl>
                                        <p:attrNameLst>
                                          <p:attrName>style.visibility</p:attrName>
                                        </p:attrNameLst>
                                      </p:cBhvr>
                                      <p:to>
                                        <p:strVal val="visible"/>
                                      </p:to>
                                    </p:set>
                                    <p:animEffect transition="in" filter="fade">
                                      <p:cBhvr>
                                        <p:cTn id="46" dur="1000"/>
                                        <p:tgtEl>
                                          <p:spTgt spid="4004"/>
                                        </p:tgtEl>
                                      </p:cBhvr>
                                    </p:animEffect>
                                  </p:childTnLst>
                                </p:cTn>
                              </p:par>
                              <p:par>
                                <p:cTn id="47" presetID="10" presetClass="entr" presetSubtype="0" fill="hold" nodeType="withEffect">
                                  <p:stCondLst>
                                    <p:cond delay="0"/>
                                  </p:stCondLst>
                                  <p:childTnLst>
                                    <p:set>
                                      <p:cBhvr>
                                        <p:cTn id="48" dur="1" fill="hold">
                                          <p:stCondLst>
                                            <p:cond delay="0"/>
                                          </p:stCondLst>
                                        </p:cTn>
                                        <p:tgtEl>
                                          <p:spTgt spid="4005"/>
                                        </p:tgtEl>
                                        <p:attrNameLst>
                                          <p:attrName>style.visibility</p:attrName>
                                        </p:attrNameLst>
                                      </p:cBhvr>
                                      <p:to>
                                        <p:strVal val="visible"/>
                                      </p:to>
                                    </p:set>
                                    <p:animEffect transition="in" filter="fade">
                                      <p:cBhvr>
                                        <p:cTn id="49" dur="1000"/>
                                        <p:tgtEl>
                                          <p:spTgt spid="4005"/>
                                        </p:tgtEl>
                                      </p:cBhvr>
                                    </p:animEffect>
                                  </p:childTnLst>
                                </p:cTn>
                              </p:par>
                              <p:par>
                                <p:cTn id="50" presetID="10" presetClass="entr" presetSubtype="0" fill="hold" nodeType="withEffect">
                                  <p:stCondLst>
                                    <p:cond delay="0"/>
                                  </p:stCondLst>
                                  <p:childTnLst>
                                    <p:set>
                                      <p:cBhvr>
                                        <p:cTn id="51" dur="1" fill="hold">
                                          <p:stCondLst>
                                            <p:cond delay="0"/>
                                          </p:stCondLst>
                                        </p:cTn>
                                        <p:tgtEl>
                                          <p:spTgt spid="4006"/>
                                        </p:tgtEl>
                                        <p:attrNameLst>
                                          <p:attrName>style.visibility</p:attrName>
                                        </p:attrNameLst>
                                      </p:cBhvr>
                                      <p:to>
                                        <p:strVal val="visible"/>
                                      </p:to>
                                    </p:set>
                                    <p:animEffect transition="in" filter="fade">
                                      <p:cBhvr>
                                        <p:cTn id="52" dur="1000"/>
                                        <p:tgtEl>
                                          <p:spTgt spid="4006"/>
                                        </p:tgtEl>
                                      </p:cBhvr>
                                    </p:animEffect>
                                  </p:childTnLst>
                                </p:cTn>
                              </p:par>
                              <p:par>
                                <p:cTn id="53" presetID="10" presetClass="entr" presetSubtype="0" fill="hold" nodeType="withEffect">
                                  <p:stCondLst>
                                    <p:cond delay="0"/>
                                  </p:stCondLst>
                                  <p:childTnLst>
                                    <p:set>
                                      <p:cBhvr>
                                        <p:cTn id="54" dur="1" fill="hold">
                                          <p:stCondLst>
                                            <p:cond delay="0"/>
                                          </p:stCondLst>
                                        </p:cTn>
                                        <p:tgtEl>
                                          <p:spTgt spid="4007"/>
                                        </p:tgtEl>
                                        <p:attrNameLst>
                                          <p:attrName>style.visibility</p:attrName>
                                        </p:attrNameLst>
                                      </p:cBhvr>
                                      <p:to>
                                        <p:strVal val="visible"/>
                                      </p:to>
                                    </p:set>
                                    <p:animEffect transition="in" filter="fade">
                                      <p:cBhvr>
                                        <p:cTn id="55" dur="1000"/>
                                        <p:tgtEl>
                                          <p:spTgt spid="4007"/>
                                        </p:tgtEl>
                                      </p:cBhvr>
                                    </p:animEffect>
                                  </p:childTnLst>
                                </p:cTn>
                              </p:par>
                              <p:par>
                                <p:cTn id="56" presetID="10" presetClass="entr" presetSubtype="0" fill="hold" nodeType="withEffect">
                                  <p:stCondLst>
                                    <p:cond delay="0"/>
                                  </p:stCondLst>
                                  <p:childTnLst>
                                    <p:set>
                                      <p:cBhvr>
                                        <p:cTn id="57" dur="1" fill="hold">
                                          <p:stCondLst>
                                            <p:cond delay="0"/>
                                          </p:stCondLst>
                                        </p:cTn>
                                        <p:tgtEl>
                                          <p:spTgt spid="4008"/>
                                        </p:tgtEl>
                                        <p:attrNameLst>
                                          <p:attrName>style.visibility</p:attrName>
                                        </p:attrNameLst>
                                      </p:cBhvr>
                                      <p:to>
                                        <p:strVal val="visible"/>
                                      </p:to>
                                    </p:set>
                                    <p:animEffect transition="in" filter="fade">
                                      <p:cBhvr>
                                        <p:cTn id="58" dur="1000"/>
                                        <p:tgtEl>
                                          <p:spTgt spid="4008"/>
                                        </p:tgtEl>
                                      </p:cBhvr>
                                    </p:animEffect>
                                  </p:childTnLst>
                                </p:cTn>
                              </p:par>
                              <p:par>
                                <p:cTn id="59" presetID="10" presetClass="entr" presetSubtype="0" fill="hold" nodeType="withEffect">
                                  <p:stCondLst>
                                    <p:cond delay="0"/>
                                  </p:stCondLst>
                                  <p:childTnLst>
                                    <p:set>
                                      <p:cBhvr>
                                        <p:cTn id="60" dur="1" fill="hold">
                                          <p:stCondLst>
                                            <p:cond delay="0"/>
                                          </p:stCondLst>
                                        </p:cTn>
                                        <p:tgtEl>
                                          <p:spTgt spid="4009"/>
                                        </p:tgtEl>
                                        <p:attrNameLst>
                                          <p:attrName>style.visibility</p:attrName>
                                        </p:attrNameLst>
                                      </p:cBhvr>
                                      <p:to>
                                        <p:strVal val="visible"/>
                                      </p:to>
                                    </p:set>
                                    <p:animEffect transition="in" filter="fade">
                                      <p:cBhvr>
                                        <p:cTn id="61" dur="1000"/>
                                        <p:tgtEl>
                                          <p:spTgt spid="4009"/>
                                        </p:tgtEl>
                                      </p:cBhvr>
                                    </p:animEffect>
                                  </p:childTnLst>
                                </p:cTn>
                              </p:par>
                              <p:par>
                                <p:cTn id="62" presetID="10" presetClass="entr" presetSubtype="0" fill="hold" nodeType="withEffect">
                                  <p:stCondLst>
                                    <p:cond delay="0"/>
                                  </p:stCondLst>
                                  <p:childTnLst>
                                    <p:set>
                                      <p:cBhvr>
                                        <p:cTn id="63" dur="1" fill="hold">
                                          <p:stCondLst>
                                            <p:cond delay="0"/>
                                          </p:stCondLst>
                                        </p:cTn>
                                        <p:tgtEl>
                                          <p:spTgt spid="4010"/>
                                        </p:tgtEl>
                                        <p:attrNameLst>
                                          <p:attrName>style.visibility</p:attrName>
                                        </p:attrNameLst>
                                      </p:cBhvr>
                                      <p:to>
                                        <p:strVal val="visible"/>
                                      </p:to>
                                    </p:set>
                                    <p:animEffect transition="in" filter="fade">
                                      <p:cBhvr>
                                        <p:cTn id="64" dur="1000"/>
                                        <p:tgtEl>
                                          <p:spTgt spid="4010"/>
                                        </p:tgtEl>
                                      </p:cBhvr>
                                    </p:animEffect>
                                  </p:childTnLst>
                                </p:cTn>
                              </p:par>
                              <p:par>
                                <p:cTn id="65" presetID="10" presetClass="entr" presetSubtype="0" fill="hold" nodeType="withEffect">
                                  <p:stCondLst>
                                    <p:cond delay="0"/>
                                  </p:stCondLst>
                                  <p:childTnLst>
                                    <p:set>
                                      <p:cBhvr>
                                        <p:cTn id="66" dur="1" fill="hold">
                                          <p:stCondLst>
                                            <p:cond delay="0"/>
                                          </p:stCondLst>
                                        </p:cTn>
                                        <p:tgtEl>
                                          <p:spTgt spid="4011"/>
                                        </p:tgtEl>
                                        <p:attrNameLst>
                                          <p:attrName>style.visibility</p:attrName>
                                        </p:attrNameLst>
                                      </p:cBhvr>
                                      <p:to>
                                        <p:strVal val="visible"/>
                                      </p:to>
                                    </p:set>
                                    <p:animEffect transition="in" filter="fade">
                                      <p:cBhvr>
                                        <p:cTn id="67" dur="1000"/>
                                        <p:tgtEl>
                                          <p:spTgt spid="4011"/>
                                        </p:tgtEl>
                                      </p:cBhvr>
                                    </p:animEffect>
                                  </p:childTnLst>
                                </p:cTn>
                              </p:par>
                              <p:par>
                                <p:cTn id="68" presetID="10" presetClass="entr" presetSubtype="0" fill="hold" nodeType="withEffect">
                                  <p:stCondLst>
                                    <p:cond delay="0"/>
                                  </p:stCondLst>
                                  <p:childTnLst>
                                    <p:set>
                                      <p:cBhvr>
                                        <p:cTn id="69" dur="1" fill="hold">
                                          <p:stCondLst>
                                            <p:cond delay="0"/>
                                          </p:stCondLst>
                                        </p:cTn>
                                        <p:tgtEl>
                                          <p:spTgt spid="4012"/>
                                        </p:tgtEl>
                                        <p:attrNameLst>
                                          <p:attrName>style.visibility</p:attrName>
                                        </p:attrNameLst>
                                      </p:cBhvr>
                                      <p:to>
                                        <p:strVal val="visible"/>
                                      </p:to>
                                    </p:set>
                                    <p:animEffect transition="in" filter="fade">
                                      <p:cBhvr>
                                        <p:cTn id="70" dur="1000"/>
                                        <p:tgtEl>
                                          <p:spTgt spid="4012"/>
                                        </p:tgtEl>
                                      </p:cBhvr>
                                    </p:animEffect>
                                  </p:childTnLst>
                                </p:cTn>
                              </p:par>
                              <p:par>
                                <p:cTn id="71" presetID="10" presetClass="entr" presetSubtype="0" fill="hold" nodeType="withEffect">
                                  <p:stCondLst>
                                    <p:cond delay="0"/>
                                  </p:stCondLst>
                                  <p:childTnLst>
                                    <p:set>
                                      <p:cBhvr>
                                        <p:cTn id="72" dur="1" fill="hold">
                                          <p:stCondLst>
                                            <p:cond delay="0"/>
                                          </p:stCondLst>
                                        </p:cTn>
                                        <p:tgtEl>
                                          <p:spTgt spid="4013"/>
                                        </p:tgtEl>
                                        <p:attrNameLst>
                                          <p:attrName>style.visibility</p:attrName>
                                        </p:attrNameLst>
                                      </p:cBhvr>
                                      <p:to>
                                        <p:strVal val="visible"/>
                                      </p:to>
                                    </p:set>
                                    <p:animEffect transition="in" filter="fade">
                                      <p:cBhvr>
                                        <p:cTn id="73" dur="1000"/>
                                        <p:tgtEl>
                                          <p:spTgt spid="4013"/>
                                        </p:tgtEl>
                                      </p:cBhvr>
                                    </p:animEffect>
                                  </p:childTnLst>
                                </p:cTn>
                              </p:par>
                              <p:par>
                                <p:cTn id="74" presetID="10" presetClass="entr" presetSubtype="0" fill="hold" nodeType="withEffect">
                                  <p:stCondLst>
                                    <p:cond delay="0"/>
                                  </p:stCondLst>
                                  <p:childTnLst>
                                    <p:set>
                                      <p:cBhvr>
                                        <p:cTn id="75" dur="1" fill="hold">
                                          <p:stCondLst>
                                            <p:cond delay="0"/>
                                          </p:stCondLst>
                                        </p:cTn>
                                        <p:tgtEl>
                                          <p:spTgt spid="4014"/>
                                        </p:tgtEl>
                                        <p:attrNameLst>
                                          <p:attrName>style.visibility</p:attrName>
                                        </p:attrNameLst>
                                      </p:cBhvr>
                                      <p:to>
                                        <p:strVal val="visible"/>
                                      </p:to>
                                    </p:set>
                                    <p:animEffect transition="in" filter="fade">
                                      <p:cBhvr>
                                        <p:cTn id="76" dur="1000"/>
                                        <p:tgtEl>
                                          <p:spTgt spid="4014"/>
                                        </p:tgtEl>
                                      </p:cBhvr>
                                    </p:animEffect>
                                  </p:childTnLst>
                                </p:cTn>
                              </p:par>
                              <p:par>
                                <p:cTn id="77" presetID="10" presetClass="entr" presetSubtype="0" fill="hold" nodeType="withEffect">
                                  <p:stCondLst>
                                    <p:cond delay="0"/>
                                  </p:stCondLst>
                                  <p:childTnLst>
                                    <p:set>
                                      <p:cBhvr>
                                        <p:cTn id="78" dur="1" fill="hold">
                                          <p:stCondLst>
                                            <p:cond delay="0"/>
                                          </p:stCondLst>
                                        </p:cTn>
                                        <p:tgtEl>
                                          <p:spTgt spid="4015"/>
                                        </p:tgtEl>
                                        <p:attrNameLst>
                                          <p:attrName>style.visibility</p:attrName>
                                        </p:attrNameLst>
                                      </p:cBhvr>
                                      <p:to>
                                        <p:strVal val="visible"/>
                                      </p:to>
                                    </p:set>
                                    <p:animEffect transition="in" filter="fade">
                                      <p:cBhvr>
                                        <p:cTn id="79" dur="1000"/>
                                        <p:tgtEl>
                                          <p:spTgt spid="4015"/>
                                        </p:tgtEl>
                                      </p:cBhvr>
                                    </p:animEffect>
                                  </p:childTnLst>
                                </p:cTn>
                              </p:par>
                              <p:par>
                                <p:cTn id="80" presetID="10" presetClass="entr" presetSubtype="0" fill="hold" nodeType="withEffect">
                                  <p:stCondLst>
                                    <p:cond delay="0"/>
                                  </p:stCondLst>
                                  <p:childTnLst>
                                    <p:set>
                                      <p:cBhvr>
                                        <p:cTn id="81" dur="1" fill="hold">
                                          <p:stCondLst>
                                            <p:cond delay="0"/>
                                          </p:stCondLst>
                                        </p:cTn>
                                        <p:tgtEl>
                                          <p:spTgt spid="4016"/>
                                        </p:tgtEl>
                                        <p:attrNameLst>
                                          <p:attrName>style.visibility</p:attrName>
                                        </p:attrNameLst>
                                      </p:cBhvr>
                                      <p:to>
                                        <p:strVal val="visible"/>
                                      </p:to>
                                    </p:set>
                                    <p:animEffect transition="in" filter="fade">
                                      <p:cBhvr>
                                        <p:cTn id="82" dur="1000"/>
                                        <p:tgtEl>
                                          <p:spTgt spid="4016"/>
                                        </p:tgtEl>
                                      </p:cBhvr>
                                    </p:animEffect>
                                  </p:childTnLst>
                                </p:cTn>
                              </p:par>
                              <p:par>
                                <p:cTn id="83" presetID="10" presetClass="entr" presetSubtype="0" fill="hold" nodeType="withEffect">
                                  <p:stCondLst>
                                    <p:cond delay="0"/>
                                  </p:stCondLst>
                                  <p:childTnLst>
                                    <p:set>
                                      <p:cBhvr>
                                        <p:cTn id="84" dur="1" fill="hold">
                                          <p:stCondLst>
                                            <p:cond delay="0"/>
                                          </p:stCondLst>
                                        </p:cTn>
                                        <p:tgtEl>
                                          <p:spTgt spid="4017"/>
                                        </p:tgtEl>
                                        <p:attrNameLst>
                                          <p:attrName>style.visibility</p:attrName>
                                        </p:attrNameLst>
                                      </p:cBhvr>
                                      <p:to>
                                        <p:strVal val="visible"/>
                                      </p:to>
                                    </p:set>
                                    <p:animEffect transition="in" filter="fade">
                                      <p:cBhvr>
                                        <p:cTn id="85" dur="1000"/>
                                        <p:tgtEl>
                                          <p:spTgt spid="4017"/>
                                        </p:tgtEl>
                                      </p:cBhvr>
                                    </p:animEffect>
                                  </p:childTnLst>
                                </p:cTn>
                              </p:par>
                              <p:par>
                                <p:cTn id="86" presetID="10" presetClass="entr" presetSubtype="0" fill="hold" nodeType="withEffect">
                                  <p:stCondLst>
                                    <p:cond delay="0"/>
                                  </p:stCondLst>
                                  <p:childTnLst>
                                    <p:set>
                                      <p:cBhvr>
                                        <p:cTn id="87" dur="1" fill="hold">
                                          <p:stCondLst>
                                            <p:cond delay="0"/>
                                          </p:stCondLst>
                                        </p:cTn>
                                        <p:tgtEl>
                                          <p:spTgt spid="4018"/>
                                        </p:tgtEl>
                                        <p:attrNameLst>
                                          <p:attrName>style.visibility</p:attrName>
                                        </p:attrNameLst>
                                      </p:cBhvr>
                                      <p:to>
                                        <p:strVal val="visible"/>
                                      </p:to>
                                    </p:set>
                                    <p:animEffect transition="in" filter="fade">
                                      <p:cBhvr>
                                        <p:cTn id="88" dur="1000"/>
                                        <p:tgtEl>
                                          <p:spTgt spid="4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022"/>
        <p:cNvGrpSpPr/>
        <p:nvPr/>
      </p:nvGrpSpPr>
      <p:grpSpPr>
        <a:xfrm>
          <a:off x="0" y="0"/>
          <a:ext cx="0" cy="0"/>
          <a:chOff x="0" y="0"/>
          <a:chExt cx="0" cy="0"/>
        </a:xfrm>
      </p:grpSpPr>
      <p:sp>
        <p:nvSpPr>
          <p:cNvPr id="4023" name="Google Shape;4023;p379"/>
          <p:cNvSpPr/>
          <p:nvPr/>
        </p:nvSpPr>
        <p:spPr>
          <a:xfrm>
            <a:off x="7060967" y="1816700"/>
            <a:ext cx="4835200" cy="440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Sub-task Instructions:</a:t>
            </a:r>
            <a:r>
              <a:rPr lang="en" sz="1333" b="1">
                <a:latin typeface="Lato"/>
                <a:ea typeface="Lato"/>
                <a:cs typeface="Lato"/>
                <a:sym typeface="Lato"/>
              </a:rPr>
              <a:t> </a:t>
            </a:r>
            <a:endParaRPr sz="1333" b="1">
              <a:latin typeface="Lato"/>
              <a:ea typeface="Lato"/>
              <a:cs typeface="Lato"/>
              <a:sym typeface="Lato"/>
            </a:endParaRPr>
          </a:p>
          <a:p>
            <a:pPr algn="ctr">
              <a:spcBef>
                <a:spcPts val="0"/>
              </a:spcBef>
              <a:spcAft>
                <a:spcPts val="0"/>
              </a:spcAft>
            </a:pPr>
            <a:endParaRPr sz="1333" i="1">
              <a:latin typeface="Lato"/>
              <a:ea typeface="Lato"/>
              <a:cs typeface="Lato"/>
              <a:sym typeface="Lato"/>
            </a:endParaRPr>
          </a:p>
        </p:txBody>
      </p:sp>
      <p:sp>
        <p:nvSpPr>
          <p:cNvPr id="4024" name="Google Shape;4024;p379"/>
          <p:cNvSpPr/>
          <p:nvPr/>
        </p:nvSpPr>
        <p:spPr>
          <a:xfrm>
            <a:off x="7237933" y="3095833"/>
            <a:ext cx="4436000" cy="16100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Examples:</a:t>
            </a:r>
            <a:r>
              <a:rPr lang="en" sz="1333" b="1">
                <a:latin typeface="Lato"/>
                <a:ea typeface="Lato"/>
                <a:cs typeface="Lato"/>
                <a:sym typeface="Lato"/>
              </a:rPr>
              <a:t> </a:t>
            </a:r>
            <a:endParaRPr sz="1333" b="1" i="1">
              <a:latin typeface="Lato"/>
              <a:ea typeface="Lato"/>
              <a:cs typeface="Lato"/>
              <a:sym typeface="Lato"/>
            </a:endParaRPr>
          </a:p>
        </p:txBody>
      </p:sp>
      <p:pic>
        <p:nvPicPr>
          <p:cNvPr id="4025" name="Google Shape;4025;p379"/>
          <p:cNvPicPr preferRelativeResize="0"/>
          <p:nvPr/>
        </p:nvPicPr>
        <p:blipFill rotWithShape="1">
          <a:blip r:embed="rId3">
            <a:alphaModFix/>
          </a:blip>
          <a:srcRect/>
          <a:stretch/>
        </p:blipFill>
        <p:spPr>
          <a:xfrm>
            <a:off x="0" y="1424800"/>
            <a:ext cx="6990965" cy="5344379"/>
          </a:xfrm>
          <a:prstGeom prst="rect">
            <a:avLst/>
          </a:prstGeom>
          <a:noFill/>
          <a:ln>
            <a:noFill/>
          </a:ln>
        </p:spPr>
      </p:pic>
      <p:sp>
        <p:nvSpPr>
          <p:cNvPr id="4026" name="Google Shape;4026;p379"/>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Schema Definition (3)</a:t>
            </a:r>
            <a:endParaRPr/>
          </a:p>
          <a:p>
            <a:endParaRPr/>
          </a:p>
        </p:txBody>
      </p:sp>
      <p:sp>
        <p:nvSpPr>
          <p:cNvPr id="4027" name="Google Shape;4027;p379"/>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106</a:t>
            </a:fld>
            <a:endParaRPr/>
          </a:p>
        </p:txBody>
      </p:sp>
      <p:sp>
        <p:nvSpPr>
          <p:cNvPr id="4028" name="Google Shape;4028;p379"/>
          <p:cNvSpPr/>
          <p:nvPr/>
        </p:nvSpPr>
        <p:spPr>
          <a:xfrm>
            <a:off x="8008731" y="2280067"/>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Definition</a:t>
            </a:r>
            <a:endParaRPr/>
          </a:p>
        </p:txBody>
      </p:sp>
      <p:sp>
        <p:nvSpPr>
          <p:cNvPr id="4029" name="Google Shape;4029;p379"/>
          <p:cNvSpPr/>
          <p:nvPr/>
        </p:nvSpPr>
        <p:spPr>
          <a:xfrm>
            <a:off x="9183825" y="2280033"/>
            <a:ext cx="11324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“Don’t” instructions</a:t>
            </a:r>
            <a:endParaRPr/>
          </a:p>
        </p:txBody>
      </p:sp>
      <p:sp>
        <p:nvSpPr>
          <p:cNvPr id="4030" name="Google Shape;4030;p379"/>
          <p:cNvSpPr/>
          <p:nvPr/>
        </p:nvSpPr>
        <p:spPr>
          <a:xfrm>
            <a:off x="10456433" y="2280033"/>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Emphasize/Caution</a:t>
            </a:r>
            <a:endParaRPr/>
          </a:p>
        </p:txBody>
      </p:sp>
      <p:sp>
        <p:nvSpPr>
          <p:cNvPr id="4031" name="Google Shape;4031;p379"/>
          <p:cNvSpPr/>
          <p:nvPr/>
        </p:nvSpPr>
        <p:spPr>
          <a:xfrm>
            <a:off x="7474533" y="3490933"/>
            <a:ext cx="1692800" cy="102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Positive example</a:t>
            </a:r>
            <a:endParaRPr/>
          </a:p>
        </p:txBody>
      </p:sp>
      <p:sp>
        <p:nvSpPr>
          <p:cNvPr id="4032" name="Google Shape;4032;p379"/>
          <p:cNvSpPr/>
          <p:nvPr/>
        </p:nvSpPr>
        <p:spPr>
          <a:xfrm>
            <a:off x="9726200" y="3483500"/>
            <a:ext cx="1563600" cy="93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Negative example</a:t>
            </a:r>
            <a:endParaRPr/>
          </a:p>
        </p:txBody>
      </p:sp>
      <p:sp>
        <p:nvSpPr>
          <p:cNvPr id="4033" name="Google Shape;4033;p379"/>
          <p:cNvSpPr/>
          <p:nvPr/>
        </p:nvSpPr>
        <p:spPr>
          <a:xfrm>
            <a:off x="298833" y="1516600"/>
            <a:ext cx="6336400" cy="7636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4034" name="Google Shape;4034;p379"/>
          <p:cNvCxnSpPr>
            <a:stCxn id="4033" idx="3"/>
            <a:endCxn id="4035" idx="1"/>
          </p:cNvCxnSpPr>
          <p:nvPr/>
        </p:nvCxnSpPr>
        <p:spPr>
          <a:xfrm>
            <a:off x="6635233" y="1898400"/>
            <a:ext cx="973200" cy="2149200"/>
          </a:xfrm>
          <a:prstGeom prst="curvedConnector3">
            <a:avLst>
              <a:gd name="adj1" fmla="val 50005"/>
            </a:avLst>
          </a:prstGeom>
          <a:noFill/>
          <a:ln w="9525" cap="flat" cmpd="sng">
            <a:solidFill>
              <a:srgbClr val="FF0000"/>
            </a:solidFill>
            <a:prstDash val="solid"/>
            <a:round/>
            <a:headEnd type="stealth" w="med" len="med"/>
            <a:tailEnd type="stealth" w="med" len="med"/>
          </a:ln>
        </p:spPr>
      </p:cxnSp>
      <p:sp>
        <p:nvSpPr>
          <p:cNvPr id="4035" name="Google Shape;4035;p379"/>
          <p:cNvSpPr/>
          <p:nvPr/>
        </p:nvSpPr>
        <p:spPr>
          <a:xfrm>
            <a:off x="7608525"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036" name="Google Shape;4036;p379"/>
          <p:cNvSpPr/>
          <p:nvPr/>
        </p:nvSpPr>
        <p:spPr>
          <a:xfrm>
            <a:off x="8463592"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037" name="Google Shape;4037;p379"/>
          <p:cNvSpPr/>
          <p:nvPr/>
        </p:nvSpPr>
        <p:spPr>
          <a:xfrm>
            <a:off x="8050925" y="4215889"/>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038" name="Google Shape;4038;p379"/>
          <p:cNvSpPr/>
          <p:nvPr/>
        </p:nvSpPr>
        <p:spPr>
          <a:xfrm>
            <a:off x="9856048"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039" name="Google Shape;4039;p379"/>
          <p:cNvSpPr/>
          <p:nvPr/>
        </p:nvSpPr>
        <p:spPr>
          <a:xfrm>
            <a:off x="10609260"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040" name="Google Shape;4040;p379"/>
          <p:cNvSpPr/>
          <p:nvPr/>
        </p:nvSpPr>
        <p:spPr>
          <a:xfrm>
            <a:off x="9861492" y="4167567"/>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041" name="Google Shape;4041;p379"/>
          <p:cNvSpPr/>
          <p:nvPr/>
        </p:nvSpPr>
        <p:spPr>
          <a:xfrm>
            <a:off x="10511335" y="4167577"/>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Suggestion</a:t>
            </a:r>
            <a:endParaRPr sz="1600"/>
          </a:p>
        </p:txBody>
      </p:sp>
      <p:sp>
        <p:nvSpPr>
          <p:cNvPr id="4042" name="Google Shape;4042;p379"/>
          <p:cNvSpPr/>
          <p:nvPr/>
        </p:nvSpPr>
        <p:spPr>
          <a:xfrm>
            <a:off x="356567" y="2965533"/>
            <a:ext cx="4402400" cy="207200"/>
          </a:xfrm>
          <a:prstGeom prst="roundRect">
            <a:avLst>
              <a:gd name="adj" fmla="val 41937"/>
            </a:avLst>
          </a:prstGeom>
          <a:noFill/>
          <a:ln w="9525" cap="flat" cmpd="sng">
            <a:solidFill>
              <a:srgbClr val="BF9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4043" name="Google Shape;4043;p379"/>
          <p:cNvCxnSpPr>
            <a:stCxn id="4042" idx="2"/>
            <a:endCxn id="4037" idx="1"/>
          </p:cNvCxnSpPr>
          <p:nvPr/>
        </p:nvCxnSpPr>
        <p:spPr>
          <a:xfrm rot="-5400000" flipH="1">
            <a:off x="4730967" y="999533"/>
            <a:ext cx="1146800" cy="5493200"/>
          </a:xfrm>
          <a:prstGeom prst="curvedConnector2">
            <a:avLst/>
          </a:prstGeom>
          <a:noFill/>
          <a:ln w="9525" cap="flat" cmpd="sng">
            <a:solidFill>
              <a:srgbClr val="7F6000"/>
            </a:solidFill>
            <a:prstDash val="solid"/>
            <a:round/>
            <a:headEnd type="stealth" w="med" len="med"/>
            <a:tailEnd type="stealth" w="med" len="med"/>
          </a:ln>
        </p:spPr>
      </p:cxnSp>
      <p:sp>
        <p:nvSpPr>
          <p:cNvPr id="4044" name="Google Shape;4044;p379"/>
          <p:cNvSpPr/>
          <p:nvPr/>
        </p:nvSpPr>
        <p:spPr>
          <a:xfrm>
            <a:off x="10649753" y="5330340"/>
            <a:ext cx="809200" cy="284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output</a:t>
            </a:r>
            <a:endParaRPr/>
          </a:p>
        </p:txBody>
      </p:sp>
      <p:sp>
        <p:nvSpPr>
          <p:cNvPr id="4045" name="Google Shape;4045;p379"/>
          <p:cNvSpPr/>
          <p:nvPr/>
        </p:nvSpPr>
        <p:spPr>
          <a:xfrm>
            <a:off x="7669647" y="5187875"/>
            <a:ext cx="101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Prompt message </a:t>
            </a:r>
            <a:endParaRPr/>
          </a:p>
        </p:txBody>
      </p:sp>
      <p:sp>
        <p:nvSpPr>
          <p:cNvPr id="4046" name="Google Shape;4046;p379"/>
          <p:cNvSpPr/>
          <p:nvPr/>
        </p:nvSpPr>
        <p:spPr>
          <a:xfrm>
            <a:off x="7300100" y="2280067"/>
            <a:ext cx="62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Title</a:t>
            </a:r>
            <a:endParaRPr/>
          </a:p>
        </p:txBody>
      </p:sp>
      <p:sp>
        <p:nvSpPr>
          <p:cNvPr id="4047" name="Google Shape;4047;p379"/>
          <p:cNvSpPr/>
          <p:nvPr/>
        </p:nvSpPr>
        <p:spPr>
          <a:xfrm>
            <a:off x="9248400" y="4871733"/>
            <a:ext cx="2425600" cy="102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Input/outputs:</a:t>
            </a:r>
            <a:r>
              <a:rPr lang="en" sz="1333" b="1">
                <a:latin typeface="Lato"/>
                <a:ea typeface="Lato"/>
                <a:cs typeface="Lato"/>
                <a:sym typeface="Lato"/>
              </a:rPr>
              <a:t> </a:t>
            </a:r>
            <a:endParaRPr sz="1333" b="1" i="1">
              <a:latin typeface="Lato"/>
              <a:ea typeface="Lato"/>
              <a:cs typeface="Lato"/>
              <a:sym typeface="Lato"/>
            </a:endParaRPr>
          </a:p>
        </p:txBody>
      </p:sp>
      <p:sp>
        <p:nvSpPr>
          <p:cNvPr id="4048" name="Google Shape;4048;p379"/>
          <p:cNvSpPr/>
          <p:nvPr/>
        </p:nvSpPr>
        <p:spPr>
          <a:xfrm>
            <a:off x="9483077" y="5320540"/>
            <a:ext cx="682400" cy="30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input</a:t>
            </a:r>
            <a:endParaRPr/>
          </a:p>
        </p:txBody>
      </p:sp>
      <p:sp>
        <p:nvSpPr>
          <p:cNvPr id="4049" name="Google Shape;4049;p379"/>
          <p:cNvSpPr txBox="1"/>
          <p:nvPr/>
        </p:nvSpPr>
        <p:spPr>
          <a:xfrm>
            <a:off x="10123833" y="5592067"/>
            <a:ext cx="19792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 instances</a:t>
            </a:r>
            <a:endParaRPr sz="1067">
              <a:latin typeface="Lato"/>
              <a:ea typeface="Lato"/>
              <a:cs typeface="Lato"/>
              <a:sym typeface="Lato"/>
            </a:endParaRPr>
          </a:p>
        </p:txBody>
      </p:sp>
      <p:sp>
        <p:nvSpPr>
          <p:cNvPr id="4050" name="Google Shape;4050;p379"/>
          <p:cNvSpPr txBox="1"/>
          <p:nvPr/>
        </p:nvSpPr>
        <p:spPr>
          <a:xfrm>
            <a:off x="9960967" y="4387901"/>
            <a:ext cx="18648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examples for sub-task</a:t>
            </a:r>
            <a:endParaRPr sz="1067">
              <a:latin typeface="Lato"/>
              <a:ea typeface="Lato"/>
              <a:cs typeface="Lato"/>
              <a:sym typeface="Lato"/>
            </a:endParaRPr>
          </a:p>
        </p:txBody>
      </p:sp>
      <p:sp>
        <p:nvSpPr>
          <p:cNvPr id="4051" name="Google Shape;4051;p379"/>
          <p:cNvSpPr txBox="1"/>
          <p:nvPr/>
        </p:nvSpPr>
        <p:spPr>
          <a:xfrm>
            <a:off x="10880275" y="5903801"/>
            <a:ext cx="11324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sub-tasks</a:t>
            </a:r>
            <a:endParaRPr sz="1067">
              <a:latin typeface="Lato"/>
              <a:ea typeface="Lato"/>
              <a:cs typeface="Lato"/>
              <a:sym typeface="Lato"/>
            </a:endParaRPr>
          </a:p>
        </p:txBody>
      </p:sp>
      <p:sp>
        <p:nvSpPr>
          <p:cNvPr id="4052" name="Google Shape;4052;p379"/>
          <p:cNvSpPr/>
          <p:nvPr/>
        </p:nvSpPr>
        <p:spPr>
          <a:xfrm>
            <a:off x="358233" y="2322667"/>
            <a:ext cx="6217600" cy="600400"/>
          </a:xfrm>
          <a:prstGeom prst="roundRect">
            <a:avLst>
              <a:gd name="adj" fmla="val 15723"/>
            </a:avLst>
          </a:prstGeom>
          <a:noFill/>
          <a:ln w="952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4053" name="Google Shape;4053;p379"/>
          <p:cNvCxnSpPr>
            <a:stCxn id="4052" idx="3"/>
            <a:endCxn id="4036" idx="0"/>
          </p:cNvCxnSpPr>
          <p:nvPr/>
        </p:nvCxnSpPr>
        <p:spPr>
          <a:xfrm>
            <a:off x="6575833" y="2622867"/>
            <a:ext cx="2157600" cy="1320800"/>
          </a:xfrm>
          <a:prstGeom prst="curvedConnector2">
            <a:avLst/>
          </a:prstGeom>
          <a:noFill/>
          <a:ln w="9525" cap="flat" cmpd="sng">
            <a:solidFill>
              <a:srgbClr val="38761D"/>
            </a:solidFill>
            <a:prstDash val="solid"/>
            <a:round/>
            <a:headEnd type="stealth"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23"/>
                                        </p:tgtEl>
                                        <p:attrNameLst>
                                          <p:attrName>style.visibility</p:attrName>
                                        </p:attrNameLst>
                                      </p:cBhvr>
                                      <p:to>
                                        <p:strVal val="visible"/>
                                      </p:to>
                                    </p:set>
                                    <p:animEffect transition="in" filter="fade">
                                      <p:cBhvr>
                                        <p:cTn id="7" dur="1000"/>
                                        <p:tgtEl>
                                          <p:spTgt spid="4023"/>
                                        </p:tgtEl>
                                      </p:cBhvr>
                                    </p:animEffect>
                                  </p:childTnLst>
                                </p:cTn>
                              </p:par>
                              <p:par>
                                <p:cTn id="8" presetID="10" presetClass="entr" presetSubtype="0" fill="hold" nodeType="withEffect">
                                  <p:stCondLst>
                                    <p:cond delay="0"/>
                                  </p:stCondLst>
                                  <p:childTnLst>
                                    <p:set>
                                      <p:cBhvr>
                                        <p:cTn id="9" dur="1" fill="hold">
                                          <p:stCondLst>
                                            <p:cond delay="0"/>
                                          </p:stCondLst>
                                        </p:cTn>
                                        <p:tgtEl>
                                          <p:spTgt spid="4024"/>
                                        </p:tgtEl>
                                        <p:attrNameLst>
                                          <p:attrName>style.visibility</p:attrName>
                                        </p:attrNameLst>
                                      </p:cBhvr>
                                      <p:to>
                                        <p:strVal val="visible"/>
                                      </p:to>
                                    </p:set>
                                    <p:animEffect transition="in" filter="fade">
                                      <p:cBhvr>
                                        <p:cTn id="10" dur="1000"/>
                                        <p:tgtEl>
                                          <p:spTgt spid="4024"/>
                                        </p:tgtEl>
                                      </p:cBhvr>
                                    </p:animEffect>
                                  </p:childTnLst>
                                </p:cTn>
                              </p:par>
                              <p:par>
                                <p:cTn id="11" presetID="10" presetClass="entr" presetSubtype="0" fill="hold" nodeType="withEffect">
                                  <p:stCondLst>
                                    <p:cond delay="0"/>
                                  </p:stCondLst>
                                  <p:childTnLst>
                                    <p:set>
                                      <p:cBhvr>
                                        <p:cTn id="12" dur="1" fill="hold">
                                          <p:stCondLst>
                                            <p:cond delay="0"/>
                                          </p:stCondLst>
                                        </p:cTn>
                                        <p:tgtEl>
                                          <p:spTgt spid="4025"/>
                                        </p:tgtEl>
                                        <p:attrNameLst>
                                          <p:attrName>style.visibility</p:attrName>
                                        </p:attrNameLst>
                                      </p:cBhvr>
                                      <p:to>
                                        <p:strVal val="visible"/>
                                      </p:to>
                                    </p:set>
                                    <p:animEffect transition="in" filter="fade">
                                      <p:cBhvr>
                                        <p:cTn id="13" dur="1000"/>
                                        <p:tgtEl>
                                          <p:spTgt spid="4025"/>
                                        </p:tgtEl>
                                      </p:cBhvr>
                                    </p:animEffect>
                                  </p:childTnLst>
                                </p:cTn>
                              </p:par>
                              <p:par>
                                <p:cTn id="14" presetID="10" presetClass="entr" presetSubtype="0" fill="hold" nodeType="withEffect">
                                  <p:stCondLst>
                                    <p:cond delay="0"/>
                                  </p:stCondLst>
                                  <p:childTnLst>
                                    <p:set>
                                      <p:cBhvr>
                                        <p:cTn id="15" dur="1" fill="hold">
                                          <p:stCondLst>
                                            <p:cond delay="0"/>
                                          </p:stCondLst>
                                        </p:cTn>
                                        <p:tgtEl>
                                          <p:spTgt spid="4027"/>
                                        </p:tgtEl>
                                        <p:attrNameLst>
                                          <p:attrName>style.visibility</p:attrName>
                                        </p:attrNameLst>
                                      </p:cBhvr>
                                      <p:to>
                                        <p:strVal val="visible"/>
                                      </p:to>
                                    </p:set>
                                    <p:animEffect transition="in" filter="fade">
                                      <p:cBhvr>
                                        <p:cTn id="16" dur="1000"/>
                                        <p:tgtEl>
                                          <p:spTgt spid="4027"/>
                                        </p:tgtEl>
                                      </p:cBhvr>
                                    </p:animEffect>
                                  </p:childTnLst>
                                </p:cTn>
                              </p:par>
                              <p:par>
                                <p:cTn id="17" presetID="10" presetClass="entr" presetSubtype="0" fill="hold" nodeType="withEffect">
                                  <p:stCondLst>
                                    <p:cond delay="0"/>
                                  </p:stCondLst>
                                  <p:childTnLst>
                                    <p:set>
                                      <p:cBhvr>
                                        <p:cTn id="18" dur="1" fill="hold">
                                          <p:stCondLst>
                                            <p:cond delay="0"/>
                                          </p:stCondLst>
                                        </p:cTn>
                                        <p:tgtEl>
                                          <p:spTgt spid="4028"/>
                                        </p:tgtEl>
                                        <p:attrNameLst>
                                          <p:attrName>style.visibility</p:attrName>
                                        </p:attrNameLst>
                                      </p:cBhvr>
                                      <p:to>
                                        <p:strVal val="visible"/>
                                      </p:to>
                                    </p:set>
                                    <p:animEffect transition="in" filter="fade">
                                      <p:cBhvr>
                                        <p:cTn id="19" dur="1000"/>
                                        <p:tgtEl>
                                          <p:spTgt spid="4028"/>
                                        </p:tgtEl>
                                      </p:cBhvr>
                                    </p:animEffect>
                                  </p:childTnLst>
                                </p:cTn>
                              </p:par>
                              <p:par>
                                <p:cTn id="20" presetID="10" presetClass="entr" presetSubtype="0" fill="hold" nodeType="withEffect">
                                  <p:stCondLst>
                                    <p:cond delay="0"/>
                                  </p:stCondLst>
                                  <p:childTnLst>
                                    <p:set>
                                      <p:cBhvr>
                                        <p:cTn id="21" dur="1" fill="hold">
                                          <p:stCondLst>
                                            <p:cond delay="0"/>
                                          </p:stCondLst>
                                        </p:cTn>
                                        <p:tgtEl>
                                          <p:spTgt spid="4029"/>
                                        </p:tgtEl>
                                        <p:attrNameLst>
                                          <p:attrName>style.visibility</p:attrName>
                                        </p:attrNameLst>
                                      </p:cBhvr>
                                      <p:to>
                                        <p:strVal val="visible"/>
                                      </p:to>
                                    </p:set>
                                    <p:animEffect transition="in" filter="fade">
                                      <p:cBhvr>
                                        <p:cTn id="22" dur="1000"/>
                                        <p:tgtEl>
                                          <p:spTgt spid="4029"/>
                                        </p:tgtEl>
                                      </p:cBhvr>
                                    </p:animEffect>
                                  </p:childTnLst>
                                </p:cTn>
                              </p:par>
                              <p:par>
                                <p:cTn id="23" presetID="10" presetClass="entr" presetSubtype="0" fill="hold" nodeType="withEffect">
                                  <p:stCondLst>
                                    <p:cond delay="0"/>
                                  </p:stCondLst>
                                  <p:childTnLst>
                                    <p:set>
                                      <p:cBhvr>
                                        <p:cTn id="24" dur="1" fill="hold">
                                          <p:stCondLst>
                                            <p:cond delay="0"/>
                                          </p:stCondLst>
                                        </p:cTn>
                                        <p:tgtEl>
                                          <p:spTgt spid="4030"/>
                                        </p:tgtEl>
                                        <p:attrNameLst>
                                          <p:attrName>style.visibility</p:attrName>
                                        </p:attrNameLst>
                                      </p:cBhvr>
                                      <p:to>
                                        <p:strVal val="visible"/>
                                      </p:to>
                                    </p:set>
                                    <p:animEffect transition="in" filter="fade">
                                      <p:cBhvr>
                                        <p:cTn id="25" dur="1000"/>
                                        <p:tgtEl>
                                          <p:spTgt spid="4030"/>
                                        </p:tgtEl>
                                      </p:cBhvr>
                                    </p:animEffect>
                                  </p:childTnLst>
                                </p:cTn>
                              </p:par>
                              <p:par>
                                <p:cTn id="26" presetID="10" presetClass="entr" presetSubtype="0" fill="hold" nodeType="withEffect">
                                  <p:stCondLst>
                                    <p:cond delay="0"/>
                                  </p:stCondLst>
                                  <p:childTnLst>
                                    <p:set>
                                      <p:cBhvr>
                                        <p:cTn id="27" dur="1" fill="hold">
                                          <p:stCondLst>
                                            <p:cond delay="0"/>
                                          </p:stCondLst>
                                        </p:cTn>
                                        <p:tgtEl>
                                          <p:spTgt spid="4031"/>
                                        </p:tgtEl>
                                        <p:attrNameLst>
                                          <p:attrName>style.visibility</p:attrName>
                                        </p:attrNameLst>
                                      </p:cBhvr>
                                      <p:to>
                                        <p:strVal val="visible"/>
                                      </p:to>
                                    </p:set>
                                    <p:animEffect transition="in" filter="fade">
                                      <p:cBhvr>
                                        <p:cTn id="28" dur="1000"/>
                                        <p:tgtEl>
                                          <p:spTgt spid="4031"/>
                                        </p:tgtEl>
                                      </p:cBhvr>
                                    </p:animEffect>
                                  </p:childTnLst>
                                </p:cTn>
                              </p:par>
                              <p:par>
                                <p:cTn id="29" presetID="10" presetClass="entr" presetSubtype="0" fill="hold" nodeType="withEffect">
                                  <p:stCondLst>
                                    <p:cond delay="0"/>
                                  </p:stCondLst>
                                  <p:childTnLst>
                                    <p:set>
                                      <p:cBhvr>
                                        <p:cTn id="30" dur="1" fill="hold">
                                          <p:stCondLst>
                                            <p:cond delay="0"/>
                                          </p:stCondLst>
                                        </p:cTn>
                                        <p:tgtEl>
                                          <p:spTgt spid="4032"/>
                                        </p:tgtEl>
                                        <p:attrNameLst>
                                          <p:attrName>style.visibility</p:attrName>
                                        </p:attrNameLst>
                                      </p:cBhvr>
                                      <p:to>
                                        <p:strVal val="visible"/>
                                      </p:to>
                                    </p:set>
                                    <p:animEffect transition="in" filter="fade">
                                      <p:cBhvr>
                                        <p:cTn id="31" dur="1000"/>
                                        <p:tgtEl>
                                          <p:spTgt spid="4032"/>
                                        </p:tgtEl>
                                      </p:cBhvr>
                                    </p:animEffect>
                                  </p:childTnLst>
                                </p:cTn>
                              </p:par>
                              <p:par>
                                <p:cTn id="32" presetID="10" presetClass="entr" presetSubtype="0" fill="hold" nodeType="withEffect">
                                  <p:stCondLst>
                                    <p:cond delay="0"/>
                                  </p:stCondLst>
                                  <p:childTnLst>
                                    <p:set>
                                      <p:cBhvr>
                                        <p:cTn id="33" dur="1" fill="hold">
                                          <p:stCondLst>
                                            <p:cond delay="0"/>
                                          </p:stCondLst>
                                        </p:cTn>
                                        <p:tgtEl>
                                          <p:spTgt spid="4033"/>
                                        </p:tgtEl>
                                        <p:attrNameLst>
                                          <p:attrName>style.visibility</p:attrName>
                                        </p:attrNameLst>
                                      </p:cBhvr>
                                      <p:to>
                                        <p:strVal val="visible"/>
                                      </p:to>
                                    </p:set>
                                    <p:animEffect transition="in" filter="fade">
                                      <p:cBhvr>
                                        <p:cTn id="34" dur="1000"/>
                                        <p:tgtEl>
                                          <p:spTgt spid="4033"/>
                                        </p:tgtEl>
                                      </p:cBhvr>
                                    </p:animEffect>
                                  </p:childTnLst>
                                </p:cTn>
                              </p:par>
                              <p:par>
                                <p:cTn id="35" presetID="10" presetClass="entr" presetSubtype="0" fill="hold" nodeType="withEffect">
                                  <p:stCondLst>
                                    <p:cond delay="0"/>
                                  </p:stCondLst>
                                  <p:childTnLst>
                                    <p:set>
                                      <p:cBhvr>
                                        <p:cTn id="36" dur="1" fill="hold">
                                          <p:stCondLst>
                                            <p:cond delay="0"/>
                                          </p:stCondLst>
                                        </p:cTn>
                                        <p:tgtEl>
                                          <p:spTgt spid="4034"/>
                                        </p:tgtEl>
                                        <p:attrNameLst>
                                          <p:attrName>style.visibility</p:attrName>
                                        </p:attrNameLst>
                                      </p:cBhvr>
                                      <p:to>
                                        <p:strVal val="visible"/>
                                      </p:to>
                                    </p:set>
                                    <p:animEffect transition="in" filter="fade">
                                      <p:cBhvr>
                                        <p:cTn id="37" dur="1000"/>
                                        <p:tgtEl>
                                          <p:spTgt spid="4034"/>
                                        </p:tgtEl>
                                      </p:cBhvr>
                                    </p:animEffect>
                                  </p:childTnLst>
                                </p:cTn>
                              </p:par>
                              <p:par>
                                <p:cTn id="38" presetID="10" presetClass="entr" presetSubtype="0" fill="hold" nodeType="withEffect">
                                  <p:stCondLst>
                                    <p:cond delay="0"/>
                                  </p:stCondLst>
                                  <p:childTnLst>
                                    <p:set>
                                      <p:cBhvr>
                                        <p:cTn id="39" dur="1" fill="hold">
                                          <p:stCondLst>
                                            <p:cond delay="0"/>
                                          </p:stCondLst>
                                        </p:cTn>
                                        <p:tgtEl>
                                          <p:spTgt spid="4035"/>
                                        </p:tgtEl>
                                        <p:attrNameLst>
                                          <p:attrName>style.visibility</p:attrName>
                                        </p:attrNameLst>
                                      </p:cBhvr>
                                      <p:to>
                                        <p:strVal val="visible"/>
                                      </p:to>
                                    </p:set>
                                    <p:animEffect transition="in" filter="fade">
                                      <p:cBhvr>
                                        <p:cTn id="40" dur="1000"/>
                                        <p:tgtEl>
                                          <p:spTgt spid="4035"/>
                                        </p:tgtEl>
                                      </p:cBhvr>
                                    </p:animEffect>
                                  </p:childTnLst>
                                </p:cTn>
                              </p:par>
                              <p:par>
                                <p:cTn id="41" presetID="10" presetClass="entr" presetSubtype="0" fill="hold" nodeType="withEffect">
                                  <p:stCondLst>
                                    <p:cond delay="0"/>
                                  </p:stCondLst>
                                  <p:childTnLst>
                                    <p:set>
                                      <p:cBhvr>
                                        <p:cTn id="42" dur="1" fill="hold">
                                          <p:stCondLst>
                                            <p:cond delay="0"/>
                                          </p:stCondLst>
                                        </p:cTn>
                                        <p:tgtEl>
                                          <p:spTgt spid="4036"/>
                                        </p:tgtEl>
                                        <p:attrNameLst>
                                          <p:attrName>style.visibility</p:attrName>
                                        </p:attrNameLst>
                                      </p:cBhvr>
                                      <p:to>
                                        <p:strVal val="visible"/>
                                      </p:to>
                                    </p:set>
                                    <p:animEffect transition="in" filter="fade">
                                      <p:cBhvr>
                                        <p:cTn id="43" dur="1000"/>
                                        <p:tgtEl>
                                          <p:spTgt spid="4036"/>
                                        </p:tgtEl>
                                      </p:cBhvr>
                                    </p:animEffect>
                                  </p:childTnLst>
                                </p:cTn>
                              </p:par>
                              <p:par>
                                <p:cTn id="44" presetID="10" presetClass="entr" presetSubtype="0" fill="hold" nodeType="withEffect">
                                  <p:stCondLst>
                                    <p:cond delay="0"/>
                                  </p:stCondLst>
                                  <p:childTnLst>
                                    <p:set>
                                      <p:cBhvr>
                                        <p:cTn id="45" dur="1" fill="hold">
                                          <p:stCondLst>
                                            <p:cond delay="0"/>
                                          </p:stCondLst>
                                        </p:cTn>
                                        <p:tgtEl>
                                          <p:spTgt spid="4037"/>
                                        </p:tgtEl>
                                        <p:attrNameLst>
                                          <p:attrName>style.visibility</p:attrName>
                                        </p:attrNameLst>
                                      </p:cBhvr>
                                      <p:to>
                                        <p:strVal val="visible"/>
                                      </p:to>
                                    </p:set>
                                    <p:animEffect transition="in" filter="fade">
                                      <p:cBhvr>
                                        <p:cTn id="46" dur="1000"/>
                                        <p:tgtEl>
                                          <p:spTgt spid="4037"/>
                                        </p:tgtEl>
                                      </p:cBhvr>
                                    </p:animEffect>
                                  </p:childTnLst>
                                </p:cTn>
                              </p:par>
                              <p:par>
                                <p:cTn id="47" presetID="10" presetClass="entr" presetSubtype="0" fill="hold" nodeType="withEffect">
                                  <p:stCondLst>
                                    <p:cond delay="0"/>
                                  </p:stCondLst>
                                  <p:childTnLst>
                                    <p:set>
                                      <p:cBhvr>
                                        <p:cTn id="48" dur="1" fill="hold">
                                          <p:stCondLst>
                                            <p:cond delay="0"/>
                                          </p:stCondLst>
                                        </p:cTn>
                                        <p:tgtEl>
                                          <p:spTgt spid="4038"/>
                                        </p:tgtEl>
                                        <p:attrNameLst>
                                          <p:attrName>style.visibility</p:attrName>
                                        </p:attrNameLst>
                                      </p:cBhvr>
                                      <p:to>
                                        <p:strVal val="visible"/>
                                      </p:to>
                                    </p:set>
                                    <p:animEffect transition="in" filter="fade">
                                      <p:cBhvr>
                                        <p:cTn id="49" dur="1000"/>
                                        <p:tgtEl>
                                          <p:spTgt spid="4038"/>
                                        </p:tgtEl>
                                      </p:cBhvr>
                                    </p:animEffect>
                                  </p:childTnLst>
                                </p:cTn>
                              </p:par>
                              <p:par>
                                <p:cTn id="50" presetID="10" presetClass="entr" presetSubtype="0" fill="hold" nodeType="withEffect">
                                  <p:stCondLst>
                                    <p:cond delay="0"/>
                                  </p:stCondLst>
                                  <p:childTnLst>
                                    <p:set>
                                      <p:cBhvr>
                                        <p:cTn id="51" dur="1" fill="hold">
                                          <p:stCondLst>
                                            <p:cond delay="0"/>
                                          </p:stCondLst>
                                        </p:cTn>
                                        <p:tgtEl>
                                          <p:spTgt spid="4039"/>
                                        </p:tgtEl>
                                        <p:attrNameLst>
                                          <p:attrName>style.visibility</p:attrName>
                                        </p:attrNameLst>
                                      </p:cBhvr>
                                      <p:to>
                                        <p:strVal val="visible"/>
                                      </p:to>
                                    </p:set>
                                    <p:animEffect transition="in" filter="fade">
                                      <p:cBhvr>
                                        <p:cTn id="52" dur="1000"/>
                                        <p:tgtEl>
                                          <p:spTgt spid="4039"/>
                                        </p:tgtEl>
                                      </p:cBhvr>
                                    </p:animEffect>
                                  </p:childTnLst>
                                </p:cTn>
                              </p:par>
                              <p:par>
                                <p:cTn id="53" presetID="10" presetClass="entr" presetSubtype="0" fill="hold" nodeType="withEffect">
                                  <p:stCondLst>
                                    <p:cond delay="0"/>
                                  </p:stCondLst>
                                  <p:childTnLst>
                                    <p:set>
                                      <p:cBhvr>
                                        <p:cTn id="54" dur="1" fill="hold">
                                          <p:stCondLst>
                                            <p:cond delay="0"/>
                                          </p:stCondLst>
                                        </p:cTn>
                                        <p:tgtEl>
                                          <p:spTgt spid="4040"/>
                                        </p:tgtEl>
                                        <p:attrNameLst>
                                          <p:attrName>style.visibility</p:attrName>
                                        </p:attrNameLst>
                                      </p:cBhvr>
                                      <p:to>
                                        <p:strVal val="visible"/>
                                      </p:to>
                                    </p:set>
                                    <p:animEffect transition="in" filter="fade">
                                      <p:cBhvr>
                                        <p:cTn id="55" dur="1000"/>
                                        <p:tgtEl>
                                          <p:spTgt spid="4040"/>
                                        </p:tgtEl>
                                      </p:cBhvr>
                                    </p:animEffect>
                                  </p:childTnLst>
                                </p:cTn>
                              </p:par>
                              <p:par>
                                <p:cTn id="56" presetID="10" presetClass="entr" presetSubtype="0" fill="hold" nodeType="withEffect">
                                  <p:stCondLst>
                                    <p:cond delay="0"/>
                                  </p:stCondLst>
                                  <p:childTnLst>
                                    <p:set>
                                      <p:cBhvr>
                                        <p:cTn id="57" dur="1" fill="hold">
                                          <p:stCondLst>
                                            <p:cond delay="0"/>
                                          </p:stCondLst>
                                        </p:cTn>
                                        <p:tgtEl>
                                          <p:spTgt spid="4041"/>
                                        </p:tgtEl>
                                        <p:attrNameLst>
                                          <p:attrName>style.visibility</p:attrName>
                                        </p:attrNameLst>
                                      </p:cBhvr>
                                      <p:to>
                                        <p:strVal val="visible"/>
                                      </p:to>
                                    </p:set>
                                    <p:animEffect transition="in" filter="fade">
                                      <p:cBhvr>
                                        <p:cTn id="58" dur="1000"/>
                                        <p:tgtEl>
                                          <p:spTgt spid="4041"/>
                                        </p:tgtEl>
                                      </p:cBhvr>
                                    </p:animEffect>
                                  </p:childTnLst>
                                </p:cTn>
                              </p:par>
                              <p:par>
                                <p:cTn id="59" presetID="10" presetClass="entr" presetSubtype="0" fill="hold" nodeType="withEffect">
                                  <p:stCondLst>
                                    <p:cond delay="0"/>
                                  </p:stCondLst>
                                  <p:childTnLst>
                                    <p:set>
                                      <p:cBhvr>
                                        <p:cTn id="60" dur="1" fill="hold">
                                          <p:stCondLst>
                                            <p:cond delay="0"/>
                                          </p:stCondLst>
                                        </p:cTn>
                                        <p:tgtEl>
                                          <p:spTgt spid="4042"/>
                                        </p:tgtEl>
                                        <p:attrNameLst>
                                          <p:attrName>style.visibility</p:attrName>
                                        </p:attrNameLst>
                                      </p:cBhvr>
                                      <p:to>
                                        <p:strVal val="visible"/>
                                      </p:to>
                                    </p:set>
                                    <p:animEffect transition="in" filter="fade">
                                      <p:cBhvr>
                                        <p:cTn id="61" dur="1000"/>
                                        <p:tgtEl>
                                          <p:spTgt spid="4042"/>
                                        </p:tgtEl>
                                      </p:cBhvr>
                                    </p:animEffect>
                                  </p:childTnLst>
                                </p:cTn>
                              </p:par>
                              <p:par>
                                <p:cTn id="62" presetID="10" presetClass="entr" presetSubtype="0" fill="hold" nodeType="withEffect">
                                  <p:stCondLst>
                                    <p:cond delay="0"/>
                                  </p:stCondLst>
                                  <p:childTnLst>
                                    <p:set>
                                      <p:cBhvr>
                                        <p:cTn id="63" dur="1" fill="hold">
                                          <p:stCondLst>
                                            <p:cond delay="0"/>
                                          </p:stCondLst>
                                        </p:cTn>
                                        <p:tgtEl>
                                          <p:spTgt spid="4043"/>
                                        </p:tgtEl>
                                        <p:attrNameLst>
                                          <p:attrName>style.visibility</p:attrName>
                                        </p:attrNameLst>
                                      </p:cBhvr>
                                      <p:to>
                                        <p:strVal val="visible"/>
                                      </p:to>
                                    </p:set>
                                    <p:animEffect transition="in" filter="fade">
                                      <p:cBhvr>
                                        <p:cTn id="64" dur="1000"/>
                                        <p:tgtEl>
                                          <p:spTgt spid="4043"/>
                                        </p:tgtEl>
                                      </p:cBhvr>
                                    </p:animEffect>
                                  </p:childTnLst>
                                </p:cTn>
                              </p:par>
                              <p:par>
                                <p:cTn id="65" presetID="10" presetClass="entr" presetSubtype="0" fill="hold" nodeType="withEffect">
                                  <p:stCondLst>
                                    <p:cond delay="0"/>
                                  </p:stCondLst>
                                  <p:childTnLst>
                                    <p:set>
                                      <p:cBhvr>
                                        <p:cTn id="66" dur="1" fill="hold">
                                          <p:stCondLst>
                                            <p:cond delay="0"/>
                                          </p:stCondLst>
                                        </p:cTn>
                                        <p:tgtEl>
                                          <p:spTgt spid="4044"/>
                                        </p:tgtEl>
                                        <p:attrNameLst>
                                          <p:attrName>style.visibility</p:attrName>
                                        </p:attrNameLst>
                                      </p:cBhvr>
                                      <p:to>
                                        <p:strVal val="visible"/>
                                      </p:to>
                                    </p:set>
                                    <p:animEffect transition="in" filter="fade">
                                      <p:cBhvr>
                                        <p:cTn id="67" dur="1000"/>
                                        <p:tgtEl>
                                          <p:spTgt spid="4044"/>
                                        </p:tgtEl>
                                      </p:cBhvr>
                                    </p:animEffect>
                                  </p:childTnLst>
                                </p:cTn>
                              </p:par>
                              <p:par>
                                <p:cTn id="68" presetID="10" presetClass="entr" presetSubtype="0" fill="hold" nodeType="withEffect">
                                  <p:stCondLst>
                                    <p:cond delay="0"/>
                                  </p:stCondLst>
                                  <p:childTnLst>
                                    <p:set>
                                      <p:cBhvr>
                                        <p:cTn id="69" dur="1" fill="hold">
                                          <p:stCondLst>
                                            <p:cond delay="0"/>
                                          </p:stCondLst>
                                        </p:cTn>
                                        <p:tgtEl>
                                          <p:spTgt spid="4045"/>
                                        </p:tgtEl>
                                        <p:attrNameLst>
                                          <p:attrName>style.visibility</p:attrName>
                                        </p:attrNameLst>
                                      </p:cBhvr>
                                      <p:to>
                                        <p:strVal val="visible"/>
                                      </p:to>
                                    </p:set>
                                    <p:animEffect transition="in" filter="fade">
                                      <p:cBhvr>
                                        <p:cTn id="70" dur="1000"/>
                                        <p:tgtEl>
                                          <p:spTgt spid="4045"/>
                                        </p:tgtEl>
                                      </p:cBhvr>
                                    </p:animEffect>
                                  </p:childTnLst>
                                </p:cTn>
                              </p:par>
                              <p:par>
                                <p:cTn id="71" presetID="10" presetClass="entr" presetSubtype="0" fill="hold" nodeType="withEffect">
                                  <p:stCondLst>
                                    <p:cond delay="0"/>
                                  </p:stCondLst>
                                  <p:childTnLst>
                                    <p:set>
                                      <p:cBhvr>
                                        <p:cTn id="72" dur="1" fill="hold">
                                          <p:stCondLst>
                                            <p:cond delay="0"/>
                                          </p:stCondLst>
                                        </p:cTn>
                                        <p:tgtEl>
                                          <p:spTgt spid="4046"/>
                                        </p:tgtEl>
                                        <p:attrNameLst>
                                          <p:attrName>style.visibility</p:attrName>
                                        </p:attrNameLst>
                                      </p:cBhvr>
                                      <p:to>
                                        <p:strVal val="visible"/>
                                      </p:to>
                                    </p:set>
                                    <p:animEffect transition="in" filter="fade">
                                      <p:cBhvr>
                                        <p:cTn id="73" dur="1000"/>
                                        <p:tgtEl>
                                          <p:spTgt spid="4046"/>
                                        </p:tgtEl>
                                      </p:cBhvr>
                                    </p:animEffect>
                                  </p:childTnLst>
                                </p:cTn>
                              </p:par>
                              <p:par>
                                <p:cTn id="74" presetID="10" presetClass="entr" presetSubtype="0" fill="hold" nodeType="withEffect">
                                  <p:stCondLst>
                                    <p:cond delay="0"/>
                                  </p:stCondLst>
                                  <p:childTnLst>
                                    <p:set>
                                      <p:cBhvr>
                                        <p:cTn id="75" dur="1" fill="hold">
                                          <p:stCondLst>
                                            <p:cond delay="0"/>
                                          </p:stCondLst>
                                        </p:cTn>
                                        <p:tgtEl>
                                          <p:spTgt spid="4047"/>
                                        </p:tgtEl>
                                        <p:attrNameLst>
                                          <p:attrName>style.visibility</p:attrName>
                                        </p:attrNameLst>
                                      </p:cBhvr>
                                      <p:to>
                                        <p:strVal val="visible"/>
                                      </p:to>
                                    </p:set>
                                    <p:animEffect transition="in" filter="fade">
                                      <p:cBhvr>
                                        <p:cTn id="76" dur="1000"/>
                                        <p:tgtEl>
                                          <p:spTgt spid="4047"/>
                                        </p:tgtEl>
                                      </p:cBhvr>
                                    </p:animEffect>
                                  </p:childTnLst>
                                </p:cTn>
                              </p:par>
                              <p:par>
                                <p:cTn id="77" presetID="10" presetClass="entr" presetSubtype="0" fill="hold" nodeType="withEffect">
                                  <p:stCondLst>
                                    <p:cond delay="0"/>
                                  </p:stCondLst>
                                  <p:childTnLst>
                                    <p:set>
                                      <p:cBhvr>
                                        <p:cTn id="78" dur="1" fill="hold">
                                          <p:stCondLst>
                                            <p:cond delay="0"/>
                                          </p:stCondLst>
                                        </p:cTn>
                                        <p:tgtEl>
                                          <p:spTgt spid="4048"/>
                                        </p:tgtEl>
                                        <p:attrNameLst>
                                          <p:attrName>style.visibility</p:attrName>
                                        </p:attrNameLst>
                                      </p:cBhvr>
                                      <p:to>
                                        <p:strVal val="visible"/>
                                      </p:to>
                                    </p:set>
                                    <p:animEffect transition="in" filter="fade">
                                      <p:cBhvr>
                                        <p:cTn id="79" dur="1000"/>
                                        <p:tgtEl>
                                          <p:spTgt spid="4048"/>
                                        </p:tgtEl>
                                      </p:cBhvr>
                                    </p:animEffect>
                                  </p:childTnLst>
                                </p:cTn>
                              </p:par>
                              <p:par>
                                <p:cTn id="80" presetID="10" presetClass="entr" presetSubtype="0" fill="hold" nodeType="withEffect">
                                  <p:stCondLst>
                                    <p:cond delay="0"/>
                                  </p:stCondLst>
                                  <p:childTnLst>
                                    <p:set>
                                      <p:cBhvr>
                                        <p:cTn id="81" dur="1" fill="hold">
                                          <p:stCondLst>
                                            <p:cond delay="0"/>
                                          </p:stCondLst>
                                        </p:cTn>
                                        <p:tgtEl>
                                          <p:spTgt spid="4049"/>
                                        </p:tgtEl>
                                        <p:attrNameLst>
                                          <p:attrName>style.visibility</p:attrName>
                                        </p:attrNameLst>
                                      </p:cBhvr>
                                      <p:to>
                                        <p:strVal val="visible"/>
                                      </p:to>
                                    </p:set>
                                    <p:animEffect transition="in" filter="fade">
                                      <p:cBhvr>
                                        <p:cTn id="82" dur="1000"/>
                                        <p:tgtEl>
                                          <p:spTgt spid="4049"/>
                                        </p:tgtEl>
                                      </p:cBhvr>
                                    </p:animEffect>
                                  </p:childTnLst>
                                </p:cTn>
                              </p:par>
                              <p:par>
                                <p:cTn id="83" presetID="10" presetClass="entr" presetSubtype="0" fill="hold" nodeType="withEffect">
                                  <p:stCondLst>
                                    <p:cond delay="0"/>
                                  </p:stCondLst>
                                  <p:childTnLst>
                                    <p:set>
                                      <p:cBhvr>
                                        <p:cTn id="84" dur="1" fill="hold">
                                          <p:stCondLst>
                                            <p:cond delay="0"/>
                                          </p:stCondLst>
                                        </p:cTn>
                                        <p:tgtEl>
                                          <p:spTgt spid="4050"/>
                                        </p:tgtEl>
                                        <p:attrNameLst>
                                          <p:attrName>style.visibility</p:attrName>
                                        </p:attrNameLst>
                                      </p:cBhvr>
                                      <p:to>
                                        <p:strVal val="visible"/>
                                      </p:to>
                                    </p:set>
                                    <p:animEffect transition="in" filter="fade">
                                      <p:cBhvr>
                                        <p:cTn id="85" dur="1000"/>
                                        <p:tgtEl>
                                          <p:spTgt spid="4050"/>
                                        </p:tgtEl>
                                      </p:cBhvr>
                                    </p:animEffect>
                                  </p:childTnLst>
                                </p:cTn>
                              </p:par>
                              <p:par>
                                <p:cTn id="86" presetID="10" presetClass="entr" presetSubtype="0" fill="hold" nodeType="withEffect">
                                  <p:stCondLst>
                                    <p:cond delay="0"/>
                                  </p:stCondLst>
                                  <p:childTnLst>
                                    <p:set>
                                      <p:cBhvr>
                                        <p:cTn id="87" dur="1" fill="hold">
                                          <p:stCondLst>
                                            <p:cond delay="0"/>
                                          </p:stCondLst>
                                        </p:cTn>
                                        <p:tgtEl>
                                          <p:spTgt spid="4051"/>
                                        </p:tgtEl>
                                        <p:attrNameLst>
                                          <p:attrName>style.visibility</p:attrName>
                                        </p:attrNameLst>
                                      </p:cBhvr>
                                      <p:to>
                                        <p:strVal val="visible"/>
                                      </p:to>
                                    </p:set>
                                    <p:animEffect transition="in" filter="fade">
                                      <p:cBhvr>
                                        <p:cTn id="88" dur="1000"/>
                                        <p:tgtEl>
                                          <p:spTgt spid="4051"/>
                                        </p:tgtEl>
                                      </p:cBhvr>
                                    </p:animEffect>
                                  </p:childTnLst>
                                </p:cTn>
                              </p:par>
                              <p:par>
                                <p:cTn id="89" presetID="10" presetClass="entr" presetSubtype="0" fill="hold" nodeType="withEffect">
                                  <p:stCondLst>
                                    <p:cond delay="0"/>
                                  </p:stCondLst>
                                  <p:childTnLst>
                                    <p:set>
                                      <p:cBhvr>
                                        <p:cTn id="90" dur="1" fill="hold">
                                          <p:stCondLst>
                                            <p:cond delay="0"/>
                                          </p:stCondLst>
                                        </p:cTn>
                                        <p:tgtEl>
                                          <p:spTgt spid="4052"/>
                                        </p:tgtEl>
                                        <p:attrNameLst>
                                          <p:attrName>style.visibility</p:attrName>
                                        </p:attrNameLst>
                                      </p:cBhvr>
                                      <p:to>
                                        <p:strVal val="visible"/>
                                      </p:to>
                                    </p:set>
                                    <p:animEffect transition="in" filter="fade">
                                      <p:cBhvr>
                                        <p:cTn id="91" dur="1000"/>
                                        <p:tgtEl>
                                          <p:spTgt spid="4052"/>
                                        </p:tgtEl>
                                      </p:cBhvr>
                                    </p:animEffect>
                                  </p:childTnLst>
                                </p:cTn>
                              </p:par>
                              <p:par>
                                <p:cTn id="92" presetID="10" presetClass="entr" presetSubtype="0" fill="hold" nodeType="withEffect">
                                  <p:stCondLst>
                                    <p:cond delay="0"/>
                                  </p:stCondLst>
                                  <p:childTnLst>
                                    <p:set>
                                      <p:cBhvr>
                                        <p:cTn id="93" dur="1" fill="hold">
                                          <p:stCondLst>
                                            <p:cond delay="0"/>
                                          </p:stCondLst>
                                        </p:cTn>
                                        <p:tgtEl>
                                          <p:spTgt spid="4053"/>
                                        </p:tgtEl>
                                        <p:attrNameLst>
                                          <p:attrName>style.visibility</p:attrName>
                                        </p:attrNameLst>
                                      </p:cBhvr>
                                      <p:to>
                                        <p:strVal val="visible"/>
                                      </p:to>
                                    </p:set>
                                    <p:animEffect transition="in" filter="fade">
                                      <p:cBhvr>
                                        <p:cTn id="94" dur="1000"/>
                                        <p:tgtEl>
                                          <p:spTgt spid="4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057"/>
        <p:cNvGrpSpPr/>
        <p:nvPr/>
      </p:nvGrpSpPr>
      <p:grpSpPr>
        <a:xfrm>
          <a:off x="0" y="0"/>
          <a:ext cx="0" cy="0"/>
          <a:chOff x="0" y="0"/>
          <a:chExt cx="0" cy="0"/>
        </a:xfrm>
      </p:grpSpPr>
      <p:pic>
        <p:nvPicPr>
          <p:cNvPr id="4058" name="Google Shape;4058;p380"/>
          <p:cNvPicPr preferRelativeResize="0"/>
          <p:nvPr/>
        </p:nvPicPr>
        <p:blipFill rotWithShape="1">
          <a:blip r:embed="rId3">
            <a:alphaModFix/>
          </a:blip>
          <a:srcRect t="28913" b="21337"/>
          <a:stretch/>
        </p:blipFill>
        <p:spPr>
          <a:xfrm>
            <a:off x="-66033" y="2750067"/>
            <a:ext cx="7348999" cy="2975868"/>
          </a:xfrm>
          <a:prstGeom prst="rect">
            <a:avLst/>
          </a:prstGeom>
          <a:noFill/>
          <a:ln>
            <a:noFill/>
          </a:ln>
        </p:spPr>
      </p:pic>
      <p:sp>
        <p:nvSpPr>
          <p:cNvPr id="4059" name="Google Shape;4059;p380"/>
          <p:cNvSpPr/>
          <p:nvPr/>
        </p:nvSpPr>
        <p:spPr>
          <a:xfrm>
            <a:off x="7060967" y="1816700"/>
            <a:ext cx="4835200" cy="440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Sub-task Instructions:</a:t>
            </a:r>
            <a:r>
              <a:rPr lang="en" sz="1333" b="1">
                <a:latin typeface="Lato"/>
                <a:ea typeface="Lato"/>
                <a:cs typeface="Lato"/>
                <a:sym typeface="Lato"/>
              </a:rPr>
              <a:t> </a:t>
            </a:r>
            <a:endParaRPr sz="1333" b="1">
              <a:latin typeface="Lato"/>
              <a:ea typeface="Lato"/>
              <a:cs typeface="Lato"/>
              <a:sym typeface="Lato"/>
            </a:endParaRPr>
          </a:p>
          <a:p>
            <a:pPr algn="ctr">
              <a:spcBef>
                <a:spcPts val="0"/>
              </a:spcBef>
              <a:spcAft>
                <a:spcPts val="0"/>
              </a:spcAft>
            </a:pPr>
            <a:endParaRPr sz="1333" i="1">
              <a:latin typeface="Lato"/>
              <a:ea typeface="Lato"/>
              <a:cs typeface="Lato"/>
              <a:sym typeface="Lato"/>
            </a:endParaRPr>
          </a:p>
        </p:txBody>
      </p:sp>
      <p:sp>
        <p:nvSpPr>
          <p:cNvPr id="4060" name="Google Shape;4060;p380"/>
          <p:cNvSpPr/>
          <p:nvPr/>
        </p:nvSpPr>
        <p:spPr>
          <a:xfrm>
            <a:off x="7237933" y="3095833"/>
            <a:ext cx="4436000" cy="16100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Examples:</a:t>
            </a:r>
            <a:r>
              <a:rPr lang="en" sz="1333" b="1">
                <a:latin typeface="Lato"/>
                <a:ea typeface="Lato"/>
                <a:cs typeface="Lato"/>
                <a:sym typeface="Lato"/>
              </a:rPr>
              <a:t> </a:t>
            </a:r>
            <a:endParaRPr sz="1333" b="1" i="1">
              <a:latin typeface="Lato"/>
              <a:ea typeface="Lato"/>
              <a:cs typeface="Lato"/>
              <a:sym typeface="Lato"/>
            </a:endParaRPr>
          </a:p>
        </p:txBody>
      </p:sp>
      <p:sp>
        <p:nvSpPr>
          <p:cNvPr id="4061" name="Google Shape;4061;p380"/>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Schema Definition (4)</a:t>
            </a:r>
            <a:endParaRPr/>
          </a:p>
          <a:p>
            <a:endParaRPr/>
          </a:p>
        </p:txBody>
      </p:sp>
      <p:sp>
        <p:nvSpPr>
          <p:cNvPr id="4062" name="Google Shape;4062;p380"/>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107</a:t>
            </a:fld>
            <a:endParaRPr/>
          </a:p>
        </p:txBody>
      </p:sp>
      <p:sp>
        <p:nvSpPr>
          <p:cNvPr id="4063" name="Google Shape;4063;p380"/>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107</a:t>
            </a:fld>
            <a:endParaRPr/>
          </a:p>
        </p:txBody>
      </p:sp>
      <p:sp>
        <p:nvSpPr>
          <p:cNvPr id="4064" name="Google Shape;4064;p380"/>
          <p:cNvSpPr/>
          <p:nvPr/>
        </p:nvSpPr>
        <p:spPr>
          <a:xfrm>
            <a:off x="8008731" y="2280067"/>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Definition</a:t>
            </a:r>
            <a:endParaRPr/>
          </a:p>
        </p:txBody>
      </p:sp>
      <p:sp>
        <p:nvSpPr>
          <p:cNvPr id="4065" name="Google Shape;4065;p380"/>
          <p:cNvSpPr/>
          <p:nvPr/>
        </p:nvSpPr>
        <p:spPr>
          <a:xfrm>
            <a:off x="9183825" y="2280033"/>
            <a:ext cx="11324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“Don’t” instructions</a:t>
            </a:r>
            <a:endParaRPr/>
          </a:p>
        </p:txBody>
      </p:sp>
      <p:sp>
        <p:nvSpPr>
          <p:cNvPr id="4066" name="Google Shape;4066;p380"/>
          <p:cNvSpPr/>
          <p:nvPr/>
        </p:nvSpPr>
        <p:spPr>
          <a:xfrm>
            <a:off x="10456433" y="2280033"/>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Emphasize/Caution</a:t>
            </a:r>
            <a:endParaRPr/>
          </a:p>
        </p:txBody>
      </p:sp>
      <p:sp>
        <p:nvSpPr>
          <p:cNvPr id="4067" name="Google Shape;4067;p380"/>
          <p:cNvSpPr/>
          <p:nvPr/>
        </p:nvSpPr>
        <p:spPr>
          <a:xfrm>
            <a:off x="7474533" y="3490933"/>
            <a:ext cx="1692800" cy="102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Positive example</a:t>
            </a:r>
            <a:endParaRPr/>
          </a:p>
        </p:txBody>
      </p:sp>
      <p:sp>
        <p:nvSpPr>
          <p:cNvPr id="4068" name="Google Shape;4068;p380"/>
          <p:cNvSpPr/>
          <p:nvPr/>
        </p:nvSpPr>
        <p:spPr>
          <a:xfrm>
            <a:off x="9726200" y="3483500"/>
            <a:ext cx="1563600" cy="93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Negative example</a:t>
            </a:r>
            <a:endParaRPr/>
          </a:p>
        </p:txBody>
      </p:sp>
      <p:sp>
        <p:nvSpPr>
          <p:cNvPr id="4069" name="Google Shape;4069;p380"/>
          <p:cNvSpPr/>
          <p:nvPr/>
        </p:nvSpPr>
        <p:spPr>
          <a:xfrm>
            <a:off x="7608525"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070" name="Google Shape;4070;p380"/>
          <p:cNvSpPr/>
          <p:nvPr/>
        </p:nvSpPr>
        <p:spPr>
          <a:xfrm>
            <a:off x="8463592"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071" name="Google Shape;4071;p380"/>
          <p:cNvSpPr/>
          <p:nvPr/>
        </p:nvSpPr>
        <p:spPr>
          <a:xfrm>
            <a:off x="8050925" y="4215889"/>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072" name="Google Shape;4072;p380"/>
          <p:cNvSpPr/>
          <p:nvPr/>
        </p:nvSpPr>
        <p:spPr>
          <a:xfrm>
            <a:off x="9856048"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073" name="Google Shape;4073;p380"/>
          <p:cNvSpPr/>
          <p:nvPr/>
        </p:nvSpPr>
        <p:spPr>
          <a:xfrm>
            <a:off x="10609260"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074" name="Google Shape;4074;p380"/>
          <p:cNvSpPr/>
          <p:nvPr/>
        </p:nvSpPr>
        <p:spPr>
          <a:xfrm>
            <a:off x="9861492" y="4167567"/>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075" name="Google Shape;4075;p380"/>
          <p:cNvSpPr/>
          <p:nvPr/>
        </p:nvSpPr>
        <p:spPr>
          <a:xfrm>
            <a:off x="10511335" y="4167577"/>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Suggestion</a:t>
            </a:r>
            <a:endParaRPr sz="1600"/>
          </a:p>
        </p:txBody>
      </p:sp>
      <p:sp>
        <p:nvSpPr>
          <p:cNvPr id="4076" name="Google Shape;4076;p380"/>
          <p:cNvSpPr/>
          <p:nvPr/>
        </p:nvSpPr>
        <p:spPr>
          <a:xfrm>
            <a:off x="10649753" y="5330340"/>
            <a:ext cx="809200" cy="284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output</a:t>
            </a:r>
            <a:endParaRPr/>
          </a:p>
        </p:txBody>
      </p:sp>
      <p:sp>
        <p:nvSpPr>
          <p:cNvPr id="4077" name="Google Shape;4077;p380"/>
          <p:cNvSpPr/>
          <p:nvPr/>
        </p:nvSpPr>
        <p:spPr>
          <a:xfrm>
            <a:off x="7669647" y="5187875"/>
            <a:ext cx="101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Prompt message </a:t>
            </a:r>
            <a:endParaRPr/>
          </a:p>
        </p:txBody>
      </p:sp>
      <p:sp>
        <p:nvSpPr>
          <p:cNvPr id="4078" name="Google Shape;4078;p380"/>
          <p:cNvSpPr/>
          <p:nvPr/>
        </p:nvSpPr>
        <p:spPr>
          <a:xfrm>
            <a:off x="7300100" y="2280067"/>
            <a:ext cx="62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Title</a:t>
            </a:r>
            <a:endParaRPr/>
          </a:p>
        </p:txBody>
      </p:sp>
      <p:sp>
        <p:nvSpPr>
          <p:cNvPr id="4079" name="Google Shape;4079;p380"/>
          <p:cNvSpPr/>
          <p:nvPr/>
        </p:nvSpPr>
        <p:spPr>
          <a:xfrm>
            <a:off x="9248400" y="4871733"/>
            <a:ext cx="2425600" cy="102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Input/outputs:</a:t>
            </a:r>
            <a:r>
              <a:rPr lang="en" sz="1333" b="1">
                <a:latin typeface="Lato"/>
                <a:ea typeface="Lato"/>
                <a:cs typeface="Lato"/>
                <a:sym typeface="Lato"/>
              </a:rPr>
              <a:t> </a:t>
            </a:r>
            <a:endParaRPr sz="1333" b="1" i="1">
              <a:latin typeface="Lato"/>
              <a:ea typeface="Lato"/>
              <a:cs typeface="Lato"/>
              <a:sym typeface="Lato"/>
            </a:endParaRPr>
          </a:p>
        </p:txBody>
      </p:sp>
      <p:sp>
        <p:nvSpPr>
          <p:cNvPr id="4080" name="Google Shape;4080;p380"/>
          <p:cNvSpPr/>
          <p:nvPr/>
        </p:nvSpPr>
        <p:spPr>
          <a:xfrm>
            <a:off x="9483077" y="5320540"/>
            <a:ext cx="682400" cy="30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input</a:t>
            </a:r>
            <a:endParaRPr/>
          </a:p>
        </p:txBody>
      </p:sp>
      <p:sp>
        <p:nvSpPr>
          <p:cNvPr id="4081" name="Google Shape;4081;p380"/>
          <p:cNvSpPr txBox="1"/>
          <p:nvPr/>
        </p:nvSpPr>
        <p:spPr>
          <a:xfrm>
            <a:off x="10123833" y="5592067"/>
            <a:ext cx="19792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 instances</a:t>
            </a:r>
            <a:endParaRPr sz="1067">
              <a:latin typeface="Lato"/>
              <a:ea typeface="Lato"/>
              <a:cs typeface="Lato"/>
              <a:sym typeface="Lato"/>
            </a:endParaRPr>
          </a:p>
        </p:txBody>
      </p:sp>
      <p:sp>
        <p:nvSpPr>
          <p:cNvPr id="4082" name="Google Shape;4082;p380"/>
          <p:cNvSpPr txBox="1"/>
          <p:nvPr/>
        </p:nvSpPr>
        <p:spPr>
          <a:xfrm>
            <a:off x="9960967" y="4387901"/>
            <a:ext cx="18648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examples for sub-task</a:t>
            </a:r>
            <a:endParaRPr sz="1067">
              <a:latin typeface="Lato"/>
              <a:ea typeface="Lato"/>
              <a:cs typeface="Lato"/>
              <a:sym typeface="Lato"/>
            </a:endParaRPr>
          </a:p>
        </p:txBody>
      </p:sp>
      <p:sp>
        <p:nvSpPr>
          <p:cNvPr id="4083" name="Google Shape;4083;p380"/>
          <p:cNvSpPr txBox="1"/>
          <p:nvPr/>
        </p:nvSpPr>
        <p:spPr>
          <a:xfrm>
            <a:off x="10880275" y="5903801"/>
            <a:ext cx="11324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sub-tasks</a:t>
            </a:r>
            <a:endParaRPr sz="1067">
              <a:latin typeface="Lato"/>
              <a:ea typeface="Lato"/>
              <a:cs typeface="Lato"/>
              <a:sym typeface="Lato"/>
            </a:endParaRPr>
          </a:p>
        </p:txBody>
      </p:sp>
      <p:sp>
        <p:nvSpPr>
          <p:cNvPr id="4084" name="Google Shape;4084;p380"/>
          <p:cNvSpPr/>
          <p:nvPr/>
        </p:nvSpPr>
        <p:spPr>
          <a:xfrm>
            <a:off x="206633" y="3945500"/>
            <a:ext cx="5197200" cy="524800"/>
          </a:xfrm>
          <a:prstGeom prst="roundRect">
            <a:avLst>
              <a:gd name="adj" fmla="val 16667"/>
            </a:avLst>
          </a:prstGeom>
          <a:noFill/>
          <a:ln w="952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4085" name="Google Shape;4085;p380"/>
          <p:cNvSpPr/>
          <p:nvPr/>
        </p:nvSpPr>
        <p:spPr>
          <a:xfrm>
            <a:off x="206633" y="4621200"/>
            <a:ext cx="6776000" cy="6076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4086" name="Google Shape;4086;p380"/>
          <p:cNvSpPr/>
          <p:nvPr/>
        </p:nvSpPr>
        <p:spPr>
          <a:xfrm>
            <a:off x="206633" y="5319267"/>
            <a:ext cx="5003600" cy="207200"/>
          </a:xfrm>
          <a:prstGeom prst="roundRect">
            <a:avLst>
              <a:gd name="adj" fmla="val 50000"/>
            </a:avLst>
          </a:prstGeom>
          <a:noFill/>
          <a:ln w="9525" cap="flat" cmpd="sng">
            <a:solidFill>
              <a:srgbClr val="1C4587"/>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4087" name="Google Shape;4087;p380"/>
          <p:cNvCxnSpPr>
            <a:stCxn id="4086" idx="3"/>
            <a:endCxn id="4074" idx="1"/>
          </p:cNvCxnSpPr>
          <p:nvPr/>
        </p:nvCxnSpPr>
        <p:spPr>
          <a:xfrm rot="10800000" flipH="1">
            <a:off x="5210233" y="4271267"/>
            <a:ext cx="4651200" cy="1151600"/>
          </a:xfrm>
          <a:prstGeom prst="curvedConnector3">
            <a:avLst>
              <a:gd name="adj1" fmla="val 50001"/>
            </a:avLst>
          </a:prstGeom>
          <a:noFill/>
          <a:ln w="9525" cap="flat" cmpd="sng">
            <a:solidFill>
              <a:schemeClr val="dk2"/>
            </a:solidFill>
            <a:prstDash val="solid"/>
            <a:round/>
            <a:headEnd type="stealth" w="med" len="med"/>
            <a:tailEnd type="stealth" w="med" len="med"/>
          </a:ln>
        </p:spPr>
      </p:cxnSp>
      <p:cxnSp>
        <p:nvCxnSpPr>
          <p:cNvPr id="4088" name="Google Shape;4088;p380"/>
          <p:cNvCxnSpPr>
            <a:stCxn id="4084" idx="3"/>
            <a:endCxn id="4072" idx="1"/>
          </p:cNvCxnSpPr>
          <p:nvPr/>
        </p:nvCxnSpPr>
        <p:spPr>
          <a:xfrm rot="10800000" flipH="1">
            <a:off x="5403833" y="3999100"/>
            <a:ext cx="4452400" cy="208800"/>
          </a:xfrm>
          <a:prstGeom prst="curvedConnector3">
            <a:avLst>
              <a:gd name="adj1" fmla="val 49998"/>
            </a:avLst>
          </a:prstGeom>
          <a:noFill/>
          <a:ln w="9525" cap="flat" cmpd="sng">
            <a:solidFill>
              <a:srgbClr val="38761D"/>
            </a:solidFill>
            <a:prstDash val="solid"/>
            <a:round/>
            <a:headEnd type="stealth" w="med" len="med"/>
            <a:tailEnd type="stealth" w="med" len="med"/>
          </a:ln>
        </p:spPr>
      </p:cxnSp>
      <p:cxnSp>
        <p:nvCxnSpPr>
          <p:cNvPr id="4089" name="Google Shape;4089;p380"/>
          <p:cNvCxnSpPr>
            <a:stCxn id="4085" idx="3"/>
            <a:endCxn id="4073" idx="3"/>
          </p:cNvCxnSpPr>
          <p:nvPr/>
        </p:nvCxnSpPr>
        <p:spPr>
          <a:xfrm rot="10800000" flipH="1">
            <a:off x="6982633" y="3999000"/>
            <a:ext cx="4166800" cy="926000"/>
          </a:xfrm>
          <a:prstGeom prst="curvedConnector3">
            <a:avLst>
              <a:gd name="adj1" fmla="val 100730"/>
            </a:avLst>
          </a:prstGeom>
          <a:noFill/>
          <a:ln w="9525" cap="flat" cmpd="sng">
            <a:solidFill>
              <a:srgbClr val="FF0000"/>
            </a:solidFill>
            <a:prstDash val="solid"/>
            <a:round/>
            <a:headEnd type="stealth"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8"/>
                                        </p:tgtEl>
                                        <p:attrNameLst>
                                          <p:attrName>style.visibility</p:attrName>
                                        </p:attrNameLst>
                                      </p:cBhvr>
                                      <p:to>
                                        <p:strVal val="visible"/>
                                      </p:to>
                                    </p:set>
                                    <p:animEffect transition="in" filter="fade">
                                      <p:cBhvr>
                                        <p:cTn id="7" dur="1000"/>
                                        <p:tgtEl>
                                          <p:spTgt spid="4058"/>
                                        </p:tgtEl>
                                      </p:cBhvr>
                                    </p:animEffect>
                                  </p:childTnLst>
                                </p:cTn>
                              </p:par>
                              <p:par>
                                <p:cTn id="8" presetID="10" presetClass="entr" presetSubtype="0" fill="hold" nodeType="withEffect">
                                  <p:stCondLst>
                                    <p:cond delay="0"/>
                                  </p:stCondLst>
                                  <p:childTnLst>
                                    <p:set>
                                      <p:cBhvr>
                                        <p:cTn id="9" dur="1" fill="hold">
                                          <p:stCondLst>
                                            <p:cond delay="0"/>
                                          </p:stCondLst>
                                        </p:cTn>
                                        <p:tgtEl>
                                          <p:spTgt spid="4059"/>
                                        </p:tgtEl>
                                        <p:attrNameLst>
                                          <p:attrName>style.visibility</p:attrName>
                                        </p:attrNameLst>
                                      </p:cBhvr>
                                      <p:to>
                                        <p:strVal val="visible"/>
                                      </p:to>
                                    </p:set>
                                    <p:animEffect transition="in" filter="fade">
                                      <p:cBhvr>
                                        <p:cTn id="10" dur="1000"/>
                                        <p:tgtEl>
                                          <p:spTgt spid="4059"/>
                                        </p:tgtEl>
                                      </p:cBhvr>
                                    </p:animEffect>
                                  </p:childTnLst>
                                </p:cTn>
                              </p:par>
                              <p:par>
                                <p:cTn id="11" presetID="10" presetClass="entr" presetSubtype="0" fill="hold" nodeType="withEffect">
                                  <p:stCondLst>
                                    <p:cond delay="0"/>
                                  </p:stCondLst>
                                  <p:childTnLst>
                                    <p:set>
                                      <p:cBhvr>
                                        <p:cTn id="12" dur="1" fill="hold">
                                          <p:stCondLst>
                                            <p:cond delay="0"/>
                                          </p:stCondLst>
                                        </p:cTn>
                                        <p:tgtEl>
                                          <p:spTgt spid="4060"/>
                                        </p:tgtEl>
                                        <p:attrNameLst>
                                          <p:attrName>style.visibility</p:attrName>
                                        </p:attrNameLst>
                                      </p:cBhvr>
                                      <p:to>
                                        <p:strVal val="visible"/>
                                      </p:to>
                                    </p:set>
                                    <p:animEffect transition="in" filter="fade">
                                      <p:cBhvr>
                                        <p:cTn id="13" dur="1000"/>
                                        <p:tgtEl>
                                          <p:spTgt spid="4060"/>
                                        </p:tgtEl>
                                      </p:cBhvr>
                                    </p:animEffect>
                                  </p:childTnLst>
                                </p:cTn>
                              </p:par>
                              <p:par>
                                <p:cTn id="14" presetID="10" presetClass="entr" presetSubtype="0" fill="hold" nodeType="withEffect">
                                  <p:stCondLst>
                                    <p:cond delay="0"/>
                                  </p:stCondLst>
                                  <p:childTnLst>
                                    <p:set>
                                      <p:cBhvr>
                                        <p:cTn id="15" dur="1" fill="hold">
                                          <p:stCondLst>
                                            <p:cond delay="0"/>
                                          </p:stCondLst>
                                        </p:cTn>
                                        <p:tgtEl>
                                          <p:spTgt spid="4062"/>
                                        </p:tgtEl>
                                        <p:attrNameLst>
                                          <p:attrName>style.visibility</p:attrName>
                                        </p:attrNameLst>
                                      </p:cBhvr>
                                      <p:to>
                                        <p:strVal val="visible"/>
                                      </p:to>
                                    </p:set>
                                    <p:animEffect transition="in" filter="fade">
                                      <p:cBhvr>
                                        <p:cTn id="16" dur="1000"/>
                                        <p:tgtEl>
                                          <p:spTgt spid="4062"/>
                                        </p:tgtEl>
                                      </p:cBhvr>
                                    </p:animEffect>
                                  </p:childTnLst>
                                </p:cTn>
                              </p:par>
                              <p:par>
                                <p:cTn id="17" presetID="10" presetClass="entr" presetSubtype="0" fill="hold" nodeType="withEffect">
                                  <p:stCondLst>
                                    <p:cond delay="0"/>
                                  </p:stCondLst>
                                  <p:childTnLst>
                                    <p:set>
                                      <p:cBhvr>
                                        <p:cTn id="18" dur="1" fill="hold">
                                          <p:stCondLst>
                                            <p:cond delay="0"/>
                                          </p:stCondLst>
                                        </p:cTn>
                                        <p:tgtEl>
                                          <p:spTgt spid="4063"/>
                                        </p:tgtEl>
                                        <p:attrNameLst>
                                          <p:attrName>style.visibility</p:attrName>
                                        </p:attrNameLst>
                                      </p:cBhvr>
                                      <p:to>
                                        <p:strVal val="visible"/>
                                      </p:to>
                                    </p:set>
                                    <p:animEffect transition="in" filter="fade">
                                      <p:cBhvr>
                                        <p:cTn id="19" dur="1000"/>
                                        <p:tgtEl>
                                          <p:spTgt spid="4063"/>
                                        </p:tgtEl>
                                      </p:cBhvr>
                                    </p:animEffect>
                                  </p:childTnLst>
                                </p:cTn>
                              </p:par>
                              <p:par>
                                <p:cTn id="20" presetID="10" presetClass="entr" presetSubtype="0" fill="hold" nodeType="withEffect">
                                  <p:stCondLst>
                                    <p:cond delay="0"/>
                                  </p:stCondLst>
                                  <p:childTnLst>
                                    <p:set>
                                      <p:cBhvr>
                                        <p:cTn id="21" dur="1" fill="hold">
                                          <p:stCondLst>
                                            <p:cond delay="0"/>
                                          </p:stCondLst>
                                        </p:cTn>
                                        <p:tgtEl>
                                          <p:spTgt spid="4064"/>
                                        </p:tgtEl>
                                        <p:attrNameLst>
                                          <p:attrName>style.visibility</p:attrName>
                                        </p:attrNameLst>
                                      </p:cBhvr>
                                      <p:to>
                                        <p:strVal val="visible"/>
                                      </p:to>
                                    </p:set>
                                    <p:animEffect transition="in" filter="fade">
                                      <p:cBhvr>
                                        <p:cTn id="22" dur="1000"/>
                                        <p:tgtEl>
                                          <p:spTgt spid="4064"/>
                                        </p:tgtEl>
                                      </p:cBhvr>
                                    </p:animEffect>
                                  </p:childTnLst>
                                </p:cTn>
                              </p:par>
                              <p:par>
                                <p:cTn id="23" presetID="10" presetClass="entr" presetSubtype="0" fill="hold" nodeType="withEffect">
                                  <p:stCondLst>
                                    <p:cond delay="0"/>
                                  </p:stCondLst>
                                  <p:childTnLst>
                                    <p:set>
                                      <p:cBhvr>
                                        <p:cTn id="24" dur="1" fill="hold">
                                          <p:stCondLst>
                                            <p:cond delay="0"/>
                                          </p:stCondLst>
                                        </p:cTn>
                                        <p:tgtEl>
                                          <p:spTgt spid="4065"/>
                                        </p:tgtEl>
                                        <p:attrNameLst>
                                          <p:attrName>style.visibility</p:attrName>
                                        </p:attrNameLst>
                                      </p:cBhvr>
                                      <p:to>
                                        <p:strVal val="visible"/>
                                      </p:to>
                                    </p:set>
                                    <p:animEffect transition="in" filter="fade">
                                      <p:cBhvr>
                                        <p:cTn id="25" dur="1000"/>
                                        <p:tgtEl>
                                          <p:spTgt spid="4065"/>
                                        </p:tgtEl>
                                      </p:cBhvr>
                                    </p:animEffect>
                                  </p:childTnLst>
                                </p:cTn>
                              </p:par>
                              <p:par>
                                <p:cTn id="26" presetID="10" presetClass="entr" presetSubtype="0" fill="hold" nodeType="withEffect">
                                  <p:stCondLst>
                                    <p:cond delay="0"/>
                                  </p:stCondLst>
                                  <p:childTnLst>
                                    <p:set>
                                      <p:cBhvr>
                                        <p:cTn id="27" dur="1" fill="hold">
                                          <p:stCondLst>
                                            <p:cond delay="0"/>
                                          </p:stCondLst>
                                        </p:cTn>
                                        <p:tgtEl>
                                          <p:spTgt spid="4066"/>
                                        </p:tgtEl>
                                        <p:attrNameLst>
                                          <p:attrName>style.visibility</p:attrName>
                                        </p:attrNameLst>
                                      </p:cBhvr>
                                      <p:to>
                                        <p:strVal val="visible"/>
                                      </p:to>
                                    </p:set>
                                    <p:animEffect transition="in" filter="fade">
                                      <p:cBhvr>
                                        <p:cTn id="28" dur="1000"/>
                                        <p:tgtEl>
                                          <p:spTgt spid="4066"/>
                                        </p:tgtEl>
                                      </p:cBhvr>
                                    </p:animEffect>
                                  </p:childTnLst>
                                </p:cTn>
                              </p:par>
                              <p:par>
                                <p:cTn id="29" presetID="10" presetClass="entr" presetSubtype="0" fill="hold" nodeType="withEffect">
                                  <p:stCondLst>
                                    <p:cond delay="0"/>
                                  </p:stCondLst>
                                  <p:childTnLst>
                                    <p:set>
                                      <p:cBhvr>
                                        <p:cTn id="30" dur="1" fill="hold">
                                          <p:stCondLst>
                                            <p:cond delay="0"/>
                                          </p:stCondLst>
                                        </p:cTn>
                                        <p:tgtEl>
                                          <p:spTgt spid="4067"/>
                                        </p:tgtEl>
                                        <p:attrNameLst>
                                          <p:attrName>style.visibility</p:attrName>
                                        </p:attrNameLst>
                                      </p:cBhvr>
                                      <p:to>
                                        <p:strVal val="visible"/>
                                      </p:to>
                                    </p:set>
                                    <p:animEffect transition="in" filter="fade">
                                      <p:cBhvr>
                                        <p:cTn id="31" dur="1000"/>
                                        <p:tgtEl>
                                          <p:spTgt spid="4067"/>
                                        </p:tgtEl>
                                      </p:cBhvr>
                                    </p:animEffect>
                                  </p:childTnLst>
                                </p:cTn>
                              </p:par>
                              <p:par>
                                <p:cTn id="32" presetID="10" presetClass="entr" presetSubtype="0" fill="hold" nodeType="withEffect">
                                  <p:stCondLst>
                                    <p:cond delay="0"/>
                                  </p:stCondLst>
                                  <p:childTnLst>
                                    <p:set>
                                      <p:cBhvr>
                                        <p:cTn id="33" dur="1" fill="hold">
                                          <p:stCondLst>
                                            <p:cond delay="0"/>
                                          </p:stCondLst>
                                        </p:cTn>
                                        <p:tgtEl>
                                          <p:spTgt spid="4068"/>
                                        </p:tgtEl>
                                        <p:attrNameLst>
                                          <p:attrName>style.visibility</p:attrName>
                                        </p:attrNameLst>
                                      </p:cBhvr>
                                      <p:to>
                                        <p:strVal val="visible"/>
                                      </p:to>
                                    </p:set>
                                    <p:animEffect transition="in" filter="fade">
                                      <p:cBhvr>
                                        <p:cTn id="34" dur="1000"/>
                                        <p:tgtEl>
                                          <p:spTgt spid="4068"/>
                                        </p:tgtEl>
                                      </p:cBhvr>
                                    </p:animEffect>
                                  </p:childTnLst>
                                </p:cTn>
                              </p:par>
                              <p:par>
                                <p:cTn id="35" presetID="10" presetClass="entr" presetSubtype="0" fill="hold" nodeType="withEffect">
                                  <p:stCondLst>
                                    <p:cond delay="0"/>
                                  </p:stCondLst>
                                  <p:childTnLst>
                                    <p:set>
                                      <p:cBhvr>
                                        <p:cTn id="36" dur="1" fill="hold">
                                          <p:stCondLst>
                                            <p:cond delay="0"/>
                                          </p:stCondLst>
                                        </p:cTn>
                                        <p:tgtEl>
                                          <p:spTgt spid="4069"/>
                                        </p:tgtEl>
                                        <p:attrNameLst>
                                          <p:attrName>style.visibility</p:attrName>
                                        </p:attrNameLst>
                                      </p:cBhvr>
                                      <p:to>
                                        <p:strVal val="visible"/>
                                      </p:to>
                                    </p:set>
                                    <p:animEffect transition="in" filter="fade">
                                      <p:cBhvr>
                                        <p:cTn id="37" dur="1000"/>
                                        <p:tgtEl>
                                          <p:spTgt spid="4069"/>
                                        </p:tgtEl>
                                      </p:cBhvr>
                                    </p:animEffect>
                                  </p:childTnLst>
                                </p:cTn>
                              </p:par>
                              <p:par>
                                <p:cTn id="38" presetID="10" presetClass="entr" presetSubtype="0" fill="hold" nodeType="withEffect">
                                  <p:stCondLst>
                                    <p:cond delay="0"/>
                                  </p:stCondLst>
                                  <p:childTnLst>
                                    <p:set>
                                      <p:cBhvr>
                                        <p:cTn id="39" dur="1" fill="hold">
                                          <p:stCondLst>
                                            <p:cond delay="0"/>
                                          </p:stCondLst>
                                        </p:cTn>
                                        <p:tgtEl>
                                          <p:spTgt spid="4070"/>
                                        </p:tgtEl>
                                        <p:attrNameLst>
                                          <p:attrName>style.visibility</p:attrName>
                                        </p:attrNameLst>
                                      </p:cBhvr>
                                      <p:to>
                                        <p:strVal val="visible"/>
                                      </p:to>
                                    </p:set>
                                    <p:animEffect transition="in" filter="fade">
                                      <p:cBhvr>
                                        <p:cTn id="40" dur="1000"/>
                                        <p:tgtEl>
                                          <p:spTgt spid="4070"/>
                                        </p:tgtEl>
                                      </p:cBhvr>
                                    </p:animEffect>
                                  </p:childTnLst>
                                </p:cTn>
                              </p:par>
                              <p:par>
                                <p:cTn id="41" presetID="10" presetClass="entr" presetSubtype="0" fill="hold" nodeType="withEffect">
                                  <p:stCondLst>
                                    <p:cond delay="0"/>
                                  </p:stCondLst>
                                  <p:childTnLst>
                                    <p:set>
                                      <p:cBhvr>
                                        <p:cTn id="42" dur="1" fill="hold">
                                          <p:stCondLst>
                                            <p:cond delay="0"/>
                                          </p:stCondLst>
                                        </p:cTn>
                                        <p:tgtEl>
                                          <p:spTgt spid="4071"/>
                                        </p:tgtEl>
                                        <p:attrNameLst>
                                          <p:attrName>style.visibility</p:attrName>
                                        </p:attrNameLst>
                                      </p:cBhvr>
                                      <p:to>
                                        <p:strVal val="visible"/>
                                      </p:to>
                                    </p:set>
                                    <p:animEffect transition="in" filter="fade">
                                      <p:cBhvr>
                                        <p:cTn id="43" dur="1000"/>
                                        <p:tgtEl>
                                          <p:spTgt spid="4071"/>
                                        </p:tgtEl>
                                      </p:cBhvr>
                                    </p:animEffect>
                                  </p:childTnLst>
                                </p:cTn>
                              </p:par>
                              <p:par>
                                <p:cTn id="44" presetID="10" presetClass="entr" presetSubtype="0" fill="hold" nodeType="withEffect">
                                  <p:stCondLst>
                                    <p:cond delay="0"/>
                                  </p:stCondLst>
                                  <p:childTnLst>
                                    <p:set>
                                      <p:cBhvr>
                                        <p:cTn id="45" dur="1" fill="hold">
                                          <p:stCondLst>
                                            <p:cond delay="0"/>
                                          </p:stCondLst>
                                        </p:cTn>
                                        <p:tgtEl>
                                          <p:spTgt spid="4072"/>
                                        </p:tgtEl>
                                        <p:attrNameLst>
                                          <p:attrName>style.visibility</p:attrName>
                                        </p:attrNameLst>
                                      </p:cBhvr>
                                      <p:to>
                                        <p:strVal val="visible"/>
                                      </p:to>
                                    </p:set>
                                    <p:animEffect transition="in" filter="fade">
                                      <p:cBhvr>
                                        <p:cTn id="46" dur="1000"/>
                                        <p:tgtEl>
                                          <p:spTgt spid="4072"/>
                                        </p:tgtEl>
                                      </p:cBhvr>
                                    </p:animEffect>
                                  </p:childTnLst>
                                </p:cTn>
                              </p:par>
                              <p:par>
                                <p:cTn id="47" presetID="10" presetClass="entr" presetSubtype="0" fill="hold" nodeType="withEffect">
                                  <p:stCondLst>
                                    <p:cond delay="0"/>
                                  </p:stCondLst>
                                  <p:childTnLst>
                                    <p:set>
                                      <p:cBhvr>
                                        <p:cTn id="48" dur="1" fill="hold">
                                          <p:stCondLst>
                                            <p:cond delay="0"/>
                                          </p:stCondLst>
                                        </p:cTn>
                                        <p:tgtEl>
                                          <p:spTgt spid="4073"/>
                                        </p:tgtEl>
                                        <p:attrNameLst>
                                          <p:attrName>style.visibility</p:attrName>
                                        </p:attrNameLst>
                                      </p:cBhvr>
                                      <p:to>
                                        <p:strVal val="visible"/>
                                      </p:to>
                                    </p:set>
                                    <p:animEffect transition="in" filter="fade">
                                      <p:cBhvr>
                                        <p:cTn id="49" dur="1000"/>
                                        <p:tgtEl>
                                          <p:spTgt spid="4073"/>
                                        </p:tgtEl>
                                      </p:cBhvr>
                                    </p:animEffect>
                                  </p:childTnLst>
                                </p:cTn>
                              </p:par>
                              <p:par>
                                <p:cTn id="50" presetID="10" presetClass="entr" presetSubtype="0" fill="hold" nodeType="withEffect">
                                  <p:stCondLst>
                                    <p:cond delay="0"/>
                                  </p:stCondLst>
                                  <p:childTnLst>
                                    <p:set>
                                      <p:cBhvr>
                                        <p:cTn id="51" dur="1" fill="hold">
                                          <p:stCondLst>
                                            <p:cond delay="0"/>
                                          </p:stCondLst>
                                        </p:cTn>
                                        <p:tgtEl>
                                          <p:spTgt spid="4074"/>
                                        </p:tgtEl>
                                        <p:attrNameLst>
                                          <p:attrName>style.visibility</p:attrName>
                                        </p:attrNameLst>
                                      </p:cBhvr>
                                      <p:to>
                                        <p:strVal val="visible"/>
                                      </p:to>
                                    </p:set>
                                    <p:animEffect transition="in" filter="fade">
                                      <p:cBhvr>
                                        <p:cTn id="52" dur="1000"/>
                                        <p:tgtEl>
                                          <p:spTgt spid="4074"/>
                                        </p:tgtEl>
                                      </p:cBhvr>
                                    </p:animEffect>
                                  </p:childTnLst>
                                </p:cTn>
                              </p:par>
                              <p:par>
                                <p:cTn id="53" presetID="10" presetClass="entr" presetSubtype="0" fill="hold" nodeType="withEffect">
                                  <p:stCondLst>
                                    <p:cond delay="0"/>
                                  </p:stCondLst>
                                  <p:childTnLst>
                                    <p:set>
                                      <p:cBhvr>
                                        <p:cTn id="54" dur="1" fill="hold">
                                          <p:stCondLst>
                                            <p:cond delay="0"/>
                                          </p:stCondLst>
                                        </p:cTn>
                                        <p:tgtEl>
                                          <p:spTgt spid="4075"/>
                                        </p:tgtEl>
                                        <p:attrNameLst>
                                          <p:attrName>style.visibility</p:attrName>
                                        </p:attrNameLst>
                                      </p:cBhvr>
                                      <p:to>
                                        <p:strVal val="visible"/>
                                      </p:to>
                                    </p:set>
                                    <p:animEffect transition="in" filter="fade">
                                      <p:cBhvr>
                                        <p:cTn id="55" dur="1000"/>
                                        <p:tgtEl>
                                          <p:spTgt spid="4075"/>
                                        </p:tgtEl>
                                      </p:cBhvr>
                                    </p:animEffect>
                                  </p:childTnLst>
                                </p:cTn>
                              </p:par>
                              <p:par>
                                <p:cTn id="56" presetID="10" presetClass="entr" presetSubtype="0" fill="hold" nodeType="withEffect">
                                  <p:stCondLst>
                                    <p:cond delay="0"/>
                                  </p:stCondLst>
                                  <p:childTnLst>
                                    <p:set>
                                      <p:cBhvr>
                                        <p:cTn id="57" dur="1" fill="hold">
                                          <p:stCondLst>
                                            <p:cond delay="0"/>
                                          </p:stCondLst>
                                        </p:cTn>
                                        <p:tgtEl>
                                          <p:spTgt spid="4076"/>
                                        </p:tgtEl>
                                        <p:attrNameLst>
                                          <p:attrName>style.visibility</p:attrName>
                                        </p:attrNameLst>
                                      </p:cBhvr>
                                      <p:to>
                                        <p:strVal val="visible"/>
                                      </p:to>
                                    </p:set>
                                    <p:animEffect transition="in" filter="fade">
                                      <p:cBhvr>
                                        <p:cTn id="58" dur="1000"/>
                                        <p:tgtEl>
                                          <p:spTgt spid="4076"/>
                                        </p:tgtEl>
                                      </p:cBhvr>
                                    </p:animEffect>
                                  </p:childTnLst>
                                </p:cTn>
                              </p:par>
                              <p:par>
                                <p:cTn id="59" presetID="10" presetClass="entr" presetSubtype="0" fill="hold" nodeType="withEffect">
                                  <p:stCondLst>
                                    <p:cond delay="0"/>
                                  </p:stCondLst>
                                  <p:childTnLst>
                                    <p:set>
                                      <p:cBhvr>
                                        <p:cTn id="60" dur="1" fill="hold">
                                          <p:stCondLst>
                                            <p:cond delay="0"/>
                                          </p:stCondLst>
                                        </p:cTn>
                                        <p:tgtEl>
                                          <p:spTgt spid="4077"/>
                                        </p:tgtEl>
                                        <p:attrNameLst>
                                          <p:attrName>style.visibility</p:attrName>
                                        </p:attrNameLst>
                                      </p:cBhvr>
                                      <p:to>
                                        <p:strVal val="visible"/>
                                      </p:to>
                                    </p:set>
                                    <p:animEffect transition="in" filter="fade">
                                      <p:cBhvr>
                                        <p:cTn id="61" dur="1000"/>
                                        <p:tgtEl>
                                          <p:spTgt spid="4077"/>
                                        </p:tgtEl>
                                      </p:cBhvr>
                                    </p:animEffect>
                                  </p:childTnLst>
                                </p:cTn>
                              </p:par>
                              <p:par>
                                <p:cTn id="62" presetID="10" presetClass="entr" presetSubtype="0" fill="hold" nodeType="withEffect">
                                  <p:stCondLst>
                                    <p:cond delay="0"/>
                                  </p:stCondLst>
                                  <p:childTnLst>
                                    <p:set>
                                      <p:cBhvr>
                                        <p:cTn id="63" dur="1" fill="hold">
                                          <p:stCondLst>
                                            <p:cond delay="0"/>
                                          </p:stCondLst>
                                        </p:cTn>
                                        <p:tgtEl>
                                          <p:spTgt spid="4078"/>
                                        </p:tgtEl>
                                        <p:attrNameLst>
                                          <p:attrName>style.visibility</p:attrName>
                                        </p:attrNameLst>
                                      </p:cBhvr>
                                      <p:to>
                                        <p:strVal val="visible"/>
                                      </p:to>
                                    </p:set>
                                    <p:animEffect transition="in" filter="fade">
                                      <p:cBhvr>
                                        <p:cTn id="64" dur="1000"/>
                                        <p:tgtEl>
                                          <p:spTgt spid="4078"/>
                                        </p:tgtEl>
                                      </p:cBhvr>
                                    </p:animEffect>
                                  </p:childTnLst>
                                </p:cTn>
                              </p:par>
                              <p:par>
                                <p:cTn id="65" presetID="10" presetClass="entr" presetSubtype="0" fill="hold" nodeType="withEffect">
                                  <p:stCondLst>
                                    <p:cond delay="0"/>
                                  </p:stCondLst>
                                  <p:childTnLst>
                                    <p:set>
                                      <p:cBhvr>
                                        <p:cTn id="66" dur="1" fill="hold">
                                          <p:stCondLst>
                                            <p:cond delay="0"/>
                                          </p:stCondLst>
                                        </p:cTn>
                                        <p:tgtEl>
                                          <p:spTgt spid="4079"/>
                                        </p:tgtEl>
                                        <p:attrNameLst>
                                          <p:attrName>style.visibility</p:attrName>
                                        </p:attrNameLst>
                                      </p:cBhvr>
                                      <p:to>
                                        <p:strVal val="visible"/>
                                      </p:to>
                                    </p:set>
                                    <p:animEffect transition="in" filter="fade">
                                      <p:cBhvr>
                                        <p:cTn id="67" dur="1000"/>
                                        <p:tgtEl>
                                          <p:spTgt spid="4079"/>
                                        </p:tgtEl>
                                      </p:cBhvr>
                                    </p:animEffect>
                                  </p:childTnLst>
                                </p:cTn>
                              </p:par>
                              <p:par>
                                <p:cTn id="68" presetID="10" presetClass="entr" presetSubtype="0" fill="hold" nodeType="withEffect">
                                  <p:stCondLst>
                                    <p:cond delay="0"/>
                                  </p:stCondLst>
                                  <p:childTnLst>
                                    <p:set>
                                      <p:cBhvr>
                                        <p:cTn id="69" dur="1" fill="hold">
                                          <p:stCondLst>
                                            <p:cond delay="0"/>
                                          </p:stCondLst>
                                        </p:cTn>
                                        <p:tgtEl>
                                          <p:spTgt spid="4080"/>
                                        </p:tgtEl>
                                        <p:attrNameLst>
                                          <p:attrName>style.visibility</p:attrName>
                                        </p:attrNameLst>
                                      </p:cBhvr>
                                      <p:to>
                                        <p:strVal val="visible"/>
                                      </p:to>
                                    </p:set>
                                    <p:animEffect transition="in" filter="fade">
                                      <p:cBhvr>
                                        <p:cTn id="70" dur="1000"/>
                                        <p:tgtEl>
                                          <p:spTgt spid="4080"/>
                                        </p:tgtEl>
                                      </p:cBhvr>
                                    </p:animEffect>
                                  </p:childTnLst>
                                </p:cTn>
                              </p:par>
                              <p:par>
                                <p:cTn id="71" presetID="10" presetClass="entr" presetSubtype="0" fill="hold" nodeType="withEffect">
                                  <p:stCondLst>
                                    <p:cond delay="0"/>
                                  </p:stCondLst>
                                  <p:childTnLst>
                                    <p:set>
                                      <p:cBhvr>
                                        <p:cTn id="72" dur="1" fill="hold">
                                          <p:stCondLst>
                                            <p:cond delay="0"/>
                                          </p:stCondLst>
                                        </p:cTn>
                                        <p:tgtEl>
                                          <p:spTgt spid="4081"/>
                                        </p:tgtEl>
                                        <p:attrNameLst>
                                          <p:attrName>style.visibility</p:attrName>
                                        </p:attrNameLst>
                                      </p:cBhvr>
                                      <p:to>
                                        <p:strVal val="visible"/>
                                      </p:to>
                                    </p:set>
                                    <p:animEffect transition="in" filter="fade">
                                      <p:cBhvr>
                                        <p:cTn id="73" dur="1000"/>
                                        <p:tgtEl>
                                          <p:spTgt spid="4081"/>
                                        </p:tgtEl>
                                      </p:cBhvr>
                                    </p:animEffect>
                                  </p:childTnLst>
                                </p:cTn>
                              </p:par>
                              <p:par>
                                <p:cTn id="74" presetID="10" presetClass="entr" presetSubtype="0" fill="hold" nodeType="withEffect">
                                  <p:stCondLst>
                                    <p:cond delay="0"/>
                                  </p:stCondLst>
                                  <p:childTnLst>
                                    <p:set>
                                      <p:cBhvr>
                                        <p:cTn id="75" dur="1" fill="hold">
                                          <p:stCondLst>
                                            <p:cond delay="0"/>
                                          </p:stCondLst>
                                        </p:cTn>
                                        <p:tgtEl>
                                          <p:spTgt spid="4082"/>
                                        </p:tgtEl>
                                        <p:attrNameLst>
                                          <p:attrName>style.visibility</p:attrName>
                                        </p:attrNameLst>
                                      </p:cBhvr>
                                      <p:to>
                                        <p:strVal val="visible"/>
                                      </p:to>
                                    </p:set>
                                    <p:animEffect transition="in" filter="fade">
                                      <p:cBhvr>
                                        <p:cTn id="76" dur="1000"/>
                                        <p:tgtEl>
                                          <p:spTgt spid="4082"/>
                                        </p:tgtEl>
                                      </p:cBhvr>
                                    </p:animEffect>
                                  </p:childTnLst>
                                </p:cTn>
                              </p:par>
                              <p:par>
                                <p:cTn id="77" presetID="10" presetClass="entr" presetSubtype="0" fill="hold" nodeType="withEffect">
                                  <p:stCondLst>
                                    <p:cond delay="0"/>
                                  </p:stCondLst>
                                  <p:childTnLst>
                                    <p:set>
                                      <p:cBhvr>
                                        <p:cTn id="78" dur="1" fill="hold">
                                          <p:stCondLst>
                                            <p:cond delay="0"/>
                                          </p:stCondLst>
                                        </p:cTn>
                                        <p:tgtEl>
                                          <p:spTgt spid="4083"/>
                                        </p:tgtEl>
                                        <p:attrNameLst>
                                          <p:attrName>style.visibility</p:attrName>
                                        </p:attrNameLst>
                                      </p:cBhvr>
                                      <p:to>
                                        <p:strVal val="visible"/>
                                      </p:to>
                                    </p:set>
                                    <p:animEffect transition="in" filter="fade">
                                      <p:cBhvr>
                                        <p:cTn id="79" dur="1000"/>
                                        <p:tgtEl>
                                          <p:spTgt spid="4083"/>
                                        </p:tgtEl>
                                      </p:cBhvr>
                                    </p:animEffect>
                                  </p:childTnLst>
                                </p:cTn>
                              </p:par>
                              <p:par>
                                <p:cTn id="80" presetID="10" presetClass="entr" presetSubtype="0" fill="hold" nodeType="withEffect">
                                  <p:stCondLst>
                                    <p:cond delay="0"/>
                                  </p:stCondLst>
                                  <p:childTnLst>
                                    <p:set>
                                      <p:cBhvr>
                                        <p:cTn id="81" dur="1" fill="hold">
                                          <p:stCondLst>
                                            <p:cond delay="0"/>
                                          </p:stCondLst>
                                        </p:cTn>
                                        <p:tgtEl>
                                          <p:spTgt spid="4084"/>
                                        </p:tgtEl>
                                        <p:attrNameLst>
                                          <p:attrName>style.visibility</p:attrName>
                                        </p:attrNameLst>
                                      </p:cBhvr>
                                      <p:to>
                                        <p:strVal val="visible"/>
                                      </p:to>
                                    </p:set>
                                    <p:animEffect transition="in" filter="fade">
                                      <p:cBhvr>
                                        <p:cTn id="82" dur="1000"/>
                                        <p:tgtEl>
                                          <p:spTgt spid="4084"/>
                                        </p:tgtEl>
                                      </p:cBhvr>
                                    </p:animEffect>
                                  </p:childTnLst>
                                </p:cTn>
                              </p:par>
                              <p:par>
                                <p:cTn id="83" presetID="10" presetClass="entr" presetSubtype="0" fill="hold" nodeType="withEffect">
                                  <p:stCondLst>
                                    <p:cond delay="0"/>
                                  </p:stCondLst>
                                  <p:childTnLst>
                                    <p:set>
                                      <p:cBhvr>
                                        <p:cTn id="84" dur="1" fill="hold">
                                          <p:stCondLst>
                                            <p:cond delay="0"/>
                                          </p:stCondLst>
                                        </p:cTn>
                                        <p:tgtEl>
                                          <p:spTgt spid="4085"/>
                                        </p:tgtEl>
                                        <p:attrNameLst>
                                          <p:attrName>style.visibility</p:attrName>
                                        </p:attrNameLst>
                                      </p:cBhvr>
                                      <p:to>
                                        <p:strVal val="visible"/>
                                      </p:to>
                                    </p:set>
                                    <p:animEffect transition="in" filter="fade">
                                      <p:cBhvr>
                                        <p:cTn id="85" dur="1000"/>
                                        <p:tgtEl>
                                          <p:spTgt spid="4085"/>
                                        </p:tgtEl>
                                      </p:cBhvr>
                                    </p:animEffect>
                                  </p:childTnLst>
                                </p:cTn>
                              </p:par>
                              <p:par>
                                <p:cTn id="86" presetID="10" presetClass="entr" presetSubtype="0" fill="hold" nodeType="withEffect">
                                  <p:stCondLst>
                                    <p:cond delay="0"/>
                                  </p:stCondLst>
                                  <p:childTnLst>
                                    <p:set>
                                      <p:cBhvr>
                                        <p:cTn id="87" dur="1" fill="hold">
                                          <p:stCondLst>
                                            <p:cond delay="0"/>
                                          </p:stCondLst>
                                        </p:cTn>
                                        <p:tgtEl>
                                          <p:spTgt spid="4086"/>
                                        </p:tgtEl>
                                        <p:attrNameLst>
                                          <p:attrName>style.visibility</p:attrName>
                                        </p:attrNameLst>
                                      </p:cBhvr>
                                      <p:to>
                                        <p:strVal val="visible"/>
                                      </p:to>
                                    </p:set>
                                    <p:animEffect transition="in" filter="fade">
                                      <p:cBhvr>
                                        <p:cTn id="88" dur="1000"/>
                                        <p:tgtEl>
                                          <p:spTgt spid="4086"/>
                                        </p:tgtEl>
                                      </p:cBhvr>
                                    </p:animEffect>
                                  </p:childTnLst>
                                </p:cTn>
                              </p:par>
                              <p:par>
                                <p:cTn id="89" presetID="10" presetClass="entr" presetSubtype="0" fill="hold" nodeType="withEffect">
                                  <p:stCondLst>
                                    <p:cond delay="0"/>
                                  </p:stCondLst>
                                  <p:childTnLst>
                                    <p:set>
                                      <p:cBhvr>
                                        <p:cTn id="90" dur="1" fill="hold">
                                          <p:stCondLst>
                                            <p:cond delay="0"/>
                                          </p:stCondLst>
                                        </p:cTn>
                                        <p:tgtEl>
                                          <p:spTgt spid="4087"/>
                                        </p:tgtEl>
                                        <p:attrNameLst>
                                          <p:attrName>style.visibility</p:attrName>
                                        </p:attrNameLst>
                                      </p:cBhvr>
                                      <p:to>
                                        <p:strVal val="visible"/>
                                      </p:to>
                                    </p:set>
                                    <p:animEffect transition="in" filter="fade">
                                      <p:cBhvr>
                                        <p:cTn id="91" dur="1000"/>
                                        <p:tgtEl>
                                          <p:spTgt spid="4087"/>
                                        </p:tgtEl>
                                      </p:cBhvr>
                                    </p:animEffect>
                                  </p:childTnLst>
                                </p:cTn>
                              </p:par>
                              <p:par>
                                <p:cTn id="92" presetID="10" presetClass="entr" presetSubtype="0" fill="hold" nodeType="withEffect">
                                  <p:stCondLst>
                                    <p:cond delay="0"/>
                                  </p:stCondLst>
                                  <p:childTnLst>
                                    <p:set>
                                      <p:cBhvr>
                                        <p:cTn id="93" dur="1" fill="hold">
                                          <p:stCondLst>
                                            <p:cond delay="0"/>
                                          </p:stCondLst>
                                        </p:cTn>
                                        <p:tgtEl>
                                          <p:spTgt spid="4088"/>
                                        </p:tgtEl>
                                        <p:attrNameLst>
                                          <p:attrName>style.visibility</p:attrName>
                                        </p:attrNameLst>
                                      </p:cBhvr>
                                      <p:to>
                                        <p:strVal val="visible"/>
                                      </p:to>
                                    </p:set>
                                    <p:animEffect transition="in" filter="fade">
                                      <p:cBhvr>
                                        <p:cTn id="94" dur="1000"/>
                                        <p:tgtEl>
                                          <p:spTgt spid="4088"/>
                                        </p:tgtEl>
                                      </p:cBhvr>
                                    </p:animEffect>
                                  </p:childTnLst>
                                </p:cTn>
                              </p:par>
                              <p:par>
                                <p:cTn id="95" presetID="10" presetClass="entr" presetSubtype="0" fill="hold" nodeType="withEffect">
                                  <p:stCondLst>
                                    <p:cond delay="0"/>
                                  </p:stCondLst>
                                  <p:childTnLst>
                                    <p:set>
                                      <p:cBhvr>
                                        <p:cTn id="96" dur="1" fill="hold">
                                          <p:stCondLst>
                                            <p:cond delay="0"/>
                                          </p:stCondLst>
                                        </p:cTn>
                                        <p:tgtEl>
                                          <p:spTgt spid="4089"/>
                                        </p:tgtEl>
                                        <p:attrNameLst>
                                          <p:attrName>style.visibility</p:attrName>
                                        </p:attrNameLst>
                                      </p:cBhvr>
                                      <p:to>
                                        <p:strVal val="visible"/>
                                      </p:to>
                                    </p:set>
                                    <p:animEffect transition="in" filter="fade">
                                      <p:cBhvr>
                                        <p:cTn id="97" dur="1000"/>
                                        <p:tgtEl>
                                          <p:spTgt spid="4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093"/>
        <p:cNvGrpSpPr/>
        <p:nvPr/>
      </p:nvGrpSpPr>
      <p:grpSpPr>
        <a:xfrm>
          <a:off x="0" y="0"/>
          <a:ext cx="0" cy="0"/>
          <a:chOff x="0" y="0"/>
          <a:chExt cx="0" cy="0"/>
        </a:xfrm>
      </p:grpSpPr>
      <p:sp>
        <p:nvSpPr>
          <p:cNvPr id="4094" name="Google Shape;4094;p381"/>
          <p:cNvSpPr/>
          <p:nvPr/>
        </p:nvSpPr>
        <p:spPr>
          <a:xfrm>
            <a:off x="7060967" y="1816700"/>
            <a:ext cx="4835200" cy="440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Sub-task Instructions:</a:t>
            </a:r>
            <a:r>
              <a:rPr lang="en" sz="1333" b="1">
                <a:latin typeface="Lato"/>
                <a:ea typeface="Lato"/>
                <a:cs typeface="Lato"/>
                <a:sym typeface="Lato"/>
              </a:rPr>
              <a:t> </a:t>
            </a:r>
            <a:endParaRPr sz="1333" b="1">
              <a:latin typeface="Lato"/>
              <a:ea typeface="Lato"/>
              <a:cs typeface="Lato"/>
              <a:sym typeface="Lato"/>
            </a:endParaRPr>
          </a:p>
          <a:p>
            <a:pPr algn="ctr">
              <a:spcBef>
                <a:spcPts val="0"/>
              </a:spcBef>
              <a:spcAft>
                <a:spcPts val="0"/>
              </a:spcAft>
            </a:pPr>
            <a:endParaRPr sz="1333" i="1">
              <a:latin typeface="Lato"/>
              <a:ea typeface="Lato"/>
              <a:cs typeface="Lato"/>
              <a:sym typeface="Lato"/>
            </a:endParaRPr>
          </a:p>
        </p:txBody>
      </p:sp>
      <p:sp>
        <p:nvSpPr>
          <p:cNvPr id="4095" name="Google Shape;4095;p381"/>
          <p:cNvSpPr/>
          <p:nvPr/>
        </p:nvSpPr>
        <p:spPr>
          <a:xfrm>
            <a:off x="9248400" y="4871733"/>
            <a:ext cx="2425600" cy="102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Input/outputs:</a:t>
            </a:r>
            <a:r>
              <a:rPr lang="en" sz="1333" b="1">
                <a:latin typeface="Lato"/>
                <a:ea typeface="Lato"/>
                <a:cs typeface="Lato"/>
                <a:sym typeface="Lato"/>
              </a:rPr>
              <a:t> </a:t>
            </a:r>
            <a:endParaRPr sz="1333" b="1" i="1">
              <a:latin typeface="Lato"/>
              <a:ea typeface="Lato"/>
              <a:cs typeface="Lato"/>
              <a:sym typeface="Lato"/>
            </a:endParaRPr>
          </a:p>
        </p:txBody>
      </p:sp>
      <p:sp>
        <p:nvSpPr>
          <p:cNvPr id="4096" name="Google Shape;4096;p381"/>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Schema Definition (5)</a:t>
            </a:r>
            <a:endParaRPr/>
          </a:p>
          <a:p>
            <a:endParaRPr/>
          </a:p>
        </p:txBody>
      </p:sp>
      <p:sp>
        <p:nvSpPr>
          <p:cNvPr id="4097" name="Google Shape;4097;p381"/>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108</a:t>
            </a:fld>
            <a:endParaRPr/>
          </a:p>
        </p:txBody>
      </p:sp>
      <p:pic>
        <p:nvPicPr>
          <p:cNvPr id="4098" name="Google Shape;4098;p381"/>
          <p:cNvPicPr preferRelativeResize="0"/>
          <p:nvPr/>
        </p:nvPicPr>
        <p:blipFill rotWithShape="1">
          <a:blip r:embed="rId3">
            <a:alphaModFix/>
          </a:blip>
          <a:srcRect l="4647" r="4575" b="1419"/>
          <a:stretch/>
        </p:blipFill>
        <p:spPr>
          <a:xfrm>
            <a:off x="180474" y="2026862"/>
            <a:ext cx="6775365" cy="3889249"/>
          </a:xfrm>
          <a:prstGeom prst="rect">
            <a:avLst/>
          </a:prstGeom>
          <a:noFill/>
          <a:ln>
            <a:noFill/>
          </a:ln>
        </p:spPr>
      </p:pic>
      <p:sp>
        <p:nvSpPr>
          <p:cNvPr id="4099" name="Google Shape;4099;p381"/>
          <p:cNvSpPr/>
          <p:nvPr/>
        </p:nvSpPr>
        <p:spPr>
          <a:xfrm>
            <a:off x="257533" y="2431467"/>
            <a:ext cx="6621200" cy="410400"/>
          </a:xfrm>
          <a:prstGeom prst="roundRect">
            <a:avLst>
              <a:gd name="adj" fmla="val 16667"/>
            </a:avLst>
          </a:prstGeom>
          <a:noFill/>
          <a:ln w="9525" cap="flat" cmpd="sng">
            <a:solidFill>
              <a:srgbClr val="FF00FF"/>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4100" name="Google Shape;4100;p381"/>
          <p:cNvSpPr/>
          <p:nvPr/>
        </p:nvSpPr>
        <p:spPr>
          <a:xfrm>
            <a:off x="236733" y="3245308"/>
            <a:ext cx="6621200" cy="3168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4101" name="Google Shape;4101;p381"/>
          <p:cNvSpPr/>
          <p:nvPr/>
        </p:nvSpPr>
        <p:spPr>
          <a:xfrm>
            <a:off x="236733" y="3651685"/>
            <a:ext cx="6621200" cy="939600"/>
          </a:xfrm>
          <a:prstGeom prst="roundRect">
            <a:avLst>
              <a:gd name="adj" fmla="val 16667"/>
            </a:avLst>
          </a:prstGeom>
          <a:no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4102" name="Google Shape;4102;p381"/>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108</a:t>
            </a:fld>
            <a:endParaRPr/>
          </a:p>
        </p:txBody>
      </p:sp>
      <p:sp>
        <p:nvSpPr>
          <p:cNvPr id="4103" name="Google Shape;4103;p381"/>
          <p:cNvSpPr/>
          <p:nvPr/>
        </p:nvSpPr>
        <p:spPr>
          <a:xfrm>
            <a:off x="8008731" y="2280067"/>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Definition</a:t>
            </a:r>
            <a:endParaRPr/>
          </a:p>
        </p:txBody>
      </p:sp>
      <p:sp>
        <p:nvSpPr>
          <p:cNvPr id="4104" name="Google Shape;4104;p381"/>
          <p:cNvSpPr/>
          <p:nvPr/>
        </p:nvSpPr>
        <p:spPr>
          <a:xfrm>
            <a:off x="9183825" y="2280033"/>
            <a:ext cx="11324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“Don’t” instructions</a:t>
            </a:r>
            <a:endParaRPr/>
          </a:p>
        </p:txBody>
      </p:sp>
      <p:sp>
        <p:nvSpPr>
          <p:cNvPr id="4105" name="Google Shape;4105;p381"/>
          <p:cNvSpPr/>
          <p:nvPr/>
        </p:nvSpPr>
        <p:spPr>
          <a:xfrm>
            <a:off x="10456433" y="2280033"/>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Emphasize/Caution</a:t>
            </a:r>
            <a:endParaRPr/>
          </a:p>
        </p:txBody>
      </p:sp>
      <p:sp>
        <p:nvSpPr>
          <p:cNvPr id="4106" name="Google Shape;4106;p381"/>
          <p:cNvSpPr/>
          <p:nvPr/>
        </p:nvSpPr>
        <p:spPr>
          <a:xfrm>
            <a:off x="7474533" y="3490933"/>
            <a:ext cx="1692800" cy="102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Positive example</a:t>
            </a:r>
            <a:endParaRPr/>
          </a:p>
        </p:txBody>
      </p:sp>
      <p:sp>
        <p:nvSpPr>
          <p:cNvPr id="4107" name="Google Shape;4107;p381"/>
          <p:cNvSpPr/>
          <p:nvPr/>
        </p:nvSpPr>
        <p:spPr>
          <a:xfrm>
            <a:off x="9726200" y="3483500"/>
            <a:ext cx="1563600" cy="93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Negative example</a:t>
            </a:r>
            <a:endParaRPr/>
          </a:p>
        </p:txBody>
      </p:sp>
      <p:cxnSp>
        <p:nvCxnSpPr>
          <p:cNvPr id="4108" name="Google Shape;4108;p381"/>
          <p:cNvCxnSpPr>
            <a:stCxn id="4100" idx="3"/>
            <a:endCxn id="4109" idx="1"/>
          </p:cNvCxnSpPr>
          <p:nvPr/>
        </p:nvCxnSpPr>
        <p:spPr>
          <a:xfrm>
            <a:off x="6857933" y="3403708"/>
            <a:ext cx="2625200" cy="2068800"/>
          </a:xfrm>
          <a:prstGeom prst="curvedConnector3">
            <a:avLst>
              <a:gd name="adj1" fmla="val 49999"/>
            </a:avLst>
          </a:prstGeom>
          <a:noFill/>
          <a:ln w="9525" cap="flat" cmpd="sng">
            <a:solidFill>
              <a:srgbClr val="FF0000"/>
            </a:solidFill>
            <a:prstDash val="solid"/>
            <a:round/>
            <a:headEnd type="stealth" w="med" len="med"/>
            <a:tailEnd type="stealth" w="med" len="med"/>
          </a:ln>
        </p:spPr>
      </p:cxnSp>
      <p:sp>
        <p:nvSpPr>
          <p:cNvPr id="4110" name="Google Shape;4110;p381"/>
          <p:cNvSpPr/>
          <p:nvPr/>
        </p:nvSpPr>
        <p:spPr>
          <a:xfrm>
            <a:off x="7608525"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111" name="Google Shape;4111;p381"/>
          <p:cNvSpPr/>
          <p:nvPr/>
        </p:nvSpPr>
        <p:spPr>
          <a:xfrm>
            <a:off x="8463592"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112" name="Google Shape;4112;p381"/>
          <p:cNvSpPr/>
          <p:nvPr/>
        </p:nvSpPr>
        <p:spPr>
          <a:xfrm>
            <a:off x="8050925" y="4215889"/>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113" name="Google Shape;4113;p381"/>
          <p:cNvSpPr/>
          <p:nvPr/>
        </p:nvSpPr>
        <p:spPr>
          <a:xfrm>
            <a:off x="9856048"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114" name="Google Shape;4114;p381"/>
          <p:cNvSpPr/>
          <p:nvPr/>
        </p:nvSpPr>
        <p:spPr>
          <a:xfrm>
            <a:off x="10609260"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115" name="Google Shape;4115;p381"/>
          <p:cNvSpPr/>
          <p:nvPr/>
        </p:nvSpPr>
        <p:spPr>
          <a:xfrm>
            <a:off x="9861492" y="4167567"/>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116" name="Google Shape;4116;p381"/>
          <p:cNvSpPr/>
          <p:nvPr/>
        </p:nvSpPr>
        <p:spPr>
          <a:xfrm>
            <a:off x="10511335" y="4167577"/>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Suggestion</a:t>
            </a:r>
            <a:endParaRPr sz="1600"/>
          </a:p>
        </p:txBody>
      </p:sp>
      <p:cxnSp>
        <p:nvCxnSpPr>
          <p:cNvPr id="4117" name="Google Shape;4117;p381"/>
          <p:cNvCxnSpPr>
            <a:stCxn id="4099" idx="2"/>
            <a:endCxn id="4118" idx="1"/>
          </p:cNvCxnSpPr>
          <p:nvPr/>
        </p:nvCxnSpPr>
        <p:spPr>
          <a:xfrm rot="-5400000" flipH="1">
            <a:off x="4328333" y="2081667"/>
            <a:ext cx="2581200" cy="4101600"/>
          </a:xfrm>
          <a:prstGeom prst="curvedConnector2">
            <a:avLst/>
          </a:prstGeom>
          <a:noFill/>
          <a:ln w="9525" cap="flat" cmpd="sng">
            <a:solidFill>
              <a:srgbClr val="FF00FF"/>
            </a:solidFill>
            <a:prstDash val="solid"/>
            <a:round/>
            <a:headEnd type="stealth" w="med" len="med"/>
            <a:tailEnd type="stealth" w="med" len="med"/>
          </a:ln>
        </p:spPr>
      </p:cxnSp>
      <p:sp>
        <p:nvSpPr>
          <p:cNvPr id="4119" name="Google Shape;4119;p381"/>
          <p:cNvSpPr/>
          <p:nvPr/>
        </p:nvSpPr>
        <p:spPr>
          <a:xfrm>
            <a:off x="10649753" y="5330340"/>
            <a:ext cx="809200" cy="284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output</a:t>
            </a:r>
            <a:endParaRPr/>
          </a:p>
        </p:txBody>
      </p:sp>
      <p:sp>
        <p:nvSpPr>
          <p:cNvPr id="4120" name="Google Shape;4120;p381"/>
          <p:cNvSpPr/>
          <p:nvPr/>
        </p:nvSpPr>
        <p:spPr>
          <a:xfrm>
            <a:off x="7237933" y="3095833"/>
            <a:ext cx="4436000" cy="16100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Examples:</a:t>
            </a:r>
            <a:r>
              <a:rPr lang="en" sz="1333" b="1">
                <a:latin typeface="Lato"/>
                <a:ea typeface="Lato"/>
                <a:cs typeface="Lato"/>
                <a:sym typeface="Lato"/>
              </a:rPr>
              <a:t> </a:t>
            </a:r>
            <a:endParaRPr sz="1333" b="1" i="1">
              <a:latin typeface="Lato"/>
              <a:ea typeface="Lato"/>
              <a:cs typeface="Lato"/>
              <a:sym typeface="Lato"/>
            </a:endParaRPr>
          </a:p>
        </p:txBody>
      </p:sp>
      <p:sp>
        <p:nvSpPr>
          <p:cNvPr id="4118" name="Google Shape;4118;p381"/>
          <p:cNvSpPr/>
          <p:nvPr/>
        </p:nvSpPr>
        <p:spPr>
          <a:xfrm>
            <a:off x="7669647" y="5187875"/>
            <a:ext cx="101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Prompt message </a:t>
            </a:r>
            <a:endParaRPr/>
          </a:p>
        </p:txBody>
      </p:sp>
      <p:sp>
        <p:nvSpPr>
          <p:cNvPr id="4121" name="Google Shape;4121;p381"/>
          <p:cNvSpPr/>
          <p:nvPr/>
        </p:nvSpPr>
        <p:spPr>
          <a:xfrm>
            <a:off x="7300100" y="2280067"/>
            <a:ext cx="62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Title</a:t>
            </a:r>
            <a:endParaRPr/>
          </a:p>
        </p:txBody>
      </p:sp>
      <p:sp>
        <p:nvSpPr>
          <p:cNvPr id="4109" name="Google Shape;4109;p381"/>
          <p:cNvSpPr/>
          <p:nvPr/>
        </p:nvSpPr>
        <p:spPr>
          <a:xfrm>
            <a:off x="9483077" y="5320540"/>
            <a:ext cx="682400" cy="30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input</a:t>
            </a:r>
            <a:endParaRPr/>
          </a:p>
        </p:txBody>
      </p:sp>
      <p:sp>
        <p:nvSpPr>
          <p:cNvPr id="4122" name="Google Shape;4122;p381"/>
          <p:cNvSpPr txBox="1"/>
          <p:nvPr/>
        </p:nvSpPr>
        <p:spPr>
          <a:xfrm>
            <a:off x="10123833" y="5592067"/>
            <a:ext cx="19792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 instances</a:t>
            </a:r>
            <a:endParaRPr sz="1067">
              <a:latin typeface="Lato"/>
              <a:ea typeface="Lato"/>
              <a:cs typeface="Lato"/>
              <a:sym typeface="Lato"/>
            </a:endParaRPr>
          </a:p>
        </p:txBody>
      </p:sp>
      <p:sp>
        <p:nvSpPr>
          <p:cNvPr id="4123" name="Google Shape;4123;p381"/>
          <p:cNvSpPr txBox="1"/>
          <p:nvPr/>
        </p:nvSpPr>
        <p:spPr>
          <a:xfrm>
            <a:off x="9960967" y="4387901"/>
            <a:ext cx="18648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examples for sub-task</a:t>
            </a:r>
            <a:endParaRPr sz="1067">
              <a:latin typeface="Lato"/>
              <a:ea typeface="Lato"/>
              <a:cs typeface="Lato"/>
              <a:sym typeface="Lato"/>
            </a:endParaRPr>
          </a:p>
        </p:txBody>
      </p:sp>
      <p:sp>
        <p:nvSpPr>
          <p:cNvPr id="4124" name="Google Shape;4124;p381"/>
          <p:cNvSpPr txBox="1"/>
          <p:nvPr/>
        </p:nvSpPr>
        <p:spPr>
          <a:xfrm>
            <a:off x="10880275" y="5903801"/>
            <a:ext cx="11324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sub-tasks</a:t>
            </a:r>
            <a:endParaRPr sz="1067">
              <a:latin typeface="Lato"/>
              <a:ea typeface="Lato"/>
              <a:cs typeface="Lato"/>
              <a:sym typeface="Lato"/>
            </a:endParaRPr>
          </a:p>
        </p:txBody>
      </p:sp>
      <p:cxnSp>
        <p:nvCxnSpPr>
          <p:cNvPr id="4125" name="Google Shape;4125;p381"/>
          <p:cNvCxnSpPr>
            <a:stCxn id="4101" idx="3"/>
            <a:endCxn id="4119" idx="1"/>
          </p:cNvCxnSpPr>
          <p:nvPr/>
        </p:nvCxnSpPr>
        <p:spPr>
          <a:xfrm>
            <a:off x="6857933" y="4121485"/>
            <a:ext cx="3792000" cy="1350800"/>
          </a:xfrm>
          <a:prstGeom prst="curvedConnector3">
            <a:avLst>
              <a:gd name="adj1" fmla="val 49998"/>
            </a:avLst>
          </a:prstGeom>
          <a:noFill/>
          <a:ln w="9525" cap="flat" cmpd="sng">
            <a:solidFill>
              <a:srgbClr val="0000FF"/>
            </a:solidFill>
            <a:prstDash val="solid"/>
            <a:round/>
            <a:headEnd type="stealth"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4"/>
                                        </p:tgtEl>
                                        <p:attrNameLst>
                                          <p:attrName>style.visibility</p:attrName>
                                        </p:attrNameLst>
                                      </p:cBhvr>
                                      <p:to>
                                        <p:strVal val="visible"/>
                                      </p:to>
                                    </p:set>
                                    <p:animEffect transition="in" filter="fade">
                                      <p:cBhvr>
                                        <p:cTn id="7" dur="1000"/>
                                        <p:tgtEl>
                                          <p:spTgt spid="4094"/>
                                        </p:tgtEl>
                                      </p:cBhvr>
                                    </p:animEffect>
                                  </p:childTnLst>
                                </p:cTn>
                              </p:par>
                              <p:par>
                                <p:cTn id="8" presetID="10" presetClass="entr" presetSubtype="0" fill="hold" nodeType="withEffect">
                                  <p:stCondLst>
                                    <p:cond delay="0"/>
                                  </p:stCondLst>
                                  <p:childTnLst>
                                    <p:set>
                                      <p:cBhvr>
                                        <p:cTn id="9" dur="1" fill="hold">
                                          <p:stCondLst>
                                            <p:cond delay="0"/>
                                          </p:stCondLst>
                                        </p:cTn>
                                        <p:tgtEl>
                                          <p:spTgt spid="4095"/>
                                        </p:tgtEl>
                                        <p:attrNameLst>
                                          <p:attrName>style.visibility</p:attrName>
                                        </p:attrNameLst>
                                      </p:cBhvr>
                                      <p:to>
                                        <p:strVal val="visible"/>
                                      </p:to>
                                    </p:set>
                                    <p:animEffect transition="in" filter="fade">
                                      <p:cBhvr>
                                        <p:cTn id="10" dur="1000"/>
                                        <p:tgtEl>
                                          <p:spTgt spid="4095"/>
                                        </p:tgtEl>
                                      </p:cBhvr>
                                    </p:animEffect>
                                  </p:childTnLst>
                                </p:cTn>
                              </p:par>
                              <p:par>
                                <p:cTn id="11" presetID="10" presetClass="entr" presetSubtype="0" fill="hold" nodeType="withEffect">
                                  <p:stCondLst>
                                    <p:cond delay="0"/>
                                  </p:stCondLst>
                                  <p:childTnLst>
                                    <p:set>
                                      <p:cBhvr>
                                        <p:cTn id="12" dur="1" fill="hold">
                                          <p:stCondLst>
                                            <p:cond delay="0"/>
                                          </p:stCondLst>
                                        </p:cTn>
                                        <p:tgtEl>
                                          <p:spTgt spid="4097"/>
                                        </p:tgtEl>
                                        <p:attrNameLst>
                                          <p:attrName>style.visibility</p:attrName>
                                        </p:attrNameLst>
                                      </p:cBhvr>
                                      <p:to>
                                        <p:strVal val="visible"/>
                                      </p:to>
                                    </p:set>
                                    <p:animEffect transition="in" filter="fade">
                                      <p:cBhvr>
                                        <p:cTn id="13" dur="1000"/>
                                        <p:tgtEl>
                                          <p:spTgt spid="4097"/>
                                        </p:tgtEl>
                                      </p:cBhvr>
                                    </p:animEffect>
                                  </p:childTnLst>
                                </p:cTn>
                              </p:par>
                              <p:par>
                                <p:cTn id="14" presetID="10" presetClass="entr" presetSubtype="0"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childTnLst>
                                </p:cTn>
                              </p:par>
                              <p:par>
                                <p:cTn id="17" presetID="10" presetClass="entr" presetSubtype="0" fill="hold" nodeType="with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10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1000"/>
                                        <p:tgtEl>
                                          <p:spTgt spid="4100"/>
                                        </p:tgtEl>
                                      </p:cBhvr>
                                    </p:animEffect>
                                  </p:childTnLst>
                                </p:cTn>
                              </p:par>
                              <p:par>
                                <p:cTn id="23" presetID="10" presetClass="entr" presetSubtype="0" fill="hold" nodeType="withEffect">
                                  <p:stCondLst>
                                    <p:cond delay="0"/>
                                  </p:stCondLst>
                                  <p:childTnLst>
                                    <p:set>
                                      <p:cBhvr>
                                        <p:cTn id="24" dur="1" fill="hold">
                                          <p:stCondLst>
                                            <p:cond delay="0"/>
                                          </p:stCondLst>
                                        </p:cTn>
                                        <p:tgtEl>
                                          <p:spTgt spid="4101"/>
                                        </p:tgtEl>
                                        <p:attrNameLst>
                                          <p:attrName>style.visibility</p:attrName>
                                        </p:attrNameLst>
                                      </p:cBhvr>
                                      <p:to>
                                        <p:strVal val="visible"/>
                                      </p:to>
                                    </p:set>
                                    <p:animEffect transition="in" filter="fade">
                                      <p:cBhvr>
                                        <p:cTn id="25" dur="1000"/>
                                        <p:tgtEl>
                                          <p:spTgt spid="4101"/>
                                        </p:tgtEl>
                                      </p:cBhvr>
                                    </p:animEffect>
                                  </p:childTnLst>
                                </p:cTn>
                              </p:par>
                              <p:par>
                                <p:cTn id="26" presetID="10" presetClass="entr" presetSubtype="0" fill="hold" nodeType="with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fade">
                                      <p:cBhvr>
                                        <p:cTn id="28" dur="1000"/>
                                        <p:tgtEl>
                                          <p:spTgt spid="4102"/>
                                        </p:tgtEl>
                                      </p:cBhvr>
                                    </p:animEffect>
                                  </p:childTnLst>
                                </p:cTn>
                              </p:par>
                              <p:par>
                                <p:cTn id="29" presetID="10" presetClass="entr" presetSubtype="0" fill="hold" nodeType="withEffect">
                                  <p:stCondLst>
                                    <p:cond delay="0"/>
                                  </p:stCondLst>
                                  <p:childTnLst>
                                    <p:set>
                                      <p:cBhvr>
                                        <p:cTn id="30" dur="1" fill="hold">
                                          <p:stCondLst>
                                            <p:cond delay="0"/>
                                          </p:stCondLst>
                                        </p:cTn>
                                        <p:tgtEl>
                                          <p:spTgt spid="4103"/>
                                        </p:tgtEl>
                                        <p:attrNameLst>
                                          <p:attrName>style.visibility</p:attrName>
                                        </p:attrNameLst>
                                      </p:cBhvr>
                                      <p:to>
                                        <p:strVal val="visible"/>
                                      </p:to>
                                    </p:set>
                                    <p:animEffect transition="in" filter="fade">
                                      <p:cBhvr>
                                        <p:cTn id="31" dur="1000"/>
                                        <p:tgtEl>
                                          <p:spTgt spid="4103"/>
                                        </p:tgtEl>
                                      </p:cBhvr>
                                    </p:animEffect>
                                  </p:childTnLst>
                                </p:cTn>
                              </p:par>
                              <p:par>
                                <p:cTn id="32" presetID="10" presetClass="entr" presetSubtype="0" fill="hold" nodeType="withEffect">
                                  <p:stCondLst>
                                    <p:cond delay="0"/>
                                  </p:stCondLst>
                                  <p:childTnLst>
                                    <p:set>
                                      <p:cBhvr>
                                        <p:cTn id="33" dur="1" fill="hold">
                                          <p:stCondLst>
                                            <p:cond delay="0"/>
                                          </p:stCondLst>
                                        </p:cTn>
                                        <p:tgtEl>
                                          <p:spTgt spid="4104"/>
                                        </p:tgtEl>
                                        <p:attrNameLst>
                                          <p:attrName>style.visibility</p:attrName>
                                        </p:attrNameLst>
                                      </p:cBhvr>
                                      <p:to>
                                        <p:strVal val="visible"/>
                                      </p:to>
                                    </p:set>
                                    <p:animEffect transition="in" filter="fade">
                                      <p:cBhvr>
                                        <p:cTn id="34" dur="1000"/>
                                        <p:tgtEl>
                                          <p:spTgt spid="4104"/>
                                        </p:tgtEl>
                                      </p:cBhvr>
                                    </p:animEffect>
                                  </p:childTnLst>
                                </p:cTn>
                              </p:par>
                              <p:par>
                                <p:cTn id="35" presetID="10" presetClass="entr" presetSubtype="0" fill="hold"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1000"/>
                                        <p:tgtEl>
                                          <p:spTgt spid="4105"/>
                                        </p:tgtEl>
                                      </p:cBhvr>
                                    </p:animEffect>
                                  </p:childTnLst>
                                </p:cTn>
                              </p:par>
                              <p:par>
                                <p:cTn id="38" presetID="10" presetClass="entr" presetSubtype="0" fill="hold" nodeType="withEffect">
                                  <p:stCondLst>
                                    <p:cond delay="0"/>
                                  </p:stCondLst>
                                  <p:childTnLst>
                                    <p:set>
                                      <p:cBhvr>
                                        <p:cTn id="39" dur="1" fill="hold">
                                          <p:stCondLst>
                                            <p:cond delay="0"/>
                                          </p:stCondLst>
                                        </p:cTn>
                                        <p:tgtEl>
                                          <p:spTgt spid="4106"/>
                                        </p:tgtEl>
                                        <p:attrNameLst>
                                          <p:attrName>style.visibility</p:attrName>
                                        </p:attrNameLst>
                                      </p:cBhvr>
                                      <p:to>
                                        <p:strVal val="visible"/>
                                      </p:to>
                                    </p:set>
                                    <p:animEffect transition="in" filter="fade">
                                      <p:cBhvr>
                                        <p:cTn id="40" dur="1000"/>
                                        <p:tgtEl>
                                          <p:spTgt spid="4106"/>
                                        </p:tgtEl>
                                      </p:cBhvr>
                                    </p:animEffect>
                                  </p:childTnLst>
                                </p:cTn>
                              </p:par>
                              <p:par>
                                <p:cTn id="41" presetID="10" presetClass="entr" presetSubtype="0" fill="hold" nodeType="withEffect">
                                  <p:stCondLst>
                                    <p:cond delay="0"/>
                                  </p:stCondLst>
                                  <p:childTnLst>
                                    <p:set>
                                      <p:cBhvr>
                                        <p:cTn id="42" dur="1" fill="hold">
                                          <p:stCondLst>
                                            <p:cond delay="0"/>
                                          </p:stCondLst>
                                        </p:cTn>
                                        <p:tgtEl>
                                          <p:spTgt spid="4107"/>
                                        </p:tgtEl>
                                        <p:attrNameLst>
                                          <p:attrName>style.visibility</p:attrName>
                                        </p:attrNameLst>
                                      </p:cBhvr>
                                      <p:to>
                                        <p:strVal val="visible"/>
                                      </p:to>
                                    </p:set>
                                    <p:animEffect transition="in" filter="fade">
                                      <p:cBhvr>
                                        <p:cTn id="43" dur="1000"/>
                                        <p:tgtEl>
                                          <p:spTgt spid="4107"/>
                                        </p:tgtEl>
                                      </p:cBhvr>
                                    </p:animEffect>
                                  </p:childTnLst>
                                </p:cTn>
                              </p:par>
                              <p:par>
                                <p:cTn id="44" presetID="10" presetClass="entr" presetSubtype="0" fill="hold" nodeType="withEffect">
                                  <p:stCondLst>
                                    <p:cond delay="0"/>
                                  </p:stCondLst>
                                  <p:childTnLst>
                                    <p:set>
                                      <p:cBhvr>
                                        <p:cTn id="45" dur="1" fill="hold">
                                          <p:stCondLst>
                                            <p:cond delay="0"/>
                                          </p:stCondLst>
                                        </p:cTn>
                                        <p:tgtEl>
                                          <p:spTgt spid="4108"/>
                                        </p:tgtEl>
                                        <p:attrNameLst>
                                          <p:attrName>style.visibility</p:attrName>
                                        </p:attrNameLst>
                                      </p:cBhvr>
                                      <p:to>
                                        <p:strVal val="visible"/>
                                      </p:to>
                                    </p:set>
                                    <p:animEffect transition="in" filter="fade">
                                      <p:cBhvr>
                                        <p:cTn id="46" dur="1000"/>
                                        <p:tgtEl>
                                          <p:spTgt spid="4108"/>
                                        </p:tgtEl>
                                      </p:cBhvr>
                                    </p:animEffect>
                                  </p:childTnLst>
                                </p:cTn>
                              </p:par>
                              <p:par>
                                <p:cTn id="47" presetID="10" presetClass="entr" presetSubtype="0" fill="hold" nodeType="withEffect">
                                  <p:stCondLst>
                                    <p:cond delay="0"/>
                                  </p:stCondLst>
                                  <p:childTnLst>
                                    <p:set>
                                      <p:cBhvr>
                                        <p:cTn id="48" dur="1" fill="hold">
                                          <p:stCondLst>
                                            <p:cond delay="0"/>
                                          </p:stCondLst>
                                        </p:cTn>
                                        <p:tgtEl>
                                          <p:spTgt spid="4110"/>
                                        </p:tgtEl>
                                        <p:attrNameLst>
                                          <p:attrName>style.visibility</p:attrName>
                                        </p:attrNameLst>
                                      </p:cBhvr>
                                      <p:to>
                                        <p:strVal val="visible"/>
                                      </p:to>
                                    </p:set>
                                    <p:animEffect transition="in" filter="fade">
                                      <p:cBhvr>
                                        <p:cTn id="49" dur="1000"/>
                                        <p:tgtEl>
                                          <p:spTgt spid="4110"/>
                                        </p:tgtEl>
                                      </p:cBhvr>
                                    </p:animEffect>
                                  </p:childTnLst>
                                </p:cTn>
                              </p:par>
                              <p:par>
                                <p:cTn id="50" presetID="10" presetClass="entr" presetSubtype="0" fill="hold" nodeType="withEffect">
                                  <p:stCondLst>
                                    <p:cond delay="0"/>
                                  </p:stCondLst>
                                  <p:childTnLst>
                                    <p:set>
                                      <p:cBhvr>
                                        <p:cTn id="51" dur="1" fill="hold">
                                          <p:stCondLst>
                                            <p:cond delay="0"/>
                                          </p:stCondLst>
                                        </p:cTn>
                                        <p:tgtEl>
                                          <p:spTgt spid="4111"/>
                                        </p:tgtEl>
                                        <p:attrNameLst>
                                          <p:attrName>style.visibility</p:attrName>
                                        </p:attrNameLst>
                                      </p:cBhvr>
                                      <p:to>
                                        <p:strVal val="visible"/>
                                      </p:to>
                                    </p:set>
                                    <p:animEffect transition="in" filter="fade">
                                      <p:cBhvr>
                                        <p:cTn id="52" dur="1000"/>
                                        <p:tgtEl>
                                          <p:spTgt spid="4111"/>
                                        </p:tgtEl>
                                      </p:cBhvr>
                                    </p:animEffect>
                                  </p:childTnLst>
                                </p:cTn>
                              </p:par>
                              <p:par>
                                <p:cTn id="53" presetID="10" presetClass="entr" presetSubtype="0" fill="hold" nodeType="withEffect">
                                  <p:stCondLst>
                                    <p:cond delay="0"/>
                                  </p:stCondLst>
                                  <p:childTnLst>
                                    <p:set>
                                      <p:cBhvr>
                                        <p:cTn id="54" dur="1" fill="hold">
                                          <p:stCondLst>
                                            <p:cond delay="0"/>
                                          </p:stCondLst>
                                        </p:cTn>
                                        <p:tgtEl>
                                          <p:spTgt spid="4112"/>
                                        </p:tgtEl>
                                        <p:attrNameLst>
                                          <p:attrName>style.visibility</p:attrName>
                                        </p:attrNameLst>
                                      </p:cBhvr>
                                      <p:to>
                                        <p:strVal val="visible"/>
                                      </p:to>
                                    </p:set>
                                    <p:animEffect transition="in" filter="fade">
                                      <p:cBhvr>
                                        <p:cTn id="55" dur="1000"/>
                                        <p:tgtEl>
                                          <p:spTgt spid="4112"/>
                                        </p:tgtEl>
                                      </p:cBhvr>
                                    </p:animEffect>
                                  </p:childTnLst>
                                </p:cTn>
                              </p:par>
                              <p:par>
                                <p:cTn id="56" presetID="10" presetClass="entr" presetSubtype="0" fill="hold" nodeType="withEffect">
                                  <p:stCondLst>
                                    <p:cond delay="0"/>
                                  </p:stCondLst>
                                  <p:childTnLst>
                                    <p:set>
                                      <p:cBhvr>
                                        <p:cTn id="57" dur="1" fill="hold">
                                          <p:stCondLst>
                                            <p:cond delay="0"/>
                                          </p:stCondLst>
                                        </p:cTn>
                                        <p:tgtEl>
                                          <p:spTgt spid="4113"/>
                                        </p:tgtEl>
                                        <p:attrNameLst>
                                          <p:attrName>style.visibility</p:attrName>
                                        </p:attrNameLst>
                                      </p:cBhvr>
                                      <p:to>
                                        <p:strVal val="visible"/>
                                      </p:to>
                                    </p:set>
                                    <p:animEffect transition="in" filter="fade">
                                      <p:cBhvr>
                                        <p:cTn id="58" dur="1000"/>
                                        <p:tgtEl>
                                          <p:spTgt spid="4113"/>
                                        </p:tgtEl>
                                      </p:cBhvr>
                                    </p:animEffect>
                                  </p:childTnLst>
                                </p:cTn>
                              </p:par>
                              <p:par>
                                <p:cTn id="59" presetID="10" presetClass="entr" presetSubtype="0" fill="hold" nodeType="withEffect">
                                  <p:stCondLst>
                                    <p:cond delay="0"/>
                                  </p:stCondLst>
                                  <p:childTnLst>
                                    <p:set>
                                      <p:cBhvr>
                                        <p:cTn id="60" dur="1" fill="hold">
                                          <p:stCondLst>
                                            <p:cond delay="0"/>
                                          </p:stCondLst>
                                        </p:cTn>
                                        <p:tgtEl>
                                          <p:spTgt spid="4114"/>
                                        </p:tgtEl>
                                        <p:attrNameLst>
                                          <p:attrName>style.visibility</p:attrName>
                                        </p:attrNameLst>
                                      </p:cBhvr>
                                      <p:to>
                                        <p:strVal val="visible"/>
                                      </p:to>
                                    </p:set>
                                    <p:animEffect transition="in" filter="fade">
                                      <p:cBhvr>
                                        <p:cTn id="61" dur="1000"/>
                                        <p:tgtEl>
                                          <p:spTgt spid="4114"/>
                                        </p:tgtEl>
                                      </p:cBhvr>
                                    </p:animEffect>
                                  </p:childTnLst>
                                </p:cTn>
                              </p:par>
                              <p:par>
                                <p:cTn id="62" presetID="10" presetClass="entr" presetSubtype="0" fill="hold" nodeType="withEffect">
                                  <p:stCondLst>
                                    <p:cond delay="0"/>
                                  </p:stCondLst>
                                  <p:childTnLst>
                                    <p:set>
                                      <p:cBhvr>
                                        <p:cTn id="63" dur="1" fill="hold">
                                          <p:stCondLst>
                                            <p:cond delay="0"/>
                                          </p:stCondLst>
                                        </p:cTn>
                                        <p:tgtEl>
                                          <p:spTgt spid="4115"/>
                                        </p:tgtEl>
                                        <p:attrNameLst>
                                          <p:attrName>style.visibility</p:attrName>
                                        </p:attrNameLst>
                                      </p:cBhvr>
                                      <p:to>
                                        <p:strVal val="visible"/>
                                      </p:to>
                                    </p:set>
                                    <p:animEffect transition="in" filter="fade">
                                      <p:cBhvr>
                                        <p:cTn id="64" dur="1000"/>
                                        <p:tgtEl>
                                          <p:spTgt spid="4115"/>
                                        </p:tgtEl>
                                      </p:cBhvr>
                                    </p:animEffect>
                                  </p:childTnLst>
                                </p:cTn>
                              </p:par>
                              <p:par>
                                <p:cTn id="65" presetID="10" presetClass="entr" presetSubtype="0" fill="hold" nodeType="withEffect">
                                  <p:stCondLst>
                                    <p:cond delay="0"/>
                                  </p:stCondLst>
                                  <p:childTnLst>
                                    <p:set>
                                      <p:cBhvr>
                                        <p:cTn id="66" dur="1" fill="hold">
                                          <p:stCondLst>
                                            <p:cond delay="0"/>
                                          </p:stCondLst>
                                        </p:cTn>
                                        <p:tgtEl>
                                          <p:spTgt spid="4116"/>
                                        </p:tgtEl>
                                        <p:attrNameLst>
                                          <p:attrName>style.visibility</p:attrName>
                                        </p:attrNameLst>
                                      </p:cBhvr>
                                      <p:to>
                                        <p:strVal val="visible"/>
                                      </p:to>
                                    </p:set>
                                    <p:animEffect transition="in" filter="fade">
                                      <p:cBhvr>
                                        <p:cTn id="67" dur="1000"/>
                                        <p:tgtEl>
                                          <p:spTgt spid="4116"/>
                                        </p:tgtEl>
                                      </p:cBhvr>
                                    </p:animEffect>
                                  </p:childTnLst>
                                </p:cTn>
                              </p:par>
                              <p:par>
                                <p:cTn id="68" presetID="10" presetClass="entr" presetSubtype="0" fill="hold" nodeType="withEffect">
                                  <p:stCondLst>
                                    <p:cond delay="0"/>
                                  </p:stCondLst>
                                  <p:childTnLst>
                                    <p:set>
                                      <p:cBhvr>
                                        <p:cTn id="69" dur="1" fill="hold">
                                          <p:stCondLst>
                                            <p:cond delay="0"/>
                                          </p:stCondLst>
                                        </p:cTn>
                                        <p:tgtEl>
                                          <p:spTgt spid="4117"/>
                                        </p:tgtEl>
                                        <p:attrNameLst>
                                          <p:attrName>style.visibility</p:attrName>
                                        </p:attrNameLst>
                                      </p:cBhvr>
                                      <p:to>
                                        <p:strVal val="visible"/>
                                      </p:to>
                                    </p:set>
                                    <p:animEffect transition="in" filter="fade">
                                      <p:cBhvr>
                                        <p:cTn id="70" dur="1000"/>
                                        <p:tgtEl>
                                          <p:spTgt spid="4117"/>
                                        </p:tgtEl>
                                      </p:cBhvr>
                                    </p:animEffect>
                                  </p:childTnLst>
                                </p:cTn>
                              </p:par>
                              <p:par>
                                <p:cTn id="71" presetID="10" presetClass="entr" presetSubtype="0" fill="hold" nodeType="withEffect">
                                  <p:stCondLst>
                                    <p:cond delay="0"/>
                                  </p:stCondLst>
                                  <p:childTnLst>
                                    <p:set>
                                      <p:cBhvr>
                                        <p:cTn id="72" dur="1" fill="hold">
                                          <p:stCondLst>
                                            <p:cond delay="0"/>
                                          </p:stCondLst>
                                        </p:cTn>
                                        <p:tgtEl>
                                          <p:spTgt spid="4119"/>
                                        </p:tgtEl>
                                        <p:attrNameLst>
                                          <p:attrName>style.visibility</p:attrName>
                                        </p:attrNameLst>
                                      </p:cBhvr>
                                      <p:to>
                                        <p:strVal val="visible"/>
                                      </p:to>
                                    </p:set>
                                    <p:animEffect transition="in" filter="fade">
                                      <p:cBhvr>
                                        <p:cTn id="73" dur="1000"/>
                                        <p:tgtEl>
                                          <p:spTgt spid="4119"/>
                                        </p:tgtEl>
                                      </p:cBhvr>
                                    </p:animEffect>
                                  </p:childTnLst>
                                </p:cTn>
                              </p:par>
                              <p:par>
                                <p:cTn id="74" presetID="10" presetClass="entr" presetSubtype="0" fill="hold" nodeType="withEffect">
                                  <p:stCondLst>
                                    <p:cond delay="0"/>
                                  </p:stCondLst>
                                  <p:childTnLst>
                                    <p:set>
                                      <p:cBhvr>
                                        <p:cTn id="75" dur="1" fill="hold">
                                          <p:stCondLst>
                                            <p:cond delay="0"/>
                                          </p:stCondLst>
                                        </p:cTn>
                                        <p:tgtEl>
                                          <p:spTgt spid="4120"/>
                                        </p:tgtEl>
                                        <p:attrNameLst>
                                          <p:attrName>style.visibility</p:attrName>
                                        </p:attrNameLst>
                                      </p:cBhvr>
                                      <p:to>
                                        <p:strVal val="visible"/>
                                      </p:to>
                                    </p:set>
                                    <p:animEffect transition="in" filter="fade">
                                      <p:cBhvr>
                                        <p:cTn id="76" dur="1000"/>
                                        <p:tgtEl>
                                          <p:spTgt spid="4120"/>
                                        </p:tgtEl>
                                      </p:cBhvr>
                                    </p:animEffect>
                                  </p:childTnLst>
                                </p:cTn>
                              </p:par>
                              <p:par>
                                <p:cTn id="77" presetID="10" presetClass="entr" presetSubtype="0" fill="hold" nodeType="withEffect">
                                  <p:stCondLst>
                                    <p:cond delay="0"/>
                                  </p:stCondLst>
                                  <p:childTnLst>
                                    <p:set>
                                      <p:cBhvr>
                                        <p:cTn id="78" dur="1" fill="hold">
                                          <p:stCondLst>
                                            <p:cond delay="0"/>
                                          </p:stCondLst>
                                        </p:cTn>
                                        <p:tgtEl>
                                          <p:spTgt spid="4118"/>
                                        </p:tgtEl>
                                        <p:attrNameLst>
                                          <p:attrName>style.visibility</p:attrName>
                                        </p:attrNameLst>
                                      </p:cBhvr>
                                      <p:to>
                                        <p:strVal val="visible"/>
                                      </p:to>
                                    </p:set>
                                    <p:animEffect transition="in" filter="fade">
                                      <p:cBhvr>
                                        <p:cTn id="79" dur="1000"/>
                                        <p:tgtEl>
                                          <p:spTgt spid="4118"/>
                                        </p:tgtEl>
                                      </p:cBhvr>
                                    </p:animEffect>
                                  </p:childTnLst>
                                </p:cTn>
                              </p:par>
                              <p:par>
                                <p:cTn id="80" presetID="10" presetClass="entr" presetSubtype="0" fill="hold" nodeType="withEffect">
                                  <p:stCondLst>
                                    <p:cond delay="0"/>
                                  </p:stCondLst>
                                  <p:childTnLst>
                                    <p:set>
                                      <p:cBhvr>
                                        <p:cTn id="81" dur="1" fill="hold">
                                          <p:stCondLst>
                                            <p:cond delay="0"/>
                                          </p:stCondLst>
                                        </p:cTn>
                                        <p:tgtEl>
                                          <p:spTgt spid="4121"/>
                                        </p:tgtEl>
                                        <p:attrNameLst>
                                          <p:attrName>style.visibility</p:attrName>
                                        </p:attrNameLst>
                                      </p:cBhvr>
                                      <p:to>
                                        <p:strVal val="visible"/>
                                      </p:to>
                                    </p:set>
                                    <p:animEffect transition="in" filter="fade">
                                      <p:cBhvr>
                                        <p:cTn id="82" dur="1000"/>
                                        <p:tgtEl>
                                          <p:spTgt spid="4121"/>
                                        </p:tgtEl>
                                      </p:cBhvr>
                                    </p:animEffect>
                                  </p:childTnLst>
                                </p:cTn>
                              </p:par>
                              <p:par>
                                <p:cTn id="83" presetID="10" presetClass="entr" presetSubtype="0" fill="hold" nodeType="withEffect">
                                  <p:stCondLst>
                                    <p:cond delay="0"/>
                                  </p:stCondLst>
                                  <p:childTnLst>
                                    <p:set>
                                      <p:cBhvr>
                                        <p:cTn id="84" dur="1" fill="hold">
                                          <p:stCondLst>
                                            <p:cond delay="0"/>
                                          </p:stCondLst>
                                        </p:cTn>
                                        <p:tgtEl>
                                          <p:spTgt spid="4109"/>
                                        </p:tgtEl>
                                        <p:attrNameLst>
                                          <p:attrName>style.visibility</p:attrName>
                                        </p:attrNameLst>
                                      </p:cBhvr>
                                      <p:to>
                                        <p:strVal val="visible"/>
                                      </p:to>
                                    </p:set>
                                    <p:animEffect transition="in" filter="fade">
                                      <p:cBhvr>
                                        <p:cTn id="85" dur="1000"/>
                                        <p:tgtEl>
                                          <p:spTgt spid="4109"/>
                                        </p:tgtEl>
                                      </p:cBhvr>
                                    </p:animEffect>
                                  </p:childTnLst>
                                </p:cTn>
                              </p:par>
                              <p:par>
                                <p:cTn id="86" presetID="10" presetClass="entr" presetSubtype="0" fill="hold" nodeType="withEffect">
                                  <p:stCondLst>
                                    <p:cond delay="0"/>
                                  </p:stCondLst>
                                  <p:childTnLst>
                                    <p:set>
                                      <p:cBhvr>
                                        <p:cTn id="87" dur="1" fill="hold">
                                          <p:stCondLst>
                                            <p:cond delay="0"/>
                                          </p:stCondLst>
                                        </p:cTn>
                                        <p:tgtEl>
                                          <p:spTgt spid="4122"/>
                                        </p:tgtEl>
                                        <p:attrNameLst>
                                          <p:attrName>style.visibility</p:attrName>
                                        </p:attrNameLst>
                                      </p:cBhvr>
                                      <p:to>
                                        <p:strVal val="visible"/>
                                      </p:to>
                                    </p:set>
                                    <p:animEffect transition="in" filter="fade">
                                      <p:cBhvr>
                                        <p:cTn id="88" dur="1000"/>
                                        <p:tgtEl>
                                          <p:spTgt spid="4122"/>
                                        </p:tgtEl>
                                      </p:cBhvr>
                                    </p:animEffect>
                                  </p:childTnLst>
                                </p:cTn>
                              </p:par>
                              <p:par>
                                <p:cTn id="89" presetID="10" presetClass="entr" presetSubtype="0" fill="hold" nodeType="withEffect">
                                  <p:stCondLst>
                                    <p:cond delay="0"/>
                                  </p:stCondLst>
                                  <p:childTnLst>
                                    <p:set>
                                      <p:cBhvr>
                                        <p:cTn id="90" dur="1" fill="hold">
                                          <p:stCondLst>
                                            <p:cond delay="0"/>
                                          </p:stCondLst>
                                        </p:cTn>
                                        <p:tgtEl>
                                          <p:spTgt spid="4123"/>
                                        </p:tgtEl>
                                        <p:attrNameLst>
                                          <p:attrName>style.visibility</p:attrName>
                                        </p:attrNameLst>
                                      </p:cBhvr>
                                      <p:to>
                                        <p:strVal val="visible"/>
                                      </p:to>
                                    </p:set>
                                    <p:animEffect transition="in" filter="fade">
                                      <p:cBhvr>
                                        <p:cTn id="91" dur="1000"/>
                                        <p:tgtEl>
                                          <p:spTgt spid="4123"/>
                                        </p:tgtEl>
                                      </p:cBhvr>
                                    </p:animEffect>
                                  </p:childTnLst>
                                </p:cTn>
                              </p:par>
                              <p:par>
                                <p:cTn id="92" presetID="10" presetClass="entr" presetSubtype="0" fill="hold" nodeType="withEffect">
                                  <p:stCondLst>
                                    <p:cond delay="0"/>
                                  </p:stCondLst>
                                  <p:childTnLst>
                                    <p:set>
                                      <p:cBhvr>
                                        <p:cTn id="93" dur="1" fill="hold">
                                          <p:stCondLst>
                                            <p:cond delay="0"/>
                                          </p:stCondLst>
                                        </p:cTn>
                                        <p:tgtEl>
                                          <p:spTgt spid="4124"/>
                                        </p:tgtEl>
                                        <p:attrNameLst>
                                          <p:attrName>style.visibility</p:attrName>
                                        </p:attrNameLst>
                                      </p:cBhvr>
                                      <p:to>
                                        <p:strVal val="visible"/>
                                      </p:to>
                                    </p:set>
                                    <p:animEffect transition="in" filter="fade">
                                      <p:cBhvr>
                                        <p:cTn id="94" dur="1000"/>
                                        <p:tgtEl>
                                          <p:spTgt spid="4124"/>
                                        </p:tgtEl>
                                      </p:cBhvr>
                                    </p:animEffect>
                                  </p:childTnLst>
                                </p:cTn>
                              </p:par>
                              <p:par>
                                <p:cTn id="95" presetID="10" presetClass="entr" presetSubtype="0" fill="hold" nodeType="withEffect">
                                  <p:stCondLst>
                                    <p:cond delay="0"/>
                                  </p:stCondLst>
                                  <p:childTnLst>
                                    <p:set>
                                      <p:cBhvr>
                                        <p:cTn id="96" dur="1" fill="hold">
                                          <p:stCondLst>
                                            <p:cond delay="0"/>
                                          </p:stCondLst>
                                        </p:cTn>
                                        <p:tgtEl>
                                          <p:spTgt spid="4125"/>
                                        </p:tgtEl>
                                        <p:attrNameLst>
                                          <p:attrName>style.visibility</p:attrName>
                                        </p:attrNameLst>
                                      </p:cBhvr>
                                      <p:to>
                                        <p:strVal val="visible"/>
                                      </p:to>
                                    </p:set>
                                    <p:animEffect transition="in" filter="fade">
                                      <p:cBhvr>
                                        <p:cTn id="97" dur="1000"/>
                                        <p:tgtEl>
                                          <p:spTgt spid="4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129"/>
        <p:cNvGrpSpPr/>
        <p:nvPr/>
      </p:nvGrpSpPr>
      <p:grpSpPr>
        <a:xfrm>
          <a:off x="0" y="0"/>
          <a:ext cx="0" cy="0"/>
          <a:chOff x="0" y="0"/>
          <a:chExt cx="0" cy="0"/>
        </a:xfrm>
      </p:grpSpPr>
      <p:pic>
        <p:nvPicPr>
          <p:cNvPr id="4130" name="Google Shape;4130;p382"/>
          <p:cNvPicPr preferRelativeResize="0"/>
          <p:nvPr/>
        </p:nvPicPr>
        <p:blipFill rotWithShape="1">
          <a:blip r:embed="rId3">
            <a:alphaModFix/>
          </a:blip>
          <a:srcRect t="4205"/>
          <a:stretch/>
        </p:blipFill>
        <p:spPr>
          <a:xfrm>
            <a:off x="77701" y="1406968"/>
            <a:ext cx="6923169" cy="5565033"/>
          </a:xfrm>
          <a:prstGeom prst="rect">
            <a:avLst/>
          </a:prstGeom>
          <a:noFill/>
          <a:ln>
            <a:noFill/>
          </a:ln>
        </p:spPr>
      </p:pic>
      <p:sp>
        <p:nvSpPr>
          <p:cNvPr id="4131" name="Google Shape;4131;p382"/>
          <p:cNvSpPr/>
          <p:nvPr/>
        </p:nvSpPr>
        <p:spPr>
          <a:xfrm>
            <a:off x="7060967" y="1816700"/>
            <a:ext cx="4835200" cy="440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Sub-task Instructions:</a:t>
            </a:r>
            <a:r>
              <a:rPr lang="en" sz="1333" b="1">
                <a:latin typeface="Lato"/>
                <a:ea typeface="Lato"/>
                <a:cs typeface="Lato"/>
                <a:sym typeface="Lato"/>
              </a:rPr>
              <a:t> </a:t>
            </a:r>
            <a:endParaRPr sz="1333" b="1">
              <a:latin typeface="Lato"/>
              <a:ea typeface="Lato"/>
              <a:cs typeface="Lato"/>
              <a:sym typeface="Lato"/>
            </a:endParaRPr>
          </a:p>
          <a:p>
            <a:pPr algn="ctr">
              <a:spcBef>
                <a:spcPts val="0"/>
              </a:spcBef>
              <a:spcAft>
                <a:spcPts val="0"/>
              </a:spcAft>
            </a:pPr>
            <a:endParaRPr sz="1333" i="1">
              <a:latin typeface="Lato"/>
              <a:ea typeface="Lato"/>
              <a:cs typeface="Lato"/>
              <a:sym typeface="Lato"/>
            </a:endParaRPr>
          </a:p>
        </p:txBody>
      </p:sp>
      <p:sp>
        <p:nvSpPr>
          <p:cNvPr id="4132" name="Google Shape;4132;p382"/>
          <p:cNvSpPr/>
          <p:nvPr/>
        </p:nvSpPr>
        <p:spPr>
          <a:xfrm>
            <a:off x="9248400" y="4871733"/>
            <a:ext cx="2425600" cy="102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Input/outputs:</a:t>
            </a:r>
            <a:r>
              <a:rPr lang="en" sz="1333" b="1">
                <a:latin typeface="Lato"/>
                <a:ea typeface="Lato"/>
                <a:cs typeface="Lato"/>
                <a:sym typeface="Lato"/>
              </a:rPr>
              <a:t> </a:t>
            </a:r>
            <a:endParaRPr sz="1333" b="1" i="1">
              <a:latin typeface="Lato"/>
              <a:ea typeface="Lato"/>
              <a:cs typeface="Lato"/>
              <a:sym typeface="Lato"/>
            </a:endParaRPr>
          </a:p>
        </p:txBody>
      </p:sp>
      <p:sp>
        <p:nvSpPr>
          <p:cNvPr id="4133" name="Google Shape;4133;p382"/>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Schema Definition (6)</a:t>
            </a:r>
            <a:endParaRPr/>
          </a:p>
          <a:p>
            <a:endParaRPr/>
          </a:p>
        </p:txBody>
      </p:sp>
      <p:sp>
        <p:nvSpPr>
          <p:cNvPr id="4134" name="Google Shape;4134;p382"/>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109</a:t>
            </a:fld>
            <a:endParaRPr/>
          </a:p>
        </p:txBody>
      </p:sp>
      <p:sp>
        <p:nvSpPr>
          <p:cNvPr id="4135" name="Google Shape;4135;p382"/>
          <p:cNvSpPr/>
          <p:nvPr/>
        </p:nvSpPr>
        <p:spPr>
          <a:xfrm>
            <a:off x="333300" y="2555433"/>
            <a:ext cx="6470000" cy="417200"/>
          </a:xfrm>
          <a:prstGeom prst="roundRect">
            <a:avLst>
              <a:gd name="adj" fmla="val 0"/>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4136" name="Google Shape;4136;p382"/>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109</a:t>
            </a:fld>
            <a:endParaRPr/>
          </a:p>
        </p:txBody>
      </p:sp>
      <p:sp>
        <p:nvSpPr>
          <p:cNvPr id="4137" name="Google Shape;4137;p382"/>
          <p:cNvSpPr/>
          <p:nvPr/>
        </p:nvSpPr>
        <p:spPr>
          <a:xfrm>
            <a:off x="8008731" y="2280067"/>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Definition</a:t>
            </a:r>
            <a:endParaRPr/>
          </a:p>
        </p:txBody>
      </p:sp>
      <p:sp>
        <p:nvSpPr>
          <p:cNvPr id="4138" name="Google Shape;4138;p382"/>
          <p:cNvSpPr/>
          <p:nvPr/>
        </p:nvSpPr>
        <p:spPr>
          <a:xfrm>
            <a:off x="9183825" y="2280033"/>
            <a:ext cx="11324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“Don’t” instructions</a:t>
            </a:r>
            <a:endParaRPr/>
          </a:p>
        </p:txBody>
      </p:sp>
      <p:sp>
        <p:nvSpPr>
          <p:cNvPr id="4139" name="Google Shape;4139;p382"/>
          <p:cNvSpPr/>
          <p:nvPr/>
        </p:nvSpPr>
        <p:spPr>
          <a:xfrm>
            <a:off x="10456433" y="2280033"/>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Emphasize/Caution</a:t>
            </a:r>
            <a:endParaRPr/>
          </a:p>
        </p:txBody>
      </p:sp>
      <p:sp>
        <p:nvSpPr>
          <p:cNvPr id="4140" name="Google Shape;4140;p382"/>
          <p:cNvSpPr/>
          <p:nvPr/>
        </p:nvSpPr>
        <p:spPr>
          <a:xfrm>
            <a:off x="7474533" y="3490933"/>
            <a:ext cx="1692800" cy="102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Positive example</a:t>
            </a:r>
            <a:endParaRPr/>
          </a:p>
        </p:txBody>
      </p:sp>
      <p:sp>
        <p:nvSpPr>
          <p:cNvPr id="4141" name="Google Shape;4141;p382"/>
          <p:cNvSpPr/>
          <p:nvPr/>
        </p:nvSpPr>
        <p:spPr>
          <a:xfrm>
            <a:off x="9726200" y="3483500"/>
            <a:ext cx="1563600" cy="93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Negative example</a:t>
            </a:r>
            <a:endParaRPr/>
          </a:p>
        </p:txBody>
      </p:sp>
      <p:sp>
        <p:nvSpPr>
          <p:cNvPr id="4142" name="Google Shape;4142;p382"/>
          <p:cNvSpPr/>
          <p:nvPr/>
        </p:nvSpPr>
        <p:spPr>
          <a:xfrm>
            <a:off x="7608525"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143" name="Google Shape;4143;p382"/>
          <p:cNvSpPr/>
          <p:nvPr/>
        </p:nvSpPr>
        <p:spPr>
          <a:xfrm>
            <a:off x="8463592"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144" name="Google Shape;4144;p382"/>
          <p:cNvSpPr/>
          <p:nvPr/>
        </p:nvSpPr>
        <p:spPr>
          <a:xfrm>
            <a:off x="8050925" y="4215889"/>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145" name="Google Shape;4145;p382"/>
          <p:cNvSpPr/>
          <p:nvPr/>
        </p:nvSpPr>
        <p:spPr>
          <a:xfrm>
            <a:off x="9856048"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146" name="Google Shape;4146;p382"/>
          <p:cNvSpPr/>
          <p:nvPr/>
        </p:nvSpPr>
        <p:spPr>
          <a:xfrm>
            <a:off x="10609260"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147" name="Google Shape;4147;p382"/>
          <p:cNvSpPr/>
          <p:nvPr/>
        </p:nvSpPr>
        <p:spPr>
          <a:xfrm>
            <a:off x="9861492" y="4167567"/>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148" name="Google Shape;4148;p382"/>
          <p:cNvSpPr/>
          <p:nvPr/>
        </p:nvSpPr>
        <p:spPr>
          <a:xfrm>
            <a:off x="10511335" y="4167577"/>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Suggestion</a:t>
            </a:r>
            <a:endParaRPr sz="1600"/>
          </a:p>
        </p:txBody>
      </p:sp>
      <p:sp>
        <p:nvSpPr>
          <p:cNvPr id="4149" name="Google Shape;4149;p382"/>
          <p:cNvSpPr/>
          <p:nvPr/>
        </p:nvSpPr>
        <p:spPr>
          <a:xfrm>
            <a:off x="10649753" y="5330340"/>
            <a:ext cx="809200" cy="284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output</a:t>
            </a:r>
            <a:endParaRPr/>
          </a:p>
        </p:txBody>
      </p:sp>
      <p:sp>
        <p:nvSpPr>
          <p:cNvPr id="4150" name="Google Shape;4150;p382"/>
          <p:cNvSpPr/>
          <p:nvPr/>
        </p:nvSpPr>
        <p:spPr>
          <a:xfrm>
            <a:off x="7237933" y="3095833"/>
            <a:ext cx="4436000" cy="16100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Examples:</a:t>
            </a:r>
            <a:r>
              <a:rPr lang="en" sz="1333" b="1">
                <a:latin typeface="Lato"/>
                <a:ea typeface="Lato"/>
                <a:cs typeface="Lato"/>
                <a:sym typeface="Lato"/>
              </a:rPr>
              <a:t> </a:t>
            </a:r>
            <a:endParaRPr sz="1333" b="1" i="1">
              <a:latin typeface="Lato"/>
              <a:ea typeface="Lato"/>
              <a:cs typeface="Lato"/>
              <a:sym typeface="Lato"/>
            </a:endParaRPr>
          </a:p>
        </p:txBody>
      </p:sp>
      <p:sp>
        <p:nvSpPr>
          <p:cNvPr id="4151" name="Google Shape;4151;p382"/>
          <p:cNvSpPr/>
          <p:nvPr/>
        </p:nvSpPr>
        <p:spPr>
          <a:xfrm>
            <a:off x="7669647" y="5187875"/>
            <a:ext cx="101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Prompt message </a:t>
            </a:r>
            <a:endParaRPr/>
          </a:p>
        </p:txBody>
      </p:sp>
      <p:sp>
        <p:nvSpPr>
          <p:cNvPr id="4152" name="Google Shape;4152;p382"/>
          <p:cNvSpPr/>
          <p:nvPr/>
        </p:nvSpPr>
        <p:spPr>
          <a:xfrm>
            <a:off x="7300100" y="2280067"/>
            <a:ext cx="62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Title</a:t>
            </a:r>
            <a:endParaRPr/>
          </a:p>
        </p:txBody>
      </p:sp>
      <p:sp>
        <p:nvSpPr>
          <p:cNvPr id="4153" name="Google Shape;4153;p382"/>
          <p:cNvSpPr/>
          <p:nvPr/>
        </p:nvSpPr>
        <p:spPr>
          <a:xfrm>
            <a:off x="9483077" y="5320540"/>
            <a:ext cx="682400" cy="30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input</a:t>
            </a:r>
            <a:endParaRPr/>
          </a:p>
        </p:txBody>
      </p:sp>
      <p:sp>
        <p:nvSpPr>
          <p:cNvPr id="4154" name="Google Shape;4154;p382"/>
          <p:cNvSpPr txBox="1"/>
          <p:nvPr/>
        </p:nvSpPr>
        <p:spPr>
          <a:xfrm>
            <a:off x="10123833" y="5592067"/>
            <a:ext cx="19792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 instances</a:t>
            </a:r>
            <a:endParaRPr sz="1067">
              <a:latin typeface="Lato"/>
              <a:ea typeface="Lato"/>
              <a:cs typeface="Lato"/>
              <a:sym typeface="Lato"/>
            </a:endParaRPr>
          </a:p>
        </p:txBody>
      </p:sp>
      <p:sp>
        <p:nvSpPr>
          <p:cNvPr id="4155" name="Google Shape;4155;p382"/>
          <p:cNvSpPr txBox="1"/>
          <p:nvPr/>
        </p:nvSpPr>
        <p:spPr>
          <a:xfrm>
            <a:off x="9960967" y="4387901"/>
            <a:ext cx="18648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examples for sub-task</a:t>
            </a:r>
            <a:endParaRPr sz="1067">
              <a:latin typeface="Lato"/>
              <a:ea typeface="Lato"/>
              <a:cs typeface="Lato"/>
              <a:sym typeface="Lato"/>
            </a:endParaRPr>
          </a:p>
        </p:txBody>
      </p:sp>
      <p:sp>
        <p:nvSpPr>
          <p:cNvPr id="4156" name="Google Shape;4156;p382"/>
          <p:cNvSpPr txBox="1"/>
          <p:nvPr/>
        </p:nvSpPr>
        <p:spPr>
          <a:xfrm>
            <a:off x="10880275" y="5903801"/>
            <a:ext cx="11324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sub-tasks</a:t>
            </a:r>
            <a:endParaRPr sz="1067">
              <a:latin typeface="Lato"/>
              <a:ea typeface="Lato"/>
              <a:cs typeface="Lato"/>
              <a:sym typeface="Lato"/>
            </a:endParaRPr>
          </a:p>
        </p:txBody>
      </p:sp>
      <p:cxnSp>
        <p:nvCxnSpPr>
          <p:cNvPr id="4157" name="Google Shape;4157;p382"/>
          <p:cNvCxnSpPr>
            <a:stCxn id="4135" idx="3"/>
            <a:endCxn id="4138" idx="2"/>
          </p:cNvCxnSpPr>
          <p:nvPr/>
        </p:nvCxnSpPr>
        <p:spPr>
          <a:xfrm rot="10800000" flipH="1">
            <a:off x="6803300" y="2750033"/>
            <a:ext cx="2946800" cy="14000"/>
          </a:xfrm>
          <a:prstGeom prst="curvedConnector2">
            <a:avLst/>
          </a:prstGeom>
          <a:noFill/>
          <a:ln w="9525" cap="flat" cmpd="sng">
            <a:solidFill>
              <a:srgbClr val="FF0000"/>
            </a:solidFill>
            <a:prstDash val="solid"/>
            <a:round/>
            <a:headEnd type="stealth" w="med" len="med"/>
            <a:tailEnd type="stealth" w="med" len="med"/>
          </a:ln>
        </p:spPr>
      </p:cxnSp>
      <p:sp>
        <p:nvSpPr>
          <p:cNvPr id="4158" name="Google Shape;4158;p382"/>
          <p:cNvSpPr/>
          <p:nvPr/>
        </p:nvSpPr>
        <p:spPr>
          <a:xfrm>
            <a:off x="323800" y="2999832"/>
            <a:ext cx="6470000" cy="303600"/>
          </a:xfrm>
          <a:prstGeom prst="roundRect">
            <a:avLst>
              <a:gd name="adj" fmla="val 0"/>
            </a:avLst>
          </a:prstGeom>
          <a:noFill/>
          <a:ln w="952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4159" name="Google Shape;4159;p382"/>
          <p:cNvCxnSpPr>
            <a:stCxn id="4158" idx="3"/>
            <a:endCxn id="4139" idx="2"/>
          </p:cNvCxnSpPr>
          <p:nvPr/>
        </p:nvCxnSpPr>
        <p:spPr>
          <a:xfrm rot="10800000" flipH="1">
            <a:off x="6793800" y="2750032"/>
            <a:ext cx="4199600" cy="401600"/>
          </a:xfrm>
          <a:prstGeom prst="curvedConnector2">
            <a:avLst/>
          </a:prstGeom>
          <a:noFill/>
          <a:ln w="9525" cap="flat" cmpd="sng">
            <a:solidFill>
              <a:srgbClr val="38761D"/>
            </a:solidFill>
            <a:prstDash val="solid"/>
            <a:round/>
            <a:headEnd type="stealth"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0"/>
                                        </p:tgtEl>
                                        <p:attrNameLst>
                                          <p:attrName>style.visibility</p:attrName>
                                        </p:attrNameLst>
                                      </p:cBhvr>
                                      <p:to>
                                        <p:strVal val="visible"/>
                                      </p:to>
                                    </p:set>
                                    <p:animEffect transition="in" filter="fade">
                                      <p:cBhvr>
                                        <p:cTn id="7" dur="1000"/>
                                        <p:tgtEl>
                                          <p:spTgt spid="4130"/>
                                        </p:tgtEl>
                                      </p:cBhvr>
                                    </p:animEffect>
                                  </p:childTnLst>
                                </p:cTn>
                              </p:par>
                              <p:par>
                                <p:cTn id="8" presetID="10" presetClass="entr" presetSubtype="0" fill="hold" nodeType="withEffect">
                                  <p:stCondLst>
                                    <p:cond delay="0"/>
                                  </p:stCondLst>
                                  <p:childTnLst>
                                    <p:set>
                                      <p:cBhvr>
                                        <p:cTn id="9" dur="1" fill="hold">
                                          <p:stCondLst>
                                            <p:cond delay="0"/>
                                          </p:stCondLst>
                                        </p:cTn>
                                        <p:tgtEl>
                                          <p:spTgt spid="4131"/>
                                        </p:tgtEl>
                                        <p:attrNameLst>
                                          <p:attrName>style.visibility</p:attrName>
                                        </p:attrNameLst>
                                      </p:cBhvr>
                                      <p:to>
                                        <p:strVal val="visible"/>
                                      </p:to>
                                    </p:set>
                                    <p:animEffect transition="in" filter="fade">
                                      <p:cBhvr>
                                        <p:cTn id="10" dur="1000"/>
                                        <p:tgtEl>
                                          <p:spTgt spid="4131"/>
                                        </p:tgtEl>
                                      </p:cBhvr>
                                    </p:animEffect>
                                  </p:childTnLst>
                                </p:cTn>
                              </p:par>
                              <p:par>
                                <p:cTn id="11" presetID="10" presetClass="entr" presetSubtype="0" fill="hold" nodeType="withEffect">
                                  <p:stCondLst>
                                    <p:cond delay="0"/>
                                  </p:stCondLst>
                                  <p:childTnLst>
                                    <p:set>
                                      <p:cBhvr>
                                        <p:cTn id="12" dur="1" fill="hold">
                                          <p:stCondLst>
                                            <p:cond delay="0"/>
                                          </p:stCondLst>
                                        </p:cTn>
                                        <p:tgtEl>
                                          <p:spTgt spid="4132"/>
                                        </p:tgtEl>
                                        <p:attrNameLst>
                                          <p:attrName>style.visibility</p:attrName>
                                        </p:attrNameLst>
                                      </p:cBhvr>
                                      <p:to>
                                        <p:strVal val="visible"/>
                                      </p:to>
                                    </p:set>
                                    <p:animEffect transition="in" filter="fade">
                                      <p:cBhvr>
                                        <p:cTn id="13" dur="1000"/>
                                        <p:tgtEl>
                                          <p:spTgt spid="4132"/>
                                        </p:tgtEl>
                                      </p:cBhvr>
                                    </p:animEffect>
                                  </p:childTnLst>
                                </p:cTn>
                              </p:par>
                              <p:par>
                                <p:cTn id="14" presetID="10" presetClass="entr" presetSubtype="0" fill="hold" nodeType="withEffect">
                                  <p:stCondLst>
                                    <p:cond delay="0"/>
                                  </p:stCondLst>
                                  <p:childTnLst>
                                    <p:set>
                                      <p:cBhvr>
                                        <p:cTn id="15" dur="1" fill="hold">
                                          <p:stCondLst>
                                            <p:cond delay="0"/>
                                          </p:stCondLst>
                                        </p:cTn>
                                        <p:tgtEl>
                                          <p:spTgt spid="4134"/>
                                        </p:tgtEl>
                                        <p:attrNameLst>
                                          <p:attrName>style.visibility</p:attrName>
                                        </p:attrNameLst>
                                      </p:cBhvr>
                                      <p:to>
                                        <p:strVal val="visible"/>
                                      </p:to>
                                    </p:set>
                                    <p:animEffect transition="in" filter="fade">
                                      <p:cBhvr>
                                        <p:cTn id="16" dur="1000"/>
                                        <p:tgtEl>
                                          <p:spTgt spid="4134"/>
                                        </p:tgtEl>
                                      </p:cBhvr>
                                    </p:animEffect>
                                  </p:childTnLst>
                                </p:cTn>
                              </p:par>
                              <p:par>
                                <p:cTn id="17" presetID="10" presetClass="entr" presetSubtype="0" fill="hold" nodeType="withEffect">
                                  <p:stCondLst>
                                    <p:cond delay="0"/>
                                  </p:stCondLst>
                                  <p:childTnLst>
                                    <p:set>
                                      <p:cBhvr>
                                        <p:cTn id="18" dur="1" fill="hold">
                                          <p:stCondLst>
                                            <p:cond delay="0"/>
                                          </p:stCondLst>
                                        </p:cTn>
                                        <p:tgtEl>
                                          <p:spTgt spid="4135"/>
                                        </p:tgtEl>
                                        <p:attrNameLst>
                                          <p:attrName>style.visibility</p:attrName>
                                        </p:attrNameLst>
                                      </p:cBhvr>
                                      <p:to>
                                        <p:strVal val="visible"/>
                                      </p:to>
                                    </p:set>
                                    <p:animEffect transition="in" filter="fade">
                                      <p:cBhvr>
                                        <p:cTn id="19" dur="1000"/>
                                        <p:tgtEl>
                                          <p:spTgt spid="4135"/>
                                        </p:tgtEl>
                                      </p:cBhvr>
                                    </p:animEffect>
                                  </p:childTnLst>
                                </p:cTn>
                              </p:par>
                              <p:par>
                                <p:cTn id="20" presetID="10" presetClass="entr" presetSubtype="0" fill="hold" nodeType="withEffect">
                                  <p:stCondLst>
                                    <p:cond delay="0"/>
                                  </p:stCondLst>
                                  <p:childTnLst>
                                    <p:set>
                                      <p:cBhvr>
                                        <p:cTn id="21" dur="1" fill="hold">
                                          <p:stCondLst>
                                            <p:cond delay="0"/>
                                          </p:stCondLst>
                                        </p:cTn>
                                        <p:tgtEl>
                                          <p:spTgt spid="4136"/>
                                        </p:tgtEl>
                                        <p:attrNameLst>
                                          <p:attrName>style.visibility</p:attrName>
                                        </p:attrNameLst>
                                      </p:cBhvr>
                                      <p:to>
                                        <p:strVal val="visible"/>
                                      </p:to>
                                    </p:set>
                                    <p:animEffect transition="in" filter="fade">
                                      <p:cBhvr>
                                        <p:cTn id="22" dur="1000"/>
                                        <p:tgtEl>
                                          <p:spTgt spid="4136"/>
                                        </p:tgtEl>
                                      </p:cBhvr>
                                    </p:animEffect>
                                  </p:childTnLst>
                                </p:cTn>
                              </p:par>
                              <p:par>
                                <p:cTn id="23" presetID="10" presetClass="entr" presetSubtype="0" fill="hold" nodeType="withEffect">
                                  <p:stCondLst>
                                    <p:cond delay="0"/>
                                  </p:stCondLst>
                                  <p:childTnLst>
                                    <p:set>
                                      <p:cBhvr>
                                        <p:cTn id="24" dur="1" fill="hold">
                                          <p:stCondLst>
                                            <p:cond delay="0"/>
                                          </p:stCondLst>
                                        </p:cTn>
                                        <p:tgtEl>
                                          <p:spTgt spid="4137"/>
                                        </p:tgtEl>
                                        <p:attrNameLst>
                                          <p:attrName>style.visibility</p:attrName>
                                        </p:attrNameLst>
                                      </p:cBhvr>
                                      <p:to>
                                        <p:strVal val="visible"/>
                                      </p:to>
                                    </p:set>
                                    <p:animEffect transition="in" filter="fade">
                                      <p:cBhvr>
                                        <p:cTn id="25" dur="1000"/>
                                        <p:tgtEl>
                                          <p:spTgt spid="4137"/>
                                        </p:tgtEl>
                                      </p:cBhvr>
                                    </p:animEffect>
                                  </p:childTnLst>
                                </p:cTn>
                              </p:par>
                              <p:par>
                                <p:cTn id="26" presetID="10" presetClass="entr" presetSubtype="0" fill="hold" nodeType="withEffect">
                                  <p:stCondLst>
                                    <p:cond delay="0"/>
                                  </p:stCondLst>
                                  <p:childTnLst>
                                    <p:set>
                                      <p:cBhvr>
                                        <p:cTn id="27" dur="1" fill="hold">
                                          <p:stCondLst>
                                            <p:cond delay="0"/>
                                          </p:stCondLst>
                                        </p:cTn>
                                        <p:tgtEl>
                                          <p:spTgt spid="4138"/>
                                        </p:tgtEl>
                                        <p:attrNameLst>
                                          <p:attrName>style.visibility</p:attrName>
                                        </p:attrNameLst>
                                      </p:cBhvr>
                                      <p:to>
                                        <p:strVal val="visible"/>
                                      </p:to>
                                    </p:set>
                                    <p:animEffect transition="in" filter="fade">
                                      <p:cBhvr>
                                        <p:cTn id="28" dur="1000"/>
                                        <p:tgtEl>
                                          <p:spTgt spid="4138"/>
                                        </p:tgtEl>
                                      </p:cBhvr>
                                    </p:animEffect>
                                  </p:childTnLst>
                                </p:cTn>
                              </p:par>
                              <p:par>
                                <p:cTn id="29" presetID="10" presetClass="entr" presetSubtype="0" fill="hold" nodeType="withEffect">
                                  <p:stCondLst>
                                    <p:cond delay="0"/>
                                  </p:stCondLst>
                                  <p:childTnLst>
                                    <p:set>
                                      <p:cBhvr>
                                        <p:cTn id="30" dur="1" fill="hold">
                                          <p:stCondLst>
                                            <p:cond delay="0"/>
                                          </p:stCondLst>
                                        </p:cTn>
                                        <p:tgtEl>
                                          <p:spTgt spid="4139"/>
                                        </p:tgtEl>
                                        <p:attrNameLst>
                                          <p:attrName>style.visibility</p:attrName>
                                        </p:attrNameLst>
                                      </p:cBhvr>
                                      <p:to>
                                        <p:strVal val="visible"/>
                                      </p:to>
                                    </p:set>
                                    <p:animEffect transition="in" filter="fade">
                                      <p:cBhvr>
                                        <p:cTn id="31" dur="1000"/>
                                        <p:tgtEl>
                                          <p:spTgt spid="4139"/>
                                        </p:tgtEl>
                                      </p:cBhvr>
                                    </p:animEffect>
                                  </p:childTnLst>
                                </p:cTn>
                              </p:par>
                              <p:par>
                                <p:cTn id="32" presetID="10" presetClass="entr" presetSubtype="0" fill="hold" nodeType="withEffect">
                                  <p:stCondLst>
                                    <p:cond delay="0"/>
                                  </p:stCondLst>
                                  <p:childTnLst>
                                    <p:set>
                                      <p:cBhvr>
                                        <p:cTn id="33" dur="1" fill="hold">
                                          <p:stCondLst>
                                            <p:cond delay="0"/>
                                          </p:stCondLst>
                                        </p:cTn>
                                        <p:tgtEl>
                                          <p:spTgt spid="4140"/>
                                        </p:tgtEl>
                                        <p:attrNameLst>
                                          <p:attrName>style.visibility</p:attrName>
                                        </p:attrNameLst>
                                      </p:cBhvr>
                                      <p:to>
                                        <p:strVal val="visible"/>
                                      </p:to>
                                    </p:set>
                                    <p:animEffect transition="in" filter="fade">
                                      <p:cBhvr>
                                        <p:cTn id="34" dur="1000"/>
                                        <p:tgtEl>
                                          <p:spTgt spid="4140"/>
                                        </p:tgtEl>
                                      </p:cBhvr>
                                    </p:animEffect>
                                  </p:childTnLst>
                                </p:cTn>
                              </p:par>
                              <p:par>
                                <p:cTn id="35" presetID="10" presetClass="entr" presetSubtype="0" fill="hold" nodeType="withEffect">
                                  <p:stCondLst>
                                    <p:cond delay="0"/>
                                  </p:stCondLst>
                                  <p:childTnLst>
                                    <p:set>
                                      <p:cBhvr>
                                        <p:cTn id="36" dur="1" fill="hold">
                                          <p:stCondLst>
                                            <p:cond delay="0"/>
                                          </p:stCondLst>
                                        </p:cTn>
                                        <p:tgtEl>
                                          <p:spTgt spid="4141"/>
                                        </p:tgtEl>
                                        <p:attrNameLst>
                                          <p:attrName>style.visibility</p:attrName>
                                        </p:attrNameLst>
                                      </p:cBhvr>
                                      <p:to>
                                        <p:strVal val="visible"/>
                                      </p:to>
                                    </p:set>
                                    <p:animEffect transition="in" filter="fade">
                                      <p:cBhvr>
                                        <p:cTn id="37" dur="1000"/>
                                        <p:tgtEl>
                                          <p:spTgt spid="4141"/>
                                        </p:tgtEl>
                                      </p:cBhvr>
                                    </p:animEffect>
                                  </p:childTnLst>
                                </p:cTn>
                              </p:par>
                              <p:par>
                                <p:cTn id="38" presetID="10" presetClass="entr" presetSubtype="0" fill="hold" nodeType="withEffect">
                                  <p:stCondLst>
                                    <p:cond delay="0"/>
                                  </p:stCondLst>
                                  <p:childTnLst>
                                    <p:set>
                                      <p:cBhvr>
                                        <p:cTn id="39" dur="1" fill="hold">
                                          <p:stCondLst>
                                            <p:cond delay="0"/>
                                          </p:stCondLst>
                                        </p:cTn>
                                        <p:tgtEl>
                                          <p:spTgt spid="4142"/>
                                        </p:tgtEl>
                                        <p:attrNameLst>
                                          <p:attrName>style.visibility</p:attrName>
                                        </p:attrNameLst>
                                      </p:cBhvr>
                                      <p:to>
                                        <p:strVal val="visible"/>
                                      </p:to>
                                    </p:set>
                                    <p:animEffect transition="in" filter="fade">
                                      <p:cBhvr>
                                        <p:cTn id="40" dur="1000"/>
                                        <p:tgtEl>
                                          <p:spTgt spid="4142"/>
                                        </p:tgtEl>
                                      </p:cBhvr>
                                    </p:animEffect>
                                  </p:childTnLst>
                                </p:cTn>
                              </p:par>
                              <p:par>
                                <p:cTn id="41" presetID="10" presetClass="entr" presetSubtype="0" fill="hold" nodeType="withEffect">
                                  <p:stCondLst>
                                    <p:cond delay="0"/>
                                  </p:stCondLst>
                                  <p:childTnLst>
                                    <p:set>
                                      <p:cBhvr>
                                        <p:cTn id="42" dur="1" fill="hold">
                                          <p:stCondLst>
                                            <p:cond delay="0"/>
                                          </p:stCondLst>
                                        </p:cTn>
                                        <p:tgtEl>
                                          <p:spTgt spid="4143"/>
                                        </p:tgtEl>
                                        <p:attrNameLst>
                                          <p:attrName>style.visibility</p:attrName>
                                        </p:attrNameLst>
                                      </p:cBhvr>
                                      <p:to>
                                        <p:strVal val="visible"/>
                                      </p:to>
                                    </p:set>
                                    <p:animEffect transition="in" filter="fade">
                                      <p:cBhvr>
                                        <p:cTn id="43" dur="1000"/>
                                        <p:tgtEl>
                                          <p:spTgt spid="4143"/>
                                        </p:tgtEl>
                                      </p:cBhvr>
                                    </p:animEffect>
                                  </p:childTnLst>
                                </p:cTn>
                              </p:par>
                              <p:par>
                                <p:cTn id="44" presetID="10" presetClass="entr" presetSubtype="0" fill="hold" nodeType="withEffect">
                                  <p:stCondLst>
                                    <p:cond delay="0"/>
                                  </p:stCondLst>
                                  <p:childTnLst>
                                    <p:set>
                                      <p:cBhvr>
                                        <p:cTn id="45" dur="1" fill="hold">
                                          <p:stCondLst>
                                            <p:cond delay="0"/>
                                          </p:stCondLst>
                                        </p:cTn>
                                        <p:tgtEl>
                                          <p:spTgt spid="4144"/>
                                        </p:tgtEl>
                                        <p:attrNameLst>
                                          <p:attrName>style.visibility</p:attrName>
                                        </p:attrNameLst>
                                      </p:cBhvr>
                                      <p:to>
                                        <p:strVal val="visible"/>
                                      </p:to>
                                    </p:set>
                                    <p:animEffect transition="in" filter="fade">
                                      <p:cBhvr>
                                        <p:cTn id="46" dur="1000"/>
                                        <p:tgtEl>
                                          <p:spTgt spid="4144"/>
                                        </p:tgtEl>
                                      </p:cBhvr>
                                    </p:animEffect>
                                  </p:childTnLst>
                                </p:cTn>
                              </p:par>
                              <p:par>
                                <p:cTn id="47" presetID="10" presetClass="entr" presetSubtype="0" fill="hold" nodeType="withEffect">
                                  <p:stCondLst>
                                    <p:cond delay="0"/>
                                  </p:stCondLst>
                                  <p:childTnLst>
                                    <p:set>
                                      <p:cBhvr>
                                        <p:cTn id="48" dur="1" fill="hold">
                                          <p:stCondLst>
                                            <p:cond delay="0"/>
                                          </p:stCondLst>
                                        </p:cTn>
                                        <p:tgtEl>
                                          <p:spTgt spid="4145"/>
                                        </p:tgtEl>
                                        <p:attrNameLst>
                                          <p:attrName>style.visibility</p:attrName>
                                        </p:attrNameLst>
                                      </p:cBhvr>
                                      <p:to>
                                        <p:strVal val="visible"/>
                                      </p:to>
                                    </p:set>
                                    <p:animEffect transition="in" filter="fade">
                                      <p:cBhvr>
                                        <p:cTn id="49" dur="1000"/>
                                        <p:tgtEl>
                                          <p:spTgt spid="4145"/>
                                        </p:tgtEl>
                                      </p:cBhvr>
                                    </p:animEffect>
                                  </p:childTnLst>
                                </p:cTn>
                              </p:par>
                              <p:par>
                                <p:cTn id="50" presetID="10" presetClass="entr" presetSubtype="0" fill="hold" nodeType="withEffect">
                                  <p:stCondLst>
                                    <p:cond delay="0"/>
                                  </p:stCondLst>
                                  <p:childTnLst>
                                    <p:set>
                                      <p:cBhvr>
                                        <p:cTn id="51" dur="1" fill="hold">
                                          <p:stCondLst>
                                            <p:cond delay="0"/>
                                          </p:stCondLst>
                                        </p:cTn>
                                        <p:tgtEl>
                                          <p:spTgt spid="4146"/>
                                        </p:tgtEl>
                                        <p:attrNameLst>
                                          <p:attrName>style.visibility</p:attrName>
                                        </p:attrNameLst>
                                      </p:cBhvr>
                                      <p:to>
                                        <p:strVal val="visible"/>
                                      </p:to>
                                    </p:set>
                                    <p:animEffect transition="in" filter="fade">
                                      <p:cBhvr>
                                        <p:cTn id="52" dur="1000"/>
                                        <p:tgtEl>
                                          <p:spTgt spid="4146"/>
                                        </p:tgtEl>
                                      </p:cBhvr>
                                    </p:animEffect>
                                  </p:childTnLst>
                                </p:cTn>
                              </p:par>
                              <p:par>
                                <p:cTn id="53" presetID="10" presetClass="entr" presetSubtype="0" fill="hold" nodeType="withEffect">
                                  <p:stCondLst>
                                    <p:cond delay="0"/>
                                  </p:stCondLst>
                                  <p:childTnLst>
                                    <p:set>
                                      <p:cBhvr>
                                        <p:cTn id="54" dur="1" fill="hold">
                                          <p:stCondLst>
                                            <p:cond delay="0"/>
                                          </p:stCondLst>
                                        </p:cTn>
                                        <p:tgtEl>
                                          <p:spTgt spid="4147"/>
                                        </p:tgtEl>
                                        <p:attrNameLst>
                                          <p:attrName>style.visibility</p:attrName>
                                        </p:attrNameLst>
                                      </p:cBhvr>
                                      <p:to>
                                        <p:strVal val="visible"/>
                                      </p:to>
                                    </p:set>
                                    <p:animEffect transition="in" filter="fade">
                                      <p:cBhvr>
                                        <p:cTn id="55" dur="1000"/>
                                        <p:tgtEl>
                                          <p:spTgt spid="4147"/>
                                        </p:tgtEl>
                                      </p:cBhvr>
                                    </p:animEffect>
                                  </p:childTnLst>
                                </p:cTn>
                              </p:par>
                              <p:par>
                                <p:cTn id="56" presetID="10" presetClass="entr" presetSubtype="0" fill="hold" nodeType="withEffect">
                                  <p:stCondLst>
                                    <p:cond delay="0"/>
                                  </p:stCondLst>
                                  <p:childTnLst>
                                    <p:set>
                                      <p:cBhvr>
                                        <p:cTn id="57" dur="1" fill="hold">
                                          <p:stCondLst>
                                            <p:cond delay="0"/>
                                          </p:stCondLst>
                                        </p:cTn>
                                        <p:tgtEl>
                                          <p:spTgt spid="4148"/>
                                        </p:tgtEl>
                                        <p:attrNameLst>
                                          <p:attrName>style.visibility</p:attrName>
                                        </p:attrNameLst>
                                      </p:cBhvr>
                                      <p:to>
                                        <p:strVal val="visible"/>
                                      </p:to>
                                    </p:set>
                                    <p:animEffect transition="in" filter="fade">
                                      <p:cBhvr>
                                        <p:cTn id="58" dur="1000"/>
                                        <p:tgtEl>
                                          <p:spTgt spid="4148"/>
                                        </p:tgtEl>
                                      </p:cBhvr>
                                    </p:animEffect>
                                  </p:childTnLst>
                                </p:cTn>
                              </p:par>
                              <p:par>
                                <p:cTn id="59" presetID="10" presetClass="entr" presetSubtype="0" fill="hold" nodeType="withEffect">
                                  <p:stCondLst>
                                    <p:cond delay="0"/>
                                  </p:stCondLst>
                                  <p:childTnLst>
                                    <p:set>
                                      <p:cBhvr>
                                        <p:cTn id="60" dur="1" fill="hold">
                                          <p:stCondLst>
                                            <p:cond delay="0"/>
                                          </p:stCondLst>
                                        </p:cTn>
                                        <p:tgtEl>
                                          <p:spTgt spid="4149"/>
                                        </p:tgtEl>
                                        <p:attrNameLst>
                                          <p:attrName>style.visibility</p:attrName>
                                        </p:attrNameLst>
                                      </p:cBhvr>
                                      <p:to>
                                        <p:strVal val="visible"/>
                                      </p:to>
                                    </p:set>
                                    <p:animEffect transition="in" filter="fade">
                                      <p:cBhvr>
                                        <p:cTn id="61" dur="1000"/>
                                        <p:tgtEl>
                                          <p:spTgt spid="4149"/>
                                        </p:tgtEl>
                                      </p:cBhvr>
                                    </p:animEffect>
                                  </p:childTnLst>
                                </p:cTn>
                              </p:par>
                              <p:par>
                                <p:cTn id="62" presetID="10" presetClass="entr" presetSubtype="0" fill="hold" nodeType="withEffect">
                                  <p:stCondLst>
                                    <p:cond delay="0"/>
                                  </p:stCondLst>
                                  <p:childTnLst>
                                    <p:set>
                                      <p:cBhvr>
                                        <p:cTn id="63" dur="1" fill="hold">
                                          <p:stCondLst>
                                            <p:cond delay="0"/>
                                          </p:stCondLst>
                                        </p:cTn>
                                        <p:tgtEl>
                                          <p:spTgt spid="4150"/>
                                        </p:tgtEl>
                                        <p:attrNameLst>
                                          <p:attrName>style.visibility</p:attrName>
                                        </p:attrNameLst>
                                      </p:cBhvr>
                                      <p:to>
                                        <p:strVal val="visible"/>
                                      </p:to>
                                    </p:set>
                                    <p:animEffect transition="in" filter="fade">
                                      <p:cBhvr>
                                        <p:cTn id="64" dur="1000"/>
                                        <p:tgtEl>
                                          <p:spTgt spid="4150"/>
                                        </p:tgtEl>
                                      </p:cBhvr>
                                    </p:animEffect>
                                  </p:childTnLst>
                                </p:cTn>
                              </p:par>
                              <p:par>
                                <p:cTn id="65" presetID="10" presetClass="entr" presetSubtype="0" fill="hold" nodeType="withEffect">
                                  <p:stCondLst>
                                    <p:cond delay="0"/>
                                  </p:stCondLst>
                                  <p:childTnLst>
                                    <p:set>
                                      <p:cBhvr>
                                        <p:cTn id="66" dur="1" fill="hold">
                                          <p:stCondLst>
                                            <p:cond delay="0"/>
                                          </p:stCondLst>
                                        </p:cTn>
                                        <p:tgtEl>
                                          <p:spTgt spid="4151"/>
                                        </p:tgtEl>
                                        <p:attrNameLst>
                                          <p:attrName>style.visibility</p:attrName>
                                        </p:attrNameLst>
                                      </p:cBhvr>
                                      <p:to>
                                        <p:strVal val="visible"/>
                                      </p:to>
                                    </p:set>
                                    <p:animEffect transition="in" filter="fade">
                                      <p:cBhvr>
                                        <p:cTn id="67" dur="1000"/>
                                        <p:tgtEl>
                                          <p:spTgt spid="4151"/>
                                        </p:tgtEl>
                                      </p:cBhvr>
                                    </p:animEffect>
                                  </p:childTnLst>
                                </p:cTn>
                              </p:par>
                              <p:par>
                                <p:cTn id="68" presetID="10" presetClass="entr" presetSubtype="0" fill="hold" nodeType="withEffect">
                                  <p:stCondLst>
                                    <p:cond delay="0"/>
                                  </p:stCondLst>
                                  <p:childTnLst>
                                    <p:set>
                                      <p:cBhvr>
                                        <p:cTn id="69" dur="1" fill="hold">
                                          <p:stCondLst>
                                            <p:cond delay="0"/>
                                          </p:stCondLst>
                                        </p:cTn>
                                        <p:tgtEl>
                                          <p:spTgt spid="4152"/>
                                        </p:tgtEl>
                                        <p:attrNameLst>
                                          <p:attrName>style.visibility</p:attrName>
                                        </p:attrNameLst>
                                      </p:cBhvr>
                                      <p:to>
                                        <p:strVal val="visible"/>
                                      </p:to>
                                    </p:set>
                                    <p:animEffect transition="in" filter="fade">
                                      <p:cBhvr>
                                        <p:cTn id="70" dur="1000"/>
                                        <p:tgtEl>
                                          <p:spTgt spid="4152"/>
                                        </p:tgtEl>
                                      </p:cBhvr>
                                    </p:animEffect>
                                  </p:childTnLst>
                                </p:cTn>
                              </p:par>
                              <p:par>
                                <p:cTn id="71" presetID="10" presetClass="entr" presetSubtype="0" fill="hold" nodeType="withEffect">
                                  <p:stCondLst>
                                    <p:cond delay="0"/>
                                  </p:stCondLst>
                                  <p:childTnLst>
                                    <p:set>
                                      <p:cBhvr>
                                        <p:cTn id="72" dur="1" fill="hold">
                                          <p:stCondLst>
                                            <p:cond delay="0"/>
                                          </p:stCondLst>
                                        </p:cTn>
                                        <p:tgtEl>
                                          <p:spTgt spid="4153"/>
                                        </p:tgtEl>
                                        <p:attrNameLst>
                                          <p:attrName>style.visibility</p:attrName>
                                        </p:attrNameLst>
                                      </p:cBhvr>
                                      <p:to>
                                        <p:strVal val="visible"/>
                                      </p:to>
                                    </p:set>
                                    <p:animEffect transition="in" filter="fade">
                                      <p:cBhvr>
                                        <p:cTn id="73" dur="1000"/>
                                        <p:tgtEl>
                                          <p:spTgt spid="4153"/>
                                        </p:tgtEl>
                                      </p:cBhvr>
                                    </p:animEffect>
                                  </p:childTnLst>
                                </p:cTn>
                              </p:par>
                              <p:par>
                                <p:cTn id="74" presetID="10" presetClass="entr" presetSubtype="0" fill="hold" nodeType="withEffect">
                                  <p:stCondLst>
                                    <p:cond delay="0"/>
                                  </p:stCondLst>
                                  <p:childTnLst>
                                    <p:set>
                                      <p:cBhvr>
                                        <p:cTn id="75" dur="1" fill="hold">
                                          <p:stCondLst>
                                            <p:cond delay="0"/>
                                          </p:stCondLst>
                                        </p:cTn>
                                        <p:tgtEl>
                                          <p:spTgt spid="4154"/>
                                        </p:tgtEl>
                                        <p:attrNameLst>
                                          <p:attrName>style.visibility</p:attrName>
                                        </p:attrNameLst>
                                      </p:cBhvr>
                                      <p:to>
                                        <p:strVal val="visible"/>
                                      </p:to>
                                    </p:set>
                                    <p:animEffect transition="in" filter="fade">
                                      <p:cBhvr>
                                        <p:cTn id="76" dur="1000"/>
                                        <p:tgtEl>
                                          <p:spTgt spid="4154"/>
                                        </p:tgtEl>
                                      </p:cBhvr>
                                    </p:animEffect>
                                  </p:childTnLst>
                                </p:cTn>
                              </p:par>
                              <p:par>
                                <p:cTn id="77" presetID="10" presetClass="entr" presetSubtype="0" fill="hold" nodeType="withEffect">
                                  <p:stCondLst>
                                    <p:cond delay="0"/>
                                  </p:stCondLst>
                                  <p:childTnLst>
                                    <p:set>
                                      <p:cBhvr>
                                        <p:cTn id="78" dur="1" fill="hold">
                                          <p:stCondLst>
                                            <p:cond delay="0"/>
                                          </p:stCondLst>
                                        </p:cTn>
                                        <p:tgtEl>
                                          <p:spTgt spid="4155"/>
                                        </p:tgtEl>
                                        <p:attrNameLst>
                                          <p:attrName>style.visibility</p:attrName>
                                        </p:attrNameLst>
                                      </p:cBhvr>
                                      <p:to>
                                        <p:strVal val="visible"/>
                                      </p:to>
                                    </p:set>
                                    <p:animEffect transition="in" filter="fade">
                                      <p:cBhvr>
                                        <p:cTn id="79" dur="1000"/>
                                        <p:tgtEl>
                                          <p:spTgt spid="4155"/>
                                        </p:tgtEl>
                                      </p:cBhvr>
                                    </p:animEffect>
                                  </p:childTnLst>
                                </p:cTn>
                              </p:par>
                              <p:par>
                                <p:cTn id="80" presetID="10" presetClass="entr" presetSubtype="0" fill="hold" nodeType="withEffect">
                                  <p:stCondLst>
                                    <p:cond delay="0"/>
                                  </p:stCondLst>
                                  <p:childTnLst>
                                    <p:set>
                                      <p:cBhvr>
                                        <p:cTn id="81" dur="1" fill="hold">
                                          <p:stCondLst>
                                            <p:cond delay="0"/>
                                          </p:stCondLst>
                                        </p:cTn>
                                        <p:tgtEl>
                                          <p:spTgt spid="4156"/>
                                        </p:tgtEl>
                                        <p:attrNameLst>
                                          <p:attrName>style.visibility</p:attrName>
                                        </p:attrNameLst>
                                      </p:cBhvr>
                                      <p:to>
                                        <p:strVal val="visible"/>
                                      </p:to>
                                    </p:set>
                                    <p:animEffect transition="in" filter="fade">
                                      <p:cBhvr>
                                        <p:cTn id="82" dur="1000"/>
                                        <p:tgtEl>
                                          <p:spTgt spid="4156"/>
                                        </p:tgtEl>
                                      </p:cBhvr>
                                    </p:animEffect>
                                  </p:childTnLst>
                                </p:cTn>
                              </p:par>
                              <p:par>
                                <p:cTn id="83" presetID="10" presetClass="entr" presetSubtype="0" fill="hold" nodeType="withEffect">
                                  <p:stCondLst>
                                    <p:cond delay="0"/>
                                  </p:stCondLst>
                                  <p:childTnLst>
                                    <p:set>
                                      <p:cBhvr>
                                        <p:cTn id="84" dur="1" fill="hold">
                                          <p:stCondLst>
                                            <p:cond delay="0"/>
                                          </p:stCondLst>
                                        </p:cTn>
                                        <p:tgtEl>
                                          <p:spTgt spid="4157"/>
                                        </p:tgtEl>
                                        <p:attrNameLst>
                                          <p:attrName>style.visibility</p:attrName>
                                        </p:attrNameLst>
                                      </p:cBhvr>
                                      <p:to>
                                        <p:strVal val="visible"/>
                                      </p:to>
                                    </p:set>
                                    <p:animEffect transition="in" filter="fade">
                                      <p:cBhvr>
                                        <p:cTn id="85" dur="1000"/>
                                        <p:tgtEl>
                                          <p:spTgt spid="4157"/>
                                        </p:tgtEl>
                                      </p:cBhvr>
                                    </p:animEffect>
                                  </p:childTnLst>
                                </p:cTn>
                              </p:par>
                              <p:par>
                                <p:cTn id="86" presetID="10" presetClass="entr" presetSubtype="0" fill="hold" nodeType="withEffect">
                                  <p:stCondLst>
                                    <p:cond delay="0"/>
                                  </p:stCondLst>
                                  <p:childTnLst>
                                    <p:set>
                                      <p:cBhvr>
                                        <p:cTn id="87" dur="1" fill="hold">
                                          <p:stCondLst>
                                            <p:cond delay="0"/>
                                          </p:stCondLst>
                                        </p:cTn>
                                        <p:tgtEl>
                                          <p:spTgt spid="4158"/>
                                        </p:tgtEl>
                                        <p:attrNameLst>
                                          <p:attrName>style.visibility</p:attrName>
                                        </p:attrNameLst>
                                      </p:cBhvr>
                                      <p:to>
                                        <p:strVal val="visible"/>
                                      </p:to>
                                    </p:set>
                                    <p:animEffect transition="in" filter="fade">
                                      <p:cBhvr>
                                        <p:cTn id="88" dur="1000"/>
                                        <p:tgtEl>
                                          <p:spTgt spid="4158"/>
                                        </p:tgtEl>
                                      </p:cBhvr>
                                    </p:animEffect>
                                  </p:childTnLst>
                                </p:cTn>
                              </p:par>
                              <p:par>
                                <p:cTn id="89" presetID="10" presetClass="entr" presetSubtype="0" fill="hold" nodeType="withEffect">
                                  <p:stCondLst>
                                    <p:cond delay="0"/>
                                  </p:stCondLst>
                                  <p:childTnLst>
                                    <p:set>
                                      <p:cBhvr>
                                        <p:cTn id="90" dur="1" fill="hold">
                                          <p:stCondLst>
                                            <p:cond delay="0"/>
                                          </p:stCondLst>
                                        </p:cTn>
                                        <p:tgtEl>
                                          <p:spTgt spid="4159"/>
                                        </p:tgtEl>
                                        <p:attrNameLst>
                                          <p:attrName>style.visibility</p:attrName>
                                        </p:attrNameLst>
                                      </p:cBhvr>
                                      <p:to>
                                        <p:strVal val="visible"/>
                                      </p:to>
                                    </p:set>
                                    <p:animEffect transition="in" filter="fade">
                                      <p:cBhvr>
                                        <p:cTn id="91" dur="1000"/>
                                        <p:tgtEl>
                                          <p:spTgt spid="4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“At what speed did the turbine operate?”</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8" y="5006440"/>
            <a:ext cx="4994983" cy="919401"/>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16,000 rpm bladeless turbine. ...</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“16,000 rpm”</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431F2690-96D1-9B42-8CE6-309EEE913FB1}"/>
              </a:ext>
            </a:extLst>
          </p:cNvPr>
          <p:cNvSpPr>
            <a:spLocks noGrp="1"/>
          </p:cNvSpPr>
          <p:nvPr>
            <p:ph type="sldNum" sz="quarter" idx="10"/>
          </p:nvPr>
        </p:nvSpPr>
        <p:spPr/>
        <p:txBody>
          <a:bodyPr/>
          <a:lstStyle/>
          <a:p>
            <a:pPr>
              <a:defRPr/>
            </a:pPr>
            <a:fld id="{0121240C-47AF-2F4D-83B3-CC3EDF50F794}" type="slidenum">
              <a:rPr lang="en-US" smtClean="0"/>
              <a:pPr>
                <a:defRPr/>
              </a:pPr>
              <a:t>11</a:t>
            </a:fld>
            <a:endParaRPr lang="en-US" dirty="0"/>
          </a:p>
        </p:txBody>
      </p:sp>
      <p:sp>
        <p:nvSpPr>
          <p:cNvPr id="4" name="Rectangle 3">
            <a:extLst>
              <a:ext uri="{FF2B5EF4-FFF2-40B4-BE49-F238E27FC236}">
                <a16:creationId xmlns:a16="http://schemas.microsoft.com/office/drawing/2014/main" id="{90CF9E5E-D723-774D-9489-54354A8F6EA4}"/>
              </a:ext>
            </a:extLst>
          </p:cNvPr>
          <p:cNvSpPr/>
          <p:nvPr/>
        </p:nvSpPr>
        <p:spPr>
          <a:xfrm>
            <a:off x="2761512" y="6356799"/>
            <a:ext cx="6096000" cy="369332"/>
          </a:xfrm>
          <a:prstGeom prst="rect">
            <a:avLst/>
          </a:prstGeom>
        </p:spPr>
        <p:txBody>
          <a:bodyPr>
            <a:spAutoFit/>
          </a:bodyPr>
          <a:lstStyle/>
          <a:p>
            <a:pPr marL="11113" lvl="2" algn="ctr"/>
            <a:r>
              <a:rPr lang="en-US" dirty="0">
                <a:solidFill>
                  <a:schemeClr val="bg1">
                    <a:lumMod val="50000"/>
                  </a:schemeClr>
                </a:solidFill>
              </a:rPr>
              <a:t>[</a:t>
            </a:r>
            <a:r>
              <a:rPr lang="en-US" dirty="0" err="1">
                <a:solidFill>
                  <a:schemeClr val="bg1">
                    <a:lumMod val="50000"/>
                  </a:schemeClr>
                </a:solidFill>
              </a:rPr>
              <a:t>Rajpurkar</a:t>
            </a:r>
            <a:r>
              <a:rPr lang="en-US" dirty="0">
                <a:solidFill>
                  <a:schemeClr val="bg1">
                    <a:lumMod val="50000"/>
                  </a:schemeClr>
                </a:solidFill>
              </a:rPr>
              <a:t> et al. 2016]</a:t>
            </a:r>
            <a:endParaRPr lang="en-US" dirty="0"/>
          </a:p>
        </p:txBody>
      </p:sp>
      <p:sp>
        <p:nvSpPr>
          <p:cNvPr id="37" name="TextBox 36">
            <a:extLst>
              <a:ext uri="{FF2B5EF4-FFF2-40B4-BE49-F238E27FC236}">
                <a16:creationId xmlns:a16="http://schemas.microsoft.com/office/drawing/2014/main" id="{CFBF06A7-7149-8A4E-A7F7-868DF1BE5522}"/>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418104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163"/>
        <p:cNvGrpSpPr/>
        <p:nvPr/>
      </p:nvGrpSpPr>
      <p:grpSpPr>
        <a:xfrm>
          <a:off x="0" y="0"/>
          <a:ext cx="0" cy="0"/>
          <a:chOff x="0" y="0"/>
          <a:chExt cx="0" cy="0"/>
        </a:xfrm>
      </p:grpSpPr>
      <p:sp>
        <p:nvSpPr>
          <p:cNvPr id="4164" name="Google Shape;4164;p383"/>
          <p:cNvSpPr/>
          <p:nvPr/>
        </p:nvSpPr>
        <p:spPr>
          <a:xfrm>
            <a:off x="7060967" y="1816700"/>
            <a:ext cx="4835200" cy="440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Sub-task Instructions:</a:t>
            </a:r>
            <a:r>
              <a:rPr lang="en" sz="1333" b="1">
                <a:latin typeface="Lato"/>
                <a:ea typeface="Lato"/>
                <a:cs typeface="Lato"/>
                <a:sym typeface="Lato"/>
              </a:rPr>
              <a:t> </a:t>
            </a:r>
            <a:endParaRPr sz="1333" b="1">
              <a:latin typeface="Lato"/>
              <a:ea typeface="Lato"/>
              <a:cs typeface="Lato"/>
              <a:sym typeface="Lato"/>
            </a:endParaRPr>
          </a:p>
          <a:p>
            <a:pPr algn="ctr">
              <a:spcBef>
                <a:spcPts val="0"/>
              </a:spcBef>
              <a:spcAft>
                <a:spcPts val="0"/>
              </a:spcAft>
            </a:pPr>
            <a:endParaRPr sz="1333" i="1">
              <a:latin typeface="Lato"/>
              <a:ea typeface="Lato"/>
              <a:cs typeface="Lato"/>
              <a:sym typeface="Lato"/>
            </a:endParaRPr>
          </a:p>
        </p:txBody>
      </p:sp>
      <p:sp>
        <p:nvSpPr>
          <p:cNvPr id="4165" name="Google Shape;4165;p383"/>
          <p:cNvSpPr/>
          <p:nvPr/>
        </p:nvSpPr>
        <p:spPr>
          <a:xfrm>
            <a:off x="9248400" y="4871733"/>
            <a:ext cx="2425600" cy="102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Input/outputs:</a:t>
            </a:r>
            <a:r>
              <a:rPr lang="en" sz="1333" b="1">
                <a:latin typeface="Lato"/>
                <a:ea typeface="Lato"/>
                <a:cs typeface="Lato"/>
                <a:sym typeface="Lato"/>
              </a:rPr>
              <a:t> </a:t>
            </a:r>
            <a:endParaRPr sz="1333" b="1" i="1">
              <a:latin typeface="Lato"/>
              <a:ea typeface="Lato"/>
              <a:cs typeface="Lato"/>
              <a:sym typeface="Lato"/>
            </a:endParaRPr>
          </a:p>
        </p:txBody>
      </p:sp>
      <p:sp>
        <p:nvSpPr>
          <p:cNvPr id="4166" name="Google Shape;4166;p383"/>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Schema Definition (7)</a:t>
            </a:r>
            <a:endParaRPr/>
          </a:p>
          <a:p>
            <a:endParaRPr/>
          </a:p>
        </p:txBody>
      </p:sp>
      <p:sp>
        <p:nvSpPr>
          <p:cNvPr id="4167" name="Google Shape;4167;p383"/>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110</a:t>
            </a:fld>
            <a:endParaRPr/>
          </a:p>
        </p:txBody>
      </p:sp>
      <p:sp>
        <p:nvSpPr>
          <p:cNvPr id="4168" name="Google Shape;4168;p383"/>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110</a:t>
            </a:fld>
            <a:endParaRPr/>
          </a:p>
        </p:txBody>
      </p:sp>
      <p:sp>
        <p:nvSpPr>
          <p:cNvPr id="4169" name="Google Shape;4169;p383"/>
          <p:cNvSpPr/>
          <p:nvPr/>
        </p:nvSpPr>
        <p:spPr>
          <a:xfrm>
            <a:off x="8008731" y="2280067"/>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Definition</a:t>
            </a:r>
            <a:endParaRPr/>
          </a:p>
        </p:txBody>
      </p:sp>
      <p:sp>
        <p:nvSpPr>
          <p:cNvPr id="4170" name="Google Shape;4170;p383"/>
          <p:cNvSpPr/>
          <p:nvPr/>
        </p:nvSpPr>
        <p:spPr>
          <a:xfrm>
            <a:off x="9183825" y="2280033"/>
            <a:ext cx="11324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“Don’t” instructions</a:t>
            </a:r>
            <a:endParaRPr/>
          </a:p>
        </p:txBody>
      </p:sp>
      <p:sp>
        <p:nvSpPr>
          <p:cNvPr id="4171" name="Google Shape;4171;p383"/>
          <p:cNvSpPr/>
          <p:nvPr/>
        </p:nvSpPr>
        <p:spPr>
          <a:xfrm>
            <a:off x="10456433" y="2280033"/>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Emphasize/Caution</a:t>
            </a:r>
            <a:endParaRPr/>
          </a:p>
        </p:txBody>
      </p:sp>
      <p:sp>
        <p:nvSpPr>
          <p:cNvPr id="4172" name="Google Shape;4172;p383"/>
          <p:cNvSpPr/>
          <p:nvPr/>
        </p:nvSpPr>
        <p:spPr>
          <a:xfrm>
            <a:off x="7474533" y="3490933"/>
            <a:ext cx="1692800" cy="102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Positive example</a:t>
            </a:r>
            <a:endParaRPr/>
          </a:p>
        </p:txBody>
      </p:sp>
      <p:sp>
        <p:nvSpPr>
          <p:cNvPr id="4173" name="Google Shape;4173;p383"/>
          <p:cNvSpPr/>
          <p:nvPr/>
        </p:nvSpPr>
        <p:spPr>
          <a:xfrm>
            <a:off x="9726200" y="3483500"/>
            <a:ext cx="1563600" cy="93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Negative example</a:t>
            </a:r>
            <a:endParaRPr/>
          </a:p>
        </p:txBody>
      </p:sp>
      <p:sp>
        <p:nvSpPr>
          <p:cNvPr id="4174" name="Google Shape;4174;p383"/>
          <p:cNvSpPr/>
          <p:nvPr/>
        </p:nvSpPr>
        <p:spPr>
          <a:xfrm>
            <a:off x="7608525"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175" name="Google Shape;4175;p383"/>
          <p:cNvSpPr/>
          <p:nvPr/>
        </p:nvSpPr>
        <p:spPr>
          <a:xfrm>
            <a:off x="8463592"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176" name="Google Shape;4176;p383"/>
          <p:cNvSpPr/>
          <p:nvPr/>
        </p:nvSpPr>
        <p:spPr>
          <a:xfrm>
            <a:off x="8050925" y="4215889"/>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177" name="Google Shape;4177;p383"/>
          <p:cNvSpPr/>
          <p:nvPr/>
        </p:nvSpPr>
        <p:spPr>
          <a:xfrm>
            <a:off x="9856048"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4178" name="Google Shape;4178;p383"/>
          <p:cNvSpPr/>
          <p:nvPr/>
        </p:nvSpPr>
        <p:spPr>
          <a:xfrm>
            <a:off x="10609260"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4179" name="Google Shape;4179;p383"/>
          <p:cNvSpPr/>
          <p:nvPr/>
        </p:nvSpPr>
        <p:spPr>
          <a:xfrm>
            <a:off x="9861492" y="4167567"/>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4180" name="Google Shape;4180;p383"/>
          <p:cNvSpPr/>
          <p:nvPr/>
        </p:nvSpPr>
        <p:spPr>
          <a:xfrm>
            <a:off x="10511335" y="4167577"/>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Suggestion</a:t>
            </a:r>
            <a:endParaRPr sz="1600"/>
          </a:p>
        </p:txBody>
      </p:sp>
      <p:sp>
        <p:nvSpPr>
          <p:cNvPr id="4181" name="Google Shape;4181;p383"/>
          <p:cNvSpPr/>
          <p:nvPr/>
        </p:nvSpPr>
        <p:spPr>
          <a:xfrm>
            <a:off x="10649753" y="5330340"/>
            <a:ext cx="809200" cy="284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output</a:t>
            </a:r>
            <a:endParaRPr/>
          </a:p>
        </p:txBody>
      </p:sp>
      <p:sp>
        <p:nvSpPr>
          <p:cNvPr id="4182" name="Google Shape;4182;p383"/>
          <p:cNvSpPr/>
          <p:nvPr/>
        </p:nvSpPr>
        <p:spPr>
          <a:xfrm>
            <a:off x="7237933" y="3095833"/>
            <a:ext cx="4436000" cy="16100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Examples:</a:t>
            </a:r>
            <a:r>
              <a:rPr lang="en" sz="1333" b="1">
                <a:latin typeface="Lato"/>
                <a:ea typeface="Lato"/>
                <a:cs typeface="Lato"/>
                <a:sym typeface="Lato"/>
              </a:rPr>
              <a:t> </a:t>
            </a:r>
            <a:endParaRPr sz="1333" b="1" i="1">
              <a:latin typeface="Lato"/>
              <a:ea typeface="Lato"/>
              <a:cs typeface="Lato"/>
              <a:sym typeface="Lato"/>
            </a:endParaRPr>
          </a:p>
        </p:txBody>
      </p:sp>
      <p:sp>
        <p:nvSpPr>
          <p:cNvPr id="4183" name="Google Shape;4183;p383"/>
          <p:cNvSpPr/>
          <p:nvPr/>
        </p:nvSpPr>
        <p:spPr>
          <a:xfrm>
            <a:off x="7669647" y="5187875"/>
            <a:ext cx="101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Prompt message </a:t>
            </a:r>
            <a:endParaRPr/>
          </a:p>
        </p:txBody>
      </p:sp>
      <p:sp>
        <p:nvSpPr>
          <p:cNvPr id="4184" name="Google Shape;4184;p383"/>
          <p:cNvSpPr/>
          <p:nvPr/>
        </p:nvSpPr>
        <p:spPr>
          <a:xfrm>
            <a:off x="7300100" y="2280067"/>
            <a:ext cx="62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Title</a:t>
            </a:r>
            <a:endParaRPr/>
          </a:p>
        </p:txBody>
      </p:sp>
      <p:sp>
        <p:nvSpPr>
          <p:cNvPr id="4185" name="Google Shape;4185;p383"/>
          <p:cNvSpPr/>
          <p:nvPr/>
        </p:nvSpPr>
        <p:spPr>
          <a:xfrm>
            <a:off x="9483077" y="5320540"/>
            <a:ext cx="682400" cy="30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input</a:t>
            </a:r>
            <a:endParaRPr/>
          </a:p>
        </p:txBody>
      </p:sp>
      <p:sp>
        <p:nvSpPr>
          <p:cNvPr id="4186" name="Google Shape;4186;p383"/>
          <p:cNvSpPr txBox="1"/>
          <p:nvPr/>
        </p:nvSpPr>
        <p:spPr>
          <a:xfrm>
            <a:off x="10123833" y="5592067"/>
            <a:ext cx="19792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 instances</a:t>
            </a:r>
            <a:endParaRPr sz="1067">
              <a:latin typeface="Lato"/>
              <a:ea typeface="Lato"/>
              <a:cs typeface="Lato"/>
              <a:sym typeface="Lato"/>
            </a:endParaRPr>
          </a:p>
        </p:txBody>
      </p:sp>
      <p:sp>
        <p:nvSpPr>
          <p:cNvPr id="4187" name="Google Shape;4187;p383"/>
          <p:cNvSpPr txBox="1"/>
          <p:nvPr/>
        </p:nvSpPr>
        <p:spPr>
          <a:xfrm>
            <a:off x="9960967" y="4387901"/>
            <a:ext cx="18648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examples for sub-task</a:t>
            </a:r>
            <a:endParaRPr sz="1067">
              <a:latin typeface="Lato"/>
              <a:ea typeface="Lato"/>
              <a:cs typeface="Lato"/>
              <a:sym typeface="Lato"/>
            </a:endParaRPr>
          </a:p>
        </p:txBody>
      </p:sp>
      <p:sp>
        <p:nvSpPr>
          <p:cNvPr id="4188" name="Google Shape;4188;p383"/>
          <p:cNvSpPr txBox="1"/>
          <p:nvPr/>
        </p:nvSpPr>
        <p:spPr>
          <a:xfrm>
            <a:off x="10880275" y="5903801"/>
            <a:ext cx="11324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sub-tasks</a:t>
            </a:r>
            <a:endParaRPr sz="1067">
              <a:latin typeface="Lato"/>
              <a:ea typeface="Lato"/>
              <a:cs typeface="Lato"/>
              <a:sym typeface="Lato"/>
            </a:endParaRPr>
          </a:p>
        </p:txBody>
      </p:sp>
      <p:pic>
        <p:nvPicPr>
          <p:cNvPr id="4189" name="Google Shape;4189;p383"/>
          <p:cNvPicPr preferRelativeResize="0"/>
          <p:nvPr/>
        </p:nvPicPr>
        <p:blipFill rotWithShape="1">
          <a:blip r:embed="rId3">
            <a:alphaModFix/>
          </a:blip>
          <a:srcRect l="10084" r="6844"/>
          <a:stretch/>
        </p:blipFill>
        <p:spPr>
          <a:xfrm>
            <a:off x="109567" y="1606501"/>
            <a:ext cx="6857567" cy="5192735"/>
          </a:xfrm>
          <a:prstGeom prst="rect">
            <a:avLst/>
          </a:prstGeom>
          <a:noFill/>
          <a:ln>
            <a:noFill/>
          </a:ln>
        </p:spPr>
      </p:pic>
      <p:sp>
        <p:nvSpPr>
          <p:cNvPr id="4190" name="Google Shape;4190;p383"/>
          <p:cNvSpPr/>
          <p:nvPr/>
        </p:nvSpPr>
        <p:spPr>
          <a:xfrm>
            <a:off x="3715367" y="6217500"/>
            <a:ext cx="3048000" cy="470000"/>
          </a:xfrm>
          <a:prstGeom prst="roundRect">
            <a:avLst>
              <a:gd name="adj" fmla="val 0"/>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4191" name="Google Shape;4191;p383"/>
          <p:cNvCxnSpPr>
            <a:stCxn id="4190" idx="2"/>
          </p:cNvCxnSpPr>
          <p:nvPr/>
        </p:nvCxnSpPr>
        <p:spPr>
          <a:xfrm rot="-5400000">
            <a:off x="6661767" y="2830700"/>
            <a:ext cx="2434400" cy="5279200"/>
          </a:xfrm>
          <a:prstGeom prst="curvedConnector4">
            <a:avLst>
              <a:gd name="adj1" fmla="val -13043"/>
              <a:gd name="adj2" fmla="val 64434"/>
            </a:avLst>
          </a:prstGeom>
          <a:noFill/>
          <a:ln w="9525" cap="flat" cmpd="sng">
            <a:solidFill>
              <a:srgbClr val="FF0000"/>
            </a:solidFill>
            <a:prstDash val="solid"/>
            <a:round/>
            <a:headEnd type="stealth"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4"/>
                                        </p:tgtEl>
                                        <p:attrNameLst>
                                          <p:attrName>style.visibility</p:attrName>
                                        </p:attrNameLst>
                                      </p:cBhvr>
                                      <p:to>
                                        <p:strVal val="visible"/>
                                      </p:to>
                                    </p:set>
                                    <p:animEffect transition="in" filter="fade">
                                      <p:cBhvr>
                                        <p:cTn id="7" dur="1000"/>
                                        <p:tgtEl>
                                          <p:spTgt spid="4164"/>
                                        </p:tgtEl>
                                      </p:cBhvr>
                                    </p:animEffect>
                                  </p:childTnLst>
                                </p:cTn>
                              </p:par>
                              <p:par>
                                <p:cTn id="8" presetID="10" presetClass="entr" presetSubtype="0" fill="hold" nodeType="withEffect">
                                  <p:stCondLst>
                                    <p:cond delay="0"/>
                                  </p:stCondLst>
                                  <p:childTnLst>
                                    <p:set>
                                      <p:cBhvr>
                                        <p:cTn id="9" dur="1" fill="hold">
                                          <p:stCondLst>
                                            <p:cond delay="0"/>
                                          </p:stCondLst>
                                        </p:cTn>
                                        <p:tgtEl>
                                          <p:spTgt spid="4165"/>
                                        </p:tgtEl>
                                        <p:attrNameLst>
                                          <p:attrName>style.visibility</p:attrName>
                                        </p:attrNameLst>
                                      </p:cBhvr>
                                      <p:to>
                                        <p:strVal val="visible"/>
                                      </p:to>
                                    </p:set>
                                    <p:animEffect transition="in" filter="fade">
                                      <p:cBhvr>
                                        <p:cTn id="10" dur="1000"/>
                                        <p:tgtEl>
                                          <p:spTgt spid="4165"/>
                                        </p:tgtEl>
                                      </p:cBhvr>
                                    </p:animEffect>
                                  </p:childTnLst>
                                </p:cTn>
                              </p:par>
                              <p:par>
                                <p:cTn id="11" presetID="10" presetClass="entr" presetSubtype="0" fill="hold" nodeType="withEffect">
                                  <p:stCondLst>
                                    <p:cond delay="0"/>
                                  </p:stCondLst>
                                  <p:childTnLst>
                                    <p:set>
                                      <p:cBhvr>
                                        <p:cTn id="12" dur="1" fill="hold">
                                          <p:stCondLst>
                                            <p:cond delay="0"/>
                                          </p:stCondLst>
                                        </p:cTn>
                                        <p:tgtEl>
                                          <p:spTgt spid="4167"/>
                                        </p:tgtEl>
                                        <p:attrNameLst>
                                          <p:attrName>style.visibility</p:attrName>
                                        </p:attrNameLst>
                                      </p:cBhvr>
                                      <p:to>
                                        <p:strVal val="visible"/>
                                      </p:to>
                                    </p:set>
                                    <p:animEffect transition="in" filter="fade">
                                      <p:cBhvr>
                                        <p:cTn id="13" dur="1000"/>
                                        <p:tgtEl>
                                          <p:spTgt spid="4167"/>
                                        </p:tgtEl>
                                      </p:cBhvr>
                                    </p:animEffect>
                                  </p:childTnLst>
                                </p:cTn>
                              </p:par>
                              <p:par>
                                <p:cTn id="14" presetID="10" presetClass="entr" presetSubtype="0" fill="hold" nodeType="withEffect">
                                  <p:stCondLst>
                                    <p:cond delay="0"/>
                                  </p:stCondLst>
                                  <p:childTnLst>
                                    <p:set>
                                      <p:cBhvr>
                                        <p:cTn id="15" dur="1" fill="hold">
                                          <p:stCondLst>
                                            <p:cond delay="0"/>
                                          </p:stCondLst>
                                        </p:cTn>
                                        <p:tgtEl>
                                          <p:spTgt spid="4168"/>
                                        </p:tgtEl>
                                        <p:attrNameLst>
                                          <p:attrName>style.visibility</p:attrName>
                                        </p:attrNameLst>
                                      </p:cBhvr>
                                      <p:to>
                                        <p:strVal val="visible"/>
                                      </p:to>
                                    </p:set>
                                    <p:animEffect transition="in" filter="fade">
                                      <p:cBhvr>
                                        <p:cTn id="16" dur="1000"/>
                                        <p:tgtEl>
                                          <p:spTgt spid="4168"/>
                                        </p:tgtEl>
                                      </p:cBhvr>
                                    </p:animEffect>
                                  </p:childTnLst>
                                </p:cTn>
                              </p:par>
                              <p:par>
                                <p:cTn id="17" presetID="10" presetClass="entr" presetSubtype="0" fill="hold" nodeType="withEffect">
                                  <p:stCondLst>
                                    <p:cond delay="0"/>
                                  </p:stCondLst>
                                  <p:childTnLst>
                                    <p:set>
                                      <p:cBhvr>
                                        <p:cTn id="18" dur="1" fill="hold">
                                          <p:stCondLst>
                                            <p:cond delay="0"/>
                                          </p:stCondLst>
                                        </p:cTn>
                                        <p:tgtEl>
                                          <p:spTgt spid="4169"/>
                                        </p:tgtEl>
                                        <p:attrNameLst>
                                          <p:attrName>style.visibility</p:attrName>
                                        </p:attrNameLst>
                                      </p:cBhvr>
                                      <p:to>
                                        <p:strVal val="visible"/>
                                      </p:to>
                                    </p:set>
                                    <p:animEffect transition="in" filter="fade">
                                      <p:cBhvr>
                                        <p:cTn id="19" dur="1000"/>
                                        <p:tgtEl>
                                          <p:spTgt spid="4169"/>
                                        </p:tgtEl>
                                      </p:cBhvr>
                                    </p:animEffect>
                                  </p:childTnLst>
                                </p:cTn>
                              </p:par>
                              <p:par>
                                <p:cTn id="20" presetID="10" presetClass="entr" presetSubtype="0" fill="hold" nodeType="withEffect">
                                  <p:stCondLst>
                                    <p:cond delay="0"/>
                                  </p:stCondLst>
                                  <p:childTnLst>
                                    <p:set>
                                      <p:cBhvr>
                                        <p:cTn id="21" dur="1" fill="hold">
                                          <p:stCondLst>
                                            <p:cond delay="0"/>
                                          </p:stCondLst>
                                        </p:cTn>
                                        <p:tgtEl>
                                          <p:spTgt spid="4170"/>
                                        </p:tgtEl>
                                        <p:attrNameLst>
                                          <p:attrName>style.visibility</p:attrName>
                                        </p:attrNameLst>
                                      </p:cBhvr>
                                      <p:to>
                                        <p:strVal val="visible"/>
                                      </p:to>
                                    </p:set>
                                    <p:animEffect transition="in" filter="fade">
                                      <p:cBhvr>
                                        <p:cTn id="22" dur="1000"/>
                                        <p:tgtEl>
                                          <p:spTgt spid="4170"/>
                                        </p:tgtEl>
                                      </p:cBhvr>
                                    </p:animEffect>
                                  </p:childTnLst>
                                </p:cTn>
                              </p:par>
                              <p:par>
                                <p:cTn id="23" presetID="10" presetClass="entr" presetSubtype="0" fill="hold" nodeType="withEffect">
                                  <p:stCondLst>
                                    <p:cond delay="0"/>
                                  </p:stCondLst>
                                  <p:childTnLst>
                                    <p:set>
                                      <p:cBhvr>
                                        <p:cTn id="24" dur="1" fill="hold">
                                          <p:stCondLst>
                                            <p:cond delay="0"/>
                                          </p:stCondLst>
                                        </p:cTn>
                                        <p:tgtEl>
                                          <p:spTgt spid="4171"/>
                                        </p:tgtEl>
                                        <p:attrNameLst>
                                          <p:attrName>style.visibility</p:attrName>
                                        </p:attrNameLst>
                                      </p:cBhvr>
                                      <p:to>
                                        <p:strVal val="visible"/>
                                      </p:to>
                                    </p:set>
                                    <p:animEffect transition="in" filter="fade">
                                      <p:cBhvr>
                                        <p:cTn id="25" dur="1000"/>
                                        <p:tgtEl>
                                          <p:spTgt spid="4171"/>
                                        </p:tgtEl>
                                      </p:cBhvr>
                                    </p:animEffect>
                                  </p:childTnLst>
                                </p:cTn>
                              </p:par>
                              <p:par>
                                <p:cTn id="26" presetID="10" presetClass="entr" presetSubtype="0" fill="hold" nodeType="withEffect">
                                  <p:stCondLst>
                                    <p:cond delay="0"/>
                                  </p:stCondLst>
                                  <p:childTnLst>
                                    <p:set>
                                      <p:cBhvr>
                                        <p:cTn id="27" dur="1" fill="hold">
                                          <p:stCondLst>
                                            <p:cond delay="0"/>
                                          </p:stCondLst>
                                        </p:cTn>
                                        <p:tgtEl>
                                          <p:spTgt spid="4172"/>
                                        </p:tgtEl>
                                        <p:attrNameLst>
                                          <p:attrName>style.visibility</p:attrName>
                                        </p:attrNameLst>
                                      </p:cBhvr>
                                      <p:to>
                                        <p:strVal val="visible"/>
                                      </p:to>
                                    </p:set>
                                    <p:animEffect transition="in" filter="fade">
                                      <p:cBhvr>
                                        <p:cTn id="28" dur="1000"/>
                                        <p:tgtEl>
                                          <p:spTgt spid="4172"/>
                                        </p:tgtEl>
                                      </p:cBhvr>
                                    </p:animEffect>
                                  </p:childTnLst>
                                </p:cTn>
                              </p:par>
                              <p:par>
                                <p:cTn id="29" presetID="10" presetClass="entr" presetSubtype="0" fill="hold" nodeType="withEffect">
                                  <p:stCondLst>
                                    <p:cond delay="0"/>
                                  </p:stCondLst>
                                  <p:childTnLst>
                                    <p:set>
                                      <p:cBhvr>
                                        <p:cTn id="30" dur="1" fill="hold">
                                          <p:stCondLst>
                                            <p:cond delay="0"/>
                                          </p:stCondLst>
                                        </p:cTn>
                                        <p:tgtEl>
                                          <p:spTgt spid="4173"/>
                                        </p:tgtEl>
                                        <p:attrNameLst>
                                          <p:attrName>style.visibility</p:attrName>
                                        </p:attrNameLst>
                                      </p:cBhvr>
                                      <p:to>
                                        <p:strVal val="visible"/>
                                      </p:to>
                                    </p:set>
                                    <p:animEffect transition="in" filter="fade">
                                      <p:cBhvr>
                                        <p:cTn id="31" dur="1000"/>
                                        <p:tgtEl>
                                          <p:spTgt spid="4173"/>
                                        </p:tgtEl>
                                      </p:cBhvr>
                                    </p:animEffect>
                                  </p:childTnLst>
                                </p:cTn>
                              </p:par>
                              <p:par>
                                <p:cTn id="32" presetID="10" presetClass="entr" presetSubtype="0" fill="hold" nodeType="withEffect">
                                  <p:stCondLst>
                                    <p:cond delay="0"/>
                                  </p:stCondLst>
                                  <p:childTnLst>
                                    <p:set>
                                      <p:cBhvr>
                                        <p:cTn id="33" dur="1" fill="hold">
                                          <p:stCondLst>
                                            <p:cond delay="0"/>
                                          </p:stCondLst>
                                        </p:cTn>
                                        <p:tgtEl>
                                          <p:spTgt spid="4174"/>
                                        </p:tgtEl>
                                        <p:attrNameLst>
                                          <p:attrName>style.visibility</p:attrName>
                                        </p:attrNameLst>
                                      </p:cBhvr>
                                      <p:to>
                                        <p:strVal val="visible"/>
                                      </p:to>
                                    </p:set>
                                    <p:animEffect transition="in" filter="fade">
                                      <p:cBhvr>
                                        <p:cTn id="34" dur="1000"/>
                                        <p:tgtEl>
                                          <p:spTgt spid="4174"/>
                                        </p:tgtEl>
                                      </p:cBhvr>
                                    </p:animEffect>
                                  </p:childTnLst>
                                </p:cTn>
                              </p:par>
                              <p:par>
                                <p:cTn id="35" presetID="10" presetClass="entr" presetSubtype="0" fill="hold" nodeType="withEffect">
                                  <p:stCondLst>
                                    <p:cond delay="0"/>
                                  </p:stCondLst>
                                  <p:childTnLst>
                                    <p:set>
                                      <p:cBhvr>
                                        <p:cTn id="36" dur="1" fill="hold">
                                          <p:stCondLst>
                                            <p:cond delay="0"/>
                                          </p:stCondLst>
                                        </p:cTn>
                                        <p:tgtEl>
                                          <p:spTgt spid="4175"/>
                                        </p:tgtEl>
                                        <p:attrNameLst>
                                          <p:attrName>style.visibility</p:attrName>
                                        </p:attrNameLst>
                                      </p:cBhvr>
                                      <p:to>
                                        <p:strVal val="visible"/>
                                      </p:to>
                                    </p:set>
                                    <p:animEffect transition="in" filter="fade">
                                      <p:cBhvr>
                                        <p:cTn id="37" dur="1000"/>
                                        <p:tgtEl>
                                          <p:spTgt spid="4175"/>
                                        </p:tgtEl>
                                      </p:cBhvr>
                                    </p:animEffect>
                                  </p:childTnLst>
                                </p:cTn>
                              </p:par>
                              <p:par>
                                <p:cTn id="38" presetID="10" presetClass="entr" presetSubtype="0" fill="hold" nodeType="withEffect">
                                  <p:stCondLst>
                                    <p:cond delay="0"/>
                                  </p:stCondLst>
                                  <p:childTnLst>
                                    <p:set>
                                      <p:cBhvr>
                                        <p:cTn id="39" dur="1" fill="hold">
                                          <p:stCondLst>
                                            <p:cond delay="0"/>
                                          </p:stCondLst>
                                        </p:cTn>
                                        <p:tgtEl>
                                          <p:spTgt spid="4176"/>
                                        </p:tgtEl>
                                        <p:attrNameLst>
                                          <p:attrName>style.visibility</p:attrName>
                                        </p:attrNameLst>
                                      </p:cBhvr>
                                      <p:to>
                                        <p:strVal val="visible"/>
                                      </p:to>
                                    </p:set>
                                    <p:animEffect transition="in" filter="fade">
                                      <p:cBhvr>
                                        <p:cTn id="40" dur="1000"/>
                                        <p:tgtEl>
                                          <p:spTgt spid="4176"/>
                                        </p:tgtEl>
                                      </p:cBhvr>
                                    </p:animEffect>
                                  </p:childTnLst>
                                </p:cTn>
                              </p:par>
                              <p:par>
                                <p:cTn id="41" presetID="10" presetClass="entr" presetSubtype="0" fill="hold" nodeType="withEffect">
                                  <p:stCondLst>
                                    <p:cond delay="0"/>
                                  </p:stCondLst>
                                  <p:childTnLst>
                                    <p:set>
                                      <p:cBhvr>
                                        <p:cTn id="42" dur="1" fill="hold">
                                          <p:stCondLst>
                                            <p:cond delay="0"/>
                                          </p:stCondLst>
                                        </p:cTn>
                                        <p:tgtEl>
                                          <p:spTgt spid="4177"/>
                                        </p:tgtEl>
                                        <p:attrNameLst>
                                          <p:attrName>style.visibility</p:attrName>
                                        </p:attrNameLst>
                                      </p:cBhvr>
                                      <p:to>
                                        <p:strVal val="visible"/>
                                      </p:to>
                                    </p:set>
                                    <p:animEffect transition="in" filter="fade">
                                      <p:cBhvr>
                                        <p:cTn id="43" dur="1000"/>
                                        <p:tgtEl>
                                          <p:spTgt spid="4177"/>
                                        </p:tgtEl>
                                      </p:cBhvr>
                                    </p:animEffect>
                                  </p:childTnLst>
                                </p:cTn>
                              </p:par>
                              <p:par>
                                <p:cTn id="44" presetID="10" presetClass="entr" presetSubtype="0" fill="hold" nodeType="withEffect">
                                  <p:stCondLst>
                                    <p:cond delay="0"/>
                                  </p:stCondLst>
                                  <p:childTnLst>
                                    <p:set>
                                      <p:cBhvr>
                                        <p:cTn id="45" dur="1" fill="hold">
                                          <p:stCondLst>
                                            <p:cond delay="0"/>
                                          </p:stCondLst>
                                        </p:cTn>
                                        <p:tgtEl>
                                          <p:spTgt spid="4178"/>
                                        </p:tgtEl>
                                        <p:attrNameLst>
                                          <p:attrName>style.visibility</p:attrName>
                                        </p:attrNameLst>
                                      </p:cBhvr>
                                      <p:to>
                                        <p:strVal val="visible"/>
                                      </p:to>
                                    </p:set>
                                    <p:animEffect transition="in" filter="fade">
                                      <p:cBhvr>
                                        <p:cTn id="46" dur="1000"/>
                                        <p:tgtEl>
                                          <p:spTgt spid="4178"/>
                                        </p:tgtEl>
                                      </p:cBhvr>
                                    </p:animEffect>
                                  </p:childTnLst>
                                </p:cTn>
                              </p:par>
                              <p:par>
                                <p:cTn id="47" presetID="10" presetClass="entr" presetSubtype="0" fill="hold" nodeType="withEffect">
                                  <p:stCondLst>
                                    <p:cond delay="0"/>
                                  </p:stCondLst>
                                  <p:childTnLst>
                                    <p:set>
                                      <p:cBhvr>
                                        <p:cTn id="48" dur="1" fill="hold">
                                          <p:stCondLst>
                                            <p:cond delay="0"/>
                                          </p:stCondLst>
                                        </p:cTn>
                                        <p:tgtEl>
                                          <p:spTgt spid="4179"/>
                                        </p:tgtEl>
                                        <p:attrNameLst>
                                          <p:attrName>style.visibility</p:attrName>
                                        </p:attrNameLst>
                                      </p:cBhvr>
                                      <p:to>
                                        <p:strVal val="visible"/>
                                      </p:to>
                                    </p:set>
                                    <p:animEffect transition="in" filter="fade">
                                      <p:cBhvr>
                                        <p:cTn id="49" dur="1000"/>
                                        <p:tgtEl>
                                          <p:spTgt spid="4179"/>
                                        </p:tgtEl>
                                      </p:cBhvr>
                                    </p:animEffect>
                                  </p:childTnLst>
                                </p:cTn>
                              </p:par>
                              <p:par>
                                <p:cTn id="50" presetID="10" presetClass="entr" presetSubtype="0" fill="hold" nodeType="withEffect">
                                  <p:stCondLst>
                                    <p:cond delay="0"/>
                                  </p:stCondLst>
                                  <p:childTnLst>
                                    <p:set>
                                      <p:cBhvr>
                                        <p:cTn id="51" dur="1" fill="hold">
                                          <p:stCondLst>
                                            <p:cond delay="0"/>
                                          </p:stCondLst>
                                        </p:cTn>
                                        <p:tgtEl>
                                          <p:spTgt spid="4180"/>
                                        </p:tgtEl>
                                        <p:attrNameLst>
                                          <p:attrName>style.visibility</p:attrName>
                                        </p:attrNameLst>
                                      </p:cBhvr>
                                      <p:to>
                                        <p:strVal val="visible"/>
                                      </p:to>
                                    </p:set>
                                    <p:animEffect transition="in" filter="fade">
                                      <p:cBhvr>
                                        <p:cTn id="52" dur="1000"/>
                                        <p:tgtEl>
                                          <p:spTgt spid="4180"/>
                                        </p:tgtEl>
                                      </p:cBhvr>
                                    </p:animEffect>
                                  </p:childTnLst>
                                </p:cTn>
                              </p:par>
                              <p:par>
                                <p:cTn id="53" presetID="10" presetClass="entr" presetSubtype="0" fill="hold" nodeType="withEffect">
                                  <p:stCondLst>
                                    <p:cond delay="0"/>
                                  </p:stCondLst>
                                  <p:childTnLst>
                                    <p:set>
                                      <p:cBhvr>
                                        <p:cTn id="54" dur="1" fill="hold">
                                          <p:stCondLst>
                                            <p:cond delay="0"/>
                                          </p:stCondLst>
                                        </p:cTn>
                                        <p:tgtEl>
                                          <p:spTgt spid="4181"/>
                                        </p:tgtEl>
                                        <p:attrNameLst>
                                          <p:attrName>style.visibility</p:attrName>
                                        </p:attrNameLst>
                                      </p:cBhvr>
                                      <p:to>
                                        <p:strVal val="visible"/>
                                      </p:to>
                                    </p:set>
                                    <p:animEffect transition="in" filter="fade">
                                      <p:cBhvr>
                                        <p:cTn id="55" dur="1000"/>
                                        <p:tgtEl>
                                          <p:spTgt spid="4181"/>
                                        </p:tgtEl>
                                      </p:cBhvr>
                                    </p:animEffect>
                                  </p:childTnLst>
                                </p:cTn>
                              </p:par>
                              <p:par>
                                <p:cTn id="56" presetID="10" presetClass="entr" presetSubtype="0" fill="hold" nodeType="withEffect">
                                  <p:stCondLst>
                                    <p:cond delay="0"/>
                                  </p:stCondLst>
                                  <p:childTnLst>
                                    <p:set>
                                      <p:cBhvr>
                                        <p:cTn id="57" dur="1" fill="hold">
                                          <p:stCondLst>
                                            <p:cond delay="0"/>
                                          </p:stCondLst>
                                        </p:cTn>
                                        <p:tgtEl>
                                          <p:spTgt spid="4182"/>
                                        </p:tgtEl>
                                        <p:attrNameLst>
                                          <p:attrName>style.visibility</p:attrName>
                                        </p:attrNameLst>
                                      </p:cBhvr>
                                      <p:to>
                                        <p:strVal val="visible"/>
                                      </p:to>
                                    </p:set>
                                    <p:animEffect transition="in" filter="fade">
                                      <p:cBhvr>
                                        <p:cTn id="58" dur="1000"/>
                                        <p:tgtEl>
                                          <p:spTgt spid="4182"/>
                                        </p:tgtEl>
                                      </p:cBhvr>
                                    </p:animEffect>
                                  </p:childTnLst>
                                </p:cTn>
                              </p:par>
                              <p:par>
                                <p:cTn id="59" presetID="10" presetClass="entr" presetSubtype="0" fill="hold" nodeType="withEffect">
                                  <p:stCondLst>
                                    <p:cond delay="0"/>
                                  </p:stCondLst>
                                  <p:childTnLst>
                                    <p:set>
                                      <p:cBhvr>
                                        <p:cTn id="60" dur="1" fill="hold">
                                          <p:stCondLst>
                                            <p:cond delay="0"/>
                                          </p:stCondLst>
                                        </p:cTn>
                                        <p:tgtEl>
                                          <p:spTgt spid="4183"/>
                                        </p:tgtEl>
                                        <p:attrNameLst>
                                          <p:attrName>style.visibility</p:attrName>
                                        </p:attrNameLst>
                                      </p:cBhvr>
                                      <p:to>
                                        <p:strVal val="visible"/>
                                      </p:to>
                                    </p:set>
                                    <p:animEffect transition="in" filter="fade">
                                      <p:cBhvr>
                                        <p:cTn id="61" dur="1000"/>
                                        <p:tgtEl>
                                          <p:spTgt spid="4183"/>
                                        </p:tgtEl>
                                      </p:cBhvr>
                                    </p:animEffect>
                                  </p:childTnLst>
                                </p:cTn>
                              </p:par>
                              <p:par>
                                <p:cTn id="62" presetID="10" presetClass="entr" presetSubtype="0" fill="hold" nodeType="withEffect">
                                  <p:stCondLst>
                                    <p:cond delay="0"/>
                                  </p:stCondLst>
                                  <p:childTnLst>
                                    <p:set>
                                      <p:cBhvr>
                                        <p:cTn id="63" dur="1" fill="hold">
                                          <p:stCondLst>
                                            <p:cond delay="0"/>
                                          </p:stCondLst>
                                        </p:cTn>
                                        <p:tgtEl>
                                          <p:spTgt spid="4184"/>
                                        </p:tgtEl>
                                        <p:attrNameLst>
                                          <p:attrName>style.visibility</p:attrName>
                                        </p:attrNameLst>
                                      </p:cBhvr>
                                      <p:to>
                                        <p:strVal val="visible"/>
                                      </p:to>
                                    </p:set>
                                    <p:animEffect transition="in" filter="fade">
                                      <p:cBhvr>
                                        <p:cTn id="64" dur="1000"/>
                                        <p:tgtEl>
                                          <p:spTgt spid="4184"/>
                                        </p:tgtEl>
                                      </p:cBhvr>
                                    </p:animEffect>
                                  </p:childTnLst>
                                </p:cTn>
                              </p:par>
                              <p:par>
                                <p:cTn id="65" presetID="10" presetClass="entr" presetSubtype="0" fill="hold" nodeType="withEffect">
                                  <p:stCondLst>
                                    <p:cond delay="0"/>
                                  </p:stCondLst>
                                  <p:childTnLst>
                                    <p:set>
                                      <p:cBhvr>
                                        <p:cTn id="66" dur="1" fill="hold">
                                          <p:stCondLst>
                                            <p:cond delay="0"/>
                                          </p:stCondLst>
                                        </p:cTn>
                                        <p:tgtEl>
                                          <p:spTgt spid="4185"/>
                                        </p:tgtEl>
                                        <p:attrNameLst>
                                          <p:attrName>style.visibility</p:attrName>
                                        </p:attrNameLst>
                                      </p:cBhvr>
                                      <p:to>
                                        <p:strVal val="visible"/>
                                      </p:to>
                                    </p:set>
                                    <p:animEffect transition="in" filter="fade">
                                      <p:cBhvr>
                                        <p:cTn id="67" dur="1000"/>
                                        <p:tgtEl>
                                          <p:spTgt spid="4185"/>
                                        </p:tgtEl>
                                      </p:cBhvr>
                                    </p:animEffect>
                                  </p:childTnLst>
                                </p:cTn>
                              </p:par>
                              <p:par>
                                <p:cTn id="68" presetID="10" presetClass="entr" presetSubtype="0" fill="hold" nodeType="withEffect">
                                  <p:stCondLst>
                                    <p:cond delay="0"/>
                                  </p:stCondLst>
                                  <p:childTnLst>
                                    <p:set>
                                      <p:cBhvr>
                                        <p:cTn id="69" dur="1" fill="hold">
                                          <p:stCondLst>
                                            <p:cond delay="0"/>
                                          </p:stCondLst>
                                        </p:cTn>
                                        <p:tgtEl>
                                          <p:spTgt spid="4186"/>
                                        </p:tgtEl>
                                        <p:attrNameLst>
                                          <p:attrName>style.visibility</p:attrName>
                                        </p:attrNameLst>
                                      </p:cBhvr>
                                      <p:to>
                                        <p:strVal val="visible"/>
                                      </p:to>
                                    </p:set>
                                    <p:animEffect transition="in" filter="fade">
                                      <p:cBhvr>
                                        <p:cTn id="70" dur="1000"/>
                                        <p:tgtEl>
                                          <p:spTgt spid="4186"/>
                                        </p:tgtEl>
                                      </p:cBhvr>
                                    </p:animEffect>
                                  </p:childTnLst>
                                </p:cTn>
                              </p:par>
                              <p:par>
                                <p:cTn id="71" presetID="10" presetClass="entr" presetSubtype="0" fill="hold" nodeType="withEffect">
                                  <p:stCondLst>
                                    <p:cond delay="0"/>
                                  </p:stCondLst>
                                  <p:childTnLst>
                                    <p:set>
                                      <p:cBhvr>
                                        <p:cTn id="72" dur="1" fill="hold">
                                          <p:stCondLst>
                                            <p:cond delay="0"/>
                                          </p:stCondLst>
                                        </p:cTn>
                                        <p:tgtEl>
                                          <p:spTgt spid="4187"/>
                                        </p:tgtEl>
                                        <p:attrNameLst>
                                          <p:attrName>style.visibility</p:attrName>
                                        </p:attrNameLst>
                                      </p:cBhvr>
                                      <p:to>
                                        <p:strVal val="visible"/>
                                      </p:to>
                                    </p:set>
                                    <p:animEffect transition="in" filter="fade">
                                      <p:cBhvr>
                                        <p:cTn id="73" dur="1000"/>
                                        <p:tgtEl>
                                          <p:spTgt spid="4187"/>
                                        </p:tgtEl>
                                      </p:cBhvr>
                                    </p:animEffect>
                                  </p:childTnLst>
                                </p:cTn>
                              </p:par>
                              <p:par>
                                <p:cTn id="74" presetID="10" presetClass="entr" presetSubtype="0" fill="hold" nodeType="withEffect">
                                  <p:stCondLst>
                                    <p:cond delay="0"/>
                                  </p:stCondLst>
                                  <p:childTnLst>
                                    <p:set>
                                      <p:cBhvr>
                                        <p:cTn id="75" dur="1" fill="hold">
                                          <p:stCondLst>
                                            <p:cond delay="0"/>
                                          </p:stCondLst>
                                        </p:cTn>
                                        <p:tgtEl>
                                          <p:spTgt spid="4188"/>
                                        </p:tgtEl>
                                        <p:attrNameLst>
                                          <p:attrName>style.visibility</p:attrName>
                                        </p:attrNameLst>
                                      </p:cBhvr>
                                      <p:to>
                                        <p:strVal val="visible"/>
                                      </p:to>
                                    </p:set>
                                    <p:animEffect transition="in" filter="fade">
                                      <p:cBhvr>
                                        <p:cTn id="76" dur="1000"/>
                                        <p:tgtEl>
                                          <p:spTgt spid="4188"/>
                                        </p:tgtEl>
                                      </p:cBhvr>
                                    </p:animEffect>
                                  </p:childTnLst>
                                </p:cTn>
                              </p:par>
                              <p:par>
                                <p:cTn id="77" presetID="10" presetClass="entr" presetSubtype="0" fill="hold" nodeType="withEffect">
                                  <p:stCondLst>
                                    <p:cond delay="0"/>
                                  </p:stCondLst>
                                  <p:childTnLst>
                                    <p:set>
                                      <p:cBhvr>
                                        <p:cTn id="78" dur="1" fill="hold">
                                          <p:stCondLst>
                                            <p:cond delay="0"/>
                                          </p:stCondLst>
                                        </p:cTn>
                                        <p:tgtEl>
                                          <p:spTgt spid="4189"/>
                                        </p:tgtEl>
                                        <p:attrNameLst>
                                          <p:attrName>style.visibility</p:attrName>
                                        </p:attrNameLst>
                                      </p:cBhvr>
                                      <p:to>
                                        <p:strVal val="visible"/>
                                      </p:to>
                                    </p:set>
                                    <p:animEffect transition="in" filter="fade">
                                      <p:cBhvr>
                                        <p:cTn id="79" dur="1000"/>
                                        <p:tgtEl>
                                          <p:spTgt spid="4189"/>
                                        </p:tgtEl>
                                      </p:cBhvr>
                                    </p:animEffect>
                                  </p:childTnLst>
                                </p:cTn>
                              </p:par>
                              <p:par>
                                <p:cTn id="80" presetID="10" presetClass="entr" presetSubtype="0" fill="hold" nodeType="withEffect">
                                  <p:stCondLst>
                                    <p:cond delay="0"/>
                                  </p:stCondLst>
                                  <p:childTnLst>
                                    <p:set>
                                      <p:cBhvr>
                                        <p:cTn id="81" dur="1" fill="hold">
                                          <p:stCondLst>
                                            <p:cond delay="0"/>
                                          </p:stCondLst>
                                        </p:cTn>
                                        <p:tgtEl>
                                          <p:spTgt spid="4190"/>
                                        </p:tgtEl>
                                        <p:attrNameLst>
                                          <p:attrName>style.visibility</p:attrName>
                                        </p:attrNameLst>
                                      </p:cBhvr>
                                      <p:to>
                                        <p:strVal val="visible"/>
                                      </p:to>
                                    </p:set>
                                    <p:animEffect transition="in" filter="fade">
                                      <p:cBhvr>
                                        <p:cTn id="82" dur="1000"/>
                                        <p:tgtEl>
                                          <p:spTgt spid="4190"/>
                                        </p:tgtEl>
                                      </p:cBhvr>
                                    </p:animEffect>
                                  </p:childTnLst>
                                </p:cTn>
                              </p:par>
                              <p:par>
                                <p:cTn id="83" presetID="10" presetClass="entr" presetSubtype="0" fill="hold" nodeType="withEffect">
                                  <p:stCondLst>
                                    <p:cond delay="0"/>
                                  </p:stCondLst>
                                  <p:childTnLst>
                                    <p:set>
                                      <p:cBhvr>
                                        <p:cTn id="84" dur="1" fill="hold">
                                          <p:stCondLst>
                                            <p:cond delay="0"/>
                                          </p:stCondLst>
                                        </p:cTn>
                                        <p:tgtEl>
                                          <p:spTgt spid="4191"/>
                                        </p:tgtEl>
                                        <p:attrNameLst>
                                          <p:attrName>style.visibility</p:attrName>
                                        </p:attrNameLst>
                                      </p:cBhvr>
                                      <p:to>
                                        <p:strVal val="visible"/>
                                      </p:to>
                                    </p:set>
                                    <p:animEffect transition="in" filter="fade">
                                      <p:cBhvr>
                                        <p:cTn id="85" dur="1000"/>
                                        <p:tgtEl>
                                          <p:spTgt spid="4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211"/>
        <p:cNvGrpSpPr/>
        <p:nvPr/>
      </p:nvGrpSpPr>
      <p:grpSpPr>
        <a:xfrm>
          <a:off x="0" y="0"/>
          <a:ext cx="0" cy="0"/>
          <a:chOff x="0" y="0"/>
          <a:chExt cx="0" cy="0"/>
        </a:xfrm>
      </p:grpSpPr>
      <p:sp>
        <p:nvSpPr>
          <p:cNvPr id="4212" name="Google Shape;4212;p386"/>
          <p:cNvSpPr txBox="1">
            <a:spLocks noGrp="1"/>
          </p:cNvSpPr>
          <p:nvPr>
            <p:ph type="title"/>
          </p:nvPr>
        </p:nvSpPr>
        <p:spPr>
          <a:xfrm>
            <a:off x="822000" y="390167"/>
            <a:ext cx="113136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Number of Subtasks</a:t>
            </a:r>
            <a:endParaRPr/>
          </a:p>
        </p:txBody>
      </p:sp>
      <p:sp>
        <p:nvSpPr>
          <p:cNvPr id="4213" name="Google Shape;4213;p386"/>
          <p:cNvSpPr txBox="1">
            <a:spLocks noGrp="1"/>
          </p:cNvSpPr>
          <p:nvPr>
            <p:ph type="body" idx="1"/>
          </p:nvPr>
        </p:nvSpPr>
        <p:spPr>
          <a:xfrm>
            <a:off x="7882467" y="2593333"/>
            <a:ext cx="3952400" cy="40064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40256">
              <a:buSzPts val="1600"/>
            </a:pPr>
            <a:r>
              <a:rPr lang="en" sz="2133"/>
              <a:t>QASC and MCTACO has relatively higher number of subtasks than the rest of the dataset.</a:t>
            </a:r>
            <a:endParaRPr sz="2133"/>
          </a:p>
          <a:p>
            <a:pPr indent="-440256">
              <a:buSzPts val="1600"/>
            </a:pPr>
            <a:r>
              <a:rPr lang="en" sz="2133"/>
              <a:t>Number of subtasks (27) is way higher than the the number of datasets (6).</a:t>
            </a:r>
            <a:endParaRPr sz="2133"/>
          </a:p>
          <a:p>
            <a:pPr marL="0" indent="0">
              <a:buNone/>
            </a:pPr>
            <a:endParaRPr sz="2133"/>
          </a:p>
        </p:txBody>
      </p:sp>
      <p:sp>
        <p:nvSpPr>
          <p:cNvPr id="4214" name="Google Shape;4214;p386"/>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111</a:t>
            </a:fld>
            <a:endParaRPr/>
          </a:p>
        </p:txBody>
      </p:sp>
      <p:pic>
        <p:nvPicPr>
          <p:cNvPr id="4215" name="Google Shape;4215;p386" title="Chart"/>
          <p:cNvPicPr preferRelativeResize="0"/>
          <p:nvPr/>
        </p:nvPicPr>
        <p:blipFill rotWithShape="1">
          <a:blip r:embed="rId3">
            <a:alphaModFix/>
          </a:blip>
          <a:srcRect t="12648"/>
          <a:stretch/>
        </p:blipFill>
        <p:spPr>
          <a:xfrm>
            <a:off x="923601" y="2227467"/>
            <a:ext cx="6857268" cy="39183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5"/>
                                        </p:tgtEl>
                                        <p:attrNameLst>
                                          <p:attrName>style.visibility</p:attrName>
                                        </p:attrNameLst>
                                      </p:cBhvr>
                                      <p:to>
                                        <p:strVal val="visible"/>
                                      </p:to>
                                    </p:set>
                                    <p:animEffect transition="in" filter="fade">
                                      <p:cBhvr>
                                        <p:cTn id="7" dur="1000"/>
                                        <p:tgtEl>
                                          <p:spTgt spid="42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13">
                                            <p:txEl>
                                              <p:pRg st="0" end="0"/>
                                            </p:txEl>
                                          </p:spTgt>
                                        </p:tgtEl>
                                        <p:attrNameLst>
                                          <p:attrName>style.visibility</p:attrName>
                                        </p:attrNameLst>
                                      </p:cBhvr>
                                      <p:to>
                                        <p:strVal val="visible"/>
                                      </p:to>
                                    </p:set>
                                    <p:animEffect transition="in" filter="fade">
                                      <p:cBhvr>
                                        <p:cTn id="12" dur="1000"/>
                                        <p:tgtEl>
                                          <p:spTgt spid="42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13">
                                            <p:txEl>
                                              <p:pRg st="1" end="1"/>
                                            </p:txEl>
                                          </p:spTgt>
                                        </p:tgtEl>
                                        <p:attrNameLst>
                                          <p:attrName>style.visibility</p:attrName>
                                        </p:attrNameLst>
                                      </p:cBhvr>
                                      <p:to>
                                        <p:strVal val="visible"/>
                                      </p:to>
                                    </p:set>
                                    <p:animEffect transition="in" filter="fade">
                                      <p:cBhvr>
                                        <p:cTn id="17" dur="1000"/>
                                        <p:tgtEl>
                                          <p:spTgt spid="42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4219"/>
        <p:cNvGrpSpPr/>
        <p:nvPr/>
      </p:nvGrpSpPr>
      <p:grpSpPr>
        <a:xfrm>
          <a:off x="0" y="0"/>
          <a:ext cx="0" cy="0"/>
          <a:chOff x="0" y="0"/>
          <a:chExt cx="0" cy="0"/>
        </a:xfrm>
      </p:grpSpPr>
      <p:sp>
        <p:nvSpPr>
          <p:cNvPr id="4220" name="Google Shape;4220;p387"/>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Statistics of Instruction Set</a:t>
            </a:r>
            <a:endParaRPr/>
          </a:p>
        </p:txBody>
      </p:sp>
      <p:sp>
        <p:nvSpPr>
          <p:cNvPr id="4221" name="Google Shape;4221;p387"/>
          <p:cNvSpPr txBox="1">
            <a:spLocks noGrp="1"/>
          </p:cNvSpPr>
          <p:nvPr>
            <p:ph type="body" idx="1"/>
          </p:nvPr>
        </p:nvSpPr>
        <p:spPr>
          <a:xfrm>
            <a:off x="822000" y="1536633"/>
            <a:ext cx="11012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Total number of instances: 331k</a:t>
            </a:r>
            <a:endParaRPr/>
          </a:p>
        </p:txBody>
      </p:sp>
      <p:sp>
        <p:nvSpPr>
          <p:cNvPr id="4222" name="Google Shape;4222;p387"/>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112</a:t>
            </a:fld>
            <a:endParaRPr/>
          </a:p>
        </p:txBody>
      </p:sp>
      <p:graphicFrame>
        <p:nvGraphicFramePr>
          <p:cNvPr id="4223" name="Google Shape;4223;p387"/>
          <p:cNvGraphicFramePr/>
          <p:nvPr/>
        </p:nvGraphicFramePr>
        <p:xfrm>
          <a:off x="6640700" y="2413933"/>
          <a:ext cx="3438201" cy="3483300"/>
        </p:xfrm>
        <a:graphic>
          <a:graphicData uri="http://schemas.openxmlformats.org/drawingml/2006/table">
            <a:tbl>
              <a:tblPr>
                <a:noFill/>
              </a:tblPr>
              <a:tblGrid>
                <a:gridCol w="1146067">
                  <a:extLst>
                    <a:ext uri="{9D8B030D-6E8A-4147-A177-3AD203B41FA5}">
                      <a16:colId xmlns:a16="http://schemas.microsoft.com/office/drawing/2014/main" val="20000"/>
                    </a:ext>
                  </a:extLst>
                </a:gridCol>
                <a:gridCol w="1146067">
                  <a:extLst>
                    <a:ext uri="{9D8B030D-6E8A-4147-A177-3AD203B41FA5}">
                      <a16:colId xmlns:a16="http://schemas.microsoft.com/office/drawing/2014/main" val="20001"/>
                    </a:ext>
                  </a:extLst>
                </a:gridCol>
                <a:gridCol w="1146067">
                  <a:extLst>
                    <a:ext uri="{9D8B030D-6E8A-4147-A177-3AD203B41FA5}">
                      <a16:colId xmlns:a16="http://schemas.microsoft.com/office/drawing/2014/main" val="20002"/>
                    </a:ext>
                  </a:extLst>
                </a:gridCol>
              </a:tblGrid>
              <a:tr h="226737">
                <a:tc>
                  <a:txBody>
                    <a:bodyPr/>
                    <a:lstStyle/>
                    <a:p>
                      <a:pPr marL="0" lvl="0" indent="0" algn="ctr" rtl="0">
                        <a:lnSpc>
                          <a:spcPct val="115000"/>
                        </a:lnSpc>
                        <a:spcBef>
                          <a:spcPts val="0"/>
                        </a:spcBef>
                        <a:spcAft>
                          <a:spcPts val="0"/>
                        </a:spcAft>
                        <a:buNone/>
                      </a:pPr>
                      <a:r>
                        <a:rPr lang="en" sz="1100"/>
                        <a:t>Dataset</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100"/>
                        <a:t>sub-task id</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100"/>
                        <a:t># of instances</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226737">
                <a:tc>
                  <a:txBody>
                    <a:bodyPr/>
                    <a:lstStyle/>
                    <a:p>
                      <a:pPr marL="0" lvl="0" indent="0" algn="ctr" rtl="0">
                        <a:lnSpc>
                          <a:spcPct val="115000"/>
                        </a:lnSpc>
                        <a:spcBef>
                          <a:spcPts val="0"/>
                        </a:spcBef>
                        <a:spcAft>
                          <a:spcPts val="0"/>
                        </a:spcAft>
                        <a:buNone/>
                      </a:pPr>
                      <a:r>
                        <a:rPr lang="en" sz="1100"/>
                        <a:t>DROP</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100"/>
                        <a:t>1</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86,945</a:t>
                      </a:r>
                      <a:endParaRPr sz="8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26737">
                <a:tc>
                  <a:txBody>
                    <a:bodyPr/>
                    <a:lstStyle/>
                    <a:p>
                      <a:pPr marL="0" lvl="0" indent="0" algn="ctr" rtl="0">
                        <a:lnSpc>
                          <a:spcPct val="115000"/>
                        </a:lnSpc>
                        <a:spcBef>
                          <a:spcPts val="0"/>
                        </a:spcBef>
                        <a:spcAft>
                          <a:spcPts val="0"/>
                        </a:spcAft>
                        <a:buNone/>
                      </a:pPr>
                      <a:r>
                        <a:rPr lang="en" sz="1100"/>
                        <a:t>CosmosQA</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100"/>
                        <a:t>1</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22,722</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26737">
                <a:tc>
                  <a:txBody>
                    <a:bodyPr/>
                    <a:lstStyle/>
                    <a:p>
                      <a:pPr marL="0" lvl="0" indent="0" algn="ctr" rtl="0">
                        <a:lnSpc>
                          <a:spcPct val="115000"/>
                        </a:lnSpc>
                        <a:spcBef>
                          <a:spcPts val="0"/>
                        </a:spcBef>
                        <a:spcAft>
                          <a:spcPts val="0"/>
                        </a:spcAft>
                        <a:buNone/>
                      </a:pPr>
                      <a:r>
                        <a:rPr lang="en" sz="1100"/>
                        <a:t>CosmosQA</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100"/>
                        <a:t>2</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35,231</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26737">
                <a:tc>
                  <a:txBody>
                    <a:bodyPr/>
                    <a:lstStyle/>
                    <a:p>
                      <a:pPr marL="0" lvl="0" indent="0" algn="ctr" rtl="0">
                        <a:lnSpc>
                          <a:spcPct val="115000"/>
                        </a:lnSpc>
                        <a:spcBef>
                          <a:spcPts val="0"/>
                        </a:spcBef>
                        <a:spcAft>
                          <a:spcPts val="0"/>
                        </a:spcAft>
                        <a:buNone/>
                      </a:pPr>
                      <a:r>
                        <a:rPr lang="en" sz="1100"/>
                        <a:t>CosmosQA</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100"/>
                        <a:t>3</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35,231</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26737">
                <a:tc>
                  <a:txBody>
                    <a:bodyPr/>
                    <a:lstStyle/>
                    <a:p>
                      <a:pPr marL="0" lvl="0" indent="0" algn="ctr" rtl="0">
                        <a:lnSpc>
                          <a:spcPct val="115000"/>
                        </a:lnSpc>
                        <a:spcBef>
                          <a:spcPts val="0"/>
                        </a:spcBef>
                        <a:spcAft>
                          <a:spcPts val="0"/>
                        </a:spcAft>
                        <a:buNone/>
                      </a:pPr>
                      <a:r>
                        <a:rPr lang="en" sz="1100"/>
                        <a:t>CosmosQA</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100"/>
                        <a:t>4</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975</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26737">
                <a:tc>
                  <a:txBody>
                    <a:bodyPr/>
                    <a:lstStyle/>
                    <a:p>
                      <a:pPr marL="0" lvl="0" indent="0" algn="ctr" rtl="0">
                        <a:lnSpc>
                          <a:spcPct val="115000"/>
                        </a:lnSpc>
                        <a:spcBef>
                          <a:spcPts val="0"/>
                        </a:spcBef>
                        <a:spcAft>
                          <a:spcPts val="0"/>
                        </a:spcAft>
                        <a:buNone/>
                      </a:pPr>
                      <a:r>
                        <a:rPr lang="en" sz="1100"/>
                        <a:t>CosmosQA</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E6B8AF"/>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100"/>
                        <a:t>5</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975</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26737">
                <a:tc>
                  <a:txBody>
                    <a:bodyPr/>
                    <a:lstStyle/>
                    <a:p>
                      <a:pPr marL="0" lvl="0" indent="0" algn="ctr" rtl="0">
                        <a:lnSpc>
                          <a:spcPct val="115000"/>
                        </a:lnSpc>
                        <a:spcBef>
                          <a:spcPts val="0"/>
                        </a:spcBef>
                        <a:spcAft>
                          <a:spcPts val="0"/>
                        </a:spcAft>
                        <a:buNone/>
                      </a:pPr>
                      <a:r>
                        <a:rPr lang="en" sz="1100"/>
                        <a:t>Winogrande</a:t>
                      </a:r>
                      <a:endParaRPr sz="1100"/>
                    </a:p>
                  </a:txBody>
                  <a:tcPr marL="38100" marR="38100" marT="25400" marB="25400" anchor="b">
                    <a:lnL w="9525" cap="flat" cmpd="sng">
                      <a:solidFill>
                        <a:srgbClr val="E6B8AF"/>
                      </a:solidFill>
                      <a:prstDash val="solid"/>
                      <a:round/>
                      <a:headEnd type="none" w="sm" len="sm"/>
                      <a:tailEnd type="none" w="sm" len="sm"/>
                    </a:lnL>
                    <a:lnR w="9525" cap="flat" cmpd="sng">
                      <a:solidFill>
                        <a:srgbClr val="E6B8AF"/>
                      </a:solidFill>
                      <a:prstDash val="solid"/>
                      <a:round/>
                      <a:headEnd type="none" w="sm" len="sm"/>
                      <a:tailEnd type="none" w="sm" len="sm"/>
                    </a:lnR>
                    <a:lnT w="9525" cap="flat" cmpd="sng">
                      <a:solidFill>
                        <a:srgbClr val="E6B8AF"/>
                      </a:solidFill>
                      <a:prstDash val="solid"/>
                      <a:round/>
                      <a:headEnd type="none" w="sm" len="sm"/>
                      <a:tailEnd type="none" w="sm" len="sm"/>
                    </a:lnT>
                    <a:lnB w="9525" cap="flat" cmpd="sng">
                      <a:solidFill>
                        <a:srgbClr val="E6B8AF"/>
                      </a:solidFill>
                      <a:prstDash val="solid"/>
                      <a:round/>
                      <a:headEnd type="none" w="sm" len="sm"/>
                      <a:tailEnd type="none" w="sm" len="sm"/>
                    </a:lnB>
                    <a:solidFill>
                      <a:srgbClr val="EAD1DC"/>
                    </a:solidFill>
                  </a:tcPr>
                </a:tc>
                <a:tc>
                  <a:txBody>
                    <a:bodyPr/>
                    <a:lstStyle/>
                    <a:p>
                      <a:pPr marL="0" lvl="0" indent="0" algn="ctr" rtl="0">
                        <a:lnSpc>
                          <a:spcPct val="115000"/>
                        </a:lnSpc>
                        <a:spcBef>
                          <a:spcPts val="0"/>
                        </a:spcBef>
                        <a:spcAft>
                          <a:spcPts val="0"/>
                        </a:spcAft>
                        <a:buNone/>
                      </a:pPr>
                      <a:r>
                        <a:rPr lang="en" sz="1100"/>
                        <a:t>1</a:t>
                      </a:r>
                      <a:endParaRPr sz="1100"/>
                    </a:p>
                  </a:txBody>
                  <a:tcPr marL="38100" marR="38100" marT="25400" marB="25400" anchor="b">
                    <a:lnL w="9525" cap="flat" cmpd="sng">
                      <a:solidFill>
                        <a:srgbClr val="E6B8A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43,932</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26737">
                <a:tc>
                  <a:txBody>
                    <a:bodyPr/>
                    <a:lstStyle/>
                    <a:p>
                      <a:pPr marL="0" lvl="0" indent="0" algn="ctr" rtl="0">
                        <a:lnSpc>
                          <a:spcPct val="115000"/>
                        </a:lnSpc>
                        <a:spcBef>
                          <a:spcPts val="0"/>
                        </a:spcBef>
                        <a:spcAft>
                          <a:spcPts val="0"/>
                        </a:spcAft>
                        <a:buNone/>
                      </a:pPr>
                      <a:r>
                        <a:rPr lang="en" sz="1100"/>
                        <a:t>Winogrande</a:t>
                      </a:r>
                      <a:endParaRPr sz="1100"/>
                    </a:p>
                  </a:txBody>
                  <a:tcPr marL="38100" marR="38100" marT="25400" marB="25400" anchor="b">
                    <a:lnL w="9525" cap="flat" cmpd="sng">
                      <a:solidFill>
                        <a:srgbClr val="E6B8AF"/>
                      </a:solidFill>
                      <a:prstDash val="solid"/>
                      <a:round/>
                      <a:headEnd type="none" w="sm" len="sm"/>
                      <a:tailEnd type="none" w="sm" len="sm"/>
                    </a:lnL>
                    <a:lnR w="9525" cap="flat" cmpd="sng">
                      <a:solidFill>
                        <a:srgbClr val="E6B8AF"/>
                      </a:solidFill>
                      <a:prstDash val="solid"/>
                      <a:round/>
                      <a:headEnd type="none" w="sm" len="sm"/>
                      <a:tailEnd type="none" w="sm" len="sm"/>
                    </a:lnR>
                    <a:lnT w="9525" cap="flat" cmpd="sng">
                      <a:solidFill>
                        <a:srgbClr val="E6B8AF"/>
                      </a:solidFill>
                      <a:prstDash val="solid"/>
                      <a:round/>
                      <a:headEnd type="none" w="sm" len="sm"/>
                      <a:tailEnd type="none" w="sm" len="sm"/>
                    </a:lnT>
                    <a:lnB w="9525" cap="flat" cmpd="sng">
                      <a:solidFill>
                        <a:srgbClr val="E6B8AF"/>
                      </a:solidFill>
                      <a:prstDash val="solid"/>
                      <a:round/>
                      <a:headEnd type="none" w="sm" len="sm"/>
                      <a:tailEnd type="none" w="sm" len="sm"/>
                    </a:lnB>
                    <a:solidFill>
                      <a:srgbClr val="EAD1DC"/>
                    </a:solidFill>
                  </a:tcPr>
                </a:tc>
                <a:tc>
                  <a:txBody>
                    <a:bodyPr/>
                    <a:lstStyle/>
                    <a:p>
                      <a:pPr marL="0" lvl="0" indent="0" algn="ctr" rtl="0">
                        <a:lnSpc>
                          <a:spcPct val="115000"/>
                        </a:lnSpc>
                        <a:spcBef>
                          <a:spcPts val="0"/>
                        </a:spcBef>
                        <a:spcAft>
                          <a:spcPts val="0"/>
                        </a:spcAft>
                        <a:buNone/>
                      </a:pPr>
                      <a:r>
                        <a:rPr lang="en" sz="1100"/>
                        <a:t>2</a:t>
                      </a:r>
                      <a:endParaRPr sz="1100"/>
                    </a:p>
                  </a:txBody>
                  <a:tcPr marL="38100" marR="38100" marT="25400" marB="25400" anchor="b">
                    <a:lnL w="9525" cap="flat" cmpd="sng">
                      <a:solidFill>
                        <a:srgbClr val="E6B8A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26737">
                <a:tc>
                  <a:txBody>
                    <a:bodyPr/>
                    <a:lstStyle/>
                    <a:p>
                      <a:pPr marL="0" lvl="0" indent="0" algn="ctr" rtl="0">
                        <a:lnSpc>
                          <a:spcPct val="115000"/>
                        </a:lnSpc>
                        <a:spcBef>
                          <a:spcPts val="0"/>
                        </a:spcBef>
                        <a:spcAft>
                          <a:spcPts val="0"/>
                        </a:spcAft>
                        <a:buNone/>
                      </a:pPr>
                      <a:r>
                        <a:rPr lang="en" sz="1100"/>
                        <a:t>QASC</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E6B8AF"/>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 sz="1100"/>
                        <a:t>1</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7,653</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26737">
                <a:tc>
                  <a:txBody>
                    <a:bodyPr/>
                    <a:lstStyle/>
                    <a:p>
                      <a:pPr marL="0" lvl="0" indent="0" algn="ctr" rtl="0">
                        <a:lnSpc>
                          <a:spcPct val="115000"/>
                        </a:lnSpc>
                        <a:spcBef>
                          <a:spcPts val="0"/>
                        </a:spcBef>
                        <a:spcAft>
                          <a:spcPts val="0"/>
                        </a:spcAft>
                        <a:buNone/>
                      </a:pPr>
                      <a:r>
                        <a:rPr lang="en" sz="1100"/>
                        <a:t>QASC</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 sz="1100"/>
                        <a:t>2</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7,653</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26737">
                <a:tc>
                  <a:txBody>
                    <a:bodyPr/>
                    <a:lstStyle/>
                    <a:p>
                      <a:pPr marL="0" lvl="0" indent="0" algn="ctr" rtl="0">
                        <a:lnSpc>
                          <a:spcPct val="115000"/>
                        </a:lnSpc>
                        <a:spcBef>
                          <a:spcPts val="0"/>
                        </a:spcBef>
                        <a:spcAft>
                          <a:spcPts val="0"/>
                        </a:spcAft>
                        <a:buNone/>
                      </a:pPr>
                      <a:r>
                        <a:rPr lang="en" sz="1100"/>
                        <a:t>QASC</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 sz="1100"/>
                        <a:t>3</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7,653</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226737">
                <a:tc>
                  <a:txBody>
                    <a:bodyPr/>
                    <a:lstStyle/>
                    <a:p>
                      <a:pPr marL="0" lvl="0" indent="0" algn="ctr" rtl="0">
                        <a:lnSpc>
                          <a:spcPct val="115000"/>
                        </a:lnSpc>
                        <a:spcBef>
                          <a:spcPts val="0"/>
                        </a:spcBef>
                        <a:spcAft>
                          <a:spcPts val="0"/>
                        </a:spcAft>
                        <a:buNone/>
                      </a:pPr>
                      <a:r>
                        <a:rPr lang="en" sz="1100"/>
                        <a:t>QASC</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 sz="1100"/>
                        <a:t>4</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7,653</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26737">
                <a:tc>
                  <a:txBody>
                    <a:bodyPr/>
                    <a:lstStyle/>
                    <a:p>
                      <a:pPr marL="0" lvl="0" indent="0" algn="ctr" rtl="0">
                        <a:lnSpc>
                          <a:spcPct val="115000"/>
                        </a:lnSpc>
                        <a:spcBef>
                          <a:spcPts val="0"/>
                        </a:spcBef>
                        <a:spcAft>
                          <a:spcPts val="0"/>
                        </a:spcAft>
                        <a:buNone/>
                      </a:pPr>
                      <a:r>
                        <a:rPr lang="en" sz="1100"/>
                        <a:t>QASC</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 sz="1100"/>
                        <a:t>5</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7,653</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226737">
                <a:tc>
                  <a:txBody>
                    <a:bodyPr/>
                    <a:lstStyle/>
                    <a:p>
                      <a:pPr marL="0" lvl="0" indent="0" algn="ctr" rtl="0">
                        <a:lnSpc>
                          <a:spcPct val="115000"/>
                        </a:lnSpc>
                        <a:spcBef>
                          <a:spcPts val="0"/>
                        </a:spcBef>
                        <a:spcAft>
                          <a:spcPts val="0"/>
                        </a:spcAft>
                        <a:buNone/>
                      </a:pPr>
                      <a:r>
                        <a:rPr lang="en" sz="1100"/>
                        <a:t>QASC</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 sz="1100"/>
                        <a:t>6</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7,653</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bl>
          </a:graphicData>
        </a:graphic>
      </p:graphicFrame>
      <p:graphicFrame>
        <p:nvGraphicFramePr>
          <p:cNvPr id="4224" name="Google Shape;4224;p387"/>
          <p:cNvGraphicFramePr/>
          <p:nvPr/>
        </p:nvGraphicFramePr>
        <p:xfrm>
          <a:off x="1954600" y="2477539"/>
          <a:ext cx="3438201" cy="3251080"/>
        </p:xfrm>
        <a:graphic>
          <a:graphicData uri="http://schemas.openxmlformats.org/drawingml/2006/table">
            <a:tbl>
              <a:tblPr>
                <a:noFill/>
              </a:tblPr>
              <a:tblGrid>
                <a:gridCol w="1146067">
                  <a:extLst>
                    <a:ext uri="{9D8B030D-6E8A-4147-A177-3AD203B41FA5}">
                      <a16:colId xmlns:a16="http://schemas.microsoft.com/office/drawing/2014/main" val="20000"/>
                    </a:ext>
                  </a:extLst>
                </a:gridCol>
                <a:gridCol w="1146067">
                  <a:extLst>
                    <a:ext uri="{9D8B030D-6E8A-4147-A177-3AD203B41FA5}">
                      <a16:colId xmlns:a16="http://schemas.microsoft.com/office/drawing/2014/main" val="20001"/>
                    </a:ext>
                  </a:extLst>
                </a:gridCol>
                <a:gridCol w="1146067">
                  <a:extLst>
                    <a:ext uri="{9D8B030D-6E8A-4147-A177-3AD203B41FA5}">
                      <a16:colId xmlns:a16="http://schemas.microsoft.com/office/drawing/2014/main" val="20002"/>
                    </a:ext>
                  </a:extLst>
                </a:gridCol>
              </a:tblGrid>
              <a:tr h="226737">
                <a:tc>
                  <a:txBody>
                    <a:bodyPr/>
                    <a:lstStyle/>
                    <a:p>
                      <a:pPr marL="0" lvl="0" indent="0" algn="ctr" rtl="0">
                        <a:lnSpc>
                          <a:spcPct val="115000"/>
                        </a:lnSpc>
                        <a:spcBef>
                          <a:spcPts val="0"/>
                        </a:spcBef>
                        <a:spcAft>
                          <a:spcPts val="0"/>
                        </a:spcAft>
                        <a:buNone/>
                      </a:pPr>
                      <a:r>
                        <a:rPr lang="en" sz="1100"/>
                        <a:t>Dataset</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100"/>
                        <a:t>sub-task id</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1100"/>
                        <a:t># of instances</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226737">
                <a:tc>
                  <a:txBody>
                    <a:bodyPr/>
                    <a:lstStyle/>
                    <a:p>
                      <a:pPr marL="0" lvl="0" indent="0" algn="ctr" rtl="0">
                        <a:lnSpc>
                          <a:spcPct val="115000"/>
                        </a:lnSpc>
                        <a:spcBef>
                          <a:spcPts val="0"/>
                        </a:spcBef>
                        <a:spcAft>
                          <a:spcPts val="0"/>
                        </a:spcAft>
                        <a:buNone/>
                      </a:pPr>
                      <a:r>
                        <a:rPr lang="en" sz="1100"/>
                        <a:t>Quoref</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B8AF"/>
                    </a:solidFill>
                  </a:tcPr>
                </a:tc>
                <a:tc>
                  <a:txBody>
                    <a:bodyPr/>
                    <a:lstStyle/>
                    <a:p>
                      <a:pPr marL="0" lvl="0" indent="0" algn="ctr" rtl="0">
                        <a:lnSpc>
                          <a:spcPct val="115000"/>
                        </a:lnSpc>
                        <a:spcBef>
                          <a:spcPts val="0"/>
                        </a:spcBef>
                        <a:spcAft>
                          <a:spcPts val="0"/>
                        </a:spcAft>
                        <a:buNone/>
                      </a:pPr>
                      <a:r>
                        <a:rPr lang="en" sz="1100"/>
                        <a:t>1</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21,817</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26737">
                <a:tc>
                  <a:txBody>
                    <a:bodyPr/>
                    <a:lstStyle/>
                    <a:p>
                      <a:pPr marL="0" lvl="0" indent="0" algn="ctr" rtl="0">
                        <a:lnSpc>
                          <a:spcPct val="115000"/>
                        </a:lnSpc>
                        <a:spcBef>
                          <a:spcPts val="0"/>
                        </a:spcBef>
                        <a:spcAft>
                          <a:spcPts val="0"/>
                        </a:spcAft>
                        <a:buNone/>
                      </a:pPr>
                      <a:r>
                        <a:rPr lang="en" sz="1100"/>
                        <a:t>Quoref</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B8AF"/>
                    </a:solidFill>
                  </a:tcPr>
                </a:tc>
                <a:tc>
                  <a:txBody>
                    <a:bodyPr/>
                    <a:lstStyle/>
                    <a:p>
                      <a:pPr marL="0" lvl="0" indent="0" algn="ctr" rtl="0">
                        <a:lnSpc>
                          <a:spcPct val="115000"/>
                        </a:lnSpc>
                        <a:spcBef>
                          <a:spcPts val="0"/>
                        </a:spcBef>
                        <a:spcAft>
                          <a:spcPts val="0"/>
                        </a:spcAft>
                        <a:buNone/>
                      </a:pPr>
                      <a:r>
                        <a:rPr lang="en" sz="1100"/>
                        <a:t>2</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24,354</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26737">
                <a:tc>
                  <a:txBody>
                    <a:bodyPr/>
                    <a:lstStyle/>
                    <a:p>
                      <a:pPr marL="0" lvl="0" indent="0" algn="ctr" rtl="0">
                        <a:lnSpc>
                          <a:spcPct val="115000"/>
                        </a:lnSpc>
                        <a:spcBef>
                          <a:spcPts val="0"/>
                        </a:spcBef>
                        <a:spcAft>
                          <a:spcPts val="0"/>
                        </a:spcAft>
                        <a:buNone/>
                      </a:pPr>
                      <a:r>
                        <a:rPr lang="en" sz="1100"/>
                        <a:t>MCTACO</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100"/>
                        <a:t>1</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629</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26737">
                <a:tc>
                  <a:txBody>
                    <a:bodyPr/>
                    <a:lstStyle/>
                    <a:p>
                      <a:pPr marL="0" lvl="0" indent="0" algn="ctr" rtl="0">
                        <a:lnSpc>
                          <a:spcPct val="115000"/>
                        </a:lnSpc>
                        <a:spcBef>
                          <a:spcPts val="0"/>
                        </a:spcBef>
                        <a:spcAft>
                          <a:spcPts val="0"/>
                        </a:spcAft>
                        <a:buNone/>
                      </a:pPr>
                      <a:r>
                        <a:rPr lang="en" sz="1100"/>
                        <a:t>MCTACO</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100"/>
                        <a:t>2</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629</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26737">
                <a:tc>
                  <a:txBody>
                    <a:bodyPr/>
                    <a:lstStyle/>
                    <a:p>
                      <a:pPr marL="0" lvl="0" indent="0" algn="ctr" rtl="0">
                        <a:lnSpc>
                          <a:spcPct val="115000"/>
                        </a:lnSpc>
                        <a:spcBef>
                          <a:spcPts val="0"/>
                        </a:spcBef>
                        <a:spcAft>
                          <a:spcPts val="0"/>
                        </a:spcAft>
                        <a:buNone/>
                      </a:pPr>
                      <a:r>
                        <a:rPr lang="en" sz="1100"/>
                        <a:t>MCTACO</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100"/>
                        <a:t>3</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629</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26737">
                <a:tc>
                  <a:txBody>
                    <a:bodyPr/>
                    <a:lstStyle/>
                    <a:p>
                      <a:pPr marL="0" lvl="0" indent="0" algn="ctr" rtl="0">
                        <a:lnSpc>
                          <a:spcPct val="115000"/>
                        </a:lnSpc>
                        <a:spcBef>
                          <a:spcPts val="0"/>
                        </a:spcBef>
                        <a:spcAft>
                          <a:spcPts val="0"/>
                        </a:spcAft>
                        <a:buNone/>
                      </a:pPr>
                      <a:r>
                        <a:rPr lang="en" sz="1100"/>
                        <a:t>MCTACO</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100"/>
                        <a:t>4</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629</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26737">
                <a:tc>
                  <a:txBody>
                    <a:bodyPr/>
                    <a:lstStyle/>
                    <a:p>
                      <a:pPr marL="0" lvl="0" indent="0" algn="ctr" rtl="0">
                        <a:lnSpc>
                          <a:spcPct val="115000"/>
                        </a:lnSpc>
                        <a:spcBef>
                          <a:spcPts val="0"/>
                        </a:spcBef>
                        <a:spcAft>
                          <a:spcPts val="0"/>
                        </a:spcAft>
                        <a:buNone/>
                      </a:pPr>
                      <a:r>
                        <a:rPr lang="en" sz="1100"/>
                        <a:t>MCTACO</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100"/>
                        <a:t>5</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629</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26737">
                <a:tc>
                  <a:txBody>
                    <a:bodyPr/>
                    <a:lstStyle/>
                    <a:p>
                      <a:pPr marL="0" lvl="0" indent="0" algn="ctr" rtl="0">
                        <a:lnSpc>
                          <a:spcPct val="115000"/>
                        </a:lnSpc>
                        <a:spcBef>
                          <a:spcPts val="0"/>
                        </a:spcBef>
                        <a:spcAft>
                          <a:spcPts val="0"/>
                        </a:spcAft>
                        <a:buNone/>
                      </a:pPr>
                      <a:r>
                        <a:rPr lang="en" sz="1100"/>
                        <a:t>MCTACO</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100"/>
                        <a:t>6</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2,400</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26737">
                <a:tc>
                  <a:txBody>
                    <a:bodyPr/>
                    <a:lstStyle/>
                    <a:p>
                      <a:pPr marL="0" lvl="0" indent="0" algn="ctr" rtl="0">
                        <a:lnSpc>
                          <a:spcPct val="115000"/>
                        </a:lnSpc>
                        <a:spcBef>
                          <a:spcPts val="0"/>
                        </a:spcBef>
                        <a:spcAft>
                          <a:spcPts val="0"/>
                        </a:spcAft>
                        <a:buNone/>
                      </a:pPr>
                      <a:r>
                        <a:rPr lang="en" sz="1100"/>
                        <a:t>MCTACO</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100"/>
                        <a:t>7</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2,400</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26737">
                <a:tc>
                  <a:txBody>
                    <a:bodyPr/>
                    <a:lstStyle/>
                    <a:p>
                      <a:pPr marL="0" lvl="0" indent="0" algn="ctr" rtl="0">
                        <a:lnSpc>
                          <a:spcPct val="115000"/>
                        </a:lnSpc>
                        <a:spcBef>
                          <a:spcPts val="0"/>
                        </a:spcBef>
                        <a:spcAft>
                          <a:spcPts val="0"/>
                        </a:spcAft>
                        <a:buNone/>
                      </a:pPr>
                      <a:r>
                        <a:rPr lang="en" sz="1100"/>
                        <a:t>MCTACO</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100"/>
                        <a:t>8</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2,400</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26737">
                <a:tc>
                  <a:txBody>
                    <a:bodyPr/>
                    <a:lstStyle/>
                    <a:p>
                      <a:pPr marL="0" lvl="0" indent="0" algn="ctr" rtl="0">
                        <a:lnSpc>
                          <a:spcPct val="115000"/>
                        </a:lnSpc>
                        <a:spcBef>
                          <a:spcPts val="0"/>
                        </a:spcBef>
                        <a:spcAft>
                          <a:spcPts val="0"/>
                        </a:spcAft>
                        <a:buNone/>
                      </a:pPr>
                      <a:r>
                        <a:rPr lang="en" sz="1100"/>
                        <a:t>MCTACO</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100"/>
                        <a:t>9</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2,400</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226737">
                <a:tc>
                  <a:txBody>
                    <a:bodyPr/>
                    <a:lstStyle/>
                    <a:p>
                      <a:pPr marL="0" lvl="0" indent="0" algn="ctr" rtl="0">
                        <a:lnSpc>
                          <a:spcPct val="115000"/>
                        </a:lnSpc>
                        <a:spcBef>
                          <a:spcPts val="0"/>
                        </a:spcBef>
                        <a:spcAft>
                          <a:spcPts val="0"/>
                        </a:spcAft>
                        <a:buNone/>
                      </a:pPr>
                      <a:r>
                        <a:rPr lang="en" sz="1100"/>
                        <a:t>MCTACO</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100"/>
                        <a:t>10</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2,400</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26737">
                <a:tc>
                  <a:txBody>
                    <a:bodyPr/>
                    <a:lstStyle/>
                    <a:p>
                      <a:pPr marL="0" lvl="0" indent="0" algn="ctr" rtl="0">
                        <a:lnSpc>
                          <a:spcPct val="115000"/>
                        </a:lnSpc>
                        <a:spcBef>
                          <a:spcPts val="0"/>
                        </a:spcBef>
                        <a:spcAft>
                          <a:spcPts val="0"/>
                        </a:spcAft>
                        <a:buNone/>
                      </a:pPr>
                      <a:r>
                        <a:rPr lang="en" sz="1100"/>
                        <a:t>MCTACO</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100"/>
                        <a:t>11</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t>2,400</a:t>
                      </a:r>
                      <a:endParaRPr sz="1100"/>
                    </a:p>
                  </a:txBody>
                  <a:tcPr marL="38100" marR="381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1"/>
                                        </p:tgtEl>
                                        <p:attrNameLst>
                                          <p:attrName>style.visibility</p:attrName>
                                        </p:attrNameLst>
                                      </p:cBhvr>
                                      <p:to>
                                        <p:strVal val="visible"/>
                                      </p:to>
                                    </p:set>
                                    <p:animEffect transition="in" filter="fade">
                                      <p:cBhvr>
                                        <p:cTn id="7" dur="1000"/>
                                        <p:tgtEl>
                                          <p:spTgt spid="4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24"/>
                                        </p:tgtEl>
                                        <p:attrNameLst>
                                          <p:attrName>style.visibility</p:attrName>
                                        </p:attrNameLst>
                                      </p:cBhvr>
                                      <p:to>
                                        <p:strVal val="visible"/>
                                      </p:to>
                                    </p:set>
                                    <p:animEffect transition="in" filter="fade">
                                      <p:cBhvr>
                                        <p:cTn id="12" dur="1000"/>
                                        <p:tgtEl>
                                          <p:spTgt spid="42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23"/>
                                        </p:tgtEl>
                                        <p:attrNameLst>
                                          <p:attrName>style.visibility</p:attrName>
                                        </p:attrNameLst>
                                      </p:cBhvr>
                                      <p:to>
                                        <p:strVal val="visible"/>
                                      </p:to>
                                    </p:set>
                                    <p:animEffect transition="in" filter="fade">
                                      <p:cBhvr>
                                        <p:cTn id="17" dur="1000"/>
                                        <p:tgtEl>
                                          <p:spTgt spid="4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228"/>
        <p:cNvGrpSpPr/>
        <p:nvPr/>
      </p:nvGrpSpPr>
      <p:grpSpPr>
        <a:xfrm>
          <a:off x="0" y="0"/>
          <a:ext cx="0" cy="0"/>
          <a:chOff x="0" y="0"/>
          <a:chExt cx="0" cy="0"/>
        </a:xfrm>
      </p:grpSpPr>
      <p:sp>
        <p:nvSpPr>
          <p:cNvPr id="4229" name="Google Shape;4229;p388"/>
          <p:cNvSpPr txBox="1">
            <a:spLocks noGrp="1"/>
          </p:cNvSpPr>
          <p:nvPr>
            <p:ph type="title"/>
          </p:nvPr>
        </p:nvSpPr>
        <p:spPr>
          <a:xfrm>
            <a:off x="720233" y="170467"/>
            <a:ext cx="1169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sz="2933"/>
              <a:t>Input/Output Dimensions at each Subtask</a:t>
            </a:r>
            <a:endParaRPr sz="2933"/>
          </a:p>
        </p:txBody>
      </p:sp>
      <p:sp>
        <p:nvSpPr>
          <p:cNvPr id="4230" name="Google Shape;4230;p388"/>
          <p:cNvSpPr txBox="1">
            <a:spLocks noGrp="1"/>
          </p:cNvSpPr>
          <p:nvPr>
            <p:ph type="body" idx="1"/>
          </p:nvPr>
        </p:nvSpPr>
        <p:spPr>
          <a:xfrm>
            <a:off x="6541233" y="4303533"/>
            <a:ext cx="5333200" cy="20812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31789">
              <a:buSzPts val="1500"/>
            </a:pPr>
            <a:r>
              <a:rPr lang="en" sz="2000"/>
              <a:t>CosmosQA and QASC have relatively higher dimensional instances, whereas Quoref and MCTACO have relatively lower dimensional instances.</a:t>
            </a:r>
            <a:endParaRPr sz="2000"/>
          </a:p>
        </p:txBody>
      </p:sp>
      <p:sp>
        <p:nvSpPr>
          <p:cNvPr id="4231" name="Google Shape;4231;p388"/>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113</a:t>
            </a:fld>
            <a:endParaRPr/>
          </a:p>
        </p:txBody>
      </p:sp>
      <p:pic>
        <p:nvPicPr>
          <p:cNvPr id="4232" name="Google Shape;4232;p388"/>
          <p:cNvPicPr preferRelativeResize="0"/>
          <p:nvPr/>
        </p:nvPicPr>
        <p:blipFill rotWithShape="1">
          <a:blip r:embed="rId3">
            <a:alphaModFix/>
          </a:blip>
          <a:srcRect t="45972" b="21337"/>
          <a:stretch/>
        </p:blipFill>
        <p:spPr>
          <a:xfrm>
            <a:off x="6103334" y="2470267"/>
            <a:ext cx="6126169" cy="1630067"/>
          </a:xfrm>
          <a:prstGeom prst="rect">
            <a:avLst/>
          </a:prstGeom>
          <a:noFill/>
          <a:ln>
            <a:noFill/>
          </a:ln>
        </p:spPr>
      </p:pic>
      <p:sp>
        <p:nvSpPr>
          <p:cNvPr id="4233" name="Google Shape;4233;p388"/>
          <p:cNvSpPr/>
          <p:nvPr/>
        </p:nvSpPr>
        <p:spPr>
          <a:xfrm>
            <a:off x="6311167" y="2806184"/>
            <a:ext cx="1593600" cy="207200"/>
          </a:xfrm>
          <a:prstGeom prst="roundRect">
            <a:avLst>
              <a:gd name="adj" fmla="val 50000"/>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4234" name="Google Shape;4234;p388"/>
          <p:cNvSpPr/>
          <p:nvPr/>
        </p:nvSpPr>
        <p:spPr>
          <a:xfrm>
            <a:off x="6338033" y="3087833"/>
            <a:ext cx="5752400" cy="649600"/>
          </a:xfrm>
          <a:prstGeom prst="roundRect">
            <a:avLst>
              <a:gd name="adj" fmla="val 50000"/>
            </a:avLst>
          </a:prstGeom>
          <a:noFill/>
          <a:ln w="952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4235" name="Google Shape;4235;p388"/>
          <p:cNvSpPr txBox="1"/>
          <p:nvPr/>
        </p:nvSpPr>
        <p:spPr>
          <a:xfrm>
            <a:off x="8456667" y="2272601"/>
            <a:ext cx="14244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endParaRPr>
              <a:solidFill>
                <a:srgbClr val="FF0000"/>
              </a:solidFill>
              <a:latin typeface="Lato"/>
              <a:ea typeface="Lato"/>
              <a:cs typeface="Lato"/>
              <a:sym typeface="Lato"/>
            </a:endParaRPr>
          </a:p>
        </p:txBody>
      </p:sp>
      <p:sp>
        <p:nvSpPr>
          <p:cNvPr id="4236" name="Google Shape;4236;p388"/>
          <p:cNvSpPr txBox="1"/>
          <p:nvPr/>
        </p:nvSpPr>
        <p:spPr>
          <a:xfrm>
            <a:off x="9695767" y="2272601"/>
            <a:ext cx="14244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endParaRPr>
              <a:solidFill>
                <a:srgbClr val="38761D"/>
              </a:solidFill>
              <a:latin typeface="Lato"/>
              <a:ea typeface="Lato"/>
              <a:cs typeface="Lato"/>
              <a:sym typeface="Lato"/>
            </a:endParaRPr>
          </a:p>
        </p:txBody>
      </p:sp>
      <p:sp>
        <p:nvSpPr>
          <p:cNvPr id="4237" name="Google Shape;4237;p388"/>
          <p:cNvSpPr/>
          <p:nvPr/>
        </p:nvSpPr>
        <p:spPr>
          <a:xfrm>
            <a:off x="6808733" y="1758800"/>
            <a:ext cx="2460400" cy="582000"/>
          </a:xfrm>
          <a:prstGeom prst="wedgeRectCallout">
            <a:avLst>
              <a:gd name="adj1" fmla="val -28846"/>
              <a:gd name="adj2" fmla="val 125997"/>
            </a:avLst>
          </a:prstGeom>
          <a:solidFill>
            <a:schemeClr val="lt2"/>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a:solidFill>
                  <a:srgbClr val="FF0000"/>
                </a:solidFill>
                <a:latin typeface="Lato"/>
                <a:ea typeface="Lato"/>
                <a:cs typeface="Lato"/>
                <a:sym typeface="Lato"/>
              </a:rPr>
              <a:t>Input Dimension:1</a:t>
            </a:r>
            <a:endParaRPr/>
          </a:p>
        </p:txBody>
      </p:sp>
      <p:sp>
        <p:nvSpPr>
          <p:cNvPr id="4238" name="Google Shape;4238;p388"/>
          <p:cNvSpPr/>
          <p:nvPr/>
        </p:nvSpPr>
        <p:spPr>
          <a:xfrm>
            <a:off x="9677867" y="2146800"/>
            <a:ext cx="2460400" cy="582000"/>
          </a:xfrm>
          <a:prstGeom prst="wedgeRectCallout">
            <a:avLst>
              <a:gd name="adj1" fmla="val -29658"/>
              <a:gd name="adj2" fmla="val 110865"/>
            </a:avLst>
          </a:prstGeom>
          <a:solidFill>
            <a:schemeClr val="lt2"/>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a:solidFill>
                  <a:srgbClr val="38761D"/>
                </a:solidFill>
                <a:latin typeface="Lato"/>
                <a:ea typeface="Lato"/>
                <a:cs typeface="Lato"/>
                <a:sym typeface="Lato"/>
              </a:rPr>
              <a:t>Output</a:t>
            </a:r>
            <a:r>
              <a:rPr lang="en">
                <a:solidFill>
                  <a:srgbClr val="FF0000"/>
                </a:solidFill>
                <a:latin typeface="Lato"/>
                <a:ea typeface="Lato"/>
                <a:cs typeface="Lato"/>
                <a:sym typeface="Lato"/>
              </a:rPr>
              <a:t> </a:t>
            </a:r>
            <a:r>
              <a:rPr lang="en">
                <a:solidFill>
                  <a:srgbClr val="38761D"/>
                </a:solidFill>
                <a:latin typeface="Lato"/>
                <a:ea typeface="Lato"/>
                <a:cs typeface="Lato"/>
                <a:sym typeface="Lato"/>
              </a:rPr>
              <a:t>Dimension:2</a:t>
            </a:r>
            <a:endParaRPr/>
          </a:p>
        </p:txBody>
      </p:sp>
      <p:pic>
        <p:nvPicPr>
          <p:cNvPr id="4239" name="Google Shape;4239;p388" title="Chart"/>
          <p:cNvPicPr preferRelativeResize="0"/>
          <p:nvPr/>
        </p:nvPicPr>
        <p:blipFill>
          <a:blip r:embed="rId4">
            <a:alphaModFix/>
          </a:blip>
          <a:stretch>
            <a:fillRect/>
          </a:stretch>
        </p:blipFill>
        <p:spPr>
          <a:xfrm>
            <a:off x="631533" y="1753601"/>
            <a:ext cx="5464467" cy="2081167"/>
          </a:xfrm>
          <a:prstGeom prst="rect">
            <a:avLst/>
          </a:prstGeom>
          <a:noFill/>
          <a:ln>
            <a:noFill/>
          </a:ln>
        </p:spPr>
      </p:pic>
      <p:sp>
        <p:nvSpPr>
          <p:cNvPr id="4240" name="Google Shape;4240;p388"/>
          <p:cNvSpPr txBox="1"/>
          <p:nvPr/>
        </p:nvSpPr>
        <p:spPr>
          <a:xfrm>
            <a:off x="1427767" y="1364834"/>
            <a:ext cx="4000000" cy="600124"/>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2000" i="1">
                <a:solidFill>
                  <a:schemeClr val="dk1"/>
                </a:solidFill>
                <a:latin typeface="Lato"/>
                <a:ea typeface="Lato"/>
                <a:cs typeface="Lato"/>
                <a:sym typeface="Lato"/>
              </a:rPr>
              <a:t>distribution of </a:t>
            </a:r>
            <a:r>
              <a:rPr lang="en" sz="2000" b="1" i="1">
                <a:solidFill>
                  <a:schemeClr val="dk1"/>
                </a:solidFill>
                <a:latin typeface="Lato"/>
                <a:ea typeface="Lato"/>
                <a:cs typeface="Lato"/>
                <a:sym typeface="Lato"/>
              </a:rPr>
              <a:t>input</a:t>
            </a:r>
            <a:r>
              <a:rPr lang="en" sz="2000" i="1">
                <a:solidFill>
                  <a:schemeClr val="dk1"/>
                </a:solidFill>
                <a:latin typeface="Lato"/>
                <a:ea typeface="Lato"/>
                <a:cs typeface="Lato"/>
                <a:sym typeface="Lato"/>
              </a:rPr>
              <a:t> dimensions</a:t>
            </a:r>
            <a:endParaRPr i="1"/>
          </a:p>
        </p:txBody>
      </p:sp>
      <p:pic>
        <p:nvPicPr>
          <p:cNvPr id="4241" name="Google Shape;4241;p388" title="Chart"/>
          <p:cNvPicPr preferRelativeResize="0"/>
          <p:nvPr/>
        </p:nvPicPr>
        <p:blipFill>
          <a:blip r:embed="rId5">
            <a:alphaModFix/>
          </a:blip>
          <a:stretch>
            <a:fillRect/>
          </a:stretch>
        </p:blipFill>
        <p:spPr>
          <a:xfrm>
            <a:off x="645367" y="4555700"/>
            <a:ext cx="5464467" cy="2081171"/>
          </a:xfrm>
          <a:prstGeom prst="rect">
            <a:avLst/>
          </a:prstGeom>
          <a:noFill/>
          <a:ln>
            <a:noFill/>
          </a:ln>
        </p:spPr>
      </p:pic>
      <p:sp>
        <p:nvSpPr>
          <p:cNvPr id="4242" name="Google Shape;4242;p388"/>
          <p:cNvSpPr txBox="1"/>
          <p:nvPr/>
        </p:nvSpPr>
        <p:spPr>
          <a:xfrm>
            <a:off x="1363767" y="4179700"/>
            <a:ext cx="4000000" cy="600124"/>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2000" i="1">
                <a:solidFill>
                  <a:schemeClr val="dk1"/>
                </a:solidFill>
                <a:latin typeface="Lato"/>
                <a:ea typeface="Lato"/>
                <a:cs typeface="Lato"/>
                <a:sym typeface="Lato"/>
              </a:rPr>
              <a:t>distribution of </a:t>
            </a:r>
            <a:r>
              <a:rPr lang="en" sz="2000" b="1" i="1">
                <a:solidFill>
                  <a:schemeClr val="dk1"/>
                </a:solidFill>
                <a:latin typeface="Lato"/>
                <a:ea typeface="Lato"/>
                <a:cs typeface="Lato"/>
                <a:sym typeface="Lato"/>
              </a:rPr>
              <a:t>output</a:t>
            </a:r>
            <a:r>
              <a:rPr lang="en" sz="2000" i="1">
                <a:solidFill>
                  <a:schemeClr val="dk1"/>
                </a:solidFill>
                <a:latin typeface="Lato"/>
                <a:ea typeface="Lato"/>
                <a:cs typeface="Lato"/>
                <a:sym typeface="Lato"/>
              </a:rPr>
              <a:t> dimensions</a:t>
            </a:r>
            <a:endParaRPr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1"/>
                                        </p:tgtEl>
                                        <p:attrNameLst>
                                          <p:attrName>style.visibility</p:attrName>
                                        </p:attrNameLst>
                                      </p:cBhvr>
                                      <p:to>
                                        <p:strVal val="visible"/>
                                      </p:to>
                                    </p:set>
                                    <p:animEffect transition="in" filter="fade">
                                      <p:cBhvr>
                                        <p:cTn id="7" dur="1000"/>
                                        <p:tgtEl>
                                          <p:spTgt spid="4231"/>
                                        </p:tgtEl>
                                      </p:cBhvr>
                                    </p:animEffect>
                                  </p:childTnLst>
                                </p:cTn>
                              </p:par>
                              <p:par>
                                <p:cTn id="8" presetID="10" presetClass="entr" presetSubtype="0" fill="hold" nodeType="withEffect">
                                  <p:stCondLst>
                                    <p:cond delay="0"/>
                                  </p:stCondLst>
                                  <p:childTnLst>
                                    <p:set>
                                      <p:cBhvr>
                                        <p:cTn id="9" dur="1" fill="hold">
                                          <p:stCondLst>
                                            <p:cond delay="0"/>
                                          </p:stCondLst>
                                        </p:cTn>
                                        <p:tgtEl>
                                          <p:spTgt spid="4232"/>
                                        </p:tgtEl>
                                        <p:attrNameLst>
                                          <p:attrName>style.visibility</p:attrName>
                                        </p:attrNameLst>
                                      </p:cBhvr>
                                      <p:to>
                                        <p:strVal val="visible"/>
                                      </p:to>
                                    </p:set>
                                    <p:animEffect transition="in" filter="fade">
                                      <p:cBhvr>
                                        <p:cTn id="10" dur="1000"/>
                                        <p:tgtEl>
                                          <p:spTgt spid="4232"/>
                                        </p:tgtEl>
                                      </p:cBhvr>
                                    </p:animEffect>
                                  </p:childTnLst>
                                </p:cTn>
                              </p:par>
                              <p:par>
                                <p:cTn id="11" presetID="10" presetClass="entr" presetSubtype="0" fill="hold" nodeType="withEffect">
                                  <p:stCondLst>
                                    <p:cond delay="0"/>
                                  </p:stCondLst>
                                  <p:childTnLst>
                                    <p:set>
                                      <p:cBhvr>
                                        <p:cTn id="12" dur="1" fill="hold">
                                          <p:stCondLst>
                                            <p:cond delay="0"/>
                                          </p:stCondLst>
                                        </p:cTn>
                                        <p:tgtEl>
                                          <p:spTgt spid="4233"/>
                                        </p:tgtEl>
                                        <p:attrNameLst>
                                          <p:attrName>style.visibility</p:attrName>
                                        </p:attrNameLst>
                                      </p:cBhvr>
                                      <p:to>
                                        <p:strVal val="visible"/>
                                      </p:to>
                                    </p:set>
                                    <p:animEffect transition="in" filter="fade">
                                      <p:cBhvr>
                                        <p:cTn id="13" dur="1000"/>
                                        <p:tgtEl>
                                          <p:spTgt spid="4233"/>
                                        </p:tgtEl>
                                      </p:cBhvr>
                                    </p:animEffect>
                                  </p:childTnLst>
                                </p:cTn>
                              </p:par>
                              <p:par>
                                <p:cTn id="14" presetID="10" presetClass="entr" presetSubtype="0" fill="hold" nodeType="withEffect">
                                  <p:stCondLst>
                                    <p:cond delay="0"/>
                                  </p:stCondLst>
                                  <p:childTnLst>
                                    <p:set>
                                      <p:cBhvr>
                                        <p:cTn id="15" dur="1" fill="hold">
                                          <p:stCondLst>
                                            <p:cond delay="0"/>
                                          </p:stCondLst>
                                        </p:cTn>
                                        <p:tgtEl>
                                          <p:spTgt spid="4234"/>
                                        </p:tgtEl>
                                        <p:attrNameLst>
                                          <p:attrName>style.visibility</p:attrName>
                                        </p:attrNameLst>
                                      </p:cBhvr>
                                      <p:to>
                                        <p:strVal val="visible"/>
                                      </p:to>
                                    </p:set>
                                    <p:animEffect transition="in" filter="fade">
                                      <p:cBhvr>
                                        <p:cTn id="16" dur="1000"/>
                                        <p:tgtEl>
                                          <p:spTgt spid="4234"/>
                                        </p:tgtEl>
                                      </p:cBhvr>
                                    </p:animEffect>
                                  </p:childTnLst>
                                </p:cTn>
                              </p:par>
                              <p:par>
                                <p:cTn id="17" presetID="10" presetClass="entr" presetSubtype="0" fill="hold" nodeType="withEffect">
                                  <p:stCondLst>
                                    <p:cond delay="0"/>
                                  </p:stCondLst>
                                  <p:childTnLst>
                                    <p:set>
                                      <p:cBhvr>
                                        <p:cTn id="18" dur="1" fill="hold">
                                          <p:stCondLst>
                                            <p:cond delay="0"/>
                                          </p:stCondLst>
                                        </p:cTn>
                                        <p:tgtEl>
                                          <p:spTgt spid="4235"/>
                                        </p:tgtEl>
                                        <p:attrNameLst>
                                          <p:attrName>style.visibility</p:attrName>
                                        </p:attrNameLst>
                                      </p:cBhvr>
                                      <p:to>
                                        <p:strVal val="visible"/>
                                      </p:to>
                                    </p:set>
                                    <p:animEffect transition="in" filter="fade">
                                      <p:cBhvr>
                                        <p:cTn id="19" dur="1000"/>
                                        <p:tgtEl>
                                          <p:spTgt spid="4235"/>
                                        </p:tgtEl>
                                      </p:cBhvr>
                                    </p:animEffect>
                                  </p:childTnLst>
                                </p:cTn>
                              </p:par>
                              <p:par>
                                <p:cTn id="20" presetID="10" presetClass="entr" presetSubtype="0" fill="hold" nodeType="withEffect">
                                  <p:stCondLst>
                                    <p:cond delay="0"/>
                                  </p:stCondLst>
                                  <p:childTnLst>
                                    <p:set>
                                      <p:cBhvr>
                                        <p:cTn id="21" dur="1" fill="hold">
                                          <p:stCondLst>
                                            <p:cond delay="0"/>
                                          </p:stCondLst>
                                        </p:cTn>
                                        <p:tgtEl>
                                          <p:spTgt spid="4236"/>
                                        </p:tgtEl>
                                        <p:attrNameLst>
                                          <p:attrName>style.visibility</p:attrName>
                                        </p:attrNameLst>
                                      </p:cBhvr>
                                      <p:to>
                                        <p:strVal val="visible"/>
                                      </p:to>
                                    </p:set>
                                    <p:animEffect transition="in" filter="fade">
                                      <p:cBhvr>
                                        <p:cTn id="22" dur="1000"/>
                                        <p:tgtEl>
                                          <p:spTgt spid="4236"/>
                                        </p:tgtEl>
                                      </p:cBhvr>
                                    </p:animEffect>
                                  </p:childTnLst>
                                </p:cTn>
                              </p:par>
                              <p:par>
                                <p:cTn id="23" presetID="10" presetClass="entr" presetSubtype="0" fill="hold" nodeType="withEffect">
                                  <p:stCondLst>
                                    <p:cond delay="0"/>
                                  </p:stCondLst>
                                  <p:childTnLst>
                                    <p:set>
                                      <p:cBhvr>
                                        <p:cTn id="24" dur="1" fill="hold">
                                          <p:stCondLst>
                                            <p:cond delay="0"/>
                                          </p:stCondLst>
                                        </p:cTn>
                                        <p:tgtEl>
                                          <p:spTgt spid="4237"/>
                                        </p:tgtEl>
                                        <p:attrNameLst>
                                          <p:attrName>style.visibility</p:attrName>
                                        </p:attrNameLst>
                                      </p:cBhvr>
                                      <p:to>
                                        <p:strVal val="visible"/>
                                      </p:to>
                                    </p:set>
                                    <p:animEffect transition="in" filter="fade">
                                      <p:cBhvr>
                                        <p:cTn id="25" dur="1000"/>
                                        <p:tgtEl>
                                          <p:spTgt spid="4237"/>
                                        </p:tgtEl>
                                      </p:cBhvr>
                                    </p:animEffect>
                                  </p:childTnLst>
                                </p:cTn>
                              </p:par>
                              <p:par>
                                <p:cTn id="26" presetID="10" presetClass="entr" presetSubtype="0" fill="hold" nodeType="withEffect">
                                  <p:stCondLst>
                                    <p:cond delay="0"/>
                                  </p:stCondLst>
                                  <p:childTnLst>
                                    <p:set>
                                      <p:cBhvr>
                                        <p:cTn id="27" dur="1" fill="hold">
                                          <p:stCondLst>
                                            <p:cond delay="0"/>
                                          </p:stCondLst>
                                        </p:cTn>
                                        <p:tgtEl>
                                          <p:spTgt spid="4238"/>
                                        </p:tgtEl>
                                        <p:attrNameLst>
                                          <p:attrName>style.visibility</p:attrName>
                                        </p:attrNameLst>
                                      </p:cBhvr>
                                      <p:to>
                                        <p:strVal val="visible"/>
                                      </p:to>
                                    </p:set>
                                    <p:animEffect transition="in" filter="fade">
                                      <p:cBhvr>
                                        <p:cTn id="28" dur="1000"/>
                                        <p:tgtEl>
                                          <p:spTgt spid="42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230"/>
                                        </p:tgtEl>
                                        <p:attrNameLst>
                                          <p:attrName>style.visibility</p:attrName>
                                        </p:attrNameLst>
                                      </p:cBhvr>
                                      <p:to>
                                        <p:strVal val="visible"/>
                                      </p:to>
                                    </p:set>
                                    <p:animEffect transition="in" filter="fade">
                                      <p:cBhvr>
                                        <p:cTn id="33" dur="1000"/>
                                        <p:tgtEl>
                                          <p:spTgt spid="42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240"/>
                                        </p:tgtEl>
                                        <p:attrNameLst>
                                          <p:attrName>style.visibility</p:attrName>
                                        </p:attrNameLst>
                                      </p:cBhvr>
                                      <p:to>
                                        <p:strVal val="visible"/>
                                      </p:to>
                                    </p:set>
                                    <p:animEffect transition="in" filter="fade">
                                      <p:cBhvr>
                                        <p:cTn id="38" dur="1000"/>
                                        <p:tgtEl>
                                          <p:spTgt spid="4240"/>
                                        </p:tgtEl>
                                      </p:cBhvr>
                                    </p:animEffect>
                                  </p:childTnLst>
                                </p:cTn>
                              </p:par>
                              <p:par>
                                <p:cTn id="39" presetID="10" presetClass="entr" presetSubtype="0" fill="hold" nodeType="withEffect">
                                  <p:stCondLst>
                                    <p:cond delay="0"/>
                                  </p:stCondLst>
                                  <p:childTnLst>
                                    <p:set>
                                      <p:cBhvr>
                                        <p:cTn id="40" dur="1" fill="hold">
                                          <p:stCondLst>
                                            <p:cond delay="0"/>
                                          </p:stCondLst>
                                        </p:cTn>
                                        <p:tgtEl>
                                          <p:spTgt spid="4239"/>
                                        </p:tgtEl>
                                        <p:attrNameLst>
                                          <p:attrName>style.visibility</p:attrName>
                                        </p:attrNameLst>
                                      </p:cBhvr>
                                      <p:to>
                                        <p:strVal val="visible"/>
                                      </p:to>
                                    </p:set>
                                    <p:animEffect transition="in" filter="fade">
                                      <p:cBhvr>
                                        <p:cTn id="41" dur="1000"/>
                                        <p:tgtEl>
                                          <p:spTgt spid="42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242"/>
                                        </p:tgtEl>
                                        <p:attrNameLst>
                                          <p:attrName>style.visibility</p:attrName>
                                        </p:attrNameLst>
                                      </p:cBhvr>
                                      <p:to>
                                        <p:strVal val="visible"/>
                                      </p:to>
                                    </p:set>
                                    <p:animEffect transition="in" filter="fade">
                                      <p:cBhvr>
                                        <p:cTn id="46" dur="1000"/>
                                        <p:tgtEl>
                                          <p:spTgt spid="4242"/>
                                        </p:tgtEl>
                                      </p:cBhvr>
                                    </p:animEffect>
                                  </p:childTnLst>
                                </p:cTn>
                              </p:par>
                              <p:par>
                                <p:cTn id="47" presetID="10" presetClass="entr" presetSubtype="0" fill="hold" nodeType="withEffect">
                                  <p:stCondLst>
                                    <p:cond delay="0"/>
                                  </p:stCondLst>
                                  <p:childTnLst>
                                    <p:set>
                                      <p:cBhvr>
                                        <p:cTn id="48" dur="1" fill="hold">
                                          <p:stCondLst>
                                            <p:cond delay="0"/>
                                          </p:stCondLst>
                                        </p:cTn>
                                        <p:tgtEl>
                                          <p:spTgt spid="4241"/>
                                        </p:tgtEl>
                                        <p:attrNameLst>
                                          <p:attrName>style.visibility</p:attrName>
                                        </p:attrNameLst>
                                      </p:cBhvr>
                                      <p:to>
                                        <p:strVal val="visible"/>
                                      </p:to>
                                    </p:set>
                                    <p:animEffect transition="in" filter="fade">
                                      <p:cBhvr>
                                        <p:cTn id="49" dur="1000"/>
                                        <p:tgtEl>
                                          <p:spTgt spid="4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4246"/>
        <p:cNvGrpSpPr/>
        <p:nvPr/>
      </p:nvGrpSpPr>
      <p:grpSpPr>
        <a:xfrm>
          <a:off x="0" y="0"/>
          <a:ext cx="0" cy="0"/>
          <a:chOff x="0" y="0"/>
          <a:chExt cx="0" cy="0"/>
        </a:xfrm>
      </p:grpSpPr>
      <p:sp>
        <p:nvSpPr>
          <p:cNvPr id="4247" name="Google Shape;4247;p389"/>
          <p:cNvSpPr txBox="1">
            <a:spLocks noGrp="1"/>
          </p:cNvSpPr>
          <p:nvPr>
            <p:ph type="title"/>
          </p:nvPr>
        </p:nvSpPr>
        <p:spPr>
          <a:xfrm>
            <a:off x="822000" y="288567"/>
            <a:ext cx="11244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sz="3467"/>
              <a:t>Number of Good/Bad Examples</a:t>
            </a:r>
            <a:endParaRPr sz="3467"/>
          </a:p>
          <a:p>
            <a:endParaRPr sz="2933"/>
          </a:p>
        </p:txBody>
      </p:sp>
      <p:sp>
        <p:nvSpPr>
          <p:cNvPr id="4248" name="Google Shape;4248;p389"/>
          <p:cNvSpPr txBox="1">
            <a:spLocks noGrp="1"/>
          </p:cNvSpPr>
          <p:nvPr>
            <p:ph type="body" idx="1"/>
          </p:nvPr>
        </p:nvSpPr>
        <p:spPr>
          <a:xfrm>
            <a:off x="7416400" y="2146233"/>
            <a:ext cx="44184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31789">
              <a:buSzPts val="1500"/>
            </a:pPr>
            <a:r>
              <a:rPr lang="en" sz="2000"/>
              <a:t>DROP Instruction consists of relatively higher number of examples than the rest. </a:t>
            </a:r>
            <a:endParaRPr sz="2000"/>
          </a:p>
          <a:p>
            <a:pPr indent="-431789">
              <a:buSzPts val="1500"/>
            </a:pPr>
            <a:r>
              <a:rPr lang="en" sz="2000"/>
              <a:t>Only in Winogrande, no. of good examples provided is same as that of the bad examples.</a:t>
            </a:r>
            <a:endParaRPr sz="2000"/>
          </a:p>
          <a:p>
            <a:pPr indent="-431789">
              <a:buSzPts val="1500"/>
            </a:pPr>
            <a:r>
              <a:rPr lang="en" sz="2000"/>
              <a:t>QASC Instruction does not contain bad examples.</a:t>
            </a:r>
            <a:endParaRPr sz="2000"/>
          </a:p>
        </p:txBody>
      </p:sp>
      <p:sp>
        <p:nvSpPr>
          <p:cNvPr id="4249" name="Google Shape;4249;p389"/>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114</a:t>
            </a:fld>
            <a:endParaRPr/>
          </a:p>
        </p:txBody>
      </p:sp>
      <p:pic>
        <p:nvPicPr>
          <p:cNvPr id="4250" name="Google Shape;4250;p389" title="Chart"/>
          <p:cNvPicPr preferRelativeResize="0"/>
          <p:nvPr/>
        </p:nvPicPr>
        <p:blipFill rotWithShape="1">
          <a:blip r:embed="rId3">
            <a:alphaModFix/>
          </a:blip>
          <a:srcRect t="12800"/>
          <a:stretch/>
        </p:blipFill>
        <p:spPr>
          <a:xfrm>
            <a:off x="1" y="2213300"/>
            <a:ext cx="7694167" cy="375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0"/>
                                        </p:tgtEl>
                                        <p:attrNameLst>
                                          <p:attrName>style.visibility</p:attrName>
                                        </p:attrNameLst>
                                      </p:cBhvr>
                                      <p:to>
                                        <p:strVal val="visible"/>
                                      </p:to>
                                    </p:set>
                                    <p:animEffect transition="in" filter="fade">
                                      <p:cBhvr>
                                        <p:cTn id="7" dur="1000"/>
                                        <p:tgtEl>
                                          <p:spTgt spid="42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48">
                                            <p:txEl>
                                              <p:pRg st="0" end="0"/>
                                            </p:txEl>
                                          </p:spTgt>
                                        </p:tgtEl>
                                        <p:attrNameLst>
                                          <p:attrName>style.visibility</p:attrName>
                                        </p:attrNameLst>
                                      </p:cBhvr>
                                      <p:to>
                                        <p:strVal val="visible"/>
                                      </p:to>
                                    </p:set>
                                    <p:animEffect transition="in" filter="fade">
                                      <p:cBhvr>
                                        <p:cTn id="12" dur="1000"/>
                                        <p:tgtEl>
                                          <p:spTgt spid="42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48">
                                            <p:txEl>
                                              <p:pRg st="1" end="1"/>
                                            </p:txEl>
                                          </p:spTgt>
                                        </p:tgtEl>
                                        <p:attrNameLst>
                                          <p:attrName>style.visibility</p:attrName>
                                        </p:attrNameLst>
                                      </p:cBhvr>
                                      <p:to>
                                        <p:strVal val="visible"/>
                                      </p:to>
                                    </p:set>
                                    <p:animEffect transition="in" filter="fade">
                                      <p:cBhvr>
                                        <p:cTn id="17" dur="1000"/>
                                        <p:tgtEl>
                                          <p:spTgt spid="424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48">
                                            <p:txEl>
                                              <p:pRg st="2" end="2"/>
                                            </p:txEl>
                                          </p:spTgt>
                                        </p:tgtEl>
                                        <p:attrNameLst>
                                          <p:attrName>style.visibility</p:attrName>
                                        </p:attrNameLst>
                                      </p:cBhvr>
                                      <p:to>
                                        <p:strVal val="visible"/>
                                      </p:to>
                                    </p:set>
                                    <p:animEffect transition="in" filter="fade">
                                      <p:cBhvr>
                                        <p:cTn id="22" dur="1000"/>
                                        <p:tgtEl>
                                          <p:spTgt spid="42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4254"/>
        <p:cNvGrpSpPr/>
        <p:nvPr/>
      </p:nvGrpSpPr>
      <p:grpSpPr>
        <a:xfrm>
          <a:off x="0" y="0"/>
          <a:ext cx="0" cy="0"/>
          <a:chOff x="0" y="0"/>
          <a:chExt cx="0" cy="0"/>
        </a:xfrm>
      </p:grpSpPr>
      <p:sp>
        <p:nvSpPr>
          <p:cNvPr id="4255" name="Google Shape;4255;p390"/>
          <p:cNvSpPr txBox="1">
            <a:spLocks noGrp="1"/>
          </p:cNvSpPr>
          <p:nvPr>
            <p:ph type="title"/>
          </p:nvPr>
        </p:nvSpPr>
        <p:spPr>
          <a:xfrm>
            <a:off x="762000" y="186967"/>
            <a:ext cx="113672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Task Specification [Dis]Similarity</a:t>
            </a:r>
            <a:endParaRPr/>
          </a:p>
        </p:txBody>
      </p:sp>
      <p:sp>
        <p:nvSpPr>
          <p:cNvPr id="4256" name="Google Shape;4256;p390"/>
          <p:cNvSpPr txBox="1">
            <a:spLocks noGrp="1"/>
          </p:cNvSpPr>
          <p:nvPr>
            <p:ph type="body" idx="1"/>
          </p:nvPr>
        </p:nvSpPr>
        <p:spPr>
          <a:xfrm>
            <a:off x="851167" y="1437867"/>
            <a:ext cx="11012800" cy="5248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23323">
              <a:buSzPts val="1400"/>
            </a:pPr>
            <a:r>
              <a:rPr lang="en" sz="1867"/>
              <a:t>Subtasks with similar </a:t>
            </a:r>
            <a:r>
              <a:rPr lang="en" sz="1867">
                <a:solidFill>
                  <a:schemeClr val="dk1"/>
                </a:solidFill>
              </a:rPr>
              <a:t>objective</a:t>
            </a:r>
            <a:r>
              <a:rPr lang="en" sz="1867"/>
              <a:t>, however the task specifications are different. </a:t>
            </a:r>
            <a:endParaRPr sz="1867"/>
          </a:p>
          <a:p>
            <a:pPr indent="0">
              <a:buNone/>
            </a:pPr>
            <a:endParaRPr sz="1867"/>
          </a:p>
          <a:p>
            <a:pPr indent="0">
              <a:buNone/>
            </a:pPr>
            <a:endParaRPr sz="1867"/>
          </a:p>
        </p:txBody>
      </p:sp>
      <p:sp>
        <p:nvSpPr>
          <p:cNvPr id="4257" name="Google Shape;4257;p390"/>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115</a:t>
            </a:fld>
            <a:endParaRPr/>
          </a:p>
        </p:txBody>
      </p:sp>
      <p:pic>
        <p:nvPicPr>
          <p:cNvPr id="4258" name="Google Shape;4258;p390"/>
          <p:cNvPicPr preferRelativeResize="0"/>
          <p:nvPr/>
        </p:nvPicPr>
        <p:blipFill rotWithShape="1">
          <a:blip r:embed="rId3">
            <a:alphaModFix/>
          </a:blip>
          <a:srcRect t="2963" b="48527"/>
          <a:stretch/>
        </p:blipFill>
        <p:spPr>
          <a:xfrm>
            <a:off x="1433934" y="3028701"/>
            <a:ext cx="3463068" cy="990100"/>
          </a:xfrm>
          <a:prstGeom prst="rect">
            <a:avLst/>
          </a:prstGeom>
          <a:noFill/>
          <a:ln>
            <a:noFill/>
          </a:ln>
        </p:spPr>
      </p:pic>
      <p:pic>
        <p:nvPicPr>
          <p:cNvPr id="4259" name="Google Shape;4259;p390"/>
          <p:cNvPicPr preferRelativeResize="0"/>
          <p:nvPr/>
        </p:nvPicPr>
        <p:blipFill rotWithShape="1">
          <a:blip r:embed="rId4">
            <a:alphaModFix/>
          </a:blip>
          <a:srcRect b="1584"/>
          <a:stretch/>
        </p:blipFill>
        <p:spPr>
          <a:xfrm>
            <a:off x="1523667" y="4933833"/>
            <a:ext cx="9659600" cy="1032000"/>
          </a:xfrm>
          <a:prstGeom prst="rect">
            <a:avLst/>
          </a:prstGeom>
          <a:noFill/>
          <a:ln>
            <a:noFill/>
          </a:ln>
        </p:spPr>
      </p:pic>
      <p:sp>
        <p:nvSpPr>
          <p:cNvPr id="4260" name="Google Shape;4260;p390"/>
          <p:cNvSpPr txBox="1"/>
          <p:nvPr/>
        </p:nvSpPr>
        <p:spPr>
          <a:xfrm>
            <a:off x="2631567" y="2495101"/>
            <a:ext cx="11576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rgbClr val="1155CC"/>
                </a:solidFill>
                <a:latin typeface="Lato"/>
                <a:ea typeface="Lato"/>
                <a:cs typeface="Lato"/>
                <a:sym typeface="Lato"/>
              </a:rPr>
              <a:t>Quoref</a:t>
            </a:r>
            <a:endParaRPr b="1">
              <a:solidFill>
                <a:srgbClr val="1155CC"/>
              </a:solidFill>
              <a:latin typeface="Lato"/>
              <a:ea typeface="Lato"/>
              <a:cs typeface="Lato"/>
              <a:sym typeface="Lato"/>
            </a:endParaRPr>
          </a:p>
        </p:txBody>
      </p:sp>
      <p:sp>
        <p:nvSpPr>
          <p:cNvPr id="4261" name="Google Shape;4261;p390"/>
          <p:cNvSpPr txBox="1"/>
          <p:nvPr/>
        </p:nvSpPr>
        <p:spPr>
          <a:xfrm>
            <a:off x="7438133" y="2057021"/>
            <a:ext cx="29116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rgbClr val="1155CC"/>
                </a:solidFill>
                <a:latin typeface="Lato"/>
                <a:ea typeface="Lato"/>
                <a:cs typeface="Lato"/>
                <a:sym typeface="Lato"/>
              </a:rPr>
              <a:t>CosmosQA</a:t>
            </a:r>
            <a:endParaRPr b="1">
              <a:solidFill>
                <a:srgbClr val="1155CC"/>
              </a:solidFill>
              <a:latin typeface="Lato"/>
              <a:ea typeface="Lato"/>
              <a:cs typeface="Lato"/>
              <a:sym typeface="Lato"/>
            </a:endParaRPr>
          </a:p>
        </p:txBody>
      </p:sp>
      <p:sp>
        <p:nvSpPr>
          <p:cNvPr id="4262" name="Google Shape;4262;p390"/>
          <p:cNvSpPr txBox="1"/>
          <p:nvPr/>
        </p:nvSpPr>
        <p:spPr>
          <a:xfrm>
            <a:off x="-412033" y="5299134"/>
            <a:ext cx="2911600" cy="523180"/>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b="1">
                <a:solidFill>
                  <a:srgbClr val="1155CC"/>
                </a:solidFill>
                <a:latin typeface="Lato"/>
                <a:ea typeface="Lato"/>
                <a:cs typeface="Lato"/>
                <a:sym typeface="Lato"/>
              </a:rPr>
              <a:t>QASC</a:t>
            </a:r>
            <a:endParaRPr b="1">
              <a:solidFill>
                <a:srgbClr val="1155CC"/>
              </a:solidFill>
              <a:latin typeface="Lato"/>
              <a:ea typeface="Lato"/>
              <a:cs typeface="Lato"/>
              <a:sym typeface="Lato"/>
            </a:endParaRPr>
          </a:p>
        </p:txBody>
      </p:sp>
      <p:pic>
        <p:nvPicPr>
          <p:cNvPr id="4263" name="Google Shape;4263;p390"/>
          <p:cNvPicPr preferRelativeResize="0"/>
          <p:nvPr/>
        </p:nvPicPr>
        <p:blipFill>
          <a:blip r:embed="rId5">
            <a:alphaModFix/>
          </a:blip>
          <a:stretch>
            <a:fillRect/>
          </a:stretch>
        </p:blipFill>
        <p:spPr>
          <a:xfrm>
            <a:off x="5999487" y="2590634"/>
            <a:ext cx="4634845" cy="1996033"/>
          </a:xfrm>
          <a:prstGeom prst="rect">
            <a:avLst/>
          </a:prstGeom>
          <a:noFill/>
          <a:ln>
            <a:noFill/>
          </a:ln>
        </p:spPr>
      </p:pic>
      <p:sp>
        <p:nvSpPr>
          <p:cNvPr id="4264" name="Google Shape;4264;p390"/>
          <p:cNvSpPr/>
          <p:nvPr/>
        </p:nvSpPr>
        <p:spPr>
          <a:xfrm>
            <a:off x="5926333" y="2484500"/>
            <a:ext cx="4809600" cy="2199200"/>
          </a:xfrm>
          <a:prstGeom prst="roundRect">
            <a:avLst>
              <a:gd name="adj" fmla="val 4050"/>
            </a:avLst>
          </a:prstGeom>
          <a:noFill/>
          <a:ln w="9525" cap="flat" cmpd="sng">
            <a:solidFill>
              <a:srgbClr val="783F04"/>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4265" name="Google Shape;4265;p390"/>
          <p:cNvSpPr/>
          <p:nvPr/>
        </p:nvSpPr>
        <p:spPr>
          <a:xfrm>
            <a:off x="1667433" y="5020233"/>
            <a:ext cx="9333200" cy="990000"/>
          </a:xfrm>
          <a:prstGeom prst="roundRect">
            <a:avLst>
              <a:gd name="adj" fmla="val 16667"/>
            </a:avLst>
          </a:prstGeom>
          <a:no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6"/>
                                        </p:tgtEl>
                                        <p:attrNameLst>
                                          <p:attrName>style.visibility</p:attrName>
                                        </p:attrNameLst>
                                      </p:cBhvr>
                                      <p:to>
                                        <p:strVal val="visible"/>
                                      </p:to>
                                    </p:set>
                                    <p:animEffect transition="in" filter="fade">
                                      <p:cBhvr>
                                        <p:cTn id="7" dur="1000"/>
                                        <p:tgtEl>
                                          <p:spTgt spid="42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60"/>
                                        </p:tgtEl>
                                        <p:attrNameLst>
                                          <p:attrName>style.visibility</p:attrName>
                                        </p:attrNameLst>
                                      </p:cBhvr>
                                      <p:to>
                                        <p:strVal val="visible"/>
                                      </p:to>
                                    </p:set>
                                    <p:animEffect transition="in" filter="fade">
                                      <p:cBhvr>
                                        <p:cTn id="12" dur="1000"/>
                                        <p:tgtEl>
                                          <p:spTgt spid="4260"/>
                                        </p:tgtEl>
                                      </p:cBhvr>
                                    </p:animEffect>
                                  </p:childTnLst>
                                </p:cTn>
                              </p:par>
                              <p:par>
                                <p:cTn id="13" presetID="10" presetClass="entr" presetSubtype="0" fill="hold" nodeType="withEffect">
                                  <p:stCondLst>
                                    <p:cond delay="0"/>
                                  </p:stCondLst>
                                  <p:childTnLst>
                                    <p:set>
                                      <p:cBhvr>
                                        <p:cTn id="14" dur="1" fill="hold">
                                          <p:stCondLst>
                                            <p:cond delay="0"/>
                                          </p:stCondLst>
                                        </p:cTn>
                                        <p:tgtEl>
                                          <p:spTgt spid="4258"/>
                                        </p:tgtEl>
                                        <p:attrNameLst>
                                          <p:attrName>style.visibility</p:attrName>
                                        </p:attrNameLst>
                                      </p:cBhvr>
                                      <p:to>
                                        <p:strVal val="visible"/>
                                      </p:to>
                                    </p:set>
                                    <p:animEffect transition="in" filter="fade">
                                      <p:cBhvr>
                                        <p:cTn id="15" dur="1000"/>
                                        <p:tgtEl>
                                          <p:spTgt spid="42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61"/>
                                        </p:tgtEl>
                                        <p:attrNameLst>
                                          <p:attrName>style.visibility</p:attrName>
                                        </p:attrNameLst>
                                      </p:cBhvr>
                                      <p:to>
                                        <p:strVal val="visible"/>
                                      </p:to>
                                    </p:set>
                                    <p:animEffect transition="in" filter="fade">
                                      <p:cBhvr>
                                        <p:cTn id="20" dur="1000"/>
                                        <p:tgtEl>
                                          <p:spTgt spid="4261"/>
                                        </p:tgtEl>
                                      </p:cBhvr>
                                    </p:animEffect>
                                  </p:childTnLst>
                                </p:cTn>
                              </p:par>
                              <p:par>
                                <p:cTn id="21" presetID="10" presetClass="entr" presetSubtype="0" fill="hold" nodeType="withEffect">
                                  <p:stCondLst>
                                    <p:cond delay="0"/>
                                  </p:stCondLst>
                                  <p:childTnLst>
                                    <p:set>
                                      <p:cBhvr>
                                        <p:cTn id="22" dur="1" fill="hold">
                                          <p:stCondLst>
                                            <p:cond delay="0"/>
                                          </p:stCondLst>
                                        </p:cTn>
                                        <p:tgtEl>
                                          <p:spTgt spid="4263"/>
                                        </p:tgtEl>
                                        <p:attrNameLst>
                                          <p:attrName>style.visibility</p:attrName>
                                        </p:attrNameLst>
                                      </p:cBhvr>
                                      <p:to>
                                        <p:strVal val="visible"/>
                                      </p:to>
                                    </p:set>
                                    <p:animEffect transition="in" filter="fade">
                                      <p:cBhvr>
                                        <p:cTn id="23" dur="1000"/>
                                        <p:tgtEl>
                                          <p:spTgt spid="4263"/>
                                        </p:tgtEl>
                                      </p:cBhvr>
                                    </p:animEffect>
                                  </p:childTnLst>
                                </p:cTn>
                              </p:par>
                              <p:par>
                                <p:cTn id="24" presetID="10" presetClass="entr" presetSubtype="0" fill="hold" nodeType="withEffect">
                                  <p:stCondLst>
                                    <p:cond delay="0"/>
                                  </p:stCondLst>
                                  <p:childTnLst>
                                    <p:set>
                                      <p:cBhvr>
                                        <p:cTn id="25" dur="1" fill="hold">
                                          <p:stCondLst>
                                            <p:cond delay="0"/>
                                          </p:stCondLst>
                                        </p:cTn>
                                        <p:tgtEl>
                                          <p:spTgt spid="4264"/>
                                        </p:tgtEl>
                                        <p:attrNameLst>
                                          <p:attrName>style.visibility</p:attrName>
                                        </p:attrNameLst>
                                      </p:cBhvr>
                                      <p:to>
                                        <p:strVal val="visible"/>
                                      </p:to>
                                    </p:set>
                                    <p:animEffect transition="in" filter="fade">
                                      <p:cBhvr>
                                        <p:cTn id="26" dur="1000"/>
                                        <p:tgtEl>
                                          <p:spTgt spid="426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262"/>
                                        </p:tgtEl>
                                        <p:attrNameLst>
                                          <p:attrName>style.visibility</p:attrName>
                                        </p:attrNameLst>
                                      </p:cBhvr>
                                      <p:to>
                                        <p:strVal val="visible"/>
                                      </p:to>
                                    </p:set>
                                    <p:animEffect transition="in" filter="fade">
                                      <p:cBhvr>
                                        <p:cTn id="31" dur="1000"/>
                                        <p:tgtEl>
                                          <p:spTgt spid="4262"/>
                                        </p:tgtEl>
                                      </p:cBhvr>
                                    </p:animEffect>
                                  </p:childTnLst>
                                </p:cTn>
                              </p:par>
                              <p:par>
                                <p:cTn id="32" presetID="10" presetClass="entr" presetSubtype="0" fill="hold" nodeType="withEffect">
                                  <p:stCondLst>
                                    <p:cond delay="0"/>
                                  </p:stCondLst>
                                  <p:childTnLst>
                                    <p:set>
                                      <p:cBhvr>
                                        <p:cTn id="33" dur="1" fill="hold">
                                          <p:stCondLst>
                                            <p:cond delay="0"/>
                                          </p:stCondLst>
                                        </p:cTn>
                                        <p:tgtEl>
                                          <p:spTgt spid="4259"/>
                                        </p:tgtEl>
                                        <p:attrNameLst>
                                          <p:attrName>style.visibility</p:attrName>
                                        </p:attrNameLst>
                                      </p:cBhvr>
                                      <p:to>
                                        <p:strVal val="visible"/>
                                      </p:to>
                                    </p:set>
                                    <p:animEffect transition="in" filter="fade">
                                      <p:cBhvr>
                                        <p:cTn id="34" dur="1000"/>
                                        <p:tgtEl>
                                          <p:spTgt spid="4259"/>
                                        </p:tgtEl>
                                      </p:cBhvr>
                                    </p:animEffect>
                                  </p:childTnLst>
                                </p:cTn>
                              </p:par>
                              <p:par>
                                <p:cTn id="35" presetID="10" presetClass="entr" presetSubtype="0" fill="hold" nodeType="withEffect">
                                  <p:stCondLst>
                                    <p:cond delay="0"/>
                                  </p:stCondLst>
                                  <p:childTnLst>
                                    <p:set>
                                      <p:cBhvr>
                                        <p:cTn id="36" dur="1" fill="hold">
                                          <p:stCondLst>
                                            <p:cond delay="0"/>
                                          </p:stCondLst>
                                        </p:cTn>
                                        <p:tgtEl>
                                          <p:spTgt spid="4265"/>
                                        </p:tgtEl>
                                        <p:attrNameLst>
                                          <p:attrName>style.visibility</p:attrName>
                                        </p:attrNameLst>
                                      </p:cBhvr>
                                      <p:to>
                                        <p:strVal val="visible"/>
                                      </p:to>
                                    </p:set>
                                    <p:animEffect transition="in" filter="fade">
                                      <p:cBhvr>
                                        <p:cTn id="37" dur="1000"/>
                                        <p:tgtEl>
                                          <p:spTgt spid="4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269"/>
        <p:cNvGrpSpPr/>
        <p:nvPr/>
      </p:nvGrpSpPr>
      <p:grpSpPr>
        <a:xfrm>
          <a:off x="0" y="0"/>
          <a:ext cx="0" cy="0"/>
          <a:chOff x="0" y="0"/>
          <a:chExt cx="0" cy="0"/>
        </a:xfrm>
      </p:grpSpPr>
      <p:sp>
        <p:nvSpPr>
          <p:cNvPr id="4270" name="Google Shape;4270;p391"/>
          <p:cNvSpPr txBox="1">
            <a:spLocks noGrp="1"/>
          </p:cNvSpPr>
          <p:nvPr>
            <p:ph type="title"/>
          </p:nvPr>
        </p:nvSpPr>
        <p:spPr>
          <a:xfrm>
            <a:off x="762000" y="186967"/>
            <a:ext cx="113672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Topical Analysis</a:t>
            </a:r>
            <a:endParaRPr/>
          </a:p>
        </p:txBody>
      </p:sp>
      <p:sp>
        <p:nvSpPr>
          <p:cNvPr id="4271" name="Google Shape;4271;p391"/>
          <p:cNvSpPr txBox="1">
            <a:spLocks noGrp="1"/>
          </p:cNvSpPr>
          <p:nvPr>
            <p:ph type="body" idx="1"/>
          </p:nvPr>
        </p:nvSpPr>
        <p:spPr>
          <a:xfrm>
            <a:off x="822000" y="1435033"/>
            <a:ext cx="11012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23323">
              <a:buClr>
                <a:schemeClr val="dk1"/>
              </a:buClr>
              <a:buSzPts val="1400"/>
            </a:pPr>
            <a:r>
              <a:rPr lang="en" sz="1867">
                <a:solidFill>
                  <a:schemeClr val="dk1"/>
                </a:solidFill>
              </a:rPr>
              <a:t>Even datasets with overlapping reasoning skills can have different topical distribution.</a:t>
            </a:r>
            <a:endParaRPr sz="1867">
              <a:solidFill>
                <a:schemeClr val="dk1"/>
              </a:solidFill>
            </a:endParaRPr>
          </a:p>
          <a:p>
            <a:pPr marL="0" indent="0">
              <a:buNone/>
            </a:pPr>
            <a:endParaRPr/>
          </a:p>
        </p:txBody>
      </p:sp>
      <p:sp>
        <p:nvSpPr>
          <p:cNvPr id="4272" name="Google Shape;4272;p391"/>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116</a:t>
            </a:fld>
            <a:endParaRPr/>
          </a:p>
        </p:txBody>
      </p:sp>
      <p:graphicFrame>
        <p:nvGraphicFramePr>
          <p:cNvPr id="4273" name="Google Shape;4273;p391"/>
          <p:cNvGraphicFramePr/>
          <p:nvPr/>
        </p:nvGraphicFramePr>
        <p:xfrm>
          <a:off x="571151" y="2283247"/>
          <a:ext cx="11081433" cy="3528000"/>
        </p:xfrm>
        <a:graphic>
          <a:graphicData uri="http://schemas.openxmlformats.org/drawingml/2006/table">
            <a:tbl>
              <a:tblPr>
                <a:noFill/>
              </a:tblPr>
              <a:tblGrid>
                <a:gridCol w="1613000">
                  <a:extLst>
                    <a:ext uri="{9D8B030D-6E8A-4147-A177-3AD203B41FA5}">
                      <a16:colId xmlns:a16="http://schemas.microsoft.com/office/drawing/2014/main" val="20000"/>
                    </a:ext>
                  </a:extLst>
                </a:gridCol>
                <a:gridCol w="1924133">
                  <a:extLst>
                    <a:ext uri="{9D8B030D-6E8A-4147-A177-3AD203B41FA5}">
                      <a16:colId xmlns:a16="http://schemas.microsoft.com/office/drawing/2014/main" val="20001"/>
                    </a:ext>
                  </a:extLst>
                </a:gridCol>
                <a:gridCol w="7544300">
                  <a:extLst>
                    <a:ext uri="{9D8B030D-6E8A-4147-A177-3AD203B41FA5}">
                      <a16:colId xmlns:a16="http://schemas.microsoft.com/office/drawing/2014/main" val="20002"/>
                    </a:ext>
                  </a:extLst>
                </a:gridCol>
              </a:tblGrid>
              <a:tr h="447000">
                <a:tc>
                  <a:txBody>
                    <a:bodyPr/>
                    <a:lstStyle/>
                    <a:p>
                      <a:pPr marL="0" lvl="0" indent="0" algn="ctr" rtl="0">
                        <a:spcBef>
                          <a:spcPts val="0"/>
                        </a:spcBef>
                        <a:spcAft>
                          <a:spcPts val="0"/>
                        </a:spcAft>
                        <a:buNone/>
                      </a:pPr>
                      <a:r>
                        <a:rPr lang="en" sz="1300" b="1">
                          <a:latin typeface="Lato"/>
                          <a:ea typeface="Lato"/>
                          <a:cs typeface="Lato"/>
                          <a:sym typeface="Lato"/>
                        </a:rPr>
                        <a:t>Reasoning Skill</a:t>
                      </a:r>
                      <a:endParaRPr sz="1300" b="1">
                        <a:latin typeface="Lato"/>
                        <a:ea typeface="Lato"/>
                        <a:cs typeface="Lato"/>
                        <a:sym typeface="Lato"/>
                      </a:endParaRPr>
                    </a:p>
                  </a:txBody>
                  <a:tcPr marL="121900" marR="121900" marT="121900" marB="12190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b="1">
                          <a:latin typeface="Lato"/>
                          <a:ea typeface="Lato"/>
                          <a:cs typeface="Lato"/>
                          <a:sym typeface="Lato"/>
                        </a:rPr>
                        <a:t>Datasets</a:t>
                      </a:r>
                      <a:endParaRPr sz="1300" b="1">
                        <a:latin typeface="Lato"/>
                        <a:ea typeface="Lato"/>
                        <a:cs typeface="Lato"/>
                        <a:sym typeface="Lato"/>
                      </a:endParaRPr>
                    </a:p>
                  </a:txBody>
                  <a:tcPr marL="121900" marR="121900" marT="121900" marB="12190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b="1">
                          <a:latin typeface="Lato"/>
                          <a:ea typeface="Lato"/>
                          <a:cs typeface="Lato"/>
                          <a:sym typeface="Lato"/>
                        </a:rPr>
                        <a:t>Topic</a:t>
                      </a:r>
                      <a:endParaRPr sz="1300" b="1">
                        <a:latin typeface="Lato"/>
                        <a:ea typeface="Lato"/>
                        <a:cs typeface="Lato"/>
                        <a:sym typeface="Lato"/>
                      </a:endParaRPr>
                    </a:p>
                  </a:txBody>
                  <a:tcPr marL="121900" marR="121900" marT="121900" marB="121900" anchor="ctr"/>
                </a:tc>
                <a:extLst>
                  <a:ext uri="{0D108BD9-81ED-4DB2-BD59-A6C34878D82A}">
                    <a16:rowId xmlns:a16="http://schemas.microsoft.com/office/drawing/2014/main" val="10000"/>
                  </a:ext>
                </a:extLst>
              </a:tr>
              <a:tr h="724000">
                <a:tc>
                  <a:txBody>
                    <a:bodyPr/>
                    <a:lstStyle/>
                    <a:p>
                      <a:pPr marL="0" lvl="0" indent="0" algn="ctr" rtl="0">
                        <a:spcBef>
                          <a:spcPts val="0"/>
                        </a:spcBef>
                        <a:spcAft>
                          <a:spcPts val="0"/>
                        </a:spcAft>
                        <a:buNone/>
                      </a:pPr>
                      <a:r>
                        <a:rPr lang="en" sz="1300">
                          <a:latin typeface="Lato"/>
                          <a:ea typeface="Lato"/>
                          <a:cs typeface="Lato"/>
                          <a:sym typeface="Lato"/>
                        </a:rPr>
                        <a:t>Coreference Resolution</a:t>
                      </a:r>
                      <a:endParaRPr sz="13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980000"/>
                          </a:solidFill>
                          <a:latin typeface="Lato"/>
                          <a:ea typeface="Lato"/>
                          <a:cs typeface="Lato"/>
                          <a:sym typeface="Lato"/>
                        </a:rPr>
                        <a:t>Quoref, Winogrande</a:t>
                      </a:r>
                      <a:endParaRPr sz="1300">
                        <a:solidFill>
                          <a:srgbClr val="980000"/>
                        </a:solidFill>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980000"/>
                          </a:solidFill>
                          <a:latin typeface="Lato"/>
                          <a:ea typeface="Lato"/>
                          <a:cs typeface="Lato"/>
                          <a:sym typeface="Lato"/>
                        </a:rPr>
                        <a:t>Quoref</a:t>
                      </a:r>
                      <a:r>
                        <a:rPr lang="en" sz="1300">
                          <a:latin typeface="Lato"/>
                          <a:ea typeface="Lato"/>
                          <a:cs typeface="Lato"/>
                          <a:sym typeface="Lato"/>
                        </a:rPr>
                        <a:t> uses </a:t>
                      </a:r>
                      <a:r>
                        <a:rPr lang="en" sz="1300" b="1">
                          <a:latin typeface="Lato"/>
                          <a:ea typeface="Lato"/>
                          <a:cs typeface="Lato"/>
                          <a:sym typeface="Lato"/>
                        </a:rPr>
                        <a:t>Wikipedia</a:t>
                      </a:r>
                      <a:r>
                        <a:rPr lang="en" sz="1300">
                          <a:latin typeface="Lato"/>
                          <a:ea typeface="Lato"/>
                          <a:cs typeface="Lato"/>
                          <a:sym typeface="Lato"/>
                        </a:rPr>
                        <a:t> pages about English </a:t>
                      </a:r>
                      <a:r>
                        <a:rPr lang="en" sz="1300" b="1">
                          <a:latin typeface="Lato"/>
                          <a:ea typeface="Lato"/>
                          <a:cs typeface="Lato"/>
                          <a:sym typeface="Lato"/>
                        </a:rPr>
                        <a:t>movies, art and architecture, geography, history, and music</a:t>
                      </a:r>
                      <a:r>
                        <a:rPr lang="en" sz="1300">
                          <a:latin typeface="Lato"/>
                          <a:ea typeface="Lato"/>
                          <a:cs typeface="Lato"/>
                          <a:sym typeface="Lato"/>
                        </a:rPr>
                        <a:t>, whereas </a:t>
                      </a:r>
                      <a:r>
                        <a:rPr lang="en" sz="1300">
                          <a:solidFill>
                            <a:srgbClr val="980000"/>
                          </a:solidFill>
                          <a:latin typeface="Lato"/>
                          <a:ea typeface="Lato"/>
                          <a:cs typeface="Lato"/>
                          <a:sym typeface="Lato"/>
                        </a:rPr>
                        <a:t>Winogrande</a:t>
                      </a:r>
                      <a:r>
                        <a:rPr lang="en" sz="1300">
                          <a:latin typeface="Lato"/>
                          <a:ea typeface="Lato"/>
                          <a:cs typeface="Lato"/>
                          <a:sym typeface="Lato"/>
                        </a:rPr>
                        <a:t> uses </a:t>
                      </a:r>
                      <a:r>
                        <a:rPr lang="en" sz="1300" b="1" u="sng">
                          <a:solidFill>
                            <a:schemeClr val="hlink"/>
                          </a:solidFill>
                          <a:latin typeface="Lato"/>
                          <a:ea typeface="Lato"/>
                          <a:cs typeface="Lato"/>
                          <a:sym typeface="Lato"/>
                          <a:hlinkClick r:id="rId3"/>
                        </a:rPr>
                        <a:t>wikihow</a:t>
                      </a:r>
                      <a:r>
                        <a:rPr lang="en" sz="1300">
                          <a:latin typeface="Lato"/>
                          <a:ea typeface="Lato"/>
                          <a:cs typeface="Lato"/>
                          <a:sym typeface="Lato"/>
                        </a:rPr>
                        <a:t> which are very different.</a:t>
                      </a:r>
                      <a:endParaRPr sz="13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1"/>
                  </a:ext>
                </a:extLst>
              </a:tr>
              <a:tr h="650200">
                <a:tc>
                  <a:txBody>
                    <a:bodyPr/>
                    <a:lstStyle/>
                    <a:p>
                      <a:pPr marL="0" lvl="0" indent="0" algn="ctr" rtl="0">
                        <a:spcBef>
                          <a:spcPts val="0"/>
                        </a:spcBef>
                        <a:spcAft>
                          <a:spcPts val="0"/>
                        </a:spcAft>
                        <a:buNone/>
                      </a:pPr>
                      <a:r>
                        <a:rPr lang="en" sz="1300">
                          <a:latin typeface="Lato"/>
                          <a:ea typeface="Lato"/>
                          <a:cs typeface="Lato"/>
                          <a:sym typeface="Lato"/>
                        </a:rPr>
                        <a:t>Sentence Composition</a:t>
                      </a:r>
                      <a:endParaRPr sz="13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980000"/>
                          </a:solidFill>
                          <a:latin typeface="Lato"/>
                          <a:ea typeface="Lato"/>
                          <a:cs typeface="Lato"/>
                          <a:sym typeface="Lato"/>
                        </a:rPr>
                        <a:t>DROP, QASC</a:t>
                      </a:r>
                      <a:endParaRPr sz="1300">
                        <a:solidFill>
                          <a:srgbClr val="980000"/>
                        </a:solidFill>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980000"/>
                          </a:solidFill>
                          <a:latin typeface="Lato"/>
                          <a:ea typeface="Lato"/>
                          <a:cs typeface="Lato"/>
                          <a:sym typeface="Lato"/>
                        </a:rPr>
                        <a:t>QASC</a:t>
                      </a:r>
                      <a:r>
                        <a:rPr lang="en" sz="1300">
                          <a:latin typeface="Lato"/>
                          <a:ea typeface="Lato"/>
                          <a:cs typeface="Lato"/>
                          <a:sym typeface="Lato"/>
                        </a:rPr>
                        <a:t> uses </a:t>
                      </a:r>
                      <a:r>
                        <a:rPr lang="en" sz="1300" b="1">
                          <a:latin typeface="Lato"/>
                          <a:ea typeface="Lato"/>
                          <a:cs typeface="Lato"/>
                          <a:sym typeface="Lato"/>
                        </a:rPr>
                        <a:t>Grade school level science facts</a:t>
                      </a:r>
                      <a:r>
                        <a:rPr lang="en" sz="1300">
                          <a:latin typeface="Lato"/>
                          <a:ea typeface="Lato"/>
                          <a:cs typeface="Lato"/>
                          <a:sym typeface="Lato"/>
                        </a:rPr>
                        <a:t> from </a:t>
                      </a:r>
                      <a:r>
                        <a:rPr lang="en" sz="1300" b="1">
                          <a:latin typeface="Lato"/>
                          <a:ea typeface="Lato"/>
                          <a:cs typeface="Lato"/>
                          <a:sym typeface="Lato"/>
                        </a:rPr>
                        <a:t>WorldTree </a:t>
                      </a:r>
                      <a:r>
                        <a:rPr lang="en" sz="1300">
                          <a:latin typeface="Lato"/>
                          <a:ea typeface="Lato"/>
                          <a:cs typeface="Lato"/>
                          <a:sym typeface="Lato"/>
                        </a:rPr>
                        <a:t>corpus and </a:t>
                      </a:r>
                      <a:r>
                        <a:rPr lang="en" sz="1300" u="sng">
                          <a:solidFill>
                            <a:schemeClr val="hlink"/>
                          </a:solidFill>
                          <a:latin typeface="Lato"/>
                          <a:ea typeface="Lato"/>
                          <a:cs typeface="Lato"/>
                          <a:sym typeface="Lato"/>
                          <a:hlinkClick r:id="rId4"/>
                        </a:rPr>
                        <a:t>ck12</a:t>
                      </a:r>
                      <a:r>
                        <a:rPr lang="en" sz="1300">
                          <a:latin typeface="Lato"/>
                          <a:ea typeface="Lato"/>
                          <a:cs typeface="Lato"/>
                          <a:sym typeface="Lato"/>
                        </a:rPr>
                        <a:t>, in contrast to the topic of source corpora in </a:t>
                      </a:r>
                      <a:r>
                        <a:rPr lang="en" sz="1300">
                          <a:solidFill>
                            <a:srgbClr val="980000"/>
                          </a:solidFill>
                          <a:latin typeface="Lato"/>
                          <a:ea typeface="Lato"/>
                          <a:cs typeface="Lato"/>
                          <a:sym typeface="Lato"/>
                        </a:rPr>
                        <a:t>DROP</a:t>
                      </a:r>
                      <a:r>
                        <a:rPr lang="en" sz="1300">
                          <a:latin typeface="Lato"/>
                          <a:ea typeface="Lato"/>
                          <a:cs typeface="Lato"/>
                          <a:sym typeface="Lato"/>
                        </a:rPr>
                        <a:t>.</a:t>
                      </a:r>
                      <a:endParaRPr sz="13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53400">
                <a:tc>
                  <a:txBody>
                    <a:bodyPr/>
                    <a:lstStyle/>
                    <a:p>
                      <a:pPr marL="0" lvl="0" indent="0" algn="ctr" rtl="0">
                        <a:spcBef>
                          <a:spcPts val="0"/>
                        </a:spcBef>
                        <a:spcAft>
                          <a:spcPts val="0"/>
                        </a:spcAft>
                        <a:buNone/>
                      </a:pPr>
                      <a:r>
                        <a:rPr lang="en" sz="1300">
                          <a:latin typeface="Lato"/>
                          <a:ea typeface="Lato"/>
                          <a:cs typeface="Lato"/>
                          <a:sym typeface="Lato"/>
                        </a:rPr>
                        <a:t>Numerical Reasoning</a:t>
                      </a:r>
                      <a:endParaRPr sz="13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980000"/>
                          </a:solidFill>
                          <a:latin typeface="Lato"/>
                          <a:ea typeface="Lato"/>
                          <a:cs typeface="Lato"/>
                          <a:sym typeface="Lato"/>
                        </a:rPr>
                        <a:t>DROP, MCTACO</a:t>
                      </a:r>
                      <a:endParaRPr sz="1300">
                        <a:solidFill>
                          <a:srgbClr val="980000"/>
                        </a:solidFill>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980000"/>
                          </a:solidFill>
                          <a:latin typeface="Lato"/>
                          <a:ea typeface="Lato"/>
                          <a:cs typeface="Lato"/>
                          <a:sym typeface="Lato"/>
                        </a:rPr>
                        <a:t>DROP</a:t>
                      </a:r>
                      <a:r>
                        <a:rPr lang="en" sz="1300">
                          <a:latin typeface="Lato"/>
                          <a:ea typeface="Lato"/>
                          <a:cs typeface="Lato"/>
                          <a:sym typeface="Lato"/>
                        </a:rPr>
                        <a:t> has passages from </a:t>
                      </a:r>
                      <a:r>
                        <a:rPr lang="en" sz="1300" b="1">
                          <a:latin typeface="Lato"/>
                          <a:ea typeface="Lato"/>
                          <a:cs typeface="Lato"/>
                          <a:sym typeface="Lato"/>
                        </a:rPr>
                        <a:t>history</a:t>
                      </a:r>
                      <a:r>
                        <a:rPr lang="en" sz="1300">
                          <a:latin typeface="Lato"/>
                          <a:ea typeface="Lato"/>
                          <a:cs typeface="Lato"/>
                          <a:sym typeface="Lato"/>
                        </a:rPr>
                        <a:t> and </a:t>
                      </a:r>
                      <a:r>
                        <a:rPr lang="en" sz="1300" b="1">
                          <a:latin typeface="Lato"/>
                          <a:ea typeface="Lato"/>
                          <a:cs typeface="Lato"/>
                          <a:sym typeface="Lato"/>
                        </a:rPr>
                        <a:t>sports</a:t>
                      </a:r>
                      <a:r>
                        <a:rPr lang="en" sz="1300">
                          <a:latin typeface="Lato"/>
                          <a:ea typeface="Lato"/>
                          <a:cs typeface="Lato"/>
                          <a:sym typeface="Lato"/>
                        </a:rPr>
                        <a:t> from </a:t>
                      </a:r>
                      <a:r>
                        <a:rPr lang="en" sz="1300" b="1">
                          <a:latin typeface="Lato"/>
                          <a:ea typeface="Lato"/>
                          <a:cs typeface="Lato"/>
                          <a:sym typeface="Lato"/>
                        </a:rPr>
                        <a:t>wikipedia</a:t>
                      </a:r>
                      <a:r>
                        <a:rPr lang="en" sz="1300">
                          <a:latin typeface="Lato"/>
                          <a:ea typeface="Lato"/>
                          <a:cs typeface="Lato"/>
                          <a:sym typeface="Lato"/>
                        </a:rPr>
                        <a:t> whereas </a:t>
                      </a:r>
                      <a:r>
                        <a:rPr lang="en" sz="1300">
                          <a:solidFill>
                            <a:srgbClr val="980000"/>
                          </a:solidFill>
                          <a:latin typeface="Lato"/>
                          <a:ea typeface="Lato"/>
                          <a:cs typeface="Lato"/>
                          <a:sym typeface="Lato"/>
                        </a:rPr>
                        <a:t>MCTACO </a:t>
                      </a:r>
                      <a:r>
                        <a:rPr lang="en" sz="1300">
                          <a:latin typeface="Lato"/>
                          <a:ea typeface="Lato"/>
                          <a:cs typeface="Lato"/>
                          <a:sym typeface="Lato"/>
                        </a:rPr>
                        <a:t>is based on randomly selected sentences from a diverse range of topics (news, travel guides, fiction stories etc.)</a:t>
                      </a:r>
                      <a:endParaRPr sz="13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53400">
                <a:tc>
                  <a:txBody>
                    <a:bodyPr/>
                    <a:lstStyle/>
                    <a:p>
                      <a:pPr marL="0" lvl="0" indent="0" algn="ctr" rtl="0">
                        <a:spcBef>
                          <a:spcPts val="0"/>
                        </a:spcBef>
                        <a:spcAft>
                          <a:spcPts val="0"/>
                        </a:spcAft>
                        <a:buNone/>
                      </a:pPr>
                      <a:r>
                        <a:rPr lang="en" sz="1300">
                          <a:latin typeface="Lato"/>
                          <a:ea typeface="Lato"/>
                          <a:cs typeface="Lato"/>
                          <a:sym typeface="Lato"/>
                        </a:rPr>
                        <a:t>Commonsense Reasoning</a:t>
                      </a:r>
                      <a:endParaRPr sz="13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980000"/>
                          </a:solidFill>
                          <a:latin typeface="Lato"/>
                          <a:ea typeface="Lato"/>
                          <a:cs typeface="Lato"/>
                          <a:sym typeface="Lato"/>
                        </a:rPr>
                        <a:t>CosmosQA, Quoref, MCTACO, Winogrande</a:t>
                      </a:r>
                      <a:endParaRPr sz="1300">
                        <a:solidFill>
                          <a:srgbClr val="980000"/>
                        </a:solidFill>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980000"/>
                          </a:solidFill>
                          <a:latin typeface="Lato"/>
                          <a:ea typeface="Lato"/>
                          <a:cs typeface="Lato"/>
                          <a:sym typeface="Lato"/>
                        </a:rPr>
                        <a:t>CosmosQA</a:t>
                      </a:r>
                      <a:r>
                        <a:rPr lang="en" sz="1300">
                          <a:latin typeface="Lato"/>
                          <a:ea typeface="Lato"/>
                          <a:cs typeface="Lato"/>
                          <a:sym typeface="Lato"/>
                        </a:rPr>
                        <a:t> is based on a diverse collection of everyday situations from a corpus of </a:t>
                      </a:r>
                      <a:r>
                        <a:rPr lang="en" sz="1300" b="1">
                          <a:latin typeface="Lato"/>
                          <a:ea typeface="Lato"/>
                          <a:cs typeface="Lato"/>
                          <a:sym typeface="Lato"/>
                        </a:rPr>
                        <a:t>personal narratives</a:t>
                      </a:r>
                      <a:r>
                        <a:rPr lang="en" sz="1300">
                          <a:latin typeface="Lato"/>
                          <a:ea typeface="Lato"/>
                          <a:cs typeface="Lato"/>
                          <a:sym typeface="Lato"/>
                        </a:rPr>
                        <a:t> and the </a:t>
                      </a:r>
                      <a:r>
                        <a:rPr lang="en" sz="1300" b="1">
                          <a:latin typeface="Lato"/>
                          <a:ea typeface="Lato"/>
                          <a:cs typeface="Lato"/>
                          <a:sym typeface="Lato"/>
                        </a:rPr>
                        <a:t>Spinn3r</a:t>
                      </a:r>
                      <a:r>
                        <a:rPr lang="en" sz="1300">
                          <a:latin typeface="Lato"/>
                          <a:ea typeface="Lato"/>
                          <a:cs typeface="Lato"/>
                          <a:sym typeface="Lato"/>
                        </a:rPr>
                        <a:t> Blog Dataset. Topics of </a:t>
                      </a:r>
                      <a:r>
                        <a:rPr lang="en" sz="1300">
                          <a:solidFill>
                            <a:srgbClr val="980000"/>
                          </a:solidFill>
                          <a:latin typeface="Lato"/>
                          <a:ea typeface="Lato"/>
                          <a:cs typeface="Lato"/>
                          <a:sym typeface="Lato"/>
                        </a:rPr>
                        <a:t>Quoref, Winogrande</a:t>
                      </a:r>
                      <a:r>
                        <a:rPr lang="en" sz="1300">
                          <a:latin typeface="Lato"/>
                          <a:ea typeface="Lato"/>
                          <a:cs typeface="Lato"/>
                          <a:sym typeface="Lato"/>
                        </a:rPr>
                        <a:t> and </a:t>
                      </a:r>
                      <a:r>
                        <a:rPr lang="en" sz="1300">
                          <a:solidFill>
                            <a:srgbClr val="980000"/>
                          </a:solidFill>
                          <a:latin typeface="Lato"/>
                          <a:ea typeface="Lato"/>
                          <a:cs typeface="Lato"/>
                          <a:sym typeface="Lato"/>
                        </a:rPr>
                        <a:t>MCTACO</a:t>
                      </a:r>
                      <a:r>
                        <a:rPr lang="en" sz="1300">
                          <a:latin typeface="Lato"/>
                          <a:ea typeface="Lato"/>
                          <a:cs typeface="Lato"/>
                          <a:sym typeface="Lato"/>
                        </a:rPr>
                        <a:t> are very different.</a:t>
                      </a:r>
                      <a:endParaRPr sz="13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1"/>
                                        </p:tgtEl>
                                        <p:attrNameLst>
                                          <p:attrName>style.visibility</p:attrName>
                                        </p:attrNameLst>
                                      </p:cBhvr>
                                      <p:to>
                                        <p:strVal val="visible"/>
                                      </p:to>
                                    </p:set>
                                    <p:animEffect transition="in" filter="fade">
                                      <p:cBhvr>
                                        <p:cTn id="7" dur="1000"/>
                                        <p:tgtEl>
                                          <p:spTgt spid="4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3"/>
                                        </p:tgtEl>
                                        <p:attrNameLst>
                                          <p:attrName>style.visibility</p:attrName>
                                        </p:attrNameLst>
                                      </p:cBhvr>
                                      <p:to>
                                        <p:strVal val="visible"/>
                                      </p:to>
                                    </p:set>
                                    <p:animEffect transition="in" filter="fade">
                                      <p:cBhvr>
                                        <p:cTn id="12" dur="1000"/>
                                        <p:tgtEl>
                                          <p:spTgt spid="4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277"/>
        <p:cNvGrpSpPr/>
        <p:nvPr/>
      </p:nvGrpSpPr>
      <p:grpSpPr>
        <a:xfrm>
          <a:off x="0" y="0"/>
          <a:ext cx="0" cy="0"/>
          <a:chOff x="0" y="0"/>
          <a:chExt cx="0" cy="0"/>
        </a:xfrm>
      </p:grpSpPr>
      <p:sp>
        <p:nvSpPr>
          <p:cNvPr id="4278" name="Google Shape;4278;p392"/>
          <p:cNvSpPr txBox="1">
            <a:spLocks noGrp="1"/>
          </p:cNvSpPr>
          <p:nvPr>
            <p:ph type="title"/>
          </p:nvPr>
        </p:nvSpPr>
        <p:spPr>
          <a:xfrm>
            <a:off x="822000" y="288567"/>
            <a:ext cx="11480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Analysis of Reasoning Classes </a:t>
            </a:r>
            <a:endParaRPr/>
          </a:p>
        </p:txBody>
      </p:sp>
      <p:sp>
        <p:nvSpPr>
          <p:cNvPr id="4279" name="Google Shape;4279;p392"/>
          <p:cNvSpPr txBox="1">
            <a:spLocks noGrp="1"/>
          </p:cNvSpPr>
          <p:nvPr>
            <p:ph type="body" idx="1"/>
          </p:nvPr>
        </p:nvSpPr>
        <p:spPr>
          <a:xfrm>
            <a:off x="822000" y="1536633"/>
            <a:ext cx="11012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Clr>
                <a:schemeClr val="dk1"/>
              </a:buClr>
            </a:pPr>
            <a:r>
              <a:rPr lang="en">
                <a:solidFill>
                  <a:schemeClr val="dk1"/>
                </a:solidFill>
              </a:rPr>
              <a:t>We annotate the dataset with 7 reasoning categories: </a:t>
            </a:r>
            <a:endParaRPr>
              <a:solidFill>
                <a:schemeClr val="dk1"/>
              </a:solidFill>
            </a:endParaRPr>
          </a:p>
          <a:p>
            <a:pPr marL="0" indent="0">
              <a:buNone/>
            </a:pPr>
            <a:endParaRPr/>
          </a:p>
        </p:txBody>
      </p:sp>
      <p:sp>
        <p:nvSpPr>
          <p:cNvPr id="4280" name="Google Shape;4280;p392"/>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117</a:t>
            </a:fld>
            <a:endParaRPr/>
          </a:p>
        </p:txBody>
      </p:sp>
      <p:graphicFrame>
        <p:nvGraphicFramePr>
          <p:cNvPr id="4281" name="Google Shape;4281;p392"/>
          <p:cNvGraphicFramePr/>
          <p:nvPr/>
        </p:nvGraphicFramePr>
        <p:xfrm>
          <a:off x="6033033" y="2403143"/>
          <a:ext cx="5249000" cy="3291520"/>
        </p:xfrm>
        <a:graphic>
          <a:graphicData uri="http://schemas.openxmlformats.org/drawingml/2006/table">
            <a:tbl>
              <a:tblPr>
                <a:noFill/>
              </a:tblPr>
              <a:tblGrid>
                <a:gridCol w="1984067">
                  <a:extLst>
                    <a:ext uri="{9D8B030D-6E8A-4147-A177-3AD203B41FA5}">
                      <a16:colId xmlns:a16="http://schemas.microsoft.com/office/drawing/2014/main" val="20000"/>
                    </a:ext>
                  </a:extLst>
                </a:gridCol>
                <a:gridCol w="3264933">
                  <a:extLst>
                    <a:ext uri="{9D8B030D-6E8A-4147-A177-3AD203B41FA5}">
                      <a16:colId xmlns:a16="http://schemas.microsoft.com/office/drawing/2014/main" val="20001"/>
                    </a:ext>
                  </a:extLst>
                </a:gridCol>
              </a:tblGrid>
              <a:tr h="406360">
                <a:tc>
                  <a:txBody>
                    <a:bodyPr/>
                    <a:lstStyle/>
                    <a:p>
                      <a:pPr marL="0" lvl="0" indent="0" algn="ctr" rtl="0">
                        <a:spcBef>
                          <a:spcPts val="0"/>
                        </a:spcBef>
                        <a:spcAft>
                          <a:spcPts val="0"/>
                        </a:spcAft>
                        <a:buNone/>
                      </a:pPr>
                      <a:r>
                        <a:rPr lang="en" sz="1100">
                          <a:latin typeface="Lato"/>
                          <a:ea typeface="Lato"/>
                          <a:cs typeface="Lato"/>
                          <a:sym typeface="Lato"/>
                        </a:rPr>
                        <a:t>Reasoning Class</a:t>
                      </a:r>
                      <a:endParaRPr sz="1100">
                        <a:latin typeface="Lato"/>
                        <a:ea typeface="Lato"/>
                        <a:cs typeface="Lato"/>
                        <a:sym typeface="Lato"/>
                      </a:endParaRPr>
                    </a:p>
                  </a:txBody>
                  <a:tcPr marL="121900" marR="121900" marT="121900" marB="121900" anchor="ctr">
                    <a:lnB w="9525"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100">
                          <a:latin typeface="Lato"/>
                          <a:ea typeface="Lato"/>
                          <a:cs typeface="Lato"/>
                          <a:sym typeface="Lato"/>
                        </a:rPr>
                        <a:t>Datasets Considered</a:t>
                      </a:r>
                      <a:endParaRPr sz="1100">
                        <a:latin typeface="Lato"/>
                        <a:ea typeface="Lato"/>
                        <a:cs typeface="Lato"/>
                        <a:sym typeface="Lato"/>
                      </a:endParaRPr>
                    </a:p>
                  </a:txBody>
                  <a:tcPr marL="121900" marR="121900" marT="121900" marB="121900" anchor="ctr">
                    <a:lnB w="9525"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406360">
                <a:tc>
                  <a:txBody>
                    <a:bodyPr/>
                    <a:lstStyle/>
                    <a:p>
                      <a:pPr marL="0" lvl="0" indent="0" algn="ctr" rtl="0">
                        <a:spcBef>
                          <a:spcPts val="0"/>
                        </a:spcBef>
                        <a:spcAft>
                          <a:spcPts val="0"/>
                        </a:spcAft>
                        <a:buNone/>
                      </a:pPr>
                      <a:r>
                        <a:rPr lang="en" sz="1100">
                          <a:latin typeface="Lato"/>
                          <a:ea typeface="Lato"/>
                          <a:cs typeface="Lato"/>
                          <a:sym typeface="Lato"/>
                        </a:rPr>
                        <a:t>Coref. Resolution</a:t>
                      </a:r>
                      <a:endParaRPr sz="1100">
                        <a:latin typeface="Lato"/>
                        <a:ea typeface="Lato"/>
                        <a:cs typeface="Lato"/>
                        <a:sym typeface="Lato"/>
                      </a:endParaRPr>
                    </a:p>
                  </a:txBody>
                  <a:tcPr marL="121900" marR="121900" marT="121900" marB="121900"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100">
                          <a:latin typeface="Lato"/>
                          <a:ea typeface="Lato"/>
                          <a:cs typeface="Lato"/>
                          <a:sym typeface="Lato"/>
                        </a:rPr>
                        <a:t>Quoref,  Winogrande</a:t>
                      </a:r>
                      <a:endParaRPr sz="1100">
                        <a:latin typeface="Lato"/>
                        <a:ea typeface="Lato"/>
                        <a:cs typeface="Lato"/>
                        <a:sym typeface="Lato"/>
                      </a:endParaRPr>
                    </a:p>
                  </a:txBody>
                  <a:tcPr marL="121900" marR="121900" marT="121900" marB="121900" anchor="ct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406360">
                <a:tc>
                  <a:txBody>
                    <a:bodyPr/>
                    <a:lstStyle/>
                    <a:p>
                      <a:pPr marL="0" lvl="0" indent="0" algn="ctr" rtl="0">
                        <a:spcBef>
                          <a:spcPts val="0"/>
                        </a:spcBef>
                        <a:spcAft>
                          <a:spcPts val="0"/>
                        </a:spcAft>
                        <a:buNone/>
                      </a:pPr>
                      <a:r>
                        <a:rPr lang="en" sz="1100">
                          <a:latin typeface="Lato"/>
                          <a:ea typeface="Lato"/>
                          <a:cs typeface="Lato"/>
                          <a:sym typeface="Lato"/>
                        </a:rPr>
                        <a:t>Commonsense Reasoning</a:t>
                      </a:r>
                      <a:endParaRPr sz="1100">
                        <a:latin typeface="Lato"/>
                        <a:ea typeface="Lato"/>
                        <a:cs typeface="Lato"/>
                        <a:sym typeface="Lato"/>
                      </a:endParaRPr>
                    </a:p>
                  </a:txBody>
                  <a:tcPr marL="121900" marR="121900" marT="121900" marB="121900" anchor="ctr"/>
                </a:tc>
                <a:tc>
                  <a:txBody>
                    <a:bodyPr/>
                    <a:lstStyle/>
                    <a:p>
                      <a:pPr marL="0" lvl="0" indent="0" algn="ctr" rtl="0">
                        <a:spcBef>
                          <a:spcPts val="0"/>
                        </a:spcBef>
                        <a:spcAft>
                          <a:spcPts val="0"/>
                        </a:spcAft>
                        <a:buNone/>
                      </a:pPr>
                      <a:r>
                        <a:rPr lang="en" sz="1100">
                          <a:latin typeface="Lato"/>
                          <a:ea typeface="Lato"/>
                          <a:cs typeface="Lato"/>
                          <a:sym typeface="Lato"/>
                        </a:rPr>
                        <a:t>CosmosQA, Quoref, MCTACO, Winogrande</a:t>
                      </a:r>
                      <a:endParaRPr sz="1100">
                        <a:latin typeface="Lato"/>
                        <a:ea typeface="Lato"/>
                        <a:cs typeface="Lato"/>
                        <a:sym typeface="Lato"/>
                      </a:endParaRPr>
                    </a:p>
                  </a:txBody>
                  <a:tcPr marL="121900" marR="121900" marT="121900" marB="121900" anchor="ctr"/>
                </a:tc>
                <a:extLst>
                  <a:ext uri="{0D108BD9-81ED-4DB2-BD59-A6C34878D82A}">
                    <a16:rowId xmlns:a16="http://schemas.microsoft.com/office/drawing/2014/main" val="10002"/>
                  </a:ext>
                </a:extLst>
              </a:tr>
              <a:tr h="406360">
                <a:tc>
                  <a:txBody>
                    <a:bodyPr/>
                    <a:lstStyle/>
                    <a:p>
                      <a:pPr marL="0" lvl="0" indent="0" algn="ctr" rtl="0">
                        <a:spcBef>
                          <a:spcPts val="0"/>
                        </a:spcBef>
                        <a:spcAft>
                          <a:spcPts val="0"/>
                        </a:spcAft>
                        <a:buNone/>
                      </a:pPr>
                      <a:r>
                        <a:rPr lang="en" sz="1100">
                          <a:latin typeface="Lato"/>
                          <a:ea typeface="Lato"/>
                          <a:cs typeface="Lato"/>
                          <a:sym typeface="Lato"/>
                        </a:rPr>
                        <a:t>Numerical Reasoning</a:t>
                      </a:r>
                      <a:endParaRPr sz="1100">
                        <a:latin typeface="Lato"/>
                        <a:ea typeface="Lato"/>
                        <a:cs typeface="Lato"/>
                        <a:sym typeface="Lato"/>
                      </a:endParaRPr>
                    </a:p>
                  </a:txBody>
                  <a:tcPr marL="121900" marR="121900" marT="121900" marB="121900" anchor="ctr"/>
                </a:tc>
                <a:tc>
                  <a:txBody>
                    <a:bodyPr/>
                    <a:lstStyle/>
                    <a:p>
                      <a:pPr marL="0" lvl="0" indent="0" algn="ctr" rtl="0">
                        <a:spcBef>
                          <a:spcPts val="0"/>
                        </a:spcBef>
                        <a:spcAft>
                          <a:spcPts val="0"/>
                        </a:spcAft>
                        <a:buNone/>
                      </a:pPr>
                      <a:r>
                        <a:rPr lang="en" sz="1100">
                          <a:latin typeface="Lato"/>
                          <a:ea typeface="Lato"/>
                          <a:cs typeface="Lato"/>
                          <a:sym typeface="Lato"/>
                        </a:rPr>
                        <a:t>DROP, MCTACO</a:t>
                      </a:r>
                      <a:endParaRPr sz="1100">
                        <a:latin typeface="Lato"/>
                        <a:ea typeface="Lato"/>
                        <a:cs typeface="Lato"/>
                        <a:sym typeface="Lato"/>
                      </a:endParaRPr>
                    </a:p>
                  </a:txBody>
                  <a:tcPr marL="121900" marR="121900" marT="121900" marB="121900" anchor="ctr"/>
                </a:tc>
                <a:extLst>
                  <a:ext uri="{0D108BD9-81ED-4DB2-BD59-A6C34878D82A}">
                    <a16:rowId xmlns:a16="http://schemas.microsoft.com/office/drawing/2014/main" val="10003"/>
                  </a:ext>
                </a:extLst>
              </a:tr>
              <a:tr h="406360">
                <a:tc>
                  <a:txBody>
                    <a:bodyPr/>
                    <a:lstStyle/>
                    <a:p>
                      <a:pPr marL="0" lvl="0" indent="0" algn="ctr" rtl="0">
                        <a:spcBef>
                          <a:spcPts val="0"/>
                        </a:spcBef>
                        <a:spcAft>
                          <a:spcPts val="0"/>
                        </a:spcAft>
                        <a:buNone/>
                      </a:pPr>
                      <a:r>
                        <a:rPr lang="en" sz="1100">
                          <a:latin typeface="Lato"/>
                          <a:ea typeface="Lato"/>
                          <a:cs typeface="Lato"/>
                          <a:sym typeface="Lato"/>
                        </a:rPr>
                        <a:t>Sentence Composition</a:t>
                      </a:r>
                      <a:endParaRPr sz="1100">
                        <a:latin typeface="Lato"/>
                        <a:ea typeface="Lato"/>
                        <a:cs typeface="Lato"/>
                        <a:sym typeface="Lato"/>
                      </a:endParaRPr>
                    </a:p>
                  </a:txBody>
                  <a:tcPr marL="121900" marR="121900" marT="121900" marB="12190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DROP, QASC</a:t>
                      </a:r>
                      <a:endParaRPr sz="1100">
                        <a:latin typeface="Lato"/>
                        <a:ea typeface="Lato"/>
                        <a:cs typeface="Lato"/>
                        <a:sym typeface="Lato"/>
                      </a:endParaRPr>
                    </a:p>
                  </a:txBody>
                  <a:tcPr marL="121900" marR="121900" marT="121900" marB="121900"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06360">
                <a:tc>
                  <a:txBody>
                    <a:bodyPr/>
                    <a:lstStyle/>
                    <a:p>
                      <a:pPr marL="0" lvl="0" indent="0" algn="ctr" rtl="0">
                        <a:spcBef>
                          <a:spcPts val="0"/>
                        </a:spcBef>
                        <a:spcAft>
                          <a:spcPts val="0"/>
                        </a:spcAft>
                        <a:buNone/>
                      </a:pPr>
                      <a:r>
                        <a:rPr lang="en" sz="1100">
                          <a:latin typeface="Lato"/>
                          <a:ea typeface="Lato"/>
                          <a:cs typeface="Lato"/>
                          <a:sym typeface="Lato"/>
                        </a:rPr>
                        <a:t>Reading Comprehension</a:t>
                      </a:r>
                      <a:endParaRPr sz="11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Quoref, DROP, CosmosQA</a:t>
                      </a:r>
                      <a:endParaRPr sz="11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06360">
                <a:tc>
                  <a:txBody>
                    <a:bodyPr/>
                    <a:lstStyle/>
                    <a:p>
                      <a:pPr marL="0" lvl="0" indent="0" algn="ctr" rtl="0">
                        <a:spcBef>
                          <a:spcPts val="0"/>
                        </a:spcBef>
                        <a:spcAft>
                          <a:spcPts val="0"/>
                        </a:spcAft>
                        <a:buNone/>
                      </a:pPr>
                      <a:r>
                        <a:rPr lang="en" sz="1100">
                          <a:latin typeface="Lato"/>
                          <a:ea typeface="Lato"/>
                          <a:cs typeface="Lato"/>
                          <a:sym typeface="Lato"/>
                        </a:rPr>
                        <a:t>Question Answering</a:t>
                      </a:r>
                      <a:endParaRPr sz="11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MCTACO, Winogrande, QASC</a:t>
                      </a:r>
                      <a:endParaRPr sz="11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406360">
                <a:tc>
                  <a:txBody>
                    <a:bodyPr/>
                    <a:lstStyle/>
                    <a:p>
                      <a:pPr marL="0" lvl="0" indent="0" algn="ctr" rtl="0">
                        <a:spcBef>
                          <a:spcPts val="0"/>
                        </a:spcBef>
                        <a:spcAft>
                          <a:spcPts val="0"/>
                        </a:spcAft>
                        <a:buNone/>
                      </a:pPr>
                      <a:r>
                        <a:rPr lang="en" sz="1100">
                          <a:latin typeface="Lato"/>
                          <a:ea typeface="Lato"/>
                          <a:cs typeface="Lato"/>
                          <a:sym typeface="Lato"/>
                        </a:rPr>
                        <a:t>Fooling AI model</a:t>
                      </a:r>
                      <a:endParaRPr sz="11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Quoref, DROP, QASC</a:t>
                      </a:r>
                      <a:endParaRPr sz="1100">
                        <a:latin typeface="Lato"/>
                        <a:ea typeface="Lato"/>
                        <a:cs typeface="Lato"/>
                        <a:sym typeface="Lato"/>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4282" name="Google Shape;4282;p392"/>
          <p:cNvSpPr/>
          <p:nvPr/>
        </p:nvSpPr>
        <p:spPr>
          <a:xfrm>
            <a:off x="500667" y="2592300"/>
            <a:ext cx="4464400" cy="2429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609585" indent="-423323">
              <a:spcBef>
                <a:spcPts val="0"/>
              </a:spcBef>
              <a:spcAft>
                <a:spcPts val="0"/>
              </a:spcAft>
              <a:buSzPts val="1400"/>
              <a:buFont typeface="Lato"/>
              <a:buChar char="●"/>
            </a:pPr>
            <a:r>
              <a:rPr lang="en">
                <a:latin typeface="Lato"/>
                <a:ea typeface="Lato"/>
                <a:cs typeface="Lato"/>
                <a:sym typeface="Lato"/>
              </a:rPr>
              <a:t>There is a notable overlap between the reasoning skills required to address datasets. </a:t>
            </a:r>
            <a:endParaRPr>
              <a:latin typeface="Lato"/>
              <a:ea typeface="Lato"/>
              <a:cs typeface="Lato"/>
              <a:sym typeface="Lato"/>
            </a:endParaRPr>
          </a:p>
          <a:p>
            <a:pPr marL="609585">
              <a:spcBef>
                <a:spcPts val="0"/>
              </a:spcBef>
              <a:spcAft>
                <a:spcPts val="0"/>
              </a:spcAft>
            </a:pPr>
            <a:endParaRPr>
              <a:latin typeface="Lato"/>
              <a:ea typeface="Lato"/>
              <a:cs typeface="Lato"/>
              <a:sym typeface="Lato"/>
            </a:endParaRPr>
          </a:p>
          <a:p>
            <a:pPr marL="609585" indent="-423323">
              <a:spcBef>
                <a:spcPts val="0"/>
              </a:spcBef>
              <a:spcAft>
                <a:spcPts val="0"/>
              </a:spcAft>
              <a:buSzPts val="1400"/>
              <a:buFont typeface="Lato"/>
              <a:buChar char="●"/>
            </a:pPr>
            <a:r>
              <a:rPr lang="en">
                <a:latin typeface="Lato"/>
                <a:ea typeface="Lato"/>
                <a:cs typeface="Lato"/>
                <a:sym typeface="Lato"/>
              </a:rPr>
              <a:t>This will be a point to consider when doing evaluation on the dataset. </a:t>
            </a:r>
            <a:endParaRPr>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9"/>
                                        </p:tgtEl>
                                        <p:attrNameLst>
                                          <p:attrName>style.visibility</p:attrName>
                                        </p:attrNameLst>
                                      </p:cBhvr>
                                      <p:to>
                                        <p:strVal val="visible"/>
                                      </p:to>
                                    </p:set>
                                    <p:animEffect transition="in" filter="fade">
                                      <p:cBhvr>
                                        <p:cTn id="7" dur="1000"/>
                                        <p:tgtEl>
                                          <p:spTgt spid="4279"/>
                                        </p:tgtEl>
                                      </p:cBhvr>
                                    </p:animEffect>
                                  </p:childTnLst>
                                </p:cTn>
                              </p:par>
                              <p:par>
                                <p:cTn id="8" presetID="10" presetClass="entr" presetSubtype="0" fill="hold" nodeType="withEffect">
                                  <p:stCondLst>
                                    <p:cond delay="0"/>
                                  </p:stCondLst>
                                  <p:childTnLst>
                                    <p:set>
                                      <p:cBhvr>
                                        <p:cTn id="9" dur="1" fill="hold">
                                          <p:stCondLst>
                                            <p:cond delay="0"/>
                                          </p:stCondLst>
                                        </p:cTn>
                                        <p:tgtEl>
                                          <p:spTgt spid="4281"/>
                                        </p:tgtEl>
                                        <p:attrNameLst>
                                          <p:attrName>style.visibility</p:attrName>
                                        </p:attrNameLst>
                                      </p:cBhvr>
                                      <p:to>
                                        <p:strVal val="visible"/>
                                      </p:to>
                                    </p:set>
                                    <p:animEffect transition="in" filter="fade">
                                      <p:cBhvr>
                                        <p:cTn id="10" dur="1000"/>
                                        <p:tgtEl>
                                          <p:spTgt spid="42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82"/>
                                        </p:tgtEl>
                                        <p:attrNameLst>
                                          <p:attrName>style.visibility</p:attrName>
                                        </p:attrNameLst>
                                      </p:cBhvr>
                                      <p:to>
                                        <p:strVal val="visible"/>
                                      </p:to>
                                    </p:set>
                                    <p:animEffect transition="in" filter="fade">
                                      <p:cBhvr>
                                        <p:cTn id="15" dur="1000"/>
                                        <p:tgtEl>
                                          <p:spTgt spid="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302"/>
        <p:cNvGrpSpPr/>
        <p:nvPr/>
      </p:nvGrpSpPr>
      <p:grpSpPr>
        <a:xfrm>
          <a:off x="0" y="0"/>
          <a:ext cx="0" cy="0"/>
          <a:chOff x="0" y="0"/>
          <a:chExt cx="0" cy="0"/>
        </a:xfrm>
      </p:grpSpPr>
      <p:sp>
        <p:nvSpPr>
          <p:cNvPr id="4303" name="Google Shape;4303;p395"/>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Assessment of Current Models</a:t>
            </a:r>
            <a:endParaRPr/>
          </a:p>
          <a:p>
            <a:endParaRPr/>
          </a:p>
        </p:txBody>
      </p:sp>
      <p:sp>
        <p:nvSpPr>
          <p:cNvPr id="4304" name="Google Shape;4304;p395"/>
          <p:cNvSpPr txBox="1">
            <a:spLocks noGrp="1"/>
          </p:cNvSpPr>
          <p:nvPr>
            <p:ph type="body" idx="1"/>
          </p:nvPr>
        </p:nvSpPr>
        <p:spPr>
          <a:xfrm>
            <a:off x="822000" y="1536633"/>
            <a:ext cx="11012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b="1"/>
              <a:t>Goal:</a:t>
            </a:r>
            <a:r>
              <a:rPr lang="en"/>
              <a:t> Measure generalization across instructions:</a:t>
            </a:r>
            <a:endParaRPr/>
          </a:p>
          <a:p>
            <a:pPr lvl="1">
              <a:spcBef>
                <a:spcPts val="0"/>
              </a:spcBef>
              <a:buClr>
                <a:srgbClr val="0000FF"/>
              </a:buClr>
            </a:pPr>
            <a:r>
              <a:rPr lang="en" i="1">
                <a:solidFill>
                  <a:srgbClr val="0000FF"/>
                </a:solidFill>
              </a:rPr>
              <a:t>If model M is has seen instructions (</a:t>
            </a:r>
            <a:r>
              <a:rPr lang="en" i="1">
                <a:solidFill>
                  <a:srgbClr val="0000FF"/>
                </a:solidFill>
                <a:latin typeface="Times New Roman"/>
                <a:ea typeface="Times New Roman"/>
                <a:cs typeface="Times New Roman"/>
                <a:sym typeface="Times New Roman"/>
              </a:rPr>
              <a:t>I</a:t>
            </a:r>
            <a:r>
              <a:rPr lang="en" baseline="-25000">
                <a:solidFill>
                  <a:srgbClr val="0000FF"/>
                </a:solidFill>
                <a:latin typeface="Times New Roman"/>
                <a:ea typeface="Times New Roman"/>
                <a:cs typeface="Times New Roman"/>
                <a:sym typeface="Times New Roman"/>
              </a:rPr>
              <a:t>1</a:t>
            </a:r>
            <a:r>
              <a:rPr lang="en" i="1">
                <a:solidFill>
                  <a:srgbClr val="0000FF"/>
                </a:solidFill>
                <a:latin typeface="Times New Roman"/>
                <a:ea typeface="Times New Roman"/>
                <a:cs typeface="Times New Roman"/>
                <a:sym typeface="Times New Roman"/>
              </a:rPr>
              <a:t>, I</a:t>
            </a:r>
            <a:r>
              <a:rPr lang="en" baseline="-25000">
                <a:solidFill>
                  <a:srgbClr val="0000FF"/>
                </a:solidFill>
                <a:latin typeface="Times New Roman"/>
                <a:ea typeface="Times New Roman"/>
                <a:cs typeface="Times New Roman"/>
                <a:sym typeface="Times New Roman"/>
              </a:rPr>
              <a:t>2</a:t>
            </a:r>
            <a:r>
              <a:rPr lang="en" i="1">
                <a:solidFill>
                  <a:srgbClr val="0000FF"/>
                </a:solidFill>
                <a:latin typeface="Times New Roman"/>
                <a:ea typeface="Times New Roman"/>
                <a:cs typeface="Times New Roman"/>
                <a:sym typeface="Times New Roman"/>
              </a:rPr>
              <a:t>, ...I</a:t>
            </a:r>
            <a:r>
              <a:rPr lang="en" i="1" baseline="-25000">
                <a:solidFill>
                  <a:srgbClr val="0000FF"/>
                </a:solidFill>
                <a:latin typeface="Times New Roman"/>
                <a:ea typeface="Times New Roman"/>
                <a:cs typeface="Times New Roman"/>
                <a:sym typeface="Times New Roman"/>
              </a:rPr>
              <a:t>n</a:t>
            </a:r>
            <a:r>
              <a:rPr lang="en" i="1">
                <a:solidFill>
                  <a:srgbClr val="0000FF"/>
                </a:solidFill>
              </a:rPr>
              <a:t>), would it generalize to an unseen instruction </a:t>
            </a:r>
            <a:r>
              <a:rPr lang="en" i="1">
                <a:solidFill>
                  <a:srgbClr val="0000FF"/>
                </a:solidFill>
                <a:latin typeface="Times New Roman"/>
                <a:ea typeface="Times New Roman"/>
                <a:cs typeface="Times New Roman"/>
                <a:sym typeface="Times New Roman"/>
              </a:rPr>
              <a:t>I</a:t>
            </a:r>
            <a:r>
              <a:rPr lang="en" i="1" baseline="-25000">
                <a:solidFill>
                  <a:srgbClr val="0000FF"/>
                </a:solidFill>
                <a:latin typeface="Times New Roman"/>
                <a:ea typeface="Times New Roman"/>
                <a:cs typeface="Times New Roman"/>
                <a:sym typeface="Times New Roman"/>
              </a:rPr>
              <a:t>n+</a:t>
            </a:r>
            <a:r>
              <a:rPr lang="en" baseline="-25000">
                <a:solidFill>
                  <a:srgbClr val="0000FF"/>
                </a:solidFill>
                <a:latin typeface="Times New Roman"/>
                <a:ea typeface="Times New Roman"/>
                <a:cs typeface="Times New Roman"/>
                <a:sym typeface="Times New Roman"/>
              </a:rPr>
              <a:t>1</a:t>
            </a:r>
            <a:r>
              <a:rPr lang="en" i="1">
                <a:solidFill>
                  <a:srgbClr val="0000FF"/>
                </a:solidFill>
              </a:rPr>
              <a:t>? </a:t>
            </a:r>
            <a:endParaRPr i="1">
              <a:solidFill>
                <a:srgbClr val="0000FF"/>
              </a:solidFill>
            </a:endParaRPr>
          </a:p>
          <a:p>
            <a:pPr marL="0" indent="0">
              <a:buNone/>
            </a:pPr>
            <a:endParaRPr/>
          </a:p>
          <a:p>
            <a:r>
              <a:rPr lang="en" b="1"/>
              <a:t>Partition</a:t>
            </a:r>
            <a:r>
              <a:rPr lang="en"/>
              <a:t> subtasks to train/dev/test splits: </a:t>
            </a:r>
            <a:endParaRPr/>
          </a:p>
          <a:p>
            <a:pPr lvl="1">
              <a:spcBef>
                <a:spcPts val="0"/>
              </a:spcBef>
              <a:buClr>
                <a:srgbClr val="0000FF"/>
              </a:buClr>
            </a:pPr>
            <a:r>
              <a:rPr lang="en">
                <a:solidFill>
                  <a:srgbClr val="0000FF"/>
                </a:solidFill>
              </a:rPr>
              <a:t>Careful to avoid data leakage and encourage generalization.</a:t>
            </a:r>
            <a:endParaRPr>
              <a:solidFill>
                <a:srgbClr val="0000FF"/>
              </a:solidFill>
            </a:endParaRPr>
          </a:p>
          <a:p>
            <a:pPr marL="0" indent="0">
              <a:buNone/>
            </a:pPr>
            <a:endParaRPr/>
          </a:p>
          <a:p>
            <a:r>
              <a:rPr lang="en" b="1"/>
              <a:t>Evaluation</a:t>
            </a:r>
            <a:r>
              <a:rPr lang="en"/>
              <a:t> to measure the quality of the systems:</a:t>
            </a:r>
            <a:endParaRPr/>
          </a:p>
          <a:p>
            <a:pPr lvl="1">
              <a:spcBef>
                <a:spcPts val="0"/>
              </a:spcBef>
            </a:pPr>
            <a:r>
              <a:rPr lang="en">
                <a:solidFill>
                  <a:srgbClr val="0000FF"/>
                </a:solidFill>
              </a:rPr>
              <a:t>Formalizing</a:t>
            </a:r>
            <a:r>
              <a:rPr lang="en" sz="1867">
                <a:solidFill>
                  <a:srgbClr val="0000FF"/>
                </a:solidFill>
              </a:rPr>
              <a:t> </a:t>
            </a:r>
            <a:r>
              <a:rPr lang="en">
                <a:solidFill>
                  <a:srgbClr val="0000FF"/>
                </a:solidFill>
              </a:rPr>
              <a:t>a reliable e</a:t>
            </a:r>
            <a:r>
              <a:rPr lang="en" sz="1867">
                <a:solidFill>
                  <a:srgbClr val="0000FF"/>
                </a:solidFill>
              </a:rPr>
              <a:t>valuation metric </a:t>
            </a:r>
            <a:r>
              <a:rPr lang="en">
                <a:solidFill>
                  <a:srgbClr val="0000FF"/>
                </a:solidFill>
              </a:rPr>
              <a:t>will be </a:t>
            </a:r>
            <a:r>
              <a:rPr lang="en" sz="1867">
                <a:solidFill>
                  <a:srgbClr val="0000FF"/>
                </a:solidFill>
              </a:rPr>
              <a:t>challenge!</a:t>
            </a:r>
            <a:endParaRPr/>
          </a:p>
          <a:p>
            <a:pPr marL="0" indent="0">
              <a:buNone/>
            </a:pPr>
            <a:endParaRPr b="1"/>
          </a:p>
          <a:p>
            <a:r>
              <a:rPr lang="en" b="1"/>
              <a:t>Models:</a:t>
            </a:r>
            <a:r>
              <a:rPr lang="en"/>
              <a:t> BART, T5, GPT3 (bonus)</a:t>
            </a:r>
            <a:endParaRPr>
              <a:solidFill>
                <a:srgbClr val="0000FF"/>
              </a:solidFill>
            </a:endParaRPr>
          </a:p>
          <a:p>
            <a:pPr marL="0" indent="0">
              <a:buNone/>
            </a:pPr>
            <a:endParaRPr/>
          </a:p>
        </p:txBody>
      </p:sp>
      <p:sp>
        <p:nvSpPr>
          <p:cNvPr id="4305" name="Google Shape;4305;p395"/>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4">
                                            <p:txEl>
                                              <p:pRg st="0" end="0"/>
                                            </p:txEl>
                                          </p:spTgt>
                                        </p:tgtEl>
                                        <p:attrNameLst>
                                          <p:attrName>style.visibility</p:attrName>
                                        </p:attrNameLst>
                                      </p:cBhvr>
                                      <p:to>
                                        <p:strVal val="visible"/>
                                      </p:to>
                                    </p:set>
                                    <p:animEffect transition="in" filter="fade">
                                      <p:cBhvr>
                                        <p:cTn id="7" dur="1000"/>
                                        <p:tgtEl>
                                          <p:spTgt spid="43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4">
                                            <p:txEl>
                                              <p:pRg st="1" end="1"/>
                                            </p:txEl>
                                          </p:spTgt>
                                        </p:tgtEl>
                                        <p:attrNameLst>
                                          <p:attrName>style.visibility</p:attrName>
                                        </p:attrNameLst>
                                      </p:cBhvr>
                                      <p:to>
                                        <p:strVal val="visible"/>
                                      </p:to>
                                    </p:set>
                                    <p:animEffect transition="in" filter="fade">
                                      <p:cBhvr>
                                        <p:cTn id="12" dur="1000"/>
                                        <p:tgtEl>
                                          <p:spTgt spid="43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4">
                                            <p:txEl>
                                              <p:pRg st="3" end="3"/>
                                            </p:txEl>
                                          </p:spTgt>
                                        </p:tgtEl>
                                        <p:attrNameLst>
                                          <p:attrName>style.visibility</p:attrName>
                                        </p:attrNameLst>
                                      </p:cBhvr>
                                      <p:to>
                                        <p:strVal val="visible"/>
                                      </p:to>
                                    </p:set>
                                    <p:animEffect transition="in" filter="fade">
                                      <p:cBhvr>
                                        <p:cTn id="17" dur="1000"/>
                                        <p:tgtEl>
                                          <p:spTgt spid="430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4">
                                            <p:txEl>
                                              <p:pRg st="4" end="4"/>
                                            </p:txEl>
                                          </p:spTgt>
                                        </p:tgtEl>
                                        <p:attrNameLst>
                                          <p:attrName>style.visibility</p:attrName>
                                        </p:attrNameLst>
                                      </p:cBhvr>
                                      <p:to>
                                        <p:strVal val="visible"/>
                                      </p:to>
                                    </p:set>
                                    <p:animEffect transition="in" filter="fade">
                                      <p:cBhvr>
                                        <p:cTn id="22" dur="1000"/>
                                        <p:tgtEl>
                                          <p:spTgt spid="430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04">
                                            <p:txEl>
                                              <p:pRg st="6" end="6"/>
                                            </p:txEl>
                                          </p:spTgt>
                                        </p:tgtEl>
                                        <p:attrNameLst>
                                          <p:attrName>style.visibility</p:attrName>
                                        </p:attrNameLst>
                                      </p:cBhvr>
                                      <p:to>
                                        <p:strVal val="visible"/>
                                      </p:to>
                                    </p:set>
                                    <p:animEffect transition="in" filter="fade">
                                      <p:cBhvr>
                                        <p:cTn id="27" dur="1000"/>
                                        <p:tgtEl>
                                          <p:spTgt spid="430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04">
                                            <p:txEl>
                                              <p:pRg st="7" end="7"/>
                                            </p:txEl>
                                          </p:spTgt>
                                        </p:tgtEl>
                                        <p:attrNameLst>
                                          <p:attrName>style.visibility</p:attrName>
                                        </p:attrNameLst>
                                      </p:cBhvr>
                                      <p:to>
                                        <p:strVal val="visible"/>
                                      </p:to>
                                    </p:set>
                                    <p:animEffect transition="in" filter="fade">
                                      <p:cBhvr>
                                        <p:cTn id="32" dur="1000"/>
                                        <p:tgtEl>
                                          <p:spTgt spid="430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04">
                                            <p:txEl>
                                              <p:pRg st="9" end="9"/>
                                            </p:txEl>
                                          </p:spTgt>
                                        </p:tgtEl>
                                        <p:attrNameLst>
                                          <p:attrName>style.visibility</p:attrName>
                                        </p:attrNameLst>
                                      </p:cBhvr>
                                      <p:to>
                                        <p:strVal val="visible"/>
                                      </p:to>
                                    </p:set>
                                    <p:animEffect transition="in" filter="fade">
                                      <p:cBhvr>
                                        <p:cTn id="37" dur="1000"/>
                                        <p:tgtEl>
                                          <p:spTgt spid="430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80"/>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Data Collection</a:t>
            </a:r>
            <a:endParaRPr/>
          </a:p>
        </p:txBody>
      </p:sp>
      <p:sp>
        <p:nvSpPr>
          <p:cNvPr id="802" name="Google Shape;802;p80"/>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a:buClr>
                <a:schemeClr val="dk1"/>
              </a:buClr>
            </a:pPr>
            <a:r>
              <a:rPr lang="en" dirty="0">
                <a:solidFill>
                  <a:schemeClr val="dk1"/>
                </a:solidFill>
              </a:rPr>
              <a:t>Crowdsourcing our dataset?</a:t>
            </a:r>
            <a:endParaRPr dirty="0">
              <a:solidFill>
                <a:schemeClr val="dk1"/>
              </a:solidFill>
            </a:endParaRPr>
          </a:p>
          <a:p>
            <a:pPr lvl="1">
              <a:spcBef>
                <a:spcPts val="0"/>
              </a:spcBef>
              <a:buClr>
                <a:srgbClr val="434343"/>
              </a:buClr>
            </a:pPr>
            <a:r>
              <a:rPr lang="en" dirty="0">
                <a:solidFill>
                  <a:srgbClr val="980000"/>
                </a:solidFill>
              </a:rPr>
              <a:t>Expensive and quality is a bottleneck.</a:t>
            </a:r>
            <a:endParaRPr dirty="0">
              <a:solidFill>
                <a:srgbClr val="980000"/>
              </a:solidFill>
            </a:endParaRPr>
          </a:p>
          <a:p>
            <a:pPr marL="0" indent="0">
              <a:buNone/>
            </a:pPr>
            <a:endParaRPr dirty="0">
              <a:solidFill>
                <a:srgbClr val="0000FF"/>
              </a:solidFill>
            </a:endParaRPr>
          </a:p>
          <a:p>
            <a:pPr marL="0" indent="0">
              <a:buNone/>
            </a:pPr>
            <a:endParaRPr dirty="0">
              <a:solidFill>
                <a:srgbClr val="0000FF"/>
              </a:solidFill>
            </a:endParaRPr>
          </a:p>
        </p:txBody>
      </p:sp>
      <p:sp>
        <p:nvSpPr>
          <p:cNvPr id="803" name="Google Shape;803;p80"/>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119</a:t>
            </a:fld>
            <a:endParaRPr/>
          </a:p>
        </p:txBody>
      </p:sp>
      <p:sp>
        <p:nvSpPr>
          <p:cNvPr id="804" name="Google Shape;804;p80"/>
          <p:cNvSpPr txBox="1"/>
          <p:nvPr/>
        </p:nvSpPr>
        <p:spPr>
          <a:xfrm>
            <a:off x="866400" y="2593600"/>
            <a:ext cx="10553200" cy="2115923"/>
          </a:xfrm>
          <a:prstGeom prst="rect">
            <a:avLst/>
          </a:prstGeom>
          <a:noFill/>
          <a:ln>
            <a:noFill/>
          </a:ln>
        </p:spPr>
        <p:txBody>
          <a:bodyPr spcFirstLastPara="1" wrap="square" lIns="121900" tIns="121900" rIns="121900" bIns="121900" anchor="t" anchorCtr="0">
            <a:spAutoFit/>
          </a:bodyPr>
          <a:lstStyle/>
          <a:p>
            <a:pPr marL="609585" indent="-457189">
              <a:lnSpc>
                <a:spcPct val="115000"/>
              </a:lnSpc>
              <a:spcBef>
                <a:spcPts val="0"/>
              </a:spcBef>
              <a:spcAft>
                <a:spcPts val="0"/>
              </a:spcAft>
              <a:buClr>
                <a:schemeClr val="dk1"/>
              </a:buClr>
              <a:buSzPts val="1800"/>
              <a:buFont typeface="Lato"/>
              <a:buChar char="●"/>
            </a:pPr>
            <a:r>
              <a:rPr lang="en" sz="2400" dirty="0">
                <a:solidFill>
                  <a:schemeClr val="dk1"/>
                </a:solidFill>
                <a:latin typeface="Lato"/>
                <a:ea typeface="Lato"/>
                <a:cs typeface="Lato"/>
                <a:sym typeface="Lato"/>
              </a:rPr>
              <a:t>Instead, reuse crowdsourcing datasets and their instructions </a:t>
            </a:r>
            <a:r>
              <a:rPr lang="en" sz="1467" dirty="0">
                <a:solidFill>
                  <a:srgbClr val="666666"/>
                </a:solidFill>
                <a:highlight>
                  <a:schemeClr val="lt1"/>
                </a:highlight>
                <a:latin typeface="Lato"/>
                <a:ea typeface="Lato"/>
                <a:cs typeface="Lato"/>
                <a:sym typeface="Lato"/>
              </a:rPr>
              <a:t>(Efrat &amp; Levy, 2020)</a:t>
            </a:r>
            <a:endParaRPr sz="2400" dirty="0">
              <a:solidFill>
                <a:schemeClr val="dk1"/>
              </a:solidFill>
              <a:latin typeface="Lato"/>
              <a:ea typeface="Lato"/>
              <a:cs typeface="Lato"/>
              <a:sym typeface="Lato"/>
            </a:endParaRPr>
          </a:p>
          <a:p>
            <a:pPr marL="1219170" lvl="1" indent="-423323">
              <a:lnSpc>
                <a:spcPct val="115000"/>
              </a:lnSpc>
              <a:spcBef>
                <a:spcPts val="0"/>
              </a:spcBef>
              <a:spcAft>
                <a:spcPts val="0"/>
              </a:spcAft>
              <a:buClr>
                <a:srgbClr val="434343"/>
              </a:buClr>
              <a:buSzPts val="1400"/>
              <a:buFont typeface="Lato"/>
              <a:buChar char="○"/>
            </a:pPr>
            <a:r>
              <a:rPr lang="en" dirty="0">
                <a:solidFill>
                  <a:srgbClr val="0000FF"/>
                </a:solidFill>
                <a:latin typeface="Lato"/>
                <a:ea typeface="Lato"/>
                <a:cs typeface="Lato"/>
                <a:sym typeface="Lato"/>
              </a:rPr>
              <a:t>They are mostly curated.</a:t>
            </a:r>
            <a:endParaRPr dirty="0">
              <a:solidFill>
                <a:srgbClr val="0000FF"/>
              </a:solidFill>
              <a:latin typeface="Lato"/>
              <a:ea typeface="Lato"/>
              <a:cs typeface="Lato"/>
              <a:sym typeface="Lato"/>
            </a:endParaRPr>
          </a:p>
          <a:p>
            <a:pPr marL="1219170">
              <a:lnSpc>
                <a:spcPct val="115000"/>
              </a:lnSpc>
              <a:spcBef>
                <a:spcPts val="0"/>
              </a:spcBef>
              <a:spcAft>
                <a:spcPts val="0"/>
              </a:spcAft>
            </a:pPr>
            <a:endParaRPr sz="2400" dirty="0">
              <a:solidFill>
                <a:srgbClr val="0000FF"/>
              </a:solidFill>
              <a:latin typeface="Lato"/>
              <a:ea typeface="Lato"/>
              <a:cs typeface="Lato"/>
              <a:sym typeface="Lato"/>
            </a:endParaRPr>
          </a:p>
          <a:p>
            <a:pPr>
              <a:lnSpc>
                <a:spcPct val="115000"/>
              </a:lnSpc>
              <a:spcBef>
                <a:spcPts val="0"/>
              </a:spcBef>
              <a:spcAft>
                <a:spcPts val="0"/>
              </a:spcAft>
            </a:pPr>
            <a:endParaRPr sz="2400" dirty="0">
              <a:solidFill>
                <a:srgbClr val="0000FF"/>
              </a:solidFill>
              <a:latin typeface="Lato"/>
              <a:ea typeface="Lato"/>
              <a:cs typeface="Lato"/>
              <a:sym typeface="Lato"/>
            </a:endParaRPr>
          </a:p>
          <a:p>
            <a:pPr>
              <a:spcBef>
                <a:spcPts val="0"/>
              </a:spcBef>
              <a:spcAft>
                <a:spcPts val="0"/>
              </a:spcAft>
            </a:pPr>
            <a:endParaRPr dirty="0">
              <a:latin typeface="Lato"/>
              <a:ea typeface="Lato"/>
              <a:cs typeface="Lato"/>
              <a:sym typeface="Lato"/>
            </a:endParaRPr>
          </a:p>
        </p:txBody>
      </p:sp>
      <p:sp>
        <p:nvSpPr>
          <p:cNvPr id="805" name="Google Shape;805;p80"/>
          <p:cNvSpPr txBox="1"/>
          <p:nvPr/>
        </p:nvSpPr>
        <p:spPr>
          <a:xfrm>
            <a:off x="842733" y="3652034"/>
            <a:ext cx="9686800" cy="1585009"/>
          </a:xfrm>
          <a:prstGeom prst="rect">
            <a:avLst/>
          </a:prstGeom>
          <a:noFill/>
          <a:ln>
            <a:noFill/>
          </a:ln>
        </p:spPr>
        <p:txBody>
          <a:bodyPr spcFirstLastPara="1" wrap="square" lIns="121900" tIns="121900" rIns="121900" bIns="121900" anchor="t" anchorCtr="0">
            <a:spAutoFit/>
          </a:bodyPr>
          <a:lstStyle/>
          <a:p>
            <a:pPr marL="609585" indent="-457189">
              <a:lnSpc>
                <a:spcPct val="115000"/>
              </a:lnSpc>
              <a:spcBef>
                <a:spcPts val="0"/>
              </a:spcBef>
              <a:spcAft>
                <a:spcPts val="0"/>
              </a:spcAft>
              <a:buClr>
                <a:srgbClr val="000000"/>
              </a:buClr>
              <a:buSzPts val="1800"/>
              <a:buFont typeface="Lato"/>
              <a:buChar char="●"/>
            </a:pPr>
            <a:r>
              <a:rPr lang="en" sz="2400" dirty="0">
                <a:solidFill>
                  <a:schemeClr val="dk1"/>
                </a:solidFill>
                <a:latin typeface="Lato"/>
                <a:ea typeface="Lato"/>
                <a:cs typeface="Lato"/>
                <a:sym typeface="Lato"/>
              </a:rPr>
              <a:t>Contacted dataset authors</a:t>
            </a:r>
            <a:endParaRPr sz="2400" dirty="0">
              <a:solidFill>
                <a:schemeClr val="dk1"/>
              </a:solidFill>
              <a:latin typeface="Lato"/>
              <a:ea typeface="Lato"/>
              <a:cs typeface="Lato"/>
              <a:sym typeface="Lato"/>
            </a:endParaRPr>
          </a:p>
          <a:p>
            <a:pPr marL="1219170" lvl="1" indent="-423323">
              <a:lnSpc>
                <a:spcPct val="115000"/>
              </a:lnSpc>
              <a:spcBef>
                <a:spcPts val="0"/>
              </a:spcBef>
              <a:spcAft>
                <a:spcPts val="0"/>
              </a:spcAft>
              <a:buClr>
                <a:srgbClr val="434343"/>
              </a:buClr>
              <a:buSzPts val="1400"/>
              <a:buFont typeface="Lato"/>
              <a:buChar char="○"/>
            </a:pPr>
            <a:r>
              <a:rPr lang="en" dirty="0">
                <a:solidFill>
                  <a:srgbClr val="0000FF"/>
                </a:solidFill>
                <a:latin typeface="Lato"/>
                <a:ea typeface="Lato"/>
                <a:cs typeface="Lato"/>
                <a:sym typeface="Lato"/>
              </a:rPr>
              <a:t>Got access to crowdsourcing instructions and associated annotations of diverse datasets.</a:t>
            </a:r>
            <a:endParaRPr dirty="0">
              <a:solidFill>
                <a:srgbClr val="0000FF"/>
              </a:solidFill>
              <a:latin typeface="Lato"/>
              <a:ea typeface="Lato"/>
              <a:cs typeface="Lato"/>
              <a:sym typeface="Lato"/>
            </a:endParaRPr>
          </a:p>
          <a:p>
            <a:pPr>
              <a:spcBef>
                <a:spcPts val="0"/>
              </a:spcBef>
              <a:spcAft>
                <a:spcPts val="0"/>
              </a:spcAft>
            </a:pPr>
            <a:endParaRPr dirty="0">
              <a:latin typeface="Lato"/>
              <a:ea typeface="Lato"/>
              <a:cs typeface="Lato"/>
              <a:sym typeface="Lato"/>
            </a:endParaRPr>
          </a:p>
        </p:txBody>
      </p:sp>
      <p:sp>
        <p:nvSpPr>
          <p:cNvPr id="806" name="Google Shape;806;p80"/>
          <p:cNvSpPr txBox="1"/>
          <p:nvPr/>
        </p:nvSpPr>
        <p:spPr>
          <a:xfrm>
            <a:off x="9805333" y="2670367"/>
            <a:ext cx="2799200" cy="482079"/>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endParaRPr sz="1333">
              <a:solidFill>
                <a:srgbClr val="666666"/>
              </a:solidFill>
            </a:endParaRPr>
          </a:p>
        </p:txBody>
      </p:sp>
    </p:spTree>
    <p:extLst>
      <p:ext uri="{BB962C8B-B14F-4D97-AF65-F5344CB8AC3E}">
        <p14:creationId xmlns:p14="http://schemas.microsoft.com/office/powerpoint/2010/main" val="84855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2"/>
                                        </p:tgtEl>
                                        <p:attrNameLst>
                                          <p:attrName>style.visibility</p:attrName>
                                        </p:attrNameLst>
                                      </p:cBhvr>
                                      <p:to>
                                        <p:strVal val="visible"/>
                                      </p:to>
                                    </p:set>
                                    <p:animEffect transition="in" filter="fade">
                                      <p:cBhvr>
                                        <p:cTn id="7" dur="1000"/>
                                        <p:tgtEl>
                                          <p:spTgt spid="8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4"/>
                                        </p:tgtEl>
                                        <p:attrNameLst>
                                          <p:attrName>style.visibility</p:attrName>
                                        </p:attrNameLst>
                                      </p:cBhvr>
                                      <p:to>
                                        <p:strVal val="visible"/>
                                      </p:to>
                                    </p:set>
                                    <p:animEffect transition="in" filter="fade">
                                      <p:cBhvr>
                                        <p:cTn id="12" dur="1000"/>
                                        <p:tgtEl>
                                          <p:spTgt spid="8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5"/>
                                        </p:tgtEl>
                                        <p:attrNameLst>
                                          <p:attrName>style.visibility</p:attrName>
                                        </p:attrNameLst>
                                      </p:cBhvr>
                                      <p:to>
                                        <p:strVal val="visible"/>
                                      </p:to>
                                    </p:set>
                                    <p:animEffect transition="in" filter="fade">
                                      <p:cBhvr>
                                        <p:cTn id="17" dur="10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388345"/>
            <a:ext cx="510076" cy="584775"/>
          </a:xfrm>
          <a:prstGeom prst="rect">
            <a:avLst/>
          </a:prstGeom>
          <a:noFill/>
        </p:spPr>
        <p:txBody>
          <a:bodyPr wrap="none" rtlCol="0">
            <a:spAutoFit/>
          </a:bodyPr>
          <a:lstStyle/>
          <a:p>
            <a:r>
              <a:rPr lang="en-US" sz="32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“What does photosynthesis produce that helps plants grow? ”</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9" y="5006440"/>
            <a:ext cx="4791462"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(A) water </a:t>
            </a:r>
            <a:br>
              <a:rPr lang="en-US" i="1" dirty="0">
                <a:solidFill>
                  <a:schemeClr val="tx1"/>
                </a:solidFill>
              </a:rPr>
            </a:br>
            <a:r>
              <a:rPr lang="en-US" i="1" dirty="0">
                <a:solidFill>
                  <a:schemeClr val="tx1"/>
                </a:solidFill>
              </a:rPr>
              <a:t>	        	(B) oxygen </a:t>
            </a:r>
            <a:br>
              <a:rPr lang="en-US" i="1" dirty="0">
                <a:solidFill>
                  <a:schemeClr val="tx1"/>
                </a:solidFill>
              </a:rPr>
            </a:br>
            <a:r>
              <a:rPr lang="en-US" i="1" dirty="0">
                <a:solidFill>
                  <a:schemeClr val="tx1"/>
                </a:solidFill>
              </a:rPr>
              <a:t>	        	(C) protein </a:t>
            </a:r>
            <a:br>
              <a:rPr lang="en-US" i="1" dirty="0">
                <a:solidFill>
                  <a:schemeClr val="tx1"/>
                </a:solidFill>
              </a:rPr>
            </a:br>
            <a:r>
              <a:rPr lang="en-US" i="1" dirty="0">
                <a:solidFill>
                  <a:schemeClr val="tx1"/>
                </a:solidFill>
              </a:rPr>
              <a:t> 	        	(D) sugar </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“The big kid”</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E32C334E-38D2-624B-A4EF-C3ACB0D5BF35}"/>
              </a:ext>
            </a:extLst>
          </p:cNvPr>
          <p:cNvSpPr>
            <a:spLocks noGrp="1"/>
          </p:cNvSpPr>
          <p:nvPr>
            <p:ph type="sldNum" sz="quarter" idx="10"/>
          </p:nvPr>
        </p:nvSpPr>
        <p:spPr/>
        <p:txBody>
          <a:bodyPr/>
          <a:lstStyle/>
          <a:p>
            <a:pPr>
              <a:defRPr/>
            </a:pPr>
            <a:fld id="{0121240C-47AF-2F4D-83B3-CC3EDF50F794}" type="slidenum">
              <a:rPr lang="en-US" smtClean="0"/>
              <a:pPr>
                <a:defRPr/>
              </a:pPr>
              <a:t>12</a:t>
            </a:fld>
            <a:endParaRPr lang="en-US" dirty="0"/>
          </a:p>
        </p:txBody>
      </p:sp>
      <p:sp>
        <p:nvSpPr>
          <p:cNvPr id="37" name="Rectangle 36">
            <a:extLst>
              <a:ext uri="{FF2B5EF4-FFF2-40B4-BE49-F238E27FC236}">
                <a16:creationId xmlns:a16="http://schemas.microsoft.com/office/drawing/2014/main" id="{C18F56B2-951F-AC42-810C-90BC0AD9CB5E}"/>
              </a:ext>
            </a:extLst>
          </p:cNvPr>
          <p:cNvSpPr/>
          <p:nvPr/>
        </p:nvSpPr>
        <p:spPr>
          <a:xfrm>
            <a:off x="2761512" y="6356799"/>
            <a:ext cx="6096000" cy="369332"/>
          </a:xfrm>
          <a:prstGeom prst="rect">
            <a:avLst/>
          </a:prstGeom>
        </p:spPr>
        <p:txBody>
          <a:bodyPr>
            <a:spAutoFit/>
          </a:bodyPr>
          <a:lstStyle/>
          <a:p>
            <a:pPr marL="11113" lvl="2" algn="ctr"/>
            <a:r>
              <a:rPr lang="en-US" dirty="0">
                <a:solidFill>
                  <a:schemeClr val="bg1">
                    <a:lumMod val="50000"/>
                  </a:schemeClr>
                </a:solidFill>
              </a:rPr>
              <a:t>[Clark et al. 2018]</a:t>
            </a:r>
            <a:endParaRPr lang="en-US" dirty="0"/>
          </a:p>
        </p:txBody>
      </p:sp>
      <p:sp>
        <p:nvSpPr>
          <p:cNvPr id="38" name="TextBox 37">
            <a:extLst>
              <a:ext uri="{FF2B5EF4-FFF2-40B4-BE49-F238E27FC236}">
                <a16:creationId xmlns:a16="http://schemas.microsoft.com/office/drawing/2014/main" id="{E58DD093-8086-0B49-98F3-0CEFE278573E}"/>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39" name="TextBox 38">
            <a:extLst>
              <a:ext uri="{FF2B5EF4-FFF2-40B4-BE49-F238E27FC236}">
                <a16:creationId xmlns:a16="http://schemas.microsoft.com/office/drawing/2014/main" id="{8D5A8C72-EFDF-5E43-9C10-41FBE29E6702}"/>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29480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833"/>
        <p:cNvGrpSpPr/>
        <p:nvPr/>
      </p:nvGrpSpPr>
      <p:grpSpPr>
        <a:xfrm>
          <a:off x="0" y="0"/>
          <a:ext cx="0" cy="0"/>
          <a:chOff x="0" y="0"/>
          <a:chExt cx="0" cy="0"/>
        </a:xfrm>
      </p:grpSpPr>
      <p:sp>
        <p:nvSpPr>
          <p:cNvPr id="3834" name="Google Shape;3834;p371"/>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Building a Benchmark for “Instructions”  </a:t>
            </a:r>
            <a:endParaRPr/>
          </a:p>
        </p:txBody>
      </p:sp>
      <p:sp>
        <p:nvSpPr>
          <p:cNvPr id="3835" name="Google Shape;3835;p371"/>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120</a:t>
            </a:fld>
            <a:endParaRPr/>
          </a:p>
        </p:txBody>
      </p:sp>
      <p:pic>
        <p:nvPicPr>
          <p:cNvPr id="3836" name="Google Shape;3836;p371"/>
          <p:cNvPicPr preferRelativeResize="0"/>
          <p:nvPr/>
        </p:nvPicPr>
        <p:blipFill rotWithShape="1">
          <a:blip r:embed="rId3">
            <a:alphaModFix/>
          </a:blip>
          <a:srcRect l="4806" r="9"/>
          <a:stretch/>
        </p:blipFill>
        <p:spPr>
          <a:xfrm>
            <a:off x="5869467" y="1585467"/>
            <a:ext cx="1431101" cy="1125068"/>
          </a:xfrm>
          <a:prstGeom prst="rect">
            <a:avLst/>
          </a:prstGeom>
          <a:noFill/>
          <a:ln>
            <a:noFill/>
          </a:ln>
        </p:spPr>
      </p:pic>
      <p:pic>
        <p:nvPicPr>
          <p:cNvPr id="3837" name="Google Shape;3837;p371"/>
          <p:cNvPicPr preferRelativeResize="0"/>
          <p:nvPr/>
        </p:nvPicPr>
        <p:blipFill>
          <a:blip r:embed="rId4">
            <a:alphaModFix/>
          </a:blip>
          <a:stretch>
            <a:fillRect/>
          </a:stretch>
        </p:blipFill>
        <p:spPr>
          <a:xfrm>
            <a:off x="7398067" y="1574567"/>
            <a:ext cx="857900" cy="1125067"/>
          </a:xfrm>
          <a:prstGeom prst="rect">
            <a:avLst/>
          </a:prstGeom>
          <a:noFill/>
          <a:ln>
            <a:noFill/>
          </a:ln>
        </p:spPr>
      </p:pic>
      <p:sp>
        <p:nvSpPr>
          <p:cNvPr id="3838" name="Google Shape;3838;p371"/>
          <p:cNvSpPr txBox="1"/>
          <p:nvPr/>
        </p:nvSpPr>
        <p:spPr>
          <a:xfrm>
            <a:off x="7295901" y="1297451"/>
            <a:ext cx="1722800" cy="4513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333">
                <a:latin typeface="Lato"/>
                <a:ea typeface="Lato"/>
                <a:cs typeface="Lato"/>
                <a:sym typeface="Lato"/>
              </a:rPr>
              <a:t>instructions</a:t>
            </a:r>
            <a:endParaRPr sz="1333">
              <a:latin typeface="Lato"/>
              <a:ea typeface="Lato"/>
              <a:cs typeface="Lato"/>
              <a:sym typeface="Lato"/>
            </a:endParaRPr>
          </a:p>
        </p:txBody>
      </p:sp>
      <p:cxnSp>
        <p:nvCxnSpPr>
          <p:cNvPr id="3839" name="Google Shape;3839;p371"/>
          <p:cNvCxnSpPr>
            <a:stCxn id="3840" idx="3"/>
            <a:endCxn id="3836" idx="1"/>
          </p:cNvCxnSpPr>
          <p:nvPr/>
        </p:nvCxnSpPr>
        <p:spPr>
          <a:xfrm rot="10800000" flipH="1">
            <a:off x="4432019" y="2148133"/>
            <a:ext cx="1437600" cy="8000"/>
          </a:xfrm>
          <a:prstGeom prst="curvedConnector3">
            <a:avLst>
              <a:gd name="adj1" fmla="val 49995"/>
            </a:avLst>
          </a:prstGeom>
          <a:noFill/>
          <a:ln w="9525" cap="flat" cmpd="sng">
            <a:solidFill>
              <a:schemeClr val="dk2"/>
            </a:solidFill>
            <a:prstDash val="solid"/>
            <a:round/>
            <a:headEnd type="none" w="med" len="med"/>
            <a:tailEnd type="stealth" w="med" len="med"/>
          </a:ln>
        </p:spPr>
      </p:cxnSp>
      <p:cxnSp>
        <p:nvCxnSpPr>
          <p:cNvPr id="3841" name="Google Shape;3841;p371"/>
          <p:cNvCxnSpPr>
            <a:stCxn id="3837" idx="3"/>
            <a:endCxn id="3842" idx="1"/>
          </p:cNvCxnSpPr>
          <p:nvPr/>
        </p:nvCxnSpPr>
        <p:spPr>
          <a:xfrm>
            <a:off x="8255967" y="2137100"/>
            <a:ext cx="1165200" cy="800"/>
          </a:xfrm>
          <a:prstGeom prst="curvedConnector3">
            <a:avLst>
              <a:gd name="adj1" fmla="val 49993"/>
            </a:avLst>
          </a:prstGeom>
          <a:noFill/>
          <a:ln w="9525" cap="flat" cmpd="sng">
            <a:solidFill>
              <a:schemeClr val="dk2"/>
            </a:solidFill>
            <a:prstDash val="solid"/>
            <a:round/>
            <a:headEnd type="none" w="med" len="med"/>
            <a:tailEnd type="stealth" w="med" len="med"/>
          </a:ln>
        </p:spPr>
      </p:cxnSp>
      <p:cxnSp>
        <p:nvCxnSpPr>
          <p:cNvPr id="3843" name="Google Shape;3843;p371"/>
          <p:cNvCxnSpPr>
            <a:stCxn id="3844" idx="3"/>
            <a:endCxn id="3845" idx="1"/>
          </p:cNvCxnSpPr>
          <p:nvPr/>
        </p:nvCxnSpPr>
        <p:spPr>
          <a:xfrm rot="10800000" flipH="1">
            <a:off x="4462937" y="3705356"/>
            <a:ext cx="2028000" cy="2000"/>
          </a:xfrm>
          <a:prstGeom prst="curvedConnector3">
            <a:avLst>
              <a:gd name="adj1" fmla="val 49996"/>
            </a:avLst>
          </a:prstGeom>
          <a:noFill/>
          <a:ln w="9525" cap="flat" cmpd="sng">
            <a:solidFill>
              <a:schemeClr val="dk2"/>
            </a:solidFill>
            <a:prstDash val="solid"/>
            <a:round/>
            <a:headEnd type="none" w="med" len="med"/>
            <a:tailEnd type="stealth" w="med" len="med"/>
          </a:ln>
        </p:spPr>
      </p:cxnSp>
      <p:cxnSp>
        <p:nvCxnSpPr>
          <p:cNvPr id="3846" name="Google Shape;3846;p371"/>
          <p:cNvCxnSpPr/>
          <p:nvPr/>
        </p:nvCxnSpPr>
        <p:spPr>
          <a:xfrm>
            <a:off x="2554800" y="2907800"/>
            <a:ext cx="9114400" cy="13600"/>
          </a:xfrm>
          <a:prstGeom prst="straightConnector1">
            <a:avLst/>
          </a:prstGeom>
          <a:noFill/>
          <a:ln w="9525" cap="flat" cmpd="sng">
            <a:solidFill>
              <a:schemeClr val="dk2"/>
            </a:solidFill>
            <a:prstDash val="dot"/>
            <a:round/>
            <a:headEnd type="none" w="med" len="med"/>
            <a:tailEnd type="none" w="med" len="med"/>
          </a:ln>
        </p:spPr>
      </p:cxnSp>
      <p:sp>
        <p:nvSpPr>
          <p:cNvPr id="3840" name="Google Shape;3840;p371"/>
          <p:cNvSpPr/>
          <p:nvPr/>
        </p:nvSpPr>
        <p:spPr>
          <a:xfrm>
            <a:off x="3519851" y="1819065"/>
            <a:ext cx="912168" cy="674136"/>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600" i="1">
                <a:latin typeface="Lato"/>
                <a:ea typeface="Lato"/>
                <a:cs typeface="Lato"/>
                <a:sym typeface="Lato"/>
              </a:rPr>
              <a:t>Input</a:t>
            </a:r>
            <a:endParaRPr sz="1600" i="1">
              <a:latin typeface="Lato"/>
              <a:ea typeface="Lato"/>
              <a:cs typeface="Lato"/>
              <a:sym typeface="Lato"/>
            </a:endParaRPr>
          </a:p>
        </p:txBody>
      </p:sp>
      <p:sp>
        <p:nvSpPr>
          <p:cNvPr id="3842" name="Google Shape;3842;p371"/>
          <p:cNvSpPr/>
          <p:nvPr/>
        </p:nvSpPr>
        <p:spPr>
          <a:xfrm>
            <a:off x="9421000" y="1773433"/>
            <a:ext cx="990720" cy="727344"/>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533" i="1">
                <a:latin typeface="Lato"/>
                <a:ea typeface="Lato"/>
                <a:cs typeface="Lato"/>
                <a:sym typeface="Lato"/>
              </a:rPr>
              <a:t>Output</a:t>
            </a:r>
            <a:endParaRPr sz="1533" i="1">
              <a:latin typeface="Lato"/>
              <a:ea typeface="Lato"/>
              <a:cs typeface="Lato"/>
              <a:sym typeface="Lato"/>
            </a:endParaRPr>
          </a:p>
        </p:txBody>
      </p:sp>
      <p:pic>
        <p:nvPicPr>
          <p:cNvPr id="3845" name="Google Shape;3845;p371"/>
          <p:cNvPicPr preferRelativeResize="0"/>
          <p:nvPr/>
        </p:nvPicPr>
        <p:blipFill>
          <a:blip r:embed="rId5">
            <a:alphaModFix/>
          </a:blip>
          <a:stretch>
            <a:fillRect/>
          </a:stretch>
        </p:blipFill>
        <p:spPr>
          <a:xfrm>
            <a:off x="6490769" y="3176400"/>
            <a:ext cx="1058067" cy="1058067"/>
          </a:xfrm>
          <a:prstGeom prst="rect">
            <a:avLst/>
          </a:prstGeom>
          <a:noFill/>
          <a:ln>
            <a:noFill/>
          </a:ln>
        </p:spPr>
      </p:pic>
      <p:cxnSp>
        <p:nvCxnSpPr>
          <p:cNvPr id="3847" name="Google Shape;3847;p371"/>
          <p:cNvCxnSpPr>
            <a:stCxn id="3845" idx="3"/>
            <a:endCxn id="3848" idx="1"/>
          </p:cNvCxnSpPr>
          <p:nvPr/>
        </p:nvCxnSpPr>
        <p:spPr>
          <a:xfrm>
            <a:off x="7548836" y="3705433"/>
            <a:ext cx="1872000" cy="9200"/>
          </a:xfrm>
          <a:prstGeom prst="curvedConnector3">
            <a:avLst>
              <a:gd name="adj1" fmla="val 50004"/>
            </a:avLst>
          </a:prstGeom>
          <a:noFill/>
          <a:ln w="9525" cap="flat" cmpd="sng">
            <a:solidFill>
              <a:schemeClr val="dk2"/>
            </a:solidFill>
            <a:prstDash val="solid"/>
            <a:round/>
            <a:headEnd type="none" w="med" len="med"/>
            <a:tailEnd type="stealth" w="med" len="med"/>
          </a:ln>
        </p:spPr>
      </p:cxnSp>
      <p:sp>
        <p:nvSpPr>
          <p:cNvPr id="3844" name="Google Shape;3844;p371"/>
          <p:cNvSpPr/>
          <p:nvPr/>
        </p:nvSpPr>
        <p:spPr>
          <a:xfrm>
            <a:off x="3550769" y="3370288"/>
            <a:ext cx="912168" cy="674136"/>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600" i="1">
                <a:latin typeface="Lato"/>
                <a:ea typeface="Lato"/>
                <a:cs typeface="Lato"/>
                <a:sym typeface="Lato"/>
              </a:rPr>
              <a:t>Input</a:t>
            </a:r>
            <a:endParaRPr sz="1600" i="1">
              <a:latin typeface="Lato"/>
              <a:ea typeface="Lato"/>
              <a:cs typeface="Lato"/>
              <a:sym typeface="Lato"/>
            </a:endParaRPr>
          </a:p>
        </p:txBody>
      </p:sp>
      <p:sp>
        <p:nvSpPr>
          <p:cNvPr id="3848" name="Google Shape;3848;p371"/>
          <p:cNvSpPr/>
          <p:nvPr/>
        </p:nvSpPr>
        <p:spPr>
          <a:xfrm>
            <a:off x="9421000" y="3351065"/>
            <a:ext cx="990720" cy="727344"/>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533" i="1">
                <a:latin typeface="Lato"/>
                <a:ea typeface="Lato"/>
                <a:cs typeface="Lato"/>
                <a:sym typeface="Lato"/>
              </a:rPr>
              <a:t>Output</a:t>
            </a:r>
            <a:endParaRPr sz="1533" i="1">
              <a:latin typeface="Lato"/>
              <a:ea typeface="Lato"/>
              <a:cs typeface="Lato"/>
              <a:sym typeface="Lato"/>
            </a:endParaRPr>
          </a:p>
        </p:txBody>
      </p:sp>
      <p:pic>
        <p:nvPicPr>
          <p:cNvPr id="3849" name="Google Shape;3849;p371"/>
          <p:cNvPicPr preferRelativeResize="0"/>
          <p:nvPr/>
        </p:nvPicPr>
        <p:blipFill>
          <a:blip r:embed="rId5">
            <a:alphaModFix/>
          </a:blip>
          <a:stretch>
            <a:fillRect/>
          </a:stretch>
        </p:blipFill>
        <p:spPr>
          <a:xfrm>
            <a:off x="6502184" y="4994733"/>
            <a:ext cx="1058067" cy="1058067"/>
          </a:xfrm>
          <a:prstGeom prst="rect">
            <a:avLst/>
          </a:prstGeom>
          <a:noFill/>
          <a:ln>
            <a:noFill/>
          </a:ln>
        </p:spPr>
      </p:pic>
      <p:cxnSp>
        <p:nvCxnSpPr>
          <p:cNvPr id="3850" name="Google Shape;3850;p371"/>
          <p:cNvCxnSpPr>
            <a:stCxn id="3851" idx="3"/>
            <a:endCxn id="3849" idx="1"/>
          </p:cNvCxnSpPr>
          <p:nvPr/>
        </p:nvCxnSpPr>
        <p:spPr>
          <a:xfrm>
            <a:off x="5617567" y="5524300"/>
            <a:ext cx="884800" cy="800"/>
          </a:xfrm>
          <a:prstGeom prst="curvedConnector3">
            <a:avLst>
              <a:gd name="adj1" fmla="val 49990"/>
            </a:avLst>
          </a:prstGeom>
          <a:noFill/>
          <a:ln w="9525" cap="flat" cmpd="sng">
            <a:solidFill>
              <a:schemeClr val="dk2"/>
            </a:solidFill>
            <a:prstDash val="solid"/>
            <a:round/>
            <a:headEnd type="none" w="med" len="med"/>
            <a:tailEnd type="stealth" w="med" len="med"/>
          </a:ln>
        </p:spPr>
      </p:cxnSp>
      <p:cxnSp>
        <p:nvCxnSpPr>
          <p:cNvPr id="3852" name="Google Shape;3852;p371"/>
          <p:cNvCxnSpPr>
            <a:stCxn id="3849" idx="3"/>
            <a:endCxn id="3853" idx="1"/>
          </p:cNvCxnSpPr>
          <p:nvPr/>
        </p:nvCxnSpPr>
        <p:spPr>
          <a:xfrm rot="10800000" flipH="1">
            <a:off x="7560251" y="5517767"/>
            <a:ext cx="1840000" cy="6000"/>
          </a:xfrm>
          <a:prstGeom prst="curvedConnector3">
            <a:avLst>
              <a:gd name="adj1" fmla="val 50005"/>
            </a:avLst>
          </a:prstGeom>
          <a:noFill/>
          <a:ln w="9525" cap="flat" cmpd="sng">
            <a:solidFill>
              <a:schemeClr val="dk2"/>
            </a:solidFill>
            <a:prstDash val="solid"/>
            <a:round/>
            <a:headEnd type="none" w="med" len="med"/>
            <a:tailEnd type="stealth" w="med" len="med"/>
          </a:ln>
        </p:spPr>
      </p:cxnSp>
      <p:sp>
        <p:nvSpPr>
          <p:cNvPr id="3853" name="Google Shape;3853;p371"/>
          <p:cNvSpPr/>
          <p:nvPr/>
        </p:nvSpPr>
        <p:spPr>
          <a:xfrm>
            <a:off x="9400427" y="5154221"/>
            <a:ext cx="990720" cy="727344"/>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533" i="1">
                <a:latin typeface="Lato"/>
                <a:ea typeface="Lato"/>
                <a:cs typeface="Lato"/>
                <a:sym typeface="Lato"/>
              </a:rPr>
              <a:t>Output</a:t>
            </a:r>
            <a:endParaRPr sz="1533" i="1">
              <a:latin typeface="Lato"/>
              <a:ea typeface="Lato"/>
              <a:cs typeface="Lato"/>
              <a:sym typeface="Lato"/>
            </a:endParaRPr>
          </a:p>
        </p:txBody>
      </p:sp>
      <p:grpSp>
        <p:nvGrpSpPr>
          <p:cNvPr id="3854" name="Google Shape;3854;p371"/>
          <p:cNvGrpSpPr/>
          <p:nvPr/>
        </p:nvGrpSpPr>
        <p:grpSpPr>
          <a:xfrm>
            <a:off x="3317967" y="4812100"/>
            <a:ext cx="2299600" cy="1424400"/>
            <a:chOff x="2259875" y="3609075"/>
            <a:chExt cx="1724700" cy="1068300"/>
          </a:xfrm>
        </p:grpSpPr>
        <p:sp>
          <p:nvSpPr>
            <p:cNvPr id="3851" name="Google Shape;3851;p371"/>
            <p:cNvSpPr/>
            <p:nvPr/>
          </p:nvSpPr>
          <p:spPr>
            <a:xfrm>
              <a:off x="2259875" y="3609075"/>
              <a:ext cx="1724700" cy="1068300"/>
            </a:xfrm>
            <a:prstGeom prst="roundRect">
              <a:avLst>
                <a:gd name="adj" fmla="val 10181"/>
              </a:avLst>
            </a:prstGeom>
            <a:solidFill>
              <a:schemeClr val="lt2"/>
            </a:solidFill>
            <a:ln w="9525" cap="flat" cmpd="sng">
              <a:solidFill>
                <a:schemeClr val="dk2"/>
              </a:solidFill>
              <a:prstDash val="dash"/>
              <a:round/>
              <a:headEnd type="none" w="sm" len="sm"/>
              <a:tailEnd type="none" w="sm" len="sm"/>
            </a:ln>
          </p:spPr>
          <p:txBody>
            <a:bodyPr spcFirstLastPara="1" wrap="square" lIns="0" tIns="0" rIns="121900" bIns="0" anchor="t" anchorCtr="0">
              <a:noAutofit/>
            </a:bodyPr>
            <a:lstStyle/>
            <a:p>
              <a:pPr algn="ctr">
                <a:spcBef>
                  <a:spcPts val="0"/>
                </a:spcBef>
                <a:spcAft>
                  <a:spcPts val="0"/>
                </a:spcAft>
              </a:pPr>
              <a:endParaRPr sz="1467"/>
            </a:p>
          </p:txBody>
        </p:sp>
        <p:pic>
          <p:nvPicPr>
            <p:cNvPr id="3855" name="Google Shape;3855;p371"/>
            <p:cNvPicPr preferRelativeResize="0"/>
            <p:nvPr/>
          </p:nvPicPr>
          <p:blipFill>
            <a:blip r:embed="rId4">
              <a:alphaModFix/>
            </a:blip>
            <a:stretch>
              <a:fillRect/>
            </a:stretch>
          </p:blipFill>
          <p:spPr>
            <a:xfrm>
              <a:off x="2496247" y="3930394"/>
              <a:ext cx="482750" cy="633100"/>
            </a:xfrm>
            <a:prstGeom prst="rect">
              <a:avLst/>
            </a:prstGeom>
            <a:noFill/>
            <a:ln>
              <a:noFill/>
            </a:ln>
          </p:spPr>
        </p:pic>
        <p:sp>
          <p:nvSpPr>
            <p:cNvPr id="3856" name="Google Shape;3856;p371"/>
            <p:cNvSpPr txBox="1"/>
            <p:nvPr/>
          </p:nvSpPr>
          <p:spPr>
            <a:xfrm>
              <a:off x="2259886" y="3721801"/>
              <a:ext cx="1292100" cy="353961"/>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467">
                  <a:latin typeface="Lato"/>
                  <a:ea typeface="Lato"/>
                  <a:cs typeface="Lato"/>
                  <a:sym typeface="Lato"/>
                </a:rPr>
                <a:t>instructions</a:t>
              </a:r>
              <a:endParaRPr sz="1467">
                <a:latin typeface="Lato"/>
                <a:ea typeface="Lato"/>
                <a:cs typeface="Lato"/>
                <a:sym typeface="Lato"/>
              </a:endParaRPr>
            </a:p>
          </p:txBody>
        </p:sp>
        <p:sp>
          <p:nvSpPr>
            <p:cNvPr id="3857" name="Google Shape;3857;p371"/>
            <p:cNvSpPr/>
            <p:nvPr/>
          </p:nvSpPr>
          <p:spPr>
            <a:xfrm>
              <a:off x="3163012" y="3911504"/>
              <a:ext cx="684126" cy="505602"/>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600" i="1">
                  <a:latin typeface="Lato"/>
                  <a:ea typeface="Lato"/>
                  <a:cs typeface="Lato"/>
                  <a:sym typeface="Lato"/>
                </a:rPr>
                <a:t>Input</a:t>
              </a:r>
              <a:endParaRPr sz="1600" i="1">
                <a:latin typeface="Lato"/>
                <a:ea typeface="Lato"/>
                <a:cs typeface="Lato"/>
                <a:sym typeface="Lato"/>
              </a:endParaRPr>
            </a:p>
          </p:txBody>
        </p:sp>
      </p:grpSp>
      <p:sp>
        <p:nvSpPr>
          <p:cNvPr id="3858" name="Google Shape;3858;p371"/>
          <p:cNvSpPr txBox="1"/>
          <p:nvPr/>
        </p:nvSpPr>
        <p:spPr>
          <a:xfrm>
            <a:off x="101600" y="1761233"/>
            <a:ext cx="2956000" cy="4513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333">
                <a:latin typeface="Lato"/>
                <a:ea typeface="Lato"/>
                <a:cs typeface="Lato"/>
                <a:sym typeface="Lato"/>
              </a:rPr>
              <a:t>A typical data construction pipeline</a:t>
            </a:r>
            <a:endParaRPr sz="1733">
              <a:latin typeface="Lato"/>
              <a:ea typeface="Lato"/>
              <a:cs typeface="Lato"/>
              <a:sym typeface="Lato"/>
            </a:endParaRPr>
          </a:p>
        </p:txBody>
      </p:sp>
      <p:sp>
        <p:nvSpPr>
          <p:cNvPr id="3859" name="Google Shape;3859;p371"/>
          <p:cNvSpPr txBox="1"/>
          <p:nvPr/>
        </p:nvSpPr>
        <p:spPr>
          <a:xfrm>
            <a:off x="50500" y="3200534"/>
            <a:ext cx="3426400" cy="86154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333">
                <a:latin typeface="Lato"/>
                <a:ea typeface="Lato"/>
                <a:cs typeface="Lato"/>
                <a:sym typeface="Lato"/>
              </a:rPr>
              <a:t>A typical paradigm for learning the mapping from inputs to outputs</a:t>
            </a:r>
            <a:br>
              <a:rPr lang="en" sz="1333">
                <a:latin typeface="Lato"/>
                <a:ea typeface="Lato"/>
                <a:cs typeface="Lato"/>
                <a:sym typeface="Lato"/>
              </a:rPr>
            </a:br>
            <a:r>
              <a:rPr lang="en" sz="1333">
                <a:latin typeface="Lato"/>
                <a:ea typeface="Lato"/>
                <a:cs typeface="Lato"/>
                <a:sym typeface="Lato"/>
              </a:rPr>
              <a:t>(e.g., training a </a:t>
            </a:r>
            <a:r>
              <a:rPr lang="en" sz="1333">
                <a:solidFill>
                  <a:srgbClr val="990000"/>
                </a:solidFill>
                <a:latin typeface="Lato"/>
                <a:ea typeface="Lato"/>
                <a:cs typeface="Lato"/>
                <a:sym typeface="Lato"/>
              </a:rPr>
              <a:t>sentiment analysis</a:t>
            </a:r>
            <a:r>
              <a:rPr lang="en" sz="1333">
                <a:latin typeface="Lato"/>
                <a:ea typeface="Lato"/>
                <a:cs typeface="Lato"/>
                <a:sym typeface="Lato"/>
              </a:rPr>
              <a:t> model).</a:t>
            </a:r>
            <a:endParaRPr sz="1333">
              <a:latin typeface="Lato"/>
              <a:ea typeface="Lato"/>
              <a:cs typeface="Lato"/>
              <a:sym typeface="Lato"/>
            </a:endParaRPr>
          </a:p>
        </p:txBody>
      </p:sp>
      <p:sp>
        <p:nvSpPr>
          <p:cNvPr id="3860" name="Google Shape;3860;p371"/>
          <p:cNvSpPr txBox="1"/>
          <p:nvPr/>
        </p:nvSpPr>
        <p:spPr>
          <a:xfrm>
            <a:off x="0" y="5121467"/>
            <a:ext cx="3230000" cy="656421"/>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333">
                <a:latin typeface="Lato"/>
                <a:ea typeface="Lato"/>
                <a:cs typeface="Lato"/>
                <a:sym typeface="Lato"/>
              </a:rPr>
              <a:t>Our paradigm for learning to map inputs &amp; instructions to their  outputs</a:t>
            </a:r>
            <a:endParaRPr sz="1333">
              <a:latin typeface="Lato"/>
              <a:ea typeface="Lato"/>
              <a:cs typeface="Lato"/>
              <a:sym typeface="Lato"/>
            </a:endParaRPr>
          </a:p>
        </p:txBody>
      </p:sp>
      <p:cxnSp>
        <p:nvCxnSpPr>
          <p:cNvPr id="3861" name="Google Shape;3861;p371"/>
          <p:cNvCxnSpPr/>
          <p:nvPr/>
        </p:nvCxnSpPr>
        <p:spPr>
          <a:xfrm>
            <a:off x="2554800" y="4533400"/>
            <a:ext cx="9114400" cy="13600"/>
          </a:xfrm>
          <a:prstGeom prst="straightConnector1">
            <a:avLst/>
          </a:prstGeom>
          <a:noFill/>
          <a:ln w="9525" cap="flat" cmpd="sng">
            <a:solidFill>
              <a:schemeClr val="dk2"/>
            </a:solidFill>
            <a:prstDash val="dot"/>
            <a:round/>
            <a:headEnd type="none" w="med" len="med"/>
            <a:tailEnd type="none" w="med" len="med"/>
          </a:ln>
        </p:spPr>
      </p:cxnSp>
    </p:spTree>
    <p:extLst>
      <p:ext uri="{BB962C8B-B14F-4D97-AF65-F5344CB8AC3E}">
        <p14:creationId xmlns:p14="http://schemas.microsoft.com/office/powerpoint/2010/main" val="65177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8"/>
                                        </p:tgtEl>
                                        <p:attrNameLst>
                                          <p:attrName>style.visibility</p:attrName>
                                        </p:attrNameLst>
                                      </p:cBhvr>
                                      <p:to>
                                        <p:strVal val="visible"/>
                                      </p:to>
                                    </p:set>
                                    <p:animEffect transition="in" filter="fade">
                                      <p:cBhvr>
                                        <p:cTn id="7" dur="1000"/>
                                        <p:tgtEl>
                                          <p:spTgt spid="3858"/>
                                        </p:tgtEl>
                                      </p:cBhvr>
                                    </p:animEffect>
                                  </p:childTnLst>
                                </p:cTn>
                              </p:par>
                              <p:par>
                                <p:cTn id="8" presetID="10" presetClass="entr" presetSubtype="0" fill="hold" nodeType="withEffect">
                                  <p:stCondLst>
                                    <p:cond delay="0"/>
                                  </p:stCondLst>
                                  <p:childTnLst>
                                    <p:set>
                                      <p:cBhvr>
                                        <p:cTn id="9" dur="1" fill="hold">
                                          <p:stCondLst>
                                            <p:cond delay="0"/>
                                          </p:stCondLst>
                                        </p:cTn>
                                        <p:tgtEl>
                                          <p:spTgt spid="3840"/>
                                        </p:tgtEl>
                                        <p:attrNameLst>
                                          <p:attrName>style.visibility</p:attrName>
                                        </p:attrNameLst>
                                      </p:cBhvr>
                                      <p:to>
                                        <p:strVal val="visible"/>
                                      </p:to>
                                    </p:set>
                                    <p:animEffect transition="in" filter="fade">
                                      <p:cBhvr>
                                        <p:cTn id="10" dur="1000"/>
                                        <p:tgtEl>
                                          <p:spTgt spid="3840"/>
                                        </p:tgtEl>
                                      </p:cBhvr>
                                    </p:animEffect>
                                  </p:childTnLst>
                                </p:cTn>
                              </p:par>
                              <p:par>
                                <p:cTn id="11" presetID="10" presetClass="entr" presetSubtype="0" fill="hold" nodeType="withEffect">
                                  <p:stCondLst>
                                    <p:cond delay="0"/>
                                  </p:stCondLst>
                                  <p:childTnLst>
                                    <p:set>
                                      <p:cBhvr>
                                        <p:cTn id="12" dur="1" fill="hold">
                                          <p:stCondLst>
                                            <p:cond delay="0"/>
                                          </p:stCondLst>
                                        </p:cTn>
                                        <p:tgtEl>
                                          <p:spTgt spid="3839"/>
                                        </p:tgtEl>
                                        <p:attrNameLst>
                                          <p:attrName>style.visibility</p:attrName>
                                        </p:attrNameLst>
                                      </p:cBhvr>
                                      <p:to>
                                        <p:strVal val="visible"/>
                                      </p:to>
                                    </p:set>
                                    <p:animEffect transition="in" filter="fade">
                                      <p:cBhvr>
                                        <p:cTn id="13" dur="1000"/>
                                        <p:tgtEl>
                                          <p:spTgt spid="3839"/>
                                        </p:tgtEl>
                                      </p:cBhvr>
                                    </p:animEffect>
                                  </p:childTnLst>
                                </p:cTn>
                              </p:par>
                              <p:par>
                                <p:cTn id="14" presetID="10" presetClass="entr" presetSubtype="0" fill="hold" nodeType="withEffect">
                                  <p:stCondLst>
                                    <p:cond delay="0"/>
                                  </p:stCondLst>
                                  <p:childTnLst>
                                    <p:set>
                                      <p:cBhvr>
                                        <p:cTn id="15" dur="1" fill="hold">
                                          <p:stCondLst>
                                            <p:cond delay="0"/>
                                          </p:stCondLst>
                                        </p:cTn>
                                        <p:tgtEl>
                                          <p:spTgt spid="3836"/>
                                        </p:tgtEl>
                                        <p:attrNameLst>
                                          <p:attrName>style.visibility</p:attrName>
                                        </p:attrNameLst>
                                      </p:cBhvr>
                                      <p:to>
                                        <p:strVal val="visible"/>
                                      </p:to>
                                    </p:set>
                                    <p:animEffect transition="in" filter="fade">
                                      <p:cBhvr>
                                        <p:cTn id="16" dur="1000"/>
                                        <p:tgtEl>
                                          <p:spTgt spid="3836"/>
                                        </p:tgtEl>
                                      </p:cBhvr>
                                    </p:animEffect>
                                  </p:childTnLst>
                                </p:cTn>
                              </p:par>
                              <p:par>
                                <p:cTn id="17" presetID="10" presetClass="entr" presetSubtype="0" fill="hold" nodeType="withEffect">
                                  <p:stCondLst>
                                    <p:cond delay="0"/>
                                  </p:stCondLst>
                                  <p:childTnLst>
                                    <p:set>
                                      <p:cBhvr>
                                        <p:cTn id="18" dur="1" fill="hold">
                                          <p:stCondLst>
                                            <p:cond delay="0"/>
                                          </p:stCondLst>
                                        </p:cTn>
                                        <p:tgtEl>
                                          <p:spTgt spid="3837"/>
                                        </p:tgtEl>
                                        <p:attrNameLst>
                                          <p:attrName>style.visibility</p:attrName>
                                        </p:attrNameLst>
                                      </p:cBhvr>
                                      <p:to>
                                        <p:strVal val="visible"/>
                                      </p:to>
                                    </p:set>
                                    <p:animEffect transition="in" filter="fade">
                                      <p:cBhvr>
                                        <p:cTn id="19" dur="1000"/>
                                        <p:tgtEl>
                                          <p:spTgt spid="3837"/>
                                        </p:tgtEl>
                                      </p:cBhvr>
                                    </p:animEffect>
                                  </p:childTnLst>
                                </p:cTn>
                              </p:par>
                              <p:par>
                                <p:cTn id="20" presetID="10" presetClass="entr" presetSubtype="0" fill="hold" nodeType="withEffect">
                                  <p:stCondLst>
                                    <p:cond delay="0"/>
                                  </p:stCondLst>
                                  <p:childTnLst>
                                    <p:set>
                                      <p:cBhvr>
                                        <p:cTn id="21" dur="1" fill="hold">
                                          <p:stCondLst>
                                            <p:cond delay="0"/>
                                          </p:stCondLst>
                                        </p:cTn>
                                        <p:tgtEl>
                                          <p:spTgt spid="3838"/>
                                        </p:tgtEl>
                                        <p:attrNameLst>
                                          <p:attrName>style.visibility</p:attrName>
                                        </p:attrNameLst>
                                      </p:cBhvr>
                                      <p:to>
                                        <p:strVal val="visible"/>
                                      </p:to>
                                    </p:set>
                                    <p:animEffect transition="in" filter="fade">
                                      <p:cBhvr>
                                        <p:cTn id="22" dur="1000"/>
                                        <p:tgtEl>
                                          <p:spTgt spid="3838"/>
                                        </p:tgtEl>
                                      </p:cBhvr>
                                    </p:animEffect>
                                  </p:childTnLst>
                                </p:cTn>
                              </p:par>
                              <p:par>
                                <p:cTn id="23" presetID="10" presetClass="entr" presetSubtype="0" fill="hold" nodeType="withEffect">
                                  <p:stCondLst>
                                    <p:cond delay="0"/>
                                  </p:stCondLst>
                                  <p:childTnLst>
                                    <p:set>
                                      <p:cBhvr>
                                        <p:cTn id="24" dur="1" fill="hold">
                                          <p:stCondLst>
                                            <p:cond delay="0"/>
                                          </p:stCondLst>
                                        </p:cTn>
                                        <p:tgtEl>
                                          <p:spTgt spid="3841"/>
                                        </p:tgtEl>
                                        <p:attrNameLst>
                                          <p:attrName>style.visibility</p:attrName>
                                        </p:attrNameLst>
                                      </p:cBhvr>
                                      <p:to>
                                        <p:strVal val="visible"/>
                                      </p:to>
                                    </p:set>
                                    <p:animEffect transition="in" filter="fade">
                                      <p:cBhvr>
                                        <p:cTn id="25" dur="1000"/>
                                        <p:tgtEl>
                                          <p:spTgt spid="3841"/>
                                        </p:tgtEl>
                                      </p:cBhvr>
                                    </p:animEffect>
                                  </p:childTnLst>
                                </p:cTn>
                              </p:par>
                              <p:par>
                                <p:cTn id="26" presetID="10" presetClass="entr" presetSubtype="0" fill="hold" nodeType="withEffect">
                                  <p:stCondLst>
                                    <p:cond delay="0"/>
                                  </p:stCondLst>
                                  <p:childTnLst>
                                    <p:set>
                                      <p:cBhvr>
                                        <p:cTn id="27" dur="1" fill="hold">
                                          <p:stCondLst>
                                            <p:cond delay="0"/>
                                          </p:stCondLst>
                                        </p:cTn>
                                        <p:tgtEl>
                                          <p:spTgt spid="3842"/>
                                        </p:tgtEl>
                                        <p:attrNameLst>
                                          <p:attrName>style.visibility</p:attrName>
                                        </p:attrNameLst>
                                      </p:cBhvr>
                                      <p:to>
                                        <p:strVal val="visible"/>
                                      </p:to>
                                    </p:set>
                                    <p:animEffect transition="in" filter="fade">
                                      <p:cBhvr>
                                        <p:cTn id="28" dur="1000"/>
                                        <p:tgtEl>
                                          <p:spTgt spid="3842"/>
                                        </p:tgtEl>
                                      </p:cBhvr>
                                    </p:animEffect>
                                  </p:childTnLst>
                                </p:cTn>
                              </p:par>
                              <p:par>
                                <p:cTn id="29" presetID="10" presetClass="entr" presetSubtype="0" fill="hold" nodeType="withEffect">
                                  <p:stCondLst>
                                    <p:cond delay="0"/>
                                  </p:stCondLst>
                                  <p:childTnLst>
                                    <p:set>
                                      <p:cBhvr>
                                        <p:cTn id="30" dur="1" fill="hold">
                                          <p:stCondLst>
                                            <p:cond delay="0"/>
                                          </p:stCondLst>
                                        </p:cTn>
                                        <p:tgtEl>
                                          <p:spTgt spid="3846"/>
                                        </p:tgtEl>
                                        <p:attrNameLst>
                                          <p:attrName>style.visibility</p:attrName>
                                        </p:attrNameLst>
                                      </p:cBhvr>
                                      <p:to>
                                        <p:strVal val="visible"/>
                                      </p:to>
                                    </p:set>
                                    <p:animEffect transition="in" filter="fade">
                                      <p:cBhvr>
                                        <p:cTn id="31" dur="1000"/>
                                        <p:tgtEl>
                                          <p:spTgt spid="38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859"/>
                                        </p:tgtEl>
                                        <p:attrNameLst>
                                          <p:attrName>style.visibility</p:attrName>
                                        </p:attrNameLst>
                                      </p:cBhvr>
                                      <p:to>
                                        <p:strVal val="visible"/>
                                      </p:to>
                                    </p:set>
                                    <p:animEffect transition="in" filter="fade">
                                      <p:cBhvr>
                                        <p:cTn id="36" dur="1000"/>
                                        <p:tgtEl>
                                          <p:spTgt spid="3859"/>
                                        </p:tgtEl>
                                      </p:cBhvr>
                                    </p:animEffect>
                                  </p:childTnLst>
                                </p:cTn>
                              </p:par>
                              <p:par>
                                <p:cTn id="37" presetID="10" presetClass="entr" presetSubtype="0" fill="hold" nodeType="withEffect">
                                  <p:stCondLst>
                                    <p:cond delay="0"/>
                                  </p:stCondLst>
                                  <p:childTnLst>
                                    <p:set>
                                      <p:cBhvr>
                                        <p:cTn id="38" dur="1" fill="hold">
                                          <p:stCondLst>
                                            <p:cond delay="0"/>
                                          </p:stCondLst>
                                        </p:cTn>
                                        <p:tgtEl>
                                          <p:spTgt spid="3844"/>
                                        </p:tgtEl>
                                        <p:attrNameLst>
                                          <p:attrName>style.visibility</p:attrName>
                                        </p:attrNameLst>
                                      </p:cBhvr>
                                      <p:to>
                                        <p:strVal val="visible"/>
                                      </p:to>
                                    </p:set>
                                    <p:animEffect transition="in" filter="fade">
                                      <p:cBhvr>
                                        <p:cTn id="39" dur="1000"/>
                                        <p:tgtEl>
                                          <p:spTgt spid="3844"/>
                                        </p:tgtEl>
                                      </p:cBhvr>
                                    </p:animEffect>
                                  </p:childTnLst>
                                </p:cTn>
                              </p:par>
                              <p:par>
                                <p:cTn id="40" presetID="10" presetClass="entr" presetSubtype="0" fill="hold" nodeType="withEffect">
                                  <p:stCondLst>
                                    <p:cond delay="0"/>
                                  </p:stCondLst>
                                  <p:childTnLst>
                                    <p:set>
                                      <p:cBhvr>
                                        <p:cTn id="41" dur="1" fill="hold">
                                          <p:stCondLst>
                                            <p:cond delay="0"/>
                                          </p:stCondLst>
                                        </p:cTn>
                                        <p:tgtEl>
                                          <p:spTgt spid="3843"/>
                                        </p:tgtEl>
                                        <p:attrNameLst>
                                          <p:attrName>style.visibility</p:attrName>
                                        </p:attrNameLst>
                                      </p:cBhvr>
                                      <p:to>
                                        <p:strVal val="visible"/>
                                      </p:to>
                                    </p:set>
                                    <p:animEffect transition="in" filter="fade">
                                      <p:cBhvr>
                                        <p:cTn id="42" dur="1000"/>
                                        <p:tgtEl>
                                          <p:spTgt spid="3843"/>
                                        </p:tgtEl>
                                      </p:cBhvr>
                                    </p:animEffect>
                                  </p:childTnLst>
                                </p:cTn>
                              </p:par>
                              <p:par>
                                <p:cTn id="43" presetID="10" presetClass="entr" presetSubtype="0" fill="hold" nodeType="withEffect">
                                  <p:stCondLst>
                                    <p:cond delay="0"/>
                                  </p:stCondLst>
                                  <p:childTnLst>
                                    <p:set>
                                      <p:cBhvr>
                                        <p:cTn id="44" dur="1" fill="hold">
                                          <p:stCondLst>
                                            <p:cond delay="0"/>
                                          </p:stCondLst>
                                        </p:cTn>
                                        <p:tgtEl>
                                          <p:spTgt spid="3845"/>
                                        </p:tgtEl>
                                        <p:attrNameLst>
                                          <p:attrName>style.visibility</p:attrName>
                                        </p:attrNameLst>
                                      </p:cBhvr>
                                      <p:to>
                                        <p:strVal val="visible"/>
                                      </p:to>
                                    </p:set>
                                    <p:animEffect transition="in" filter="fade">
                                      <p:cBhvr>
                                        <p:cTn id="45" dur="1000"/>
                                        <p:tgtEl>
                                          <p:spTgt spid="3845"/>
                                        </p:tgtEl>
                                      </p:cBhvr>
                                    </p:animEffect>
                                  </p:childTnLst>
                                </p:cTn>
                              </p:par>
                              <p:par>
                                <p:cTn id="46" presetID="10" presetClass="entr" presetSubtype="0" fill="hold" nodeType="withEffect">
                                  <p:stCondLst>
                                    <p:cond delay="0"/>
                                  </p:stCondLst>
                                  <p:childTnLst>
                                    <p:set>
                                      <p:cBhvr>
                                        <p:cTn id="47" dur="1" fill="hold">
                                          <p:stCondLst>
                                            <p:cond delay="0"/>
                                          </p:stCondLst>
                                        </p:cTn>
                                        <p:tgtEl>
                                          <p:spTgt spid="3847"/>
                                        </p:tgtEl>
                                        <p:attrNameLst>
                                          <p:attrName>style.visibility</p:attrName>
                                        </p:attrNameLst>
                                      </p:cBhvr>
                                      <p:to>
                                        <p:strVal val="visible"/>
                                      </p:to>
                                    </p:set>
                                    <p:animEffect transition="in" filter="fade">
                                      <p:cBhvr>
                                        <p:cTn id="48" dur="1000"/>
                                        <p:tgtEl>
                                          <p:spTgt spid="3847"/>
                                        </p:tgtEl>
                                      </p:cBhvr>
                                    </p:animEffect>
                                  </p:childTnLst>
                                </p:cTn>
                              </p:par>
                              <p:par>
                                <p:cTn id="49" presetID="10" presetClass="entr" presetSubtype="0" fill="hold" nodeType="withEffect">
                                  <p:stCondLst>
                                    <p:cond delay="0"/>
                                  </p:stCondLst>
                                  <p:childTnLst>
                                    <p:set>
                                      <p:cBhvr>
                                        <p:cTn id="50" dur="1" fill="hold">
                                          <p:stCondLst>
                                            <p:cond delay="0"/>
                                          </p:stCondLst>
                                        </p:cTn>
                                        <p:tgtEl>
                                          <p:spTgt spid="3848"/>
                                        </p:tgtEl>
                                        <p:attrNameLst>
                                          <p:attrName>style.visibility</p:attrName>
                                        </p:attrNameLst>
                                      </p:cBhvr>
                                      <p:to>
                                        <p:strVal val="visible"/>
                                      </p:to>
                                    </p:set>
                                    <p:animEffect transition="in" filter="fade">
                                      <p:cBhvr>
                                        <p:cTn id="51" dur="1000"/>
                                        <p:tgtEl>
                                          <p:spTgt spid="3848"/>
                                        </p:tgtEl>
                                      </p:cBhvr>
                                    </p:animEffect>
                                  </p:childTnLst>
                                </p:cTn>
                              </p:par>
                              <p:par>
                                <p:cTn id="52" presetID="10" presetClass="entr" presetSubtype="0" fill="hold" nodeType="withEffect">
                                  <p:stCondLst>
                                    <p:cond delay="0"/>
                                  </p:stCondLst>
                                  <p:childTnLst>
                                    <p:set>
                                      <p:cBhvr>
                                        <p:cTn id="53" dur="1" fill="hold">
                                          <p:stCondLst>
                                            <p:cond delay="0"/>
                                          </p:stCondLst>
                                        </p:cTn>
                                        <p:tgtEl>
                                          <p:spTgt spid="3861"/>
                                        </p:tgtEl>
                                        <p:attrNameLst>
                                          <p:attrName>style.visibility</p:attrName>
                                        </p:attrNameLst>
                                      </p:cBhvr>
                                      <p:to>
                                        <p:strVal val="visible"/>
                                      </p:to>
                                    </p:set>
                                    <p:animEffect transition="in" filter="fade">
                                      <p:cBhvr>
                                        <p:cTn id="54" dur="1000"/>
                                        <p:tgtEl>
                                          <p:spTgt spid="386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860"/>
                                        </p:tgtEl>
                                        <p:attrNameLst>
                                          <p:attrName>style.visibility</p:attrName>
                                        </p:attrNameLst>
                                      </p:cBhvr>
                                      <p:to>
                                        <p:strVal val="visible"/>
                                      </p:to>
                                    </p:set>
                                    <p:animEffect transition="in" filter="fade">
                                      <p:cBhvr>
                                        <p:cTn id="59" dur="1000"/>
                                        <p:tgtEl>
                                          <p:spTgt spid="3860"/>
                                        </p:tgtEl>
                                      </p:cBhvr>
                                    </p:animEffect>
                                  </p:childTnLst>
                                </p:cTn>
                              </p:par>
                              <p:par>
                                <p:cTn id="60" presetID="10" presetClass="entr" presetSubtype="0" fill="hold" nodeType="withEffect">
                                  <p:stCondLst>
                                    <p:cond delay="0"/>
                                  </p:stCondLst>
                                  <p:childTnLst>
                                    <p:set>
                                      <p:cBhvr>
                                        <p:cTn id="61" dur="1" fill="hold">
                                          <p:stCondLst>
                                            <p:cond delay="0"/>
                                          </p:stCondLst>
                                        </p:cTn>
                                        <p:tgtEl>
                                          <p:spTgt spid="3854"/>
                                        </p:tgtEl>
                                        <p:attrNameLst>
                                          <p:attrName>style.visibility</p:attrName>
                                        </p:attrNameLst>
                                      </p:cBhvr>
                                      <p:to>
                                        <p:strVal val="visible"/>
                                      </p:to>
                                    </p:set>
                                    <p:animEffect transition="in" filter="fade">
                                      <p:cBhvr>
                                        <p:cTn id="62" dur="1000"/>
                                        <p:tgtEl>
                                          <p:spTgt spid="3854"/>
                                        </p:tgtEl>
                                      </p:cBhvr>
                                    </p:animEffect>
                                  </p:childTnLst>
                                </p:cTn>
                              </p:par>
                              <p:par>
                                <p:cTn id="63" presetID="10" presetClass="entr" presetSubtype="0" fill="hold" nodeType="withEffect">
                                  <p:stCondLst>
                                    <p:cond delay="0"/>
                                  </p:stCondLst>
                                  <p:childTnLst>
                                    <p:set>
                                      <p:cBhvr>
                                        <p:cTn id="64" dur="1" fill="hold">
                                          <p:stCondLst>
                                            <p:cond delay="0"/>
                                          </p:stCondLst>
                                        </p:cTn>
                                        <p:tgtEl>
                                          <p:spTgt spid="3850"/>
                                        </p:tgtEl>
                                        <p:attrNameLst>
                                          <p:attrName>style.visibility</p:attrName>
                                        </p:attrNameLst>
                                      </p:cBhvr>
                                      <p:to>
                                        <p:strVal val="visible"/>
                                      </p:to>
                                    </p:set>
                                    <p:animEffect transition="in" filter="fade">
                                      <p:cBhvr>
                                        <p:cTn id="65" dur="1000"/>
                                        <p:tgtEl>
                                          <p:spTgt spid="3850"/>
                                        </p:tgtEl>
                                      </p:cBhvr>
                                    </p:animEffect>
                                  </p:childTnLst>
                                </p:cTn>
                              </p:par>
                              <p:par>
                                <p:cTn id="66" presetID="10" presetClass="entr" presetSubtype="0" fill="hold" nodeType="withEffect">
                                  <p:stCondLst>
                                    <p:cond delay="0"/>
                                  </p:stCondLst>
                                  <p:childTnLst>
                                    <p:set>
                                      <p:cBhvr>
                                        <p:cTn id="67" dur="1" fill="hold">
                                          <p:stCondLst>
                                            <p:cond delay="0"/>
                                          </p:stCondLst>
                                        </p:cTn>
                                        <p:tgtEl>
                                          <p:spTgt spid="3849"/>
                                        </p:tgtEl>
                                        <p:attrNameLst>
                                          <p:attrName>style.visibility</p:attrName>
                                        </p:attrNameLst>
                                      </p:cBhvr>
                                      <p:to>
                                        <p:strVal val="visible"/>
                                      </p:to>
                                    </p:set>
                                    <p:animEffect transition="in" filter="fade">
                                      <p:cBhvr>
                                        <p:cTn id="68" dur="1000"/>
                                        <p:tgtEl>
                                          <p:spTgt spid="3849"/>
                                        </p:tgtEl>
                                      </p:cBhvr>
                                    </p:animEffect>
                                  </p:childTnLst>
                                </p:cTn>
                              </p:par>
                              <p:par>
                                <p:cTn id="69" presetID="10" presetClass="entr" presetSubtype="0" fill="hold" nodeType="withEffect">
                                  <p:stCondLst>
                                    <p:cond delay="0"/>
                                  </p:stCondLst>
                                  <p:childTnLst>
                                    <p:set>
                                      <p:cBhvr>
                                        <p:cTn id="70" dur="1" fill="hold">
                                          <p:stCondLst>
                                            <p:cond delay="0"/>
                                          </p:stCondLst>
                                        </p:cTn>
                                        <p:tgtEl>
                                          <p:spTgt spid="3852"/>
                                        </p:tgtEl>
                                        <p:attrNameLst>
                                          <p:attrName>style.visibility</p:attrName>
                                        </p:attrNameLst>
                                      </p:cBhvr>
                                      <p:to>
                                        <p:strVal val="visible"/>
                                      </p:to>
                                    </p:set>
                                    <p:animEffect transition="in" filter="fade">
                                      <p:cBhvr>
                                        <p:cTn id="71" dur="1000"/>
                                        <p:tgtEl>
                                          <p:spTgt spid="3852"/>
                                        </p:tgtEl>
                                      </p:cBhvr>
                                    </p:animEffect>
                                  </p:childTnLst>
                                </p:cTn>
                              </p:par>
                              <p:par>
                                <p:cTn id="72" presetID="10" presetClass="entr" presetSubtype="0" fill="hold" nodeType="withEffect">
                                  <p:stCondLst>
                                    <p:cond delay="0"/>
                                  </p:stCondLst>
                                  <p:childTnLst>
                                    <p:set>
                                      <p:cBhvr>
                                        <p:cTn id="73" dur="1" fill="hold">
                                          <p:stCondLst>
                                            <p:cond delay="0"/>
                                          </p:stCondLst>
                                        </p:cTn>
                                        <p:tgtEl>
                                          <p:spTgt spid="3853"/>
                                        </p:tgtEl>
                                        <p:attrNameLst>
                                          <p:attrName>style.visibility</p:attrName>
                                        </p:attrNameLst>
                                      </p:cBhvr>
                                      <p:to>
                                        <p:strVal val="visible"/>
                                      </p:to>
                                    </p:set>
                                    <p:animEffect transition="in" filter="fade">
                                      <p:cBhvr>
                                        <p:cTn id="74" dur="1000"/>
                                        <p:tgtEl>
                                          <p:spTgt spid="3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82"/>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Splitting Templates into Tasks</a:t>
            </a:r>
            <a:endParaRPr/>
          </a:p>
          <a:p>
            <a:endParaRPr/>
          </a:p>
        </p:txBody>
      </p:sp>
      <p:sp>
        <p:nvSpPr>
          <p:cNvPr id="823" name="Google Shape;823;p82"/>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indent="-431789">
              <a:lnSpc>
                <a:spcPct val="100000"/>
              </a:lnSpc>
              <a:buSzPts val="1500"/>
            </a:pPr>
            <a:r>
              <a:rPr lang="en" sz="2000" dirty="0"/>
              <a:t>Split each template into tasks </a:t>
            </a:r>
            <a:br>
              <a:rPr lang="en" sz="1600" dirty="0"/>
            </a:br>
            <a:endParaRPr sz="1733" dirty="0"/>
          </a:p>
        </p:txBody>
      </p:sp>
      <p:sp>
        <p:nvSpPr>
          <p:cNvPr id="824" name="Google Shape;824;p82"/>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121</a:t>
            </a:fld>
            <a:endParaRPr/>
          </a:p>
        </p:txBody>
      </p:sp>
      <p:sp>
        <p:nvSpPr>
          <p:cNvPr id="825" name="Google Shape;825;p82"/>
          <p:cNvSpPr txBox="1">
            <a:spLocks noGrp="1"/>
          </p:cNvSpPr>
          <p:nvPr>
            <p:ph type="body" idx="4294967295"/>
          </p:nvPr>
        </p:nvSpPr>
        <p:spPr>
          <a:xfrm>
            <a:off x="103695" y="2553800"/>
            <a:ext cx="5335588" cy="1023938"/>
          </a:xfrm>
          <a:prstGeom prst="rect">
            <a:avLst/>
          </a:prstGeom>
        </p:spPr>
        <p:txBody>
          <a:bodyPr spcFirstLastPara="1" vert="horz" wrap="square" lIns="121900" tIns="121900" rIns="121900" bIns="121900" numCol="1" anchor="t" anchorCtr="0" compatLnSpc="1">
            <a:prstTxWarp prst="textNoShape">
              <a:avLst/>
            </a:prstTxWarp>
            <a:noAutofit/>
          </a:bodyPr>
          <a:lstStyle/>
          <a:p>
            <a:pPr lvl="1" indent="-397923">
              <a:lnSpc>
                <a:spcPct val="100000"/>
              </a:lnSpc>
              <a:spcBef>
                <a:spcPts val="0"/>
              </a:spcBef>
              <a:buClr>
                <a:schemeClr val="dk1"/>
              </a:buClr>
              <a:buSzPts val="1100"/>
            </a:pPr>
            <a:r>
              <a:rPr lang="en-US" sz="1733" dirty="0"/>
              <a:t>Each task is one self-contained annotation step</a:t>
            </a:r>
            <a:endParaRPr lang="en-US" sz="1600" dirty="0"/>
          </a:p>
          <a:p>
            <a:pPr marL="1219170" indent="0">
              <a:lnSpc>
                <a:spcPct val="100000"/>
              </a:lnSpc>
              <a:buNone/>
            </a:pPr>
            <a:endParaRPr lang="en-US" sz="1600" dirty="0"/>
          </a:p>
          <a:p>
            <a:pPr marL="1219170" indent="0">
              <a:lnSpc>
                <a:spcPct val="100000"/>
              </a:lnSpc>
              <a:buNone/>
            </a:pPr>
            <a:endParaRPr lang="en-US" sz="1600" dirty="0"/>
          </a:p>
          <a:p>
            <a:pPr marL="1219170" indent="0">
              <a:lnSpc>
                <a:spcPct val="100000"/>
              </a:lnSpc>
              <a:buNone/>
            </a:pPr>
            <a:endParaRPr lang="en-US" sz="1600" dirty="0"/>
          </a:p>
          <a:p>
            <a:pPr lvl="1" indent="-397923">
              <a:lnSpc>
                <a:spcPct val="100000"/>
              </a:lnSpc>
              <a:spcBef>
                <a:spcPts val="0"/>
              </a:spcBef>
              <a:buClr>
                <a:schemeClr val="dk1"/>
              </a:buClr>
              <a:buSzPts val="1100"/>
            </a:pPr>
            <a:r>
              <a:rPr lang="en-US" sz="1733" dirty="0"/>
              <a:t>Input of each task is either external data like passages or output(s) of some of the earlier steps in annotation</a:t>
            </a:r>
            <a:endParaRPr lang="en-US" sz="2000" dirty="0"/>
          </a:p>
          <a:p>
            <a:pPr indent="0">
              <a:lnSpc>
                <a:spcPct val="100000"/>
              </a:lnSpc>
              <a:buNone/>
            </a:pPr>
            <a:endParaRPr lang="en-US" sz="2000" dirty="0"/>
          </a:p>
          <a:p>
            <a:pPr indent="0">
              <a:lnSpc>
                <a:spcPct val="100000"/>
              </a:lnSpc>
              <a:buNone/>
            </a:pPr>
            <a:endParaRPr lang="en-US" sz="2000" dirty="0"/>
          </a:p>
          <a:p>
            <a:pPr lvl="1" indent="-397923">
              <a:lnSpc>
                <a:spcPct val="100000"/>
              </a:lnSpc>
              <a:spcBef>
                <a:spcPts val="0"/>
              </a:spcBef>
              <a:buClr>
                <a:schemeClr val="dk1"/>
              </a:buClr>
              <a:buSzPts val="1100"/>
            </a:pPr>
            <a:r>
              <a:rPr lang="en-US" sz="1733" dirty="0"/>
              <a:t>The output is purely collected from </a:t>
            </a:r>
            <a:r>
              <a:rPr lang="en-US" sz="1733" dirty="0" err="1"/>
              <a:t>crowdworker</a:t>
            </a:r>
            <a:r>
              <a:rPr lang="en-US" sz="1733" dirty="0"/>
              <a:t> annotation.</a:t>
            </a:r>
          </a:p>
        </p:txBody>
      </p:sp>
      <p:pic>
        <p:nvPicPr>
          <p:cNvPr id="826" name="Google Shape;826;p82"/>
          <p:cNvPicPr preferRelativeResize="0"/>
          <p:nvPr/>
        </p:nvPicPr>
        <p:blipFill rotWithShape="1">
          <a:blip r:embed="rId3">
            <a:alphaModFix/>
          </a:blip>
          <a:srcRect l="4647" t="39099" r="4575" b="7464"/>
          <a:stretch/>
        </p:blipFill>
        <p:spPr>
          <a:xfrm>
            <a:off x="5615434" y="2045767"/>
            <a:ext cx="5471335" cy="1702467"/>
          </a:xfrm>
          <a:prstGeom prst="rect">
            <a:avLst/>
          </a:prstGeom>
          <a:noFill/>
          <a:ln>
            <a:noFill/>
          </a:ln>
        </p:spPr>
      </p:pic>
      <p:sp>
        <p:nvSpPr>
          <p:cNvPr id="827" name="Google Shape;827;p82"/>
          <p:cNvSpPr/>
          <p:nvPr/>
        </p:nvSpPr>
        <p:spPr>
          <a:xfrm>
            <a:off x="5607933" y="2117667"/>
            <a:ext cx="5471200" cy="3872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solidFill>
                <a:srgbClr val="0000FF"/>
              </a:solidFill>
            </a:endParaRPr>
          </a:p>
        </p:txBody>
      </p:sp>
      <p:sp>
        <p:nvSpPr>
          <p:cNvPr id="828" name="Google Shape;828;p82"/>
          <p:cNvSpPr/>
          <p:nvPr/>
        </p:nvSpPr>
        <p:spPr>
          <a:xfrm>
            <a:off x="10800833" y="1745000"/>
            <a:ext cx="876400" cy="300800"/>
          </a:xfrm>
          <a:prstGeom prst="wedgeRectCallout">
            <a:avLst>
              <a:gd name="adj1" fmla="val -36723"/>
              <a:gd name="adj2" fmla="val 70596"/>
            </a:avLst>
          </a:prstGeom>
          <a:solidFill>
            <a:srgbClr val="F4CC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Task1</a:t>
            </a:r>
            <a:endParaRPr sz="1200">
              <a:latin typeface="Lato"/>
              <a:ea typeface="Lato"/>
              <a:cs typeface="Lato"/>
              <a:sym typeface="Lato"/>
            </a:endParaRPr>
          </a:p>
        </p:txBody>
      </p:sp>
      <p:sp>
        <p:nvSpPr>
          <p:cNvPr id="829" name="Google Shape;829;p82"/>
          <p:cNvSpPr/>
          <p:nvPr/>
        </p:nvSpPr>
        <p:spPr>
          <a:xfrm>
            <a:off x="10902433" y="2253000"/>
            <a:ext cx="876400" cy="300800"/>
          </a:xfrm>
          <a:prstGeom prst="wedgeRectCallout">
            <a:avLst>
              <a:gd name="adj1" fmla="val -36723"/>
              <a:gd name="adj2" fmla="val 70596"/>
            </a:avLst>
          </a:prstGeom>
          <a:solidFill>
            <a:srgbClr val="C9DAF8"/>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Task2</a:t>
            </a:r>
            <a:endParaRPr sz="1200">
              <a:latin typeface="Lato"/>
              <a:ea typeface="Lato"/>
              <a:cs typeface="Lato"/>
              <a:sym typeface="Lato"/>
            </a:endParaRPr>
          </a:p>
        </p:txBody>
      </p:sp>
      <p:sp>
        <p:nvSpPr>
          <p:cNvPr id="830" name="Google Shape;830;p82"/>
          <p:cNvSpPr/>
          <p:nvPr/>
        </p:nvSpPr>
        <p:spPr>
          <a:xfrm>
            <a:off x="5607933" y="2557800"/>
            <a:ext cx="5471200" cy="300800"/>
          </a:xfrm>
          <a:prstGeom prst="roundRect">
            <a:avLst>
              <a:gd name="adj" fmla="val 16667"/>
            </a:avLst>
          </a:prstGeom>
          <a:no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solidFill>
                <a:srgbClr val="0000FF"/>
              </a:solidFill>
            </a:endParaRPr>
          </a:p>
        </p:txBody>
      </p:sp>
      <p:sp>
        <p:nvSpPr>
          <p:cNvPr id="831" name="Google Shape;831;p82"/>
          <p:cNvSpPr/>
          <p:nvPr/>
        </p:nvSpPr>
        <p:spPr>
          <a:xfrm>
            <a:off x="5607933" y="2930467"/>
            <a:ext cx="5471200" cy="4132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solidFill>
                <a:srgbClr val="0000FF"/>
              </a:solidFill>
            </a:endParaRPr>
          </a:p>
        </p:txBody>
      </p:sp>
      <p:sp>
        <p:nvSpPr>
          <p:cNvPr id="832" name="Google Shape;832;p82"/>
          <p:cNvSpPr/>
          <p:nvPr/>
        </p:nvSpPr>
        <p:spPr>
          <a:xfrm>
            <a:off x="5607933" y="3404403"/>
            <a:ext cx="5471200" cy="300800"/>
          </a:xfrm>
          <a:prstGeom prst="roundRect">
            <a:avLst>
              <a:gd name="adj" fmla="val 16667"/>
            </a:avLst>
          </a:prstGeom>
          <a:no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833" name="Google Shape;833;p82"/>
          <p:cNvSpPr/>
          <p:nvPr/>
        </p:nvSpPr>
        <p:spPr>
          <a:xfrm>
            <a:off x="11004033" y="2710200"/>
            <a:ext cx="876400" cy="300800"/>
          </a:xfrm>
          <a:prstGeom prst="wedgeRectCallout">
            <a:avLst>
              <a:gd name="adj1" fmla="val -36723"/>
              <a:gd name="adj2" fmla="val 70596"/>
            </a:avLst>
          </a:prstGeom>
          <a:solidFill>
            <a:srgbClr val="F4CC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Task3</a:t>
            </a:r>
            <a:endParaRPr sz="1200">
              <a:latin typeface="Lato"/>
              <a:ea typeface="Lato"/>
              <a:cs typeface="Lato"/>
              <a:sym typeface="Lato"/>
            </a:endParaRPr>
          </a:p>
        </p:txBody>
      </p:sp>
      <p:sp>
        <p:nvSpPr>
          <p:cNvPr id="834" name="Google Shape;834;p82"/>
          <p:cNvSpPr/>
          <p:nvPr/>
        </p:nvSpPr>
        <p:spPr>
          <a:xfrm>
            <a:off x="11004033" y="3167400"/>
            <a:ext cx="876400" cy="300800"/>
          </a:xfrm>
          <a:prstGeom prst="wedgeRectCallout">
            <a:avLst>
              <a:gd name="adj1" fmla="val -36723"/>
              <a:gd name="adj2" fmla="val 70596"/>
            </a:avLst>
          </a:prstGeom>
          <a:solidFill>
            <a:srgbClr val="C9DAF8"/>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Task4</a:t>
            </a:r>
            <a:endParaRPr sz="1200">
              <a:latin typeface="Lato"/>
              <a:ea typeface="Lato"/>
              <a:cs typeface="Lato"/>
              <a:sym typeface="Lato"/>
            </a:endParaRPr>
          </a:p>
        </p:txBody>
      </p:sp>
      <p:pic>
        <p:nvPicPr>
          <p:cNvPr id="835" name="Google Shape;835;p82"/>
          <p:cNvPicPr preferRelativeResize="0"/>
          <p:nvPr/>
        </p:nvPicPr>
        <p:blipFill rotWithShape="1">
          <a:blip r:embed="rId4">
            <a:alphaModFix/>
          </a:blip>
          <a:srcRect l="6859" r="6093" b="50443"/>
          <a:stretch/>
        </p:blipFill>
        <p:spPr>
          <a:xfrm>
            <a:off x="5791200" y="4010001"/>
            <a:ext cx="4689235" cy="2132401"/>
          </a:xfrm>
          <a:prstGeom prst="rect">
            <a:avLst/>
          </a:prstGeom>
          <a:noFill/>
          <a:ln>
            <a:noFill/>
          </a:ln>
        </p:spPr>
      </p:pic>
      <p:sp>
        <p:nvSpPr>
          <p:cNvPr id="836" name="Google Shape;836;p82"/>
          <p:cNvSpPr/>
          <p:nvPr/>
        </p:nvSpPr>
        <p:spPr>
          <a:xfrm>
            <a:off x="8221667" y="4441267"/>
            <a:ext cx="2157200" cy="7052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solidFill>
                <a:srgbClr val="0000FF"/>
              </a:solidFill>
            </a:endParaRPr>
          </a:p>
        </p:txBody>
      </p:sp>
      <p:sp>
        <p:nvSpPr>
          <p:cNvPr id="837" name="Google Shape;837;p82"/>
          <p:cNvSpPr/>
          <p:nvPr/>
        </p:nvSpPr>
        <p:spPr>
          <a:xfrm>
            <a:off x="8323267" y="5251100"/>
            <a:ext cx="1020400" cy="576800"/>
          </a:xfrm>
          <a:prstGeom prst="roundRect">
            <a:avLst>
              <a:gd name="adj" fmla="val 16667"/>
            </a:avLst>
          </a:prstGeom>
          <a:no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solidFill>
                <a:srgbClr val="0000FF"/>
              </a:solidFill>
            </a:endParaRPr>
          </a:p>
        </p:txBody>
      </p:sp>
      <p:sp>
        <p:nvSpPr>
          <p:cNvPr id="838" name="Google Shape;838;p82"/>
          <p:cNvSpPr/>
          <p:nvPr/>
        </p:nvSpPr>
        <p:spPr>
          <a:xfrm>
            <a:off x="9445367" y="5194800"/>
            <a:ext cx="950000" cy="947600"/>
          </a:xfrm>
          <a:prstGeom prst="rect">
            <a:avLst/>
          </a:pr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39" name="Google Shape;839;p82"/>
          <p:cNvSpPr/>
          <p:nvPr/>
        </p:nvSpPr>
        <p:spPr>
          <a:xfrm>
            <a:off x="10292833" y="4081800"/>
            <a:ext cx="876400" cy="300800"/>
          </a:xfrm>
          <a:prstGeom prst="wedgeRectCallout">
            <a:avLst>
              <a:gd name="adj1" fmla="val -36723"/>
              <a:gd name="adj2" fmla="val 70596"/>
            </a:avLst>
          </a:prstGeom>
          <a:solidFill>
            <a:srgbClr val="F4CC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Task1</a:t>
            </a:r>
            <a:endParaRPr sz="1200">
              <a:latin typeface="Lato"/>
              <a:ea typeface="Lato"/>
              <a:cs typeface="Lato"/>
              <a:sym typeface="Lato"/>
            </a:endParaRPr>
          </a:p>
        </p:txBody>
      </p:sp>
      <p:sp>
        <p:nvSpPr>
          <p:cNvPr id="840" name="Google Shape;840;p82"/>
          <p:cNvSpPr/>
          <p:nvPr/>
        </p:nvSpPr>
        <p:spPr>
          <a:xfrm>
            <a:off x="9480033" y="5199400"/>
            <a:ext cx="876400" cy="300800"/>
          </a:xfrm>
          <a:prstGeom prst="wedgeRectCallout">
            <a:avLst>
              <a:gd name="adj1" fmla="val -36723"/>
              <a:gd name="adj2" fmla="val 70596"/>
            </a:avLst>
          </a:prstGeom>
          <a:solidFill>
            <a:srgbClr val="C9DAF8"/>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Task2</a:t>
            </a:r>
            <a:endParaRPr sz="1200">
              <a:latin typeface="Lato"/>
              <a:ea typeface="Lato"/>
              <a:cs typeface="Lato"/>
              <a:sym typeface="Lato"/>
            </a:endParaRPr>
          </a:p>
        </p:txBody>
      </p:sp>
    </p:spTree>
    <p:extLst>
      <p:ext uri="{BB962C8B-B14F-4D97-AF65-F5344CB8AC3E}">
        <p14:creationId xmlns:p14="http://schemas.microsoft.com/office/powerpoint/2010/main" val="302970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3"/>
                                        </p:tgtEl>
                                        <p:attrNameLst>
                                          <p:attrName>style.visibility</p:attrName>
                                        </p:attrNameLst>
                                      </p:cBhvr>
                                      <p:to>
                                        <p:strVal val="visible"/>
                                      </p:to>
                                    </p:set>
                                    <p:animEffect transition="in" filter="fade">
                                      <p:cBhvr>
                                        <p:cTn id="7" dur="1000"/>
                                        <p:tgtEl>
                                          <p:spTgt spid="8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6"/>
                                        </p:tgtEl>
                                        <p:attrNameLst>
                                          <p:attrName>style.visibility</p:attrName>
                                        </p:attrNameLst>
                                      </p:cBhvr>
                                      <p:to>
                                        <p:strVal val="visible"/>
                                      </p:to>
                                    </p:set>
                                    <p:animEffect transition="in" filter="fade">
                                      <p:cBhvr>
                                        <p:cTn id="12" dur="1000"/>
                                        <p:tgtEl>
                                          <p:spTgt spid="8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8"/>
                                        </p:tgtEl>
                                        <p:attrNameLst>
                                          <p:attrName>style.visibility</p:attrName>
                                        </p:attrNameLst>
                                      </p:cBhvr>
                                      <p:to>
                                        <p:strVal val="visible"/>
                                      </p:to>
                                    </p:set>
                                    <p:animEffect transition="in" filter="fade">
                                      <p:cBhvr>
                                        <p:cTn id="17" dur="1000"/>
                                        <p:tgtEl>
                                          <p:spTgt spid="828"/>
                                        </p:tgtEl>
                                      </p:cBhvr>
                                    </p:animEffect>
                                  </p:childTnLst>
                                </p:cTn>
                              </p:par>
                              <p:par>
                                <p:cTn id="18" presetID="10" presetClass="entr" presetSubtype="0" fill="hold" nodeType="withEffect">
                                  <p:stCondLst>
                                    <p:cond delay="0"/>
                                  </p:stCondLst>
                                  <p:childTnLst>
                                    <p:set>
                                      <p:cBhvr>
                                        <p:cTn id="19" dur="1" fill="hold">
                                          <p:stCondLst>
                                            <p:cond delay="0"/>
                                          </p:stCondLst>
                                        </p:cTn>
                                        <p:tgtEl>
                                          <p:spTgt spid="827"/>
                                        </p:tgtEl>
                                        <p:attrNameLst>
                                          <p:attrName>style.visibility</p:attrName>
                                        </p:attrNameLst>
                                      </p:cBhvr>
                                      <p:to>
                                        <p:strVal val="visible"/>
                                      </p:to>
                                    </p:set>
                                    <p:animEffect transition="in" filter="fade">
                                      <p:cBhvr>
                                        <p:cTn id="20" dur="1000"/>
                                        <p:tgtEl>
                                          <p:spTgt spid="8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30"/>
                                        </p:tgtEl>
                                        <p:attrNameLst>
                                          <p:attrName>style.visibility</p:attrName>
                                        </p:attrNameLst>
                                      </p:cBhvr>
                                      <p:to>
                                        <p:strVal val="visible"/>
                                      </p:to>
                                    </p:set>
                                    <p:animEffect transition="in" filter="fade">
                                      <p:cBhvr>
                                        <p:cTn id="25" dur="1000"/>
                                        <p:tgtEl>
                                          <p:spTgt spid="830"/>
                                        </p:tgtEl>
                                      </p:cBhvr>
                                    </p:animEffect>
                                  </p:childTnLst>
                                </p:cTn>
                              </p:par>
                              <p:par>
                                <p:cTn id="26" presetID="10" presetClass="entr" presetSubtype="0" fill="hold" nodeType="withEffect">
                                  <p:stCondLst>
                                    <p:cond delay="0"/>
                                  </p:stCondLst>
                                  <p:childTnLst>
                                    <p:set>
                                      <p:cBhvr>
                                        <p:cTn id="27" dur="1" fill="hold">
                                          <p:stCondLst>
                                            <p:cond delay="0"/>
                                          </p:stCondLst>
                                        </p:cTn>
                                        <p:tgtEl>
                                          <p:spTgt spid="829"/>
                                        </p:tgtEl>
                                        <p:attrNameLst>
                                          <p:attrName>style.visibility</p:attrName>
                                        </p:attrNameLst>
                                      </p:cBhvr>
                                      <p:to>
                                        <p:strVal val="visible"/>
                                      </p:to>
                                    </p:set>
                                    <p:animEffect transition="in" filter="fade">
                                      <p:cBhvr>
                                        <p:cTn id="28" dur="1000"/>
                                        <p:tgtEl>
                                          <p:spTgt spid="8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31"/>
                                        </p:tgtEl>
                                        <p:attrNameLst>
                                          <p:attrName>style.visibility</p:attrName>
                                        </p:attrNameLst>
                                      </p:cBhvr>
                                      <p:to>
                                        <p:strVal val="visible"/>
                                      </p:to>
                                    </p:set>
                                    <p:animEffect transition="in" filter="fade">
                                      <p:cBhvr>
                                        <p:cTn id="33" dur="1000"/>
                                        <p:tgtEl>
                                          <p:spTgt spid="831"/>
                                        </p:tgtEl>
                                      </p:cBhvr>
                                    </p:animEffect>
                                  </p:childTnLst>
                                </p:cTn>
                              </p:par>
                              <p:par>
                                <p:cTn id="34" presetID="10" presetClass="entr" presetSubtype="0" fill="hold" nodeType="withEffect">
                                  <p:stCondLst>
                                    <p:cond delay="0"/>
                                  </p:stCondLst>
                                  <p:childTnLst>
                                    <p:set>
                                      <p:cBhvr>
                                        <p:cTn id="35" dur="1" fill="hold">
                                          <p:stCondLst>
                                            <p:cond delay="0"/>
                                          </p:stCondLst>
                                        </p:cTn>
                                        <p:tgtEl>
                                          <p:spTgt spid="833"/>
                                        </p:tgtEl>
                                        <p:attrNameLst>
                                          <p:attrName>style.visibility</p:attrName>
                                        </p:attrNameLst>
                                      </p:cBhvr>
                                      <p:to>
                                        <p:strVal val="visible"/>
                                      </p:to>
                                    </p:set>
                                    <p:animEffect transition="in" filter="fade">
                                      <p:cBhvr>
                                        <p:cTn id="36" dur="1000"/>
                                        <p:tgtEl>
                                          <p:spTgt spid="8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32"/>
                                        </p:tgtEl>
                                        <p:attrNameLst>
                                          <p:attrName>style.visibility</p:attrName>
                                        </p:attrNameLst>
                                      </p:cBhvr>
                                      <p:to>
                                        <p:strVal val="visible"/>
                                      </p:to>
                                    </p:set>
                                    <p:animEffect transition="in" filter="fade">
                                      <p:cBhvr>
                                        <p:cTn id="41" dur="1000"/>
                                        <p:tgtEl>
                                          <p:spTgt spid="832"/>
                                        </p:tgtEl>
                                      </p:cBhvr>
                                    </p:animEffect>
                                  </p:childTnLst>
                                </p:cTn>
                              </p:par>
                              <p:par>
                                <p:cTn id="42" presetID="10" presetClass="entr" presetSubtype="0" fill="hold" nodeType="withEffect">
                                  <p:stCondLst>
                                    <p:cond delay="0"/>
                                  </p:stCondLst>
                                  <p:childTnLst>
                                    <p:set>
                                      <p:cBhvr>
                                        <p:cTn id="43" dur="1" fill="hold">
                                          <p:stCondLst>
                                            <p:cond delay="0"/>
                                          </p:stCondLst>
                                        </p:cTn>
                                        <p:tgtEl>
                                          <p:spTgt spid="834"/>
                                        </p:tgtEl>
                                        <p:attrNameLst>
                                          <p:attrName>style.visibility</p:attrName>
                                        </p:attrNameLst>
                                      </p:cBhvr>
                                      <p:to>
                                        <p:strVal val="visible"/>
                                      </p:to>
                                    </p:set>
                                    <p:animEffect transition="in" filter="fade">
                                      <p:cBhvr>
                                        <p:cTn id="44" dur="1000"/>
                                        <p:tgtEl>
                                          <p:spTgt spid="8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35"/>
                                        </p:tgtEl>
                                        <p:attrNameLst>
                                          <p:attrName>style.visibility</p:attrName>
                                        </p:attrNameLst>
                                      </p:cBhvr>
                                      <p:to>
                                        <p:strVal val="visible"/>
                                      </p:to>
                                    </p:set>
                                    <p:animEffect transition="in" filter="fade">
                                      <p:cBhvr>
                                        <p:cTn id="49" dur="1000"/>
                                        <p:tgtEl>
                                          <p:spTgt spid="8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39"/>
                                        </p:tgtEl>
                                        <p:attrNameLst>
                                          <p:attrName>style.visibility</p:attrName>
                                        </p:attrNameLst>
                                      </p:cBhvr>
                                      <p:to>
                                        <p:strVal val="visible"/>
                                      </p:to>
                                    </p:set>
                                    <p:animEffect transition="in" filter="fade">
                                      <p:cBhvr>
                                        <p:cTn id="54" dur="1000"/>
                                        <p:tgtEl>
                                          <p:spTgt spid="839"/>
                                        </p:tgtEl>
                                      </p:cBhvr>
                                    </p:animEffect>
                                  </p:childTnLst>
                                </p:cTn>
                              </p:par>
                              <p:par>
                                <p:cTn id="55" presetID="10" presetClass="entr" presetSubtype="0" fill="hold" nodeType="withEffect">
                                  <p:stCondLst>
                                    <p:cond delay="0"/>
                                  </p:stCondLst>
                                  <p:childTnLst>
                                    <p:set>
                                      <p:cBhvr>
                                        <p:cTn id="56" dur="1" fill="hold">
                                          <p:stCondLst>
                                            <p:cond delay="0"/>
                                          </p:stCondLst>
                                        </p:cTn>
                                        <p:tgtEl>
                                          <p:spTgt spid="836"/>
                                        </p:tgtEl>
                                        <p:attrNameLst>
                                          <p:attrName>style.visibility</p:attrName>
                                        </p:attrNameLst>
                                      </p:cBhvr>
                                      <p:to>
                                        <p:strVal val="visible"/>
                                      </p:to>
                                    </p:set>
                                    <p:animEffect transition="in" filter="fade">
                                      <p:cBhvr>
                                        <p:cTn id="57" dur="1000"/>
                                        <p:tgtEl>
                                          <p:spTgt spid="8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40"/>
                                        </p:tgtEl>
                                        <p:attrNameLst>
                                          <p:attrName>style.visibility</p:attrName>
                                        </p:attrNameLst>
                                      </p:cBhvr>
                                      <p:to>
                                        <p:strVal val="visible"/>
                                      </p:to>
                                    </p:set>
                                    <p:animEffect transition="in" filter="fade">
                                      <p:cBhvr>
                                        <p:cTn id="62" dur="1000"/>
                                        <p:tgtEl>
                                          <p:spTgt spid="840"/>
                                        </p:tgtEl>
                                      </p:cBhvr>
                                    </p:animEffect>
                                  </p:childTnLst>
                                </p:cTn>
                              </p:par>
                              <p:par>
                                <p:cTn id="63" presetID="10" presetClass="entr" presetSubtype="0" fill="hold" nodeType="withEffect">
                                  <p:stCondLst>
                                    <p:cond delay="0"/>
                                  </p:stCondLst>
                                  <p:childTnLst>
                                    <p:set>
                                      <p:cBhvr>
                                        <p:cTn id="64" dur="1" fill="hold">
                                          <p:stCondLst>
                                            <p:cond delay="0"/>
                                          </p:stCondLst>
                                        </p:cTn>
                                        <p:tgtEl>
                                          <p:spTgt spid="837"/>
                                        </p:tgtEl>
                                        <p:attrNameLst>
                                          <p:attrName>style.visibility</p:attrName>
                                        </p:attrNameLst>
                                      </p:cBhvr>
                                      <p:to>
                                        <p:strVal val="visible"/>
                                      </p:to>
                                    </p:set>
                                    <p:animEffect transition="in" filter="fade">
                                      <p:cBhvr>
                                        <p:cTn id="65" dur="1000"/>
                                        <p:tgtEl>
                                          <p:spTgt spid="83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25">
                                            <p:txEl>
                                              <p:pRg st="0" end="0"/>
                                            </p:txEl>
                                          </p:spTgt>
                                        </p:tgtEl>
                                        <p:attrNameLst>
                                          <p:attrName>style.visibility</p:attrName>
                                        </p:attrNameLst>
                                      </p:cBhvr>
                                      <p:to>
                                        <p:strVal val="visible"/>
                                      </p:to>
                                    </p:set>
                                    <p:animEffect transition="in" filter="fade">
                                      <p:cBhvr>
                                        <p:cTn id="70" dur="1000"/>
                                        <p:tgtEl>
                                          <p:spTgt spid="825">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25">
                                            <p:txEl>
                                              <p:pRg st="4" end="4"/>
                                            </p:txEl>
                                          </p:spTgt>
                                        </p:tgtEl>
                                        <p:attrNameLst>
                                          <p:attrName>style.visibility</p:attrName>
                                        </p:attrNameLst>
                                      </p:cBhvr>
                                      <p:to>
                                        <p:strVal val="visible"/>
                                      </p:to>
                                    </p:set>
                                    <p:animEffect transition="in" filter="fade">
                                      <p:cBhvr>
                                        <p:cTn id="75" dur="1000"/>
                                        <p:tgtEl>
                                          <p:spTgt spid="825">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825">
                                            <p:txEl>
                                              <p:pRg st="7" end="7"/>
                                            </p:txEl>
                                          </p:spTgt>
                                        </p:tgtEl>
                                        <p:attrNameLst>
                                          <p:attrName>style.visibility</p:attrName>
                                        </p:attrNameLst>
                                      </p:cBhvr>
                                      <p:to>
                                        <p:strVal val="visible"/>
                                      </p:to>
                                    </p:set>
                                    <p:animEffect transition="in" filter="fade">
                                      <p:cBhvr>
                                        <p:cTn id="80" dur="1000"/>
                                        <p:tgtEl>
                                          <p:spTgt spid="82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5C5B85-DED3-AA46-871F-715E7674200E}"/>
              </a:ext>
            </a:extLst>
          </p:cNvPr>
          <p:cNvSpPr>
            <a:spLocks noGrp="1"/>
          </p:cNvSpPr>
          <p:nvPr>
            <p:ph idx="1"/>
          </p:nvPr>
        </p:nvSpPr>
        <p:spPr/>
        <p:txBody>
          <a:bodyPr/>
          <a:lstStyle/>
          <a:p>
            <a:r>
              <a:rPr lang="en-US" dirty="0"/>
              <a:t>Is there any value in out-of-format training? </a:t>
            </a:r>
          </a:p>
          <a:p>
            <a:endParaRPr lang="en-US" dirty="0"/>
          </a:p>
        </p:txBody>
      </p:sp>
      <p:sp>
        <p:nvSpPr>
          <p:cNvPr id="28" name="Google Shape;602;p44">
            <a:extLst>
              <a:ext uri="{FF2B5EF4-FFF2-40B4-BE49-F238E27FC236}">
                <a16:creationId xmlns:a16="http://schemas.microsoft.com/office/drawing/2014/main" id="{08CEA626-CAB7-B64A-A3AF-2046249B0C38}"/>
              </a:ext>
            </a:extLst>
          </p:cNvPr>
          <p:cNvSpPr txBox="1">
            <a:spLocks/>
          </p:cNvSpPr>
          <p:nvPr/>
        </p:nvSpPr>
        <p:spPr>
          <a:xfrm>
            <a:off x="205929" y="2634345"/>
            <a:ext cx="4236688" cy="1298060"/>
          </a:xfrm>
          <a:prstGeom prst="round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50000"/>
              </a:lnSpc>
              <a:spcBef>
                <a:spcPts val="1000"/>
              </a:spcBef>
              <a:buFont typeface="Wingdings" charset="2"/>
              <a:buChar char="§"/>
              <a:defRPr sz="2600" kern="1200">
                <a:solidFill>
                  <a:schemeClr val="tx1"/>
                </a:solidFill>
                <a:latin typeface="Merriweather Sans" charset="0"/>
                <a:ea typeface="Merriweather Sans" charset="0"/>
                <a:cs typeface="Merriweather Sans" charset="0"/>
              </a:defRPr>
            </a:lvl1pPr>
            <a:lvl2pPr marL="685800" indent="-228600" algn="l" defTabSz="914400" rtl="0" eaLnBrk="1" latinLnBrk="0" hangingPunct="1">
              <a:lnSpc>
                <a:spcPct val="150000"/>
              </a:lnSpc>
              <a:spcBef>
                <a:spcPts val="500"/>
              </a:spcBef>
              <a:buFont typeface="Courier New" charset="0"/>
              <a:buChar char="o"/>
              <a:defRPr sz="2200" kern="1200">
                <a:solidFill>
                  <a:schemeClr val="tx1"/>
                </a:solidFill>
                <a:latin typeface="Merriweather Sans" charset="0"/>
                <a:ea typeface="Merriweather Sans" charset="0"/>
                <a:cs typeface="Merriweather Sans" charset="0"/>
              </a:defRPr>
            </a:lvl2pPr>
            <a:lvl3pPr marL="1143000" indent="-228600" algn="l" defTabSz="914400" rtl="0" eaLnBrk="1" latinLnBrk="0" hangingPunct="1">
              <a:lnSpc>
                <a:spcPct val="150000"/>
              </a:lnSpc>
              <a:spcBef>
                <a:spcPts val="500"/>
              </a:spcBef>
              <a:buFont typeface="Arial"/>
              <a:buChar char="•"/>
              <a:defRPr sz="1800" kern="1200">
                <a:solidFill>
                  <a:schemeClr val="tx1"/>
                </a:solidFill>
                <a:latin typeface="Merriweather Sans" charset="0"/>
                <a:ea typeface="Merriweather Sans" charset="0"/>
                <a:cs typeface="Merriweather Sans" charset="0"/>
              </a:defRPr>
            </a:lvl3pPr>
            <a:lvl4pPr marL="1600200" indent="-228600" algn="l" defTabSz="914400" rtl="0" eaLnBrk="1" latinLnBrk="0" hangingPunct="1">
              <a:lnSpc>
                <a:spcPct val="150000"/>
              </a:lnSpc>
              <a:spcBef>
                <a:spcPts val="500"/>
              </a:spcBef>
              <a:buFont typeface="Wingdings" charset="2"/>
              <a:buChar char="§"/>
              <a:defRPr sz="1600" kern="1200">
                <a:solidFill>
                  <a:schemeClr val="tx1"/>
                </a:solidFill>
                <a:latin typeface="Merriweather Sans" charset="0"/>
                <a:ea typeface="Merriweather Sans" charset="0"/>
                <a:cs typeface="Merriweather Sans" charset="0"/>
              </a:defRPr>
            </a:lvl4pPr>
            <a:lvl5pPr marL="2057400" indent="-228600" algn="l" defTabSz="914400" rtl="0" eaLnBrk="1" latinLnBrk="0" hangingPunct="1">
              <a:lnSpc>
                <a:spcPct val="150000"/>
              </a:lnSpc>
              <a:spcBef>
                <a:spcPts val="500"/>
              </a:spcBef>
              <a:buFont typeface="Arial"/>
              <a:buChar char="•"/>
              <a:defRPr sz="1600" kern="1200">
                <a:solidFill>
                  <a:schemeClr val="tx1"/>
                </a:solidFill>
                <a:latin typeface="Merriweather Sans" charset="0"/>
                <a:ea typeface="Merriweather Sans" charset="0"/>
                <a:cs typeface="Merriweather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400"/>
              </a:spcBef>
              <a:buSzPts val="2000"/>
              <a:buNone/>
            </a:pPr>
            <a:r>
              <a:rPr lang="en-US" sz="2000" dirty="0">
                <a:latin typeface="+mn-lt"/>
              </a:rPr>
              <a:t>Mixing RACE (</a:t>
            </a:r>
            <a:r>
              <a:rPr lang="en-US" sz="2000" b="1" dirty="0">
                <a:latin typeface="+mn-lt"/>
              </a:rPr>
              <a:t>Multiple-Choice</a:t>
            </a:r>
            <a:r>
              <a:rPr lang="en-US" sz="2000" dirty="0">
                <a:latin typeface="+mn-lt"/>
              </a:rPr>
              <a:t>)</a:t>
            </a:r>
            <a:br>
              <a:rPr lang="en-US" sz="2000" dirty="0">
                <a:latin typeface="+mn-lt"/>
              </a:rPr>
            </a:br>
            <a:r>
              <a:rPr lang="en-US" sz="2000" dirty="0">
                <a:latin typeface="+mn-lt"/>
              </a:rPr>
              <a:t>w/ datasets of different formats. </a:t>
            </a:r>
          </a:p>
        </p:txBody>
      </p:sp>
      <p:grpSp>
        <p:nvGrpSpPr>
          <p:cNvPr id="10" name="Group 9">
            <a:extLst>
              <a:ext uri="{FF2B5EF4-FFF2-40B4-BE49-F238E27FC236}">
                <a16:creationId xmlns:a16="http://schemas.microsoft.com/office/drawing/2014/main" id="{F40F69E0-166D-D14E-A2BA-6D04EF3DDCCB}"/>
              </a:ext>
            </a:extLst>
          </p:cNvPr>
          <p:cNvGrpSpPr/>
          <p:nvPr/>
        </p:nvGrpSpPr>
        <p:grpSpPr>
          <a:xfrm>
            <a:off x="5673192" y="4984065"/>
            <a:ext cx="741671" cy="960439"/>
            <a:chOff x="5673192" y="4995216"/>
            <a:chExt cx="741671" cy="960439"/>
          </a:xfrm>
        </p:grpSpPr>
        <p:sp>
          <p:nvSpPr>
            <p:cNvPr id="46" name="Rectangle 45">
              <a:extLst>
                <a:ext uri="{FF2B5EF4-FFF2-40B4-BE49-F238E27FC236}">
                  <a16:creationId xmlns:a16="http://schemas.microsoft.com/office/drawing/2014/main" id="{34F404C0-DCA0-2443-8B7D-C833F1A5DD90}"/>
                </a:ext>
              </a:extLst>
            </p:cNvPr>
            <p:cNvSpPr/>
            <p:nvPr/>
          </p:nvSpPr>
          <p:spPr>
            <a:xfrm>
              <a:off x="5673192" y="4995216"/>
              <a:ext cx="722842" cy="960439"/>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5692021" y="5000222"/>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55.8</a:t>
              </a:r>
            </a:p>
          </p:txBody>
        </p:sp>
      </p:gr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Experiment: Random Split Generalization</a:t>
            </a:r>
          </a:p>
        </p:txBody>
      </p:sp>
      <p:grpSp>
        <p:nvGrpSpPr>
          <p:cNvPr id="13" name="Group 12">
            <a:extLst>
              <a:ext uri="{FF2B5EF4-FFF2-40B4-BE49-F238E27FC236}">
                <a16:creationId xmlns:a16="http://schemas.microsoft.com/office/drawing/2014/main" id="{14D4A842-C25A-1149-9F46-1470B0DFF94B}"/>
              </a:ext>
            </a:extLst>
          </p:cNvPr>
          <p:cNvGrpSpPr/>
          <p:nvPr/>
        </p:nvGrpSpPr>
        <p:grpSpPr>
          <a:xfrm>
            <a:off x="6511749" y="4315166"/>
            <a:ext cx="722842" cy="1629338"/>
            <a:chOff x="6433692" y="4326317"/>
            <a:chExt cx="722842" cy="1629338"/>
          </a:xfrm>
        </p:grpSpPr>
        <p:sp>
          <p:nvSpPr>
            <p:cNvPr id="24" name="Rectangle 23">
              <a:extLst>
                <a:ext uri="{FF2B5EF4-FFF2-40B4-BE49-F238E27FC236}">
                  <a16:creationId xmlns:a16="http://schemas.microsoft.com/office/drawing/2014/main" id="{622EF219-FFA4-B04A-869C-DC596A4343E4}"/>
                </a:ext>
              </a:extLst>
            </p:cNvPr>
            <p:cNvSpPr/>
            <p:nvPr/>
          </p:nvSpPr>
          <p:spPr>
            <a:xfrm>
              <a:off x="6433692" y="4348198"/>
              <a:ext cx="722842" cy="1607457"/>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AC344EE-C9EA-6C4E-A502-0EC1CDE3DFB8}"/>
                </a:ext>
              </a:extLst>
            </p:cNvPr>
            <p:cNvSpPr txBox="1"/>
            <p:nvPr/>
          </p:nvSpPr>
          <p:spPr>
            <a:xfrm>
              <a:off x="6433692" y="4326317"/>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59.1</a:t>
              </a:r>
            </a:p>
          </p:txBody>
        </p:sp>
      </p:grpSp>
      <p:grpSp>
        <p:nvGrpSpPr>
          <p:cNvPr id="11" name="Group 10">
            <a:extLst>
              <a:ext uri="{FF2B5EF4-FFF2-40B4-BE49-F238E27FC236}">
                <a16:creationId xmlns:a16="http://schemas.microsoft.com/office/drawing/2014/main" id="{F137CD8E-29D1-5E48-8023-963909CA8E3A}"/>
              </a:ext>
            </a:extLst>
          </p:cNvPr>
          <p:cNvGrpSpPr/>
          <p:nvPr/>
        </p:nvGrpSpPr>
        <p:grpSpPr>
          <a:xfrm>
            <a:off x="8620431" y="3885778"/>
            <a:ext cx="725689" cy="2058017"/>
            <a:chOff x="8620431" y="3885778"/>
            <a:chExt cx="725689" cy="2058017"/>
          </a:xfrm>
        </p:grpSpPr>
        <p:sp>
          <p:nvSpPr>
            <p:cNvPr id="63" name="Rectangle 62">
              <a:extLst>
                <a:ext uri="{FF2B5EF4-FFF2-40B4-BE49-F238E27FC236}">
                  <a16:creationId xmlns:a16="http://schemas.microsoft.com/office/drawing/2014/main" id="{D7D1ACF0-9436-BF4A-823E-860B54F4E908}"/>
                </a:ext>
              </a:extLst>
            </p:cNvPr>
            <p:cNvSpPr/>
            <p:nvPr/>
          </p:nvSpPr>
          <p:spPr>
            <a:xfrm>
              <a:off x="8623278" y="3885778"/>
              <a:ext cx="722842" cy="205801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8620431" y="3908114"/>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62.5</a:t>
              </a:r>
            </a:p>
          </p:txBody>
        </p:sp>
      </p:grpSp>
      <p:grpSp>
        <p:nvGrpSpPr>
          <p:cNvPr id="14" name="Group 13">
            <a:extLst>
              <a:ext uri="{FF2B5EF4-FFF2-40B4-BE49-F238E27FC236}">
                <a16:creationId xmlns:a16="http://schemas.microsoft.com/office/drawing/2014/main" id="{3251E3AF-DB7C-6E41-9242-86FAE4B70F5A}"/>
              </a:ext>
            </a:extLst>
          </p:cNvPr>
          <p:cNvGrpSpPr/>
          <p:nvPr/>
        </p:nvGrpSpPr>
        <p:grpSpPr>
          <a:xfrm>
            <a:off x="9363644" y="2771629"/>
            <a:ext cx="742976" cy="3172167"/>
            <a:chOff x="9363644" y="2771629"/>
            <a:chExt cx="742976" cy="3172167"/>
          </a:xfrm>
        </p:grpSpPr>
        <p:sp>
          <p:nvSpPr>
            <p:cNvPr id="62" name="Rectangle 61">
              <a:extLst>
                <a:ext uri="{FF2B5EF4-FFF2-40B4-BE49-F238E27FC236}">
                  <a16:creationId xmlns:a16="http://schemas.microsoft.com/office/drawing/2014/main" id="{C06CEE90-88D1-2E4E-86E0-EA521C15FBF1}"/>
                </a:ext>
              </a:extLst>
            </p:cNvPr>
            <p:cNvSpPr/>
            <p:nvPr/>
          </p:nvSpPr>
          <p:spPr>
            <a:xfrm>
              <a:off x="9383778" y="2776581"/>
              <a:ext cx="722842" cy="316721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86691C9D-BD59-8048-A801-4767FB6FD6EB}"/>
                </a:ext>
              </a:extLst>
            </p:cNvPr>
            <p:cNvSpPr txBox="1"/>
            <p:nvPr/>
          </p:nvSpPr>
          <p:spPr>
            <a:xfrm>
              <a:off x="9363644" y="2771629"/>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69.4</a:t>
              </a:r>
            </a:p>
          </p:txBody>
        </p:sp>
      </p:grpSp>
      <p:grpSp>
        <p:nvGrpSpPr>
          <p:cNvPr id="9" name="Group 8">
            <a:extLst>
              <a:ext uri="{FF2B5EF4-FFF2-40B4-BE49-F238E27FC236}">
                <a16:creationId xmlns:a16="http://schemas.microsoft.com/office/drawing/2014/main" id="{3EE7EB6B-5D36-4442-B400-07EDA0E06350}"/>
              </a:ext>
            </a:extLst>
          </p:cNvPr>
          <p:cNvGrpSpPr/>
          <p:nvPr/>
        </p:nvGrpSpPr>
        <p:grpSpPr>
          <a:xfrm>
            <a:off x="4990307" y="2192586"/>
            <a:ext cx="5518155" cy="3970318"/>
            <a:chOff x="5008494" y="2141721"/>
            <a:chExt cx="5518155" cy="3970318"/>
          </a:xfrm>
        </p:grpSpPr>
        <p:sp>
          <p:nvSpPr>
            <p:cNvPr id="12" name="TextBox 11">
              <a:extLst>
                <a:ext uri="{FF2B5EF4-FFF2-40B4-BE49-F238E27FC236}">
                  <a16:creationId xmlns:a16="http://schemas.microsoft.com/office/drawing/2014/main" id="{45D0358D-3E08-A840-B972-F7254ABB27E2}"/>
                </a:ext>
              </a:extLst>
            </p:cNvPr>
            <p:cNvSpPr txBox="1"/>
            <p:nvPr/>
          </p:nvSpPr>
          <p:spPr>
            <a:xfrm>
              <a:off x="5008494" y="2141721"/>
              <a:ext cx="425181" cy="3970318"/>
            </a:xfrm>
            <a:prstGeom prst="rect">
              <a:avLst/>
            </a:prstGeom>
            <a:noFill/>
          </p:spPr>
          <p:txBody>
            <a:bodyPr wrap="none" rtlCol="0" anchor="ctr" anchorCtr="0">
              <a:spAutoFit/>
            </a:bodyPr>
            <a:lstStyle/>
            <a:p>
              <a:pPr algn="r"/>
              <a:endParaRPr lang="en-US" dirty="0">
                <a:latin typeface="+mn-lt"/>
              </a:endParaRPr>
            </a:p>
            <a:p>
              <a:pPr algn="r"/>
              <a:r>
                <a:rPr lang="en-US" dirty="0">
                  <a:latin typeface="+mn-lt"/>
                </a:rPr>
                <a:t>40</a:t>
              </a:r>
            </a:p>
            <a:p>
              <a:pPr algn="r"/>
              <a:endParaRPr lang="en-US" dirty="0">
                <a:latin typeface="+mn-lt"/>
              </a:endParaRPr>
            </a:p>
            <a:p>
              <a:pPr algn="r"/>
              <a:endParaRPr lang="en-US" dirty="0">
                <a:latin typeface="+mn-lt"/>
              </a:endParaRPr>
            </a:p>
            <a:p>
              <a:pPr algn="r"/>
              <a:r>
                <a:rPr lang="en-US" dirty="0">
                  <a:latin typeface="+mn-lt"/>
                </a:rPr>
                <a:t>30</a:t>
              </a:r>
            </a:p>
            <a:p>
              <a:pPr algn="r"/>
              <a:endParaRPr lang="en-US" dirty="0">
                <a:latin typeface="+mn-lt"/>
              </a:endParaRPr>
            </a:p>
            <a:p>
              <a:pPr algn="r"/>
              <a:endParaRPr lang="en-US" dirty="0">
                <a:latin typeface="+mn-lt"/>
              </a:endParaRPr>
            </a:p>
            <a:p>
              <a:pPr algn="r"/>
              <a:r>
                <a:rPr lang="en-US" dirty="0">
                  <a:latin typeface="+mn-lt"/>
                </a:rPr>
                <a:t>20</a:t>
              </a:r>
            </a:p>
            <a:p>
              <a:pPr algn="r"/>
              <a:endParaRPr lang="en-US" dirty="0">
                <a:latin typeface="+mn-lt"/>
              </a:endParaRPr>
            </a:p>
            <a:p>
              <a:pPr algn="r"/>
              <a:endParaRPr lang="en-US" dirty="0">
                <a:latin typeface="+mn-lt"/>
              </a:endParaRPr>
            </a:p>
            <a:p>
              <a:pPr algn="r"/>
              <a:r>
                <a:rPr lang="en-US" dirty="0">
                  <a:latin typeface="+mn-lt"/>
                </a:rPr>
                <a:t>10</a:t>
              </a:r>
            </a:p>
            <a:p>
              <a:pPr algn="r"/>
              <a:endParaRPr lang="en-US" dirty="0">
                <a:latin typeface="+mn-lt"/>
              </a:endParaRPr>
            </a:p>
            <a:p>
              <a:pPr algn="r"/>
              <a:endParaRPr lang="en-US" dirty="0">
                <a:latin typeface="+mn-lt"/>
              </a:endParaRPr>
            </a:p>
            <a:p>
              <a:pPr algn="r"/>
              <a:r>
                <a:rPr lang="en-US" dirty="0">
                  <a:latin typeface="+mn-lt"/>
                </a:rPr>
                <a:t>0</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5413184" y="5962535"/>
              <a:ext cx="511346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84E90A73-839B-844F-A3CE-B3C47ABD929D}"/>
              </a:ext>
            </a:extLst>
          </p:cNvPr>
          <p:cNvSpPr/>
          <p:nvPr/>
        </p:nvSpPr>
        <p:spPr>
          <a:xfrm>
            <a:off x="8507269" y="3714754"/>
            <a:ext cx="850404" cy="2229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AA6479E-F807-C842-BCE6-EE272696ADE8}"/>
              </a:ext>
            </a:extLst>
          </p:cNvPr>
          <p:cNvSpPr/>
          <p:nvPr/>
        </p:nvSpPr>
        <p:spPr>
          <a:xfrm>
            <a:off x="6506861" y="4169009"/>
            <a:ext cx="1069326" cy="1774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0EC7008-FCBC-FA46-BA5A-BE74EBD15643}"/>
              </a:ext>
            </a:extLst>
          </p:cNvPr>
          <p:cNvSpPr/>
          <p:nvPr/>
        </p:nvSpPr>
        <p:spPr>
          <a:xfrm>
            <a:off x="9379158" y="2771629"/>
            <a:ext cx="1358984" cy="3179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a:extLst>
              <a:ext uri="{FF2B5EF4-FFF2-40B4-BE49-F238E27FC236}">
                <a16:creationId xmlns:a16="http://schemas.microsoft.com/office/drawing/2014/main" id="{AD735698-923B-DF47-B2E9-B5E38CD148F2}"/>
              </a:ext>
            </a:extLst>
          </p:cNvPr>
          <p:cNvSpPr>
            <a:spLocks noGrp="1"/>
          </p:cNvSpPr>
          <p:nvPr>
            <p:ph type="sldNum" sz="quarter" idx="10"/>
          </p:nvPr>
        </p:nvSpPr>
        <p:spPr/>
        <p:txBody>
          <a:bodyPr/>
          <a:lstStyle/>
          <a:p>
            <a:pPr>
              <a:defRPr/>
            </a:pPr>
            <a:fld id="{0121240C-47AF-2F4D-83B3-CC3EDF50F794}" type="slidenum">
              <a:rPr lang="en-US" smtClean="0"/>
              <a:pPr>
                <a:defRPr/>
              </a:pPr>
              <a:t>122</a:t>
            </a:fld>
            <a:endParaRPr lang="en-US" dirty="0"/>
          </a:p>
        </p:txBody>
      </p:sp>
    </p:spTree>
    <p:extLst>
      <p:ext uri="{BB962C8B-B14F-4D97-AF65-F5344CB8AC3E}">
        <p14:creationId xmlns:p14="http://schemas.microsoft.com/office/powerpoint/2010/main" val="49259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22" presetClass="exit" presetSubtype="4" fill="hold" grpId="0" nodeType="withEffect">
                                  <p:stCondLst>
                                    <p:cond delay="0"/>
                                  </p:stCondLst>
                                  <p:childTnLst>
                                    <p:animEffect transition="out" filter="wipe(down)">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6"/>
                                        </p:tgtEl>
                                      </p:cBhvr>
                                    </p:animEffect>
                                    <p:set>
                                      <p:cBhvr>
                                        <p:cTn id="17" dur="1" fill="hold">
                                          <p:stCondLst>
                                            <p:cond delay="499"/>
                                          </p:stCondLst>
                                        </p:cTn>
                                        <p:tgtEl>
                                          <p:spTgt spid="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7"/>
                                        </p:tgtEl>
                                      </p:cBhvr>
                                    </p:animEffect>
                                    <p:set>
                                      <p:cBhvr>
                                        <p:cTn id="2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animBg="1"/>
      <p:bldP spid="36" grpId="0" animBg="1"/>
      <p:bldP spid="37"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Motivation: Cross-Task Generalization</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123</a:t>
            </a:fld>
            <a:endParaRPr lang="en-US" dirty="0"/>
          </a:p>
        </p:txBody>
      </p:sp>
      <p:pic>
        <p:nvPicPr>
          <p:cNvPr id="94" name="Picture 93">
            <a:extLst>
              <a:ext uri="{FF2B5EF4-FFF2-40B4-BE49-F238E27FC236}">
                <a16:creationId xmlns:a16="http://schemas.microsoft.com/office/drawing/2014/main" id="{018FEC27-9B31-BF4C-B263-50DC50404784}"/>
              </a:ext>
            </a:extLst>
          </p:cNvPr>
          <p:cNvPicPr>
            <a:picLocks noChangeAspect="1"/>
          </p:cNvPicPr>
          <p:nvPr/>
        </p:nvPicPr>
        <p:blipFill>
          <a:blip r:embed="rId3">
            <a:duotone>
              <a:schemeClr val="accent1">
                <a:shade val="45000"/>
                <a:satMod val="135000"/>
              </a:schemeClr>
              <a:prstClr val="white"/>
            </a:duotone>
          </a:blip>
          <a:stretch>
            <a:fillRect/>
          </a:stretch>
        </p:blipFill>
        <p:spPr>
          <a:xfrm>
            <a:off x="2390998" y="3468979"/>
            <a:ext cx="1314699" cy="1019608"/>
          </a:xfrm>
          <a:prstGeom prst="rect">
            <a:avLst/>
          </a:prstGeom>
        </p:spPr>
      </p:pic>
      <p:pic>
        <p:nvPicPr>
          <p:cNvPr id="95" name="Picture 94">
            <a:extLst>
              <a:ext uri="{FF2B5EF4-FFF2-40B4-BE49-F238E27FC236}">
                <a16:creationId xmlns:a16="http://schemas.microsoft.com/office/drawing/2014/main" id="{F6B861BC-22AD-6F48-A7F7-C847E796ED15}"/>
              </a:ext>
            </a:extLst>
          </p:cNvPr>
          <p:cNvPicPr>
            <a:picLocks noChangeAspect="1"/>
          </p:cNvPicPr>
          <p:nvPr/>
        </p:nvPicPr>
        <p:blipFill>
          <a:blip r:embed="rId4">
            <a:duotone>
              <a:schemeClr val="accent5">
                <a:shade val="45000"/>
                <a:satMod val="135000"/>
              </a:schemeClr>
              <a:prstClr val="white"/>
            </a:duotone>
          </a:blip>
          <a:stretch>
            <a:fillRect/>
          </a:stretch>
        </p:blipFill>
        <p:spPr>
          <a:xfrm>
            <a:off x="5341054" y="3468979"/>
            <a:ext cx="1314699" cy="1019608"/>
          </a:xfrm>
          <a:prstGeom prst="rect">
            <a:avLst/>
          </a:prstGeom>
        </p:spPr>
      </p:pic>
      <p:sp>
        <p:nvSpPr>
          <p:cNvPr id="97" name="Chevron 96">
            <a:extLst>
              <a:ext uri="{FF2B5EF4-FFF2-40B4-BE49-F238E27FC236}">
                <a16:creationId xmlns:a16="http://schemas.microsoft.com/office/drawing/2014/main" id="{041E17D8-DF75-0A45-8A30-50419FA89AA6}"/>
              </a:ext>
            </a:extLst>
          </p:cNvPr>
          <p:cNvSpPr/>
          <p:nvPr/>
        </p:nvSpPr>
        <p:spPr>
          <a:xfrm rot="5400000">
            <a:off x="2816493" y="2911852"/>
            <a:ext cx="380452" cy="242000"/>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8" name="Chevron 97">
            <a:extLst>
              <a:ext uri="{FF2B5EF4-FFF2-40B4-BE49-F238E27FC236}">
                <a16:creationId xmlns:a16="http://schemas.microsoft.com/office/drawing/2014/main" id="{5B307530-A509-1C4E-BEE7-0BF9BBCD421D}"/>
              </a:ext>
            </a:extLst>
          </p:cNvPr>
          <p:cNvSpPr/>
          <p:nvPr/>
        </p:nvSpPr>
        <p:spPr>
          <a:xfrm rot="5400000">
            <a:off x="5771106" y="2921546"/>
            <a:ext cx="380452" cy="242000"/>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9" name="Chevron 98">
            <a:extLst>
              <a:ext uri="{FF2B5EF4-FFF2-40B4-BE49-F238E27FC236}">
                <a16:creationId xmlns:a16="http://schemas.microsoft.com/office/drawing/2014/main" id="{548BF3E8-72A7-9E42-8120-343D5DD0A826}"/>
              </a:ext>
            </a:extLst>
          </p:cNvPr>
          <p:cNvSpPr/>
          <p:nvPr/>
        </p:nvSpPr>
        <p:spPr>
          <a:xfrm rot="5400000">
            <a:off x="2816493" y="4750046"/>
            <a:ext cx="380452" cy="242000"/>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0" name="Chevron 99">
            <a:extLst>
              <a:ext uri="{FF2B5EF4-FFF2-40B4-BE49-F238E27FC236}">
                <a16:creationId xmlns:a16="http://schemas.microsoft.com/office/drawing/2014/main" id="{76C93647-D69D-4545-9566-79D51AE4B951}"/>
              </a:ext>
            </a:extLst>
          </p:cNvPr>
          <p:cNvSpPr/>
          <p:nvPr/>
        </p:nvSpPr>
        <p:spPr>
          <a:xfrm rot="5400000">
            <a:off x="5771106" y="4748009"/>
            <a:ext cx="380452" cy="242000"/>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4" name="Rectangle 103">
            <a:extLst>
              <a:ext uri="{FF2B5EF4-FFF2-40B4-BE49-F238E27FC236}">
                <a16:creationId xmlns:a16="http://schemas.microsoft.com/office/drawing/2014/main" id="{098B9560-0913-CF4B-A56C-1F8E4A3DE910}"/>
              </a:ext>
            </a:extLst>
          </p:cNvPr>
          <p:cNvSpPr/>
          <p:nvPr/>
        </p:nvSpPr>
        <p:spPr>
          <a:xfrm>
            <a:off x="4936776" y="5395734"/>
            <a:ext cx="1968499" cy="400110"/>
          </a:xfrm>
          <a:prstGeom prst="rect">
            <a:avLst/>
          </a:prstGeom>
        </p:spPr>
        <p:txBody>
          <a:bodyPr wrap="square">
            <a:spAutoFit/>
          </a:bodyPr>
          <a:lstStyle/>
          <a:p>
            <a:pPr algn="ctr"/>
            <a:r>
              <a:rPr lang="en-US" sz="2000" i="1" dirty="0"/>
              <a:t>“event duration”</a:t>
            </a:r>
          </a:p>
        </p:txBody>
      </p:sp>
      <p:pic>
        <p:nvPicPr>
          <p:cNvPr id="105" name="Picture 104">
            <a:extLst>
              <a:ext uri="{FF2B5EF4-FFF2-40B4-BE49-F238E27FC236}">
                <a16:creationId xmlns:a16="http://schemas.microsoft.com/office/drawing/2014/main" id="{9B8F7EB2-D217-054B-A8E6-992096A00EB4}"/>
              </a:ext>
            </a:extLst>
          </p:cNvPr>
          <p:cNvPicPr>
            <a:picLocks noChangeAspect="1"/>
          </p:cNvPicPr>
          <p:nvPr/>
        </p:nvPicPr>
        <p:blipFill>
          <a:blip r:embed="rId4">
            <a:duotone>
              <a:schemeClr val="accent2">
                <a:shade val="45000"/>
                <a:satMod val="135000"/>
              </a:schemeClr>
              <a:prstClr val="white"/>
            </a:duotone>
          </a:blip>
          <a:stretch>
            <a:fillRect/>
          </a:stretch>
        </p:blipFill>
        <p:spPr>
          <a:xfrm>
            <a:off x="8216968" y="3468979"/>
            <a:ext cx="1314699" cy="1019608"/>
          </a:xfrm>
          <a:prstGeom prst="rect">
            <a:avLst/>
          </a:prstGeom>
        </p:spPr>
      </p:pic>
      <p:sp>
        <p:nvSpPr>
          <p:cNvPr id="106" name="Chevron 105">
            <a:extLst>
              <a:ext uri="{FF2B5EF4-FFF2-40B4-BE49-F238E27FC236}">
                <a16:creationId xmlns:a16="http://schemas.microsoft.com/office/drawing/2014/main" id="{1D6801C6-C12D-5D43-A4A0-8D9524192B61}"/>
              </a:ext>
            </a:extLst>
          </p:cNvPr>
          <p:cNvSpPr/>
          <p:nvPr/>
        </p:nvSpPr>
        <p:spPr>
          <a:xfrm rot="5400000">
            <a:off x="8641531" y="2921546"/>
            <a:ext cx="380452" cy="242000"/>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7" name="Chevron 106">
            <a:extLst>
              <a:ext uri="{FF2B5EF4-FFF2-40B4-BE49-F238E27FC236}">
                <a16:creationId xmlns:a16="http://schemas.microsoft.com/office/drawing/2014/main" id="{7FB2F4F7-00FB-0B4C-81F5-10BA38DB8961}"/>
              </a:ext>
            </a:extLst>
          </p:cNvPr>
          <p:cNvSpPr/>
          <p:nvPr/>
        </p:nvSpPr>
        <p:spPr>
          <a:xfrm rot="5400000">
            <a:off x="8641531" y="4748009"/>
            <a:ext cx="380452" cy="242000"/>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8" name="Rectangle 107">
            <a:extLst>
              <a:ext uri="{FF2B5EF4-FFF2-40B4-BE49-F238E27FC236}">
                <a16:creationId xmlns:a16="http://schemas.microsoft.com/office/drawing/2014/main" id="{9389569C-66C4-A249-8E6A-A57966D4CA51}"/>
              </a:ext>
            </a:extLst>
          </p:cNvPr>
          <p:cNvSpPr/>
          <p:nvPr/>
        </p:nvSpPr>
        <p:spPr>
          <a:xfrm>
            <a:off x="7696893" y="5395734"/>
            <a:ext cx="2331225" cy="400110"/>
          </a:xfrm>
          <a:prstGeom prst="rect">
            <a:avLst/>
          </a:prstGeom>
        </p:spPr>
        <p:txBody>
          <a:bodyPr wrap="square">
            <a:spAutoFit/>
          </a:bodyPr>
          <a:lstStyle/>
          <a:p>
            <a:pPr algn="ctr"/>
            <a:r>
              <a:rPr lang="en-US" sz="2000" i="1" dirty="0"/>
              <a:t>“a valid question”</a:t>
            </a:r>
          </a:p>
        </p:txBody>
      </p:sp>
      <p:sp>
        <p:nvSpPr>
          <p:cNvPr id="110" name="Google Shape;711;p72">
            <a:extLst>
              <a:ext uri="{FF2B5EF4-FFF2-40B4-BE49-F238E27FC236}">
                <a16:creationId xmlns:a16="http://schemas.microsoft.com/office/drawing/2014/main" id="{0516D3CF-7217-E54E-B21C-59DA10FDD1AF}"/>
              </a:ext>
            </a:extLst>
          </p:cNvPr>
          <p:cNvSpPr txBox="1"/>
          <p:nvPr/>
        </p:nvSpPr>
        <p:spPr>
          <a:xfrm>
            <a:off x="2250837" y="5876763"/>
            <a:ext cx="141213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Answering</a:t>
            </a:r>
            <a:endParaRPr sz="1600" i="1" dirty="0">
              <a:solidFill>
                <a:srgbClr val="980000"/>
              </a:solidFill>
              <a:latin typeface="Lato"/>
              <a:ea typeface="Lato"/>
              <a:cs typeface="Lato"/>
              <a:sym typeface="Lato"/>
            </a:endParaRPr>
          </a:p>
        </p:txBody>
      </p:sp>
      <p:sp>
        <p:nvSpPr>
          <p:cNvPr id="111" name="Google Shape;711;p72">
            <a:extLst>
              <a:ext uri="{FF2B5EF4-FFF2-40B4-BE49-F238E27FC236}">
                <a16:creationId xmlns:a16="http://schemas.microsoft.com/office/drawing/2014/main" id="{D50D4E4C-98D0-7142-B6E8-7A94E3631281}"/>
              </a:ext>
            </a:extLst>
          </p:cNvPr>
          <p:cNvSpPr txBox="1"/>
          <p:nvPr/>
        </p:nvSpPr>
        <p:spPr>
          <a:xfrm>
            <a:off x="5521909" y="5876763"/>
            <a:ext cx="939805"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Typing</a:t>
            </a:r>
            <a:endParaRPr sz="1400" i="1" dirty="0">
              <a:solidFill>
                <a:srgbClr val="980000"/>
              </a:solidFill>
              <a:latin typeface="Lato"/>
              <a:ea typeface="Lato"/>
              <a:cs typeface="Lato"/>
              <a:sym typeface="Lato"/>
            </a:endParaRPr>
          </a:p>
        </p:txBody>
      </p:sp>
      <p:sp>
        <p:nvSpPr>
          <p:cNvPr id="112" name="Google Shape;711;p72">
            <a:extLst>
              <a:ext uri="{FF2B5EF4-FFF2-40B4-BE49-F238E27FC236}">
                <a16:creationId xmlns:a16="http://schemas.microsoft.com/office/drawing/2014/main" id="{9759E885-4CFD-154E-8B41-DD7725F900FD}"/>
              </a:ext>
            </a:extLst>
          </p:cNvPr>
          <p:cNvSpPr txBox="1"/>
          <p:nvPr/>
        </p:nvSpPr>
        <p:spPr>
          <a:xfrm>
            <a:off x="8397915" y="5876763"/>
            <a:ext cx="107000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400" i="1" dirty="0">
                <a:solidFill>
                  <a:srgbClr val="980000"/>
                </a:solidFill>
                <a:latin typeface="Lato"/>
                <a:ea typeface="Lato"/>
                <a:cs typeface="Lato"/>
                <a:sym typeface="Lato"/>
              </a:rPr>
              <a:t>Grammar Checker</a:t>
            </a:r>
            <a:endParaRPr sz="1400" i="1" dirty="0">
              <a:solidFill>
                <a:srgbClr val="980000"/>
              </a:solidFill>
              <a:latin typeface="Lato"/>
              <a:ea typeface="Lato"/>
              <a:cs typeface="Lato"/>
              <a:sym typeface="Lato"/>
            </a:endParaRPr>
          </a:p>
        </p:txBody>
      </p:sp>
      <p:sp>
        <p:nvSpPr>
          <p:cNvPr id="113" name="Rectangle 112">
            <a:extLst>
              <a:ext uri="{FF2B5EF4-FFF2-40B4-BE49-F238E27FC236}">
                <a16:creationId xmlns:a16="http://schemas.microsoft.com/office/drawing/2014/main" id="{8EB5AF90-C42D-9940-B531-1067071F1F25}"/>
              </a:ext>
            </a:extLst>
          </p:cNvPr>
          <p:cNvSpPr/>
          <p:nvPr/>
        </p:nvSpPr>
        <p:spPr>
          <a:xfrm>
            <a:off x="1865870" y="5428392"/>
            <a:ext cx="2275463" cy="400110"/>
          </a:xfrm>
          <a:prstGeom prst="rect">
            <a:avLst/>
          </a:prstGeom>
        </p:spPr>
        <p:txBody>
          <a:bodyPr wrap="square">
            <a:spAutoFit/>
          </a:bodyPr>
          <a:lstStyle/>
          <a:p>
            <a:pPr algn="ctr"/>
            <a:r>
              <a:rPr lang="en-US" sz="2000" i="1" dirty="0"/>
              <a:t>“30mins”, “an hour”</a:t>
            </a:r>
          </a:p>
        </p:txBody>
      </p:sp>
      <p:sp>
        <p:nvSpPr>
          <p:cNvPr id="114" name="Alternate Process 113">
            <a:extLst>
              <a:ext uri="{FF2B5EF4-FFF2-40B4-BE49-F238E27FC236}">
                <a16:creationId xmlns:a16="http://schemas.microsoft.com/office/drawing/2014/main" id="{745073D8-5744-7A45-A050-25C5AA12A6C5}"/>
              </a:ext>
            </a:extLst>
          </p:cNvPr>
          <p:cNvSpPr/>
          <p:nvPr/>
        </p:nvSpPr>
        <p:spPr>
          <a:xfrm>
            <a:off x="2688607" y="1638227"/>
            <a:ext cx="6464835" cy="817245"/>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r>
              <a:rPr lang="en-US" b="1" i="1" dirty="0">
                <a:solidFill>
                  <a:schemeClr val="tx1"/>
                </a:solidFill>
              </a:rPr>
              <a:t>Text: </a:t>
            </a:r>
            <a:r>
              <a:rPr lang="en-US" i="1" dirty="0">
                <a:solidFill>
                  <a:schemeClr val="tx1"/>
                </a:solidFill>
              </a:rPr>
              <a:t>She chose to make a salad for lunch tomorrow and Sunday. </a:t>
            </a:r>
            <a:br>
              <a:rPr lang="en-US" i="1" dirty="0">
                <a:solidFill>
                  <a:schemeClr val="tx1"/>
                </a:solidFill>
              </a:rPr>
            </a:br>
            <a:r>
              <a:rPr lang="en-US" b="1" i="1" dirty="0">
                <a:solidFill>
                  <a:schemeClr val="tx1"/>
                </a:solidFill>
              </a:rPr>
              <a:t>Question:</a:t>
            </a:r>
            <a:r>
              <a:rPr lang="en-US" i="1" dirty="0">
                <a:solidFill>
                  <a:schemeClr val="tx1"/>
                </a:solidFill>
              </a:rPr>
              <a:t> how long did it take for her to make a salad?</a:t>
            </a:r>
          </a:p>
        </p:txBody>
      </p:sp>
    </p:spTree>
    <p:extLst>
      <p:ext uri="{BB962C8B-B14F-4D97-AF65-F5344CB8AC3E}">
        <p14:creationId xmlns:p14="http://schemas.microsoft.com/office/powerpoint/2010/main" val="353689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par>
                                <p:cTn id="8" presetID="10" presetClass="exit" presetSubtype="0" fill="hold" nodeType="withEffect">
                                  <p:stCondLst>
                                    <p:cond delay="0"/>
                                  </p:stCondLst>
                                  <p:childTnLst>
                                    <p:animEffect transition="out" filter="fade">
                                      <p:cBhvr>
                                        <p:cTn id="9" dur="500"/>
                                        <p:tgtEl>
                                          <p:spTgt spid="94"/>
                                        </p:tgtEl>
                                      </p:cBhvr>
                                    </p:animEffect>
                                    <p:set>
                                      <p:cBhvr>
                                        <p:cTn id="10" dur="1" fill="hold">
                                          <p:stCondLst>
                                            <p:cond delay="499"/>
                                          </p:stCondLst>
                                        </p:cTn>
                                        <p:tgtEl>
                                          <p:spTgt spid="9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fade">
                                      <p:cBhvr>
                                        <p:cTn id="13" dur="500"/>
                                        <p:tgtEl>
                                          <p:spTgt spid="95"/>
                                        </p:tgtEl>
                                      </p:cBhvr>
                                    </p:animEffect>
                                  </p:childTnLst>
                                </p:cTn>
                              </p:par>
                              <p:par>
                                <p:cTn id="14" presetID="10" presetClass="exit" presetSubtype="0" fill="hold" nodeType="withEffect">
                                  <p:stCondLst>
                                    <p:cond delay="0"/>
                                  </p:stCondLst>
                                  <p:childTnLst>
                                    <p:animEffect transition="out" filter="fade">
                                      <p:cBhvr>
                                        <p:cTn id="15" dur="500"/>
                                        <p:tgtEl>
                                          <p:spTgt spid="95"/>
                                        </p:tgtEl>
                                      </p:cBhvr>
                                    </p:animEffect>
                                    <p:set>
                                      <p:cBhvr>
                                        <p:cTn id="16" dur="1" fill="hold">
                                          <p:stCondLst>
                                            <p:cond delay="499"/>
                                          </p:stCondLst>
                                        </p:cTn>
                                        <p:tgtEl>
                                          <p:spTgt spid="9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500"/>
                                        <p:tgtEl>
                                          <p:spTgt spid="9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7"/>
                                        </p:tgtEl>
                                      </p:cBhvr>
                                    </p:animEffect>
                                    <p:set>
                                      <p:cBhvr>
                                        <p:cTn id="26" dur="1" fill="hold">
                                          <p:stCondLst>
                                            <p:cond delay="499"/>
                                          </p:stCondLst>
                                        </p:cTn>
                                        <p:tgtEl>
                                          <p:spTgt spid="9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500"/>
                                        <p:tgtEl>
                                          <p:spTgt spid="9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8"/>
                                        </p:tgtEl>
                                      </p:cBhvr>
                                    </p:animEffect>
                                    <p:set>
                                      <p:cBhvr>
                                        <p:cTn id="36" dur="1" fill="hold">
                                          <p:stCondLst>
                                            <p:cond delay="499"/>
                                          </p:stCondLst>
                                        </p:cTn>
                                        <p:tgtEl>
                                          <p:spTgt spid="9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fade">
                                      <p:cBhvr>
                                        <p:cTn id="41" dur="500"/>
                                        <p:tgtEl>
                                          <p:spTgt spid="9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99"/>
                                        </p:tgtEl>
                                      </p:cBhvr>
                                    </p:animEffect>
                                    <p:set>
                                      <p:cBhvr>
                                        <p:cTn id="46" dur="1" fill="hold">
                                          <p:stCondLst>
                                            <p:cond delay="499"/>
                                          </p:stCondLst>
                                        </p:cTn>
                                        <p:tgtEl>
                                          <p:spTgt spid="9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fade">
                                      <p:cBhvr>
                                        <p:cTn id="51" dur="500"/>
                                        <p:tgtEl>
                                          <p:spTgt spid="10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00"/>
                                        </p:tgtEl>
                                      </p:cBhvr>
                                    </p:animEffect>
                                    <p:set>
                                      <p:cBhvr>
                                        <p:cTn id="56" dur="1" fill="hold">
                                          <p:stCondLst>
                                            <p:cond delay="499"/>
                                          </p:stCondLst>
                                        </p:cTn>
                                        <p:tgtEl>
                                          <p:spTgt spid="100"/>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105"/>
                                        </p:tgtEl>
                                        <p:attrNameLst>
                                          <p:attrName>style.visibility</p:attrName>
                                        </p:attrNameLst>
                                      </p:cBhvr>
                                      <p:to>
                                        <p:strVal val="visible"/>
                                      </p:to>
                                    </p:set>
                                    <p:animEffect transition="in" filter="fade">
                                      <p:cBhvr>
                                        <p:cTn id="59" dur="500"/>
                                        <p:tgtEl>
                                          <p:spTgt spid="105"/>
                                        </p:tgtEl>
                                      </p:cBhvr>
                                    </p:animEffect>
                                  </p:childTnLst>
                                </p:cTn>
                              </p:par>
                              <p:par>
                                <p:cTn id="60" presetID="10" presetClass="exit" presetSubtype="0" fill="hold" nodeType="withEffect">
                                  <p:stCondLst>
                                    <p:cond delay="0"/>
                                  </p:stCondLst>
                                  <p:childTnLst>
                                    <p:animEffect transition="out" filter="fade">
                                      <p:cBhvr>
                                        <p:cTn id="61" dur="500"/>
                                        <p:tgtEl>
                                          <p:spTgt spid="105"/>
                                        </p:tgtEl>
                                      </p:cBhvr>
                                    </p:animEffect>
                                    <p:set>
                                      <p:cBhvr>
                                        <p:cTn id="62" dur="1" fill="hold">
                                          <p:stCondLst>
                                            <p:cond delay="499"/>
                                          </p:stCondLst>
                                        </p:cTn>
                                        <p:tgtEl>
                                          <p:spTgt spid="10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06"/>
                                        </p:tgtEl>
                                      </p:cBhvr>
                                    </p:animEffect>
                                    <p:set>
                                      <p:cBhvr>
                                        <p:cTn id="72" dur="1" fill="hold">
                                          <p:stCondLst>
                                            <p:cond delay="499"/>
                                          </p:stCondLst>
                                        </p:cTn>
                                        <p:tgtEl>
                                          <p:spTgt spid="10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7"/>
                                        </p:tgtEl>
                                        <p:attrNameLst>
                                          <p:attrName>style.visibility</p:attrName>
                                        </p:attrNameLst>
                                      </p:cBhvr>
                                      <p:to>
                                        <p:strVal val="visible"/>
                                      </p:to>
                                    </p:set>
                                    <p:animEffect transition="in" filter="fade">
                                      <p:cBhvr>
                                        <p:cTn id="77" dur="500"/>
                                        <p:tgtEl>
                                          <p:spTgt spid="10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6" grpId="0" animBg="1"/>
      <p:bldP spid="106" grpId="1" animBg="1"/>
      <p:bldP spid="107" grpId="0" animBg="1"/>
      <p:bldP spid="107" grpId="1"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Motivation: Cross-Task Generalization</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124</a:t>
            </a:fld>
            <a:endParaRPr lang="en-US" dirty="0"/>
          </a:p>
        </p:txBody>
      </p:sp>
      <p:pic>
        <p:nvPicPr>
          <p:cNvPr id="95" name="Picture 94">
            <a:extLst>
              <a:ext uri="{FF2B5EF4-FFF2-40B4-BE49-F238E27FC236}">
                <a16:creationId xmlns:a16="http://schemas.microsoft.com/office/drawing/2014/main" id="{F6B861BC-22AD-6F48-A7F7-C847E796ED15}"/>
              </a:ext>
            </a:extLst>
          </p:cNvPr>
          <p:cNvPicPr>
            <a:picLocks noChangeAspect="1"/>
          </p:cNvPicPr>
          <p:nvPr/>
        </p:nvPicPr>
        <p:blipFill>
          <a:blip r:embed="rId3"/>
          <a:stretch>
            <a:fillRect/>
          </a:stretch>
        </p:blipFill>
        <p:spPr>
          <a:xfrm>
            <a:off x="5308867" y="3481317"/>
            <a:ext cx="1314699" cy="1019608"/>
          </a:xfrm>
          <a:prstGeom prst="rect">
            <a:avLst/>
          </a:prstGeom>
        </p:spPr>
      </p:pic>
      <p:sp>
        <p:nvSpPr>
          <p:cNvPr id="98" name="Chevron 97">
            <a:extLst>
              <a:ext uri="{FF2B5EF4-FFF2-40B4-BE49-F238E27FC236}">
                <a16:creationId xmlns:a16="http://schemas.microsoft.com/office/drawing/2014/main" id="{5B307530-A509-1C4E-BEE7-0BF9BBCD421D}"/>
              </a:ext>
            </a:extLst>
          </p:cNvPr>
          <p:cNvSpPr/>
          <p:nvPr/>
        </p:nvSpPr>
        <p:spPr>
          <a:xfrm rot="5400000">
            <a:off x="5745510" y="2954204"/>
            <a:ext cx="380452" cy="242000"/>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9" name="Chevron 98">
            <a:extLst>
              <a:ext uri="{FF2B5EF4-FFF2-40B4-BE49-F238E27FC236}">
                <a16:creationId xmlns:a16="http://schemas.microsoft.com/office/drawing/2014/main" id="{548BF3E8-72A7-9E42-8120-343D5DD0A826}"/>
              </a:ext>
            </a:extLst>
          </p:cNvPr>
          <p:cNvSpPr/>
          <p:nvPr/>
        </p:nvSpPr>
        <p:spPr>
          <a:xfrm rot="7601882">
            <a:off x="4027470" y="4550125"/>
            <a:ext cx="380452" cy="242000"/>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0" name="Chevron 99">
            <a:extLst>
              <a:ext uri="{FF2B5EF4-FFF2-40B4-BE49-F238E27FC236}">
                <a16:creationId xmlns:a16="http://schemas.microsoft.com/office/drawing/2014/main" id="{76C93647-D69D-4545-9566-79D51AE4B951}"/>
              </a:ext>
            </a:extLst>
          </p:cNvPr>
          <p:cNvSpPr/>
          <p:nvPr/>
        </p:nvSpPr>
        <p:spPr>
          <a:xfrm rot="5400000">
            <a:off x="5745510" y="4780667"/>
            <a:ext cx="380452" cy="242000"/>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3" name="Rectangle 102">
            <a:extLst>
              <a:ext uri="{FF2B5EF4-FFF2-40B4-BE49-F238E27FC236}">
                <a16:creationId xmlns:a16="http://schemas.microsoft.com/office/drawing/2014/main" id="{5E9D7A5A-5F2A-F341-A200-6D5163BDDD2F}"/>
              </a:ext>
            </a:extLst>
          </p:cNvPr>
          <p:cNvSpPr/>
          <p:nvPr/>
        </p:nvSpPr>
        <p:spPr>
          <a:xfrm>
            <a:off x="1865870" y="5428392"/>
            <a:ext cx="2275463" cy="400110"/>
          </a:xfrm>
          <a:prstGeom prst="rect">
            <a:avLst/>
          </a:prstGeom>
        </p:spPr>
        <p:txBody>
          <a:bodyPr wrap="square">
            <a:spAutoFit/>
          </a:bodyPr>
          <a:lstStyle/>
          <a:p>
            <a:pPr algn="ctr"/>
            <a:r>
              <a:rPr lang="en-US" sz="2000" i="1" dirty="0"/>
              <a:t>“30mins”, “an hour”</a:t>
            </a:r>
          </a:p>
        </p:txBody>
      </p:sp>
      <p:sp>
        <p:nvSpPr>
          <p:cNvPr id="104" name="Rectangle 103">
            <a:extLst>
              <a:ext uri="{FF2B5EF4-FFF2-40B4-BE49-F238E27FC236}">
                <a16:creationId xmlns:a16="http://schemas.microsoft.com/office/drawing/2014/main" id="{098B9560-0913-CF4B-A56C-1F8E4A3DE910}"/>
              </a:ext>
            </a:extLst>
          </p:cNvPr>
          <p:cNvSpPr/>
          <p:nvPr/>
        </p:nvSpPr>
        <p:spPr>
          <a:xfrm>
            <a:off x="4911180" y="5428392"/>
            <a:ext cx="1968499" cy="400110"/>
          </a:xfrm>
          <a:prstGeom prst="rect">
            <a:avLst/>
          </a:prstGeom>
        </p:spPr>
        <p:txBody>
          <a:bodyPr wrap="square">
            <a:spAutoFit/>
          </a:bodyPr>
          <a:lstStyle/>
          <a:p>
            <a:pPr algn="ctr"/>
            <a:r>
              <a:rPr lang="en-US" sz="2000" i="1" dirty="0"/>
              <a:t>“event duration”</a:t>
            </a:r>
          </a:p>
        </p:txBody>
      </p:sp>
      <p:sp>
        <p:nvSpPr>
          <p:cNvPr id="106" name="Chevron 105">
            <a:extLst>
              <a:ext uri="{FF2B5EF4-FFF2-40B4-BE49-F238E27FC236}">
                <a16:creationId xmlns:a16="http://schemas.microsoft.com/office/drawing/2014/main" id="{1D6801C6-C12D-5D43-A4A0-8D9524192B61}"/>
              </a:ext>
            </a:extLst>
          </p:cNvPr>
          <p:cNvSpPr/>
          <p:nvPr/>
        </p:nvSpPr>
        <p:spPr>
          <a:xfrm rot="2753014">
            <a:off x="7472143" y="4546092"/>
            <a:ext cx="380452" cy="242000"/>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8" name="Rectangle 107">
            <a:extLst>
              <a:ext uri="{FF2B5EF4-FFF2-40B4-BE49-F238E27FC236}">
                <a16:creationId xmlns:a16="http://schemas.microsoft.com/office/drawing/2014/main" id="{9389569C-66C4-A249-8E6A-A57966D4CA51}"/>
              </a:ext>
            </a:extLst>
          </p:cNvPr>
          <p:cNvSpPr/>
          <p:nvPr/>
        </p:nvSpPr>
        <p:spPr>
          <a:xfrm>
            <a:off x="7649525" y="5428392"/>
            <a:ext cx="2331225" cy="400110"/>
          </a:xfrm>
          <a:prstGeom prst="rect">
            <a:avLst/>
          </a:prstGeom>
        </p:spPr>
        <p:txBody>
          <a:bodyPr wrap="square">
            <a:spAutoFit/>
          </a:bodyPr>
          <a:lstStyle/>
          <a:p>
            <a:pPr algn="ctr"/>
            <a:r>
              <a:rPr lang="en-US" sz="2000" i="1" dirty="0"/>
              <a:t>“a valid question”</a:t>
            </a:r>
          </a:p>
        </p:txBody>
      </p:sp>
      <p:sp>
        <p:nvSpPr>
          <p:cNvPr id="20" name="Google Shape;711;p72">
            <a:extLst>
              <a:ext uri="{FF2B5EF4-FFF2-40B4-BE49-F238E27FC236}">
                <a16:creationId xmlns:a16="http://schemas.microsoft.com/office/drawing/2014/main" id="{D9C53ABE-4D86-FF49-96CF-BF918AFF31F9}"/>
              </a:ext>
            </a:extLst>
          </p:cNvPr>
          <p:cNvSpPr txBox="1"/>
          <p:nvPr/>
        </p:nvSpPr>
        <p:spPr>
          <a:xfrm>
            <a:off x="2225241" y="5909421"/>
            <a:ext cx="141213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Answering</a:t>
            </a:r>
            <a:endParaRPr sz="1600" i="1" dirty="0">
              <a:solidFill>
                <a:srgbClr val="980000"/>
              </a:solidFill>
              <a:latin typeface="Lato"/>
              <a:ea typeface="Lato"/>
              <a:cs typeface="Lato"/>
              <a:sym typeface="Lato"/>
            </a:endParaRPr>
          </a:p>
        </p:txBody>
      </p:sp>
      <p:sp>
        <p:nvSpPr>
          <p:cNvPr id="21" name="Google Shape;711;p72">
            <a:extLst>
              <a:ext uri="{FF2B5EF4-FFF2-40B4-BE49-F238E27FC236}">
                <a16:creationId xmlns:a16="http://schemas.microsoft.com/office/drawing/2014/main" id="{7D330FF4-13E5-1C4B-8934-04B40A7C255B}"/>
              </a:ext>
            </a:extLst>
          </p:cNvPr>
          <p:cNvSpPr txBox="1"/>
          <p:nvPr/>
        </p:nvSpPr>
        <p:spPr>
          <a:xfrm>
            <a:off x="5496313" y="5909421"/>
            <a:ext cx="939805"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Typing</a:t>
            </a:r>
            <a:endParaRPr sz="1400" i="1" dirty="0">
              <a:solidFill>
                <a:srgbClr val="980000"/>
              </a:solidFill>
              <a:latin typeface="Lato"/>
              <a:ea typeface="Lato"/>
              <a:cs typeface="Lato"/>
              <a:sym typeface="Lato"/>
            </a:endParaRPr>
          </a:p>
        </p:txBody>
      </p:sp>
      <p:sp>
        <p:nvSpPr>
          <p:cNvPr id="22" name="Google Shape;711;p72">
            <a:extLst>
              <a:ext uri="{FF2B5EF4-FFF2-40B4-BE49-F238E27FC236}">
                <a16:creationId xmlns:a16="http://schemas.microsoft.com/office/drawing/2014/main" id="{D99D60EE-AD7C-F848-811A-FC6DF0FD6B5E}"/>
              </a:ext>
            </a:extLst>
          </p:cNvPr>
          <p:cNvSpPr txBox="1"/>
          <p:nvPr/>
        </p:nvSpPr>
        <p:spPr>
          <a:xfrm>
            <a:off x="8372319" y="5909421"/>
            <a:ext cx="107000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400" i="1" dirty="0">
                <a:solidFill>
                  <a:srgbClr val="980000"/>
                </a:solidFill>
                <a:latin typeface="Lato"/>
                <a:ea typeface="Lato"/>
                <a:cs typeface="Lato"/>
                <a:sym typeface="Lato"/>
              </a:rPr>
              <a:t>Grammar Checker</a:t>
            </a:r>
            <a:endParaRPr sz="1400" i="1" dirty="0">
              <a:solidFill>
                <a:srgbClr val="980000"/>
              </a:solidFill>
              <a:latin typeface="Lato"/>
              <a:ea typeface="Lato"/>
              <a:cs typeface="Lato"/>
              <a:sym typeface="Lato"/>
            </a:endParaRPr>
          </a:p>
        </p:txBody>
      </p:sp>
      <p:sp>
        <p:nvSpPr>
          <p:cNvPr id="28" name="Alternate Process 27">
            <a:extLst>
              <a:ext uri="{FF2B5EF4-FFF2-40B4-BE49-F238E27FC236}">
                <a16:creationId xmlns:a16="http://schemas.microsoft.com/office/drawing/2014/main" id="{CDF2AAF2-DC7A-2542-8BA5-2932694AD4D7}"/>
              </a:ext>
            </a:extLst>
          </p:cNvPr>
          <p:cNvSpPr/>
          <p:nvPr/>
        </p:nvSpPr>
        <p:spPr>
          <a:xfrm>
            <a:off x="2688607" y="1638227"/>
            <a:ext cx="6464835" cy="817245"/>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r>
              <a:rPr lang="en-US" b="1" i="1" dirty="0">
                <a:solidFill>
                  <a:schemeClr val="tx1"/>
                </a:solidFill>
              </a:rPr>
              <a:t>Text: </a:t>
            </a:r>
            <a:r>
              <a:rPr lang="en-US" i="1" dirty="0">
                <a:solidFill>
                  <a:schemeClr val="tx1"/>
                </a:solidFill>
              </a:rPr>
              <a:t>She chose to make a salad for lunch tomorrow and Sunday. </a:t>
            </a:r>
            <a:br>
              <a:rPr lang="en-US" i="1" dirty="0">
                <a:solidFill>
                  <a:schemeClr val="tx1"/>
                </a:solidFill>
              </a:rPr>
            </a:br>
            <a:r>
              <a:rPr lang="en-US" b="1" i="1" dirty="0">
                <a:solidFill>
                  <a:schemeClr val="tx1"/>
                </a:solidFill>
              </a:rPr>
              <a:t>Question:</a:t>
            </a:r>
            <a:r>
              <a:rPr lang="en-US" i="1" dirty="0">
                <a:solidFill>
                  <a:schemeClr val="tx1"/>
                </a:solidFill>
              </a:rPr>
              <a:t> how long did it take for her to make a salad?</a:t>
            </a:r>
          </a:p>
        </p:txBody>
      </p:sp>
    </p:spTree>
    <p:extLst>
      <p:ext uri="{BB962C8B-B14F-4D97-AF65-F5344CB8AC3E}">
        <p14:creationId xmlns:p14="http://schemas.microsoft.com/office/powerpoint/2010/main" val="211138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xit" presetSubtype="0" fill="hold" nodeType="withEffect">
                                  <p:stCondLst>
                                    <p:cond delay="0"/>
                                  </p:stCondLst>
                                  <p:childTnLst>
                                    <p:animEffect transition="out" filter="fade">
                                      <p:cBhvr>
                                        <p:cTn id="9" dur="500"/>
                                        <p:tgtEl>
                                          <p:spTgt spid="95"/>
                                        </p:tgtEl>
                                      </p:cBhvr>
                                    </p:animEffect>
                                    <p:set>
                                      <p:cBhvr>
                                        <p:cTn id="10" dur="1" fill="hold">
                                          <p:stCondLst>
                                            <p:cond delay="499"/>
                                          </p:stCondLst>
                                        </p:cTn>
                                        <p:tgtEl>
                                          <p:spTgt spid="9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500"/>
                                        <p:tgtEl>
                                          <p:spTgt spid="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8"/>
                                        </p:tgtEl>
                                      </p:cBhvr>
                                    </p:animEffect>
                                    <p:set>
                                      <p:cBhvr>
                                        <p:cTn id="20" dur="1" fill="hold">
                                          <p:stCondLst>
                                            <p:cond delay="499"/>
                                          </p:stCondLst>
                                        </p:cTn>
                                        <p:tgtEl>
                                          <p:spTgt spid="9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9"/>
                                        </p:tgtEl>
                                      </p:cBhvr>
                                    </p:animEffect>
                                    <p:set>
                                      <p:cBhvr>
                                        <p:cTn id="30" dur="1" fill="hold">
                                          <p:stCondLst>
                                            <p:cond delay="499"/>
                                          </p:stCondLst>
                                        </p:cTn>
                                        <p:tgtEl>
                                          <p:spTgt spid="9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fade">
                                      <p:cBhvr>
                                        <p:cTn id="35" dur="500"/>
                                        <p:tgtEl>
                                          <p:spTgt spid="10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0"/>
                                        </p:tgtEl>
                                      </p:cBhvr>
                                    </p:animEffect>
                                    <p:set>
                                      <p:cBhvr>
                                        <p:cTn id="40" dur="1" fill="hold">
                                          <p:stCondLst>
                                            <p:cond delay="499"/>
                                          </p:stCondLst>
                                        </p:cTn>
                                        <p:tgtEl>
                                          <p:spTgt spid="10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6"/>
                                        </p:tgtEl>
                                        <p:attrNameLst>
                                          <p:attrName>style.visibility</p:attrName>
                                        </p:attrNameLst>
                                      </p:cBhvr>
                                      <p:to>
                                        <p:strVal val="visible"/>
                                      </p:to>
                                    </p:set>
                                    <p:animEffect transition="in" filter="fade">
                                      <p:cBhvr>
                                        <p:cTn id="45" dur="500"/>
                                        <p:tgtEl>
                                          <p:spTgt spid="10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06"/>
                                        </p:tgtEl>
                                      </p:cBhvr>
                                    </p:animEffect>
                                    <p:set>
                                      <p:cBhvr>
                                        <p:cTn id="50" dur="1" fill="hold">
                                          <p:stCondLst>
                                            <p:cond delay="499"/>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8" grpId="1" animBg="1"/>
      <p:bldP spid="99" grpId="0" animBg="1"/>
      <p:bldP spid="99" grpId="1" animBg="1"/>
      <p:bldP spid="100" grpId="0" animBg="1"/>
      <p:bldP spid="100" grpId="1" animBg="1"/>
      <p:bldP spid="106" grpId="0" animBg="1"/>
      <p:bldP spid="106" grpId="1" animBg="1"/>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93B2-86EB-6549-954C-48E1BA26C5CE}"/>
              </a:ext>
            </a:extLst>
          </p:cNvPr>
          <p:cNvSpPr>
            <a:spLocks noGrp="1"/>
          </p:cNvSpPr>
          <p:nvPr>
            <p:ph type="title"/>
          </p:nvPr>
        </p:nvSpPr>
        <p:spPr/>
        <p:txBody>
          <a:bodyPr/>
          <a:lstStyle/>
          <a:p>
            <a:r>
              <a:rPr lang="en-US" dirty="0"/>
              <a:t>Natural-Instructions: Construction (2)</a:t>
            </a:r>
          </a:p>
        </p:txBody>
      </p:sp>
      <p:sp>
        <p:nvSpPr>
          <p:cNvPr id="4" name="Slide Number Placeholder 3">
            <a:extLst>
              <a:ext uri="{FF2B5EF4-FFF2-40B4-BE49-F238E27FC236}">
                <a16:creationId xmlns:a16="http://schemas.microsoft.com/office/drawing/2014/main" id="{C8CBF774-98F1-BA4B-A2EF-A7B6E0D679F7}"/>
              </a:ext>
            </a:extLst>
          </p:cNvPr>
          <p:cNvSpPr>
            <a:spLocks noGrp="1"/>
          </p:cNvSpPr>
          <p:nvPr>
            <p:ph type="sldNum" sz="quarter" idx="10"/>
          </p:nvPr>
        </p:nvSpPr>
        <p:spPr/>
        <p:txBody>
          <a:bodyPr/>
          <a:lstStyle/>
          <a:p>
            <a:pPr>
              <a:defRPr/>
            </a:pPr>
            <a:fld id="{0121240C-47AF-2F4D-83B3-CC3EDF50F794}" type="slidenum">
              <a:rPr lang="en-US" smtClean="0"/>
              <a:pPr>
                <a:defRPr/>
              </a:pPr>
              <a:t>125</a:t>
            </a:fld>
            <a:endParaRPr lang="en-US" dirty="0"/>
          </a:p>
        </p:txBody>
      </p:sp>
      <p:sp>
        <p:nvSpPr>
          <p:cNvPr id="52" name="Down Arrow Callout 51">
            <a:extLst>
              <a:ext uri="{FF2B5EF4-FFF2-40B4-BE49-F238E27FC236}">
                <a16:creationId xmlns:a16="http://schemas.microsoft.com/office/drawing/2014/main" id="{40397FED-7C23-A24B-8137-2800FE6CF484}"/>
              </a:ext>
            </a:extLst>
          </p:cNvPr>
          <p:cNvSpPr/>
          <p:nvPr/>
        </p:nvSpPr>
        <p:spPr>
          <a:xfrm>
            <a:off x="9068586" y="1674795"/>
            <a:ext cx="2671705" cy="1071579"/>
          </a:xfrm>
          <a:prstGeom prst="downArrowCallout">
            <a:avLst>
              <a:gd name="adj1" fmla="val 25000"/>
              <a:gd name="adj2" fmla="val 25000"/>
              <a:gd name="adj3" fmla="val 15987"/>
              <a:gd name="adj4" fmla="val 702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collecting existing datasets </a:t>
            </a:r>
          </a:p>
        </p:txBody>
      </p:sp>
      <p:sp>
        <p:nvSpPr>
          <p:cNvPr id="53" name="Down Arrow Callout 52">
            <a:extLst>
              <a:ext uri="{FF2B5EF4-FFF2-40B4-BE49-F238E27FC236}">
                <a16:creationId xmlns:a16="http://schemas.microsoft.com/office/drawing/2014/main" id="{E002F6D1-D50C-994A-9CA3-A6EEC8195510}"/>
              </a:ext>
            </a:extLst>
          </p:cNvPr>
          <p:cNvSpPr/>
          <p:nvPr/>
        </p:nvSpPr>
        <p:spPr>
          <a:xfrm>
            <a:off x="9068586" y="2816965"/>
            <a:ext cx="2671705" cy="1071579"/>
          </a:xfrm>
          <a:prstGeom prst="downArrowCallout">
            <a:avLst>
              <a:gd name="adj1" fmla="val 25000"/>
              <a:gd name="adj2" fmla="val 25000"/>
              <a:gd name="adj3" fmla="val 15987"/>
              <a:gd name="adj4" fmla="val 70282"/>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t>dividing crowdsourcing instructions into minimal tasks</a:t>
            </a:r>
          </a:p>
        </p:txBody>
      </p:sp>
      <p:sp>
        <p:nvSpPr>
          <p:cNvPr id="54" name="Down Arrow Callout 53">
            <a:extLst>
              <a:ext uri="{FF2B5EF4-FFF2-40B4-BE49-F238E27FC236}">
                <a16:creationId xmlns:a16="http://schemas.microsoft.com/office/drawing/2014/main" id="{D34F54C5-B97A-5149-89B4-F2B6CB000B97}"/>
              </a:ext>
            </a:extLst>
          </p:cNvPr>
          <p:cNvSpPr/>
          <p:nvPr/>
        </p:nvSpPr>
        <p:spPr>
          <a:xfrm>
            <a:off x="9068584" y="3958041"/>
            <a:ext cx="2671705" cy="1071579"/>
          </a:xfrm>
          <a:prstGeom prst="downArrowCallout">
            <a:avLst>
              <a:gd name="adj1" fmla="val 25000"/>
              <a:gd name="adj2" fmla="val 25000"/>
              <a:gd name="adj3" fmla="val 16823"/>
              <a:gd name="adj4" fmla="val 65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instructions schema</a:t>
            </a:r>
          </a:p>
        </p:txBody>
      </p:sp>
      <p:sp>
        <p:nvSpPr>
          <p:cNvPr id="55" name="Rectangle 54">
            <a:extLst>
              <a:ext uri="{FF2B5EF4-FFF2-40B4-BE49-F238E27FC236}">
                <a16:creationId xmlns:a16="http://schemas.microsoft.com/office/drawing/2014/main" id="{1149DAEE-0609-3E4A-B026-4A2C3251AC4F}"/>
              </a:ext>
            </a:extLst>
          </p:cNvPr>
          <p:cNvSpPr/>
          <p:nvPr/>
        </p:nvSpPr>
        <p:spPr>
          <a:xfrm>
            <a:off x="9068583" y="5109178"/>
            <a:ext cx="2671705" cy="780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mapping crowdsourcing instructions to the schema</a:t>
            </a:r>
          </a:p>
        </p:txBody>
      </p:sp>
      <p:sp>
        <p:nvSpPr>
          <p:cNvPr id="56" name="Google Shape;908;p85">
            <a:extLst>
              <a:ext uri="{FF2B5EF4-FFF2-40B4-BE49-F238E27FC236}">
                <a16:creationId xmlns:a16="http://schemas.microsoft.com/office/drawing/2014/main" id="{2B87173F-8F2D-244E-961E-A24C4B34722F}"/>
              </a:ext>
            </a:extLst>
          </p:cNvPr>
          <p:cNvSpPr/>
          <p:nvPr/>
        </p:nvSpPr>
        <p:spPr>
          <a:xfrm>
            <a:off x="664028" y="1825625"/>
            <a:ext cx="4484914" cy="2213749"/>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57" name="Google Shape;909;p85">
            <a:extLst>
              <a:ext uri="{FF2B5EF4-FFF2-40B4-BE49-F238E27FC236}">
                <a16:creationId xmlns:a16="http://schemas.microsoft.com/office/drawing/2014/main" id="{BAB05A0B-47B3-E943-A81D-0BB56D809F4A}"/>
              </a:ext>
            </a:extLst>
          </p:cNvPr>
          <p:cNvSpPr/>
          <p:nvPr/>
        </p:nvSpPr>
        <p:spPr>
          <a:xfrm>
            <a:off x="819888" y="2377335"/>
            <a:ext cx="1925023"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Positive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58" name="Google Shape;913;p85">
            <a:extLst>
              <a:ext uri="{FF2B5EF4-FFF2-40B4-BE49-F238E27FC236}">
                <a16:creationId xmlns:a16="http://schemas.microsoft.com/office/drawing/2014/main" id="{648BF6CE-9A19-9E42-9F15-A71B5937DDF0}"/>
              </a:ext>
            </a:extLst>
          </p:cNvPr>
          <p:cNvSpPr/>
          <p:nvPr/>
        </p:nvSpPr>
        <p:spPr>
          <a:xfrm>
            <a:off x="802831" y="1981413"/>
            <a:ext cx="751481"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Definition</a:t>
            </a:r>
            <a:endParaRPr dirty="0"/>
          </a:p>
        </p:txBody>
      </p:sp>
      <p:sp>
        <p:nvSpPr>
          <p:cNvPr id="59" name="Google Shape;914;p85">
            <a:extLst>
              <a:ext uri="{FF2B5EF4-FFF2-40B4-BE49-F238E27FC236}">
                <a16:creationId xmlns:a16="http://schemas.microsoft.com/office/drawing/2014/main" id="{8892B1B2-2C64-DC46-A16D-50AF0B0466D0}"/>
              </a:ext>
            </a:extLst>
          </p:cNvPr>
          <p:cNvSpPr/>
          <p:nvPr/>
        </p:nvSpPr>
        <p:spPr>
          <a:xfrm>
            <a:off x="1601082" y="1983521"/>
            <a:ext cx="1190784"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Things to Avoid</a:t>
            </a:r>
            <a:endParaRPr dirty="0"/>
          </a:p>
        </p:txBody>
      </p:sp>
      <p:sp>
        <p:nvSpPr>
          <p:cNvPr id="60" name="Google Shape;915;p85">
            <a:extLst>
              <a:ext uri="{FF2B5EF4-FFF2-40B4-BE49-F238E27FC236}">
                <a16:creationId xmlns:a16="http://schemas.microsoft.com/office/drawing/2014/main" id="{9397264D-9D71-DE43-A932-D4BC9BB05BD0}"/>
              </a:ext>
            </a:extLst>
          </p:cNvPr>
          <p:cNvSpPr/>
          <p:nvPr/>
        </p:nvSpPr>
        <p:spPr>
          <a:xfrm>
            <a:off x="2847602" y="1981413"/>
            <a:ext cx="1434306"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Emphasize/Caution</a:t>
            </a:r>
            <a:endParaRPr dirty="0"/>
          </a:p>
        </p:txBody>
      </p:sp>
      <p:sp>
        <p:nvSpPr>
          <p:cNvPr id="61" name="Google Shape;916;p85">
            <a:extLst>
              <a:ext uri="{FF2B5EF4-FFF2-40B4-BE49-F238E27FC236}">
                <a16:creationId xmlns:a16="http://schemas.microsoft.com/office/drawing/2014/main" id="{D1918A03-3D94-7541-85AB-21A44E732029}"/>
              </a:ext>
            </a:extLst>
          </p:cNvPr>
          <p:cNvSpPr/>
          <p:nvPr/>
        </p:nvSpPr>
        <p:spPr>
          <a:xfrm>
            <a:off x="1129404" y="2754505"/>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63" name="Google Shape;918;p85">
            <a:extLst>
              <a:ext uri="{FF2B5EF4-FFF2-40B4-BE49-F238E27FC236}">
                <a16:creationId xmlns:a16="http://schemas.microsoft.com/office/drawing/2014/main" id="{22023546-1570-0542-B797-CFFC97A3F751}"/>
              </a:ext>
            </a:extLst>
          </p:cNvPr>
          <p:cNvSpPr/>
          <p:nvPr/>
        </p:nvSpPr>
        <p:spPr>
          <a:xfrm>
            <a:off x="1232008"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64" name="Google Shape;919;p85">
            <a:extLst>
              <a:ext uri="{FF2B5EF4-FFF2-40B4-BE49-F238E27FC236}">
                <a16:creationId xmlns:a16="http://schemas.microsoft.com/office/drawing/2014/main" id="{C0493C1A-2164-D040-9A4D-34A28BDD94E6}"/>
              </a:ext>
            </a:extLst>
          </p:cNvPr>
          <p:cNvSpPr/>
          <p:nvPr/>
        </p:nvSpPr>
        <p:spPr>
          <a:xfrm>
            <a:off x="1845024"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65" name="Google Shape;920;p85">
            <a:extLst>
              <a:ext uri="{FF2B5EF4-FFF2-40B4-BE49-F238E27FC236}">
                <a16:creationId xmlns:a16="http://schemas.microsoft.com/office/drawing/2014/main" id="{E815FE10-D637-724C-BFB9-4EA7B6A49A79}"/>
              </a:ext>
            </a:extLst>
          </p:cNvPr>
          <p:cNvSpPr/>
          <p:nvPr/>
        </p:nvSpPr>
        <p:spPr>
          <a:xfrm>
            <a:off x="1539935" y="339877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71" name="Google Shape;926;p85">
            <a:extLst>
              <a:ext uri="{FF2B5EF4-FFF2-40B4-BE49-F238E27FC236}">
                <a16:creationId xmlns:a16="http://schemas.microsoft.com/office/drawing/2014/main" id="{BDE9EB91-8645-7246-9AA0-556D6241B333}"/>
              </a:ext>
            </a:extLst>
          </p:cNvPr>
          <p:cNvSpPr/>
          <p:nvPr/>
        </p:nvSpPr>
        <p:spPr>
          <a:xfrm>
            <a:off x="4337644" y="1981413"/>
            <a:ext cx="642681" cy="27370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Prompt</a:t>
            </a:r>
            <a:endParaRPr dirty="0"/>
          </a:p>
        </p:txBody>
      </p:sp>
      <p:sp>
        <p:nvSpPr>
          <p:cNvPr id="85" name="Google Shape;909;p85">
            <a:extLst>
              <a:ext uri="{FF2B5EF4-FFF2-40B4-BE49-F238E27FC236}">
                <a16:creationId xmlns:a16="http://schemas.microsoft.com/office/drawing/2014/main" id="{77256334-4D26-5A44-A3B9-7AD87A579E00}"/>
              </a:ext>
            </a:extLst>
          </p:cNvPr>
          <p:cNvSpPr/>
          <p:nvPr/>
        </p:nvSpPr>
        <p:spPr>
          <a:xfrm>
            <a:off x="3024523" y="2374028"/>
            <a:ext cx="1937806"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Negative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86" name="Google Shape;916;p85">
            <a:extLst>
              <a:ext uri="{FF2B5EF4-FFF2-40B4-BE49-F238E27FC236}">
                <a16:creationId xmlns:a16="http://schemas.microsoft.com/office/drawing/2014/main" id="{D10EF0E7-F3F3-BA46-A46E-8E5178B5EC53}"/>
              </a:ext>
            </a:extLst>
          </p:cNvPr>
          <p:cNvSpPr/>
          <p:nvPr/>
        </p:nvSpPr>
        <p:spPr>
          <a:xfrm>
            <a:off x="3354966" y="2751198"/>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87" name="Google Shape;918;p85">
            <a:extLst>
              <a:ext uri="{FF2B5EF4-FFF2-40B4-BE49-F238E27FC236}">
                <a16:creationId xmlns:a16="http://schemas.microsoft.com/office/drawing/2014/main" id="{4BAC33A9-F1BA-7642-B0B4-8CF5C169EF95}"/>
              </a:ext>
            </a:extLst>
          </p:cNvPr>
          <p:cNvSpPr/>
          <p:nvPr/>
        </p:nvSpPr>
        <p:spPr>
          <a:xfrm>
            <a:off x="3457570"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88" name="Google Shape;919;p85">
            <a:extLst>
              <a:ext uri="{FF2B5EF4-FFF2-40B4-BE49-F238E27FC236}">
                <a16:creationId xmlns:a16="http://schemas.microsoft.com/office/drawing/2014/main" id="{C0C5AF69-F7B5-B046-93D4-8E0C4A0A7A39}"/>
              </a:ext>
            </a:extLst>
          </p:cNvPr>
          <p:cNvSpPr/>
          <p:nvPr/>
        </p:nvSpPr>
        <p:spPr>
          <a:xfrm>
            <a:off x="4070586"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89" name="Google Shape;920;p85">
            <a:extLst>
              <a:ext uri="{FF2B5EF4-FFF2-40B4-BE49-F238E27FC236}">
                <a16:creationId xmlns:a16="http://schemas.microsoft.com/office/drawing/2014/main" id="{A65F3AC3-205D-1B48-BB0A-88E019C90538}"/>
              </a:ext>
            </a:extLst>
          </p:cNvPr>
          <p:cNvSpPr/>
          <p:nvPr/>
        </p:nvSpPr>
        <p:spPr>
          <a:xfrm>
            <a:off x="3441200" y="3379214"/>
            <a:ext cx="509376"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Reason</a:t>
            </a:r>
            <a:endParaRPr sz="1600" dirty="0"/>
          </a:p>
        </p:txBody>
      </p:sp>
      <p:sp>
        <p:nvSpPr>
          <p:cNvPr id="90" name="Google Shape;924;p85">
            <a:extLst>
              <a:ext uri="{FF2B5EF4-FFF2-40B4-BE49-F238E27FC236}">
                <a16:creationId xmlns:a16="http://schemas.microsoft.com/office/drawing/2014/main" id="{7C124A96-1869-A74D-8637-FBB1690F51ED}"/>
              </a:ext>
            </a:extLst>
          </p:cNvPr>
          <p:cNvSpPr/>
          <p:nvPr/>
        </p:nvSpPr>
        <p:spPr>
          <a:xfrm>
            <a:off x="3981976" y="3379653"/>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Suggestion</a:t>
            </a:r>
            <a:endParaRPr sz="1600" dirty="0"/>
          </a:p>
        </p:txBody>
      </p:sp>
      <p:sp>
        <p:nvSpPr>
          <p:cNvPr id="5" name="Rectangle 4">
            <a:extLst>
              <a:ext uri="{FF2B5EF4-FFF2-40B4-BE49-F238E27FC236}">
                <a16:creationId xmlns:a16="http://schemas.microsoft.com/office/drawing/2014/main" id="{6B3F5C31-B8B7-F443-9C6A-D8C4CBD70999}"/>
              </a:ext>
            </a:extLst>
          </p:cNvPr>
          <p:cNvSpPr/>
          <p:nvPr/>
        </p:nvSpPr>
        <p:spPr>
          <a:xfrm>
            <a:off x="1695094" y="1489701"/>
            <a:ext cx="2164952" cy="369332"/>
          </a:xfrm>
          <a:prstGeom prst="rect">
            <a:avLst/>
          </a:prstGeom>
        </p:spPr>
        <p:txBody>
          <a:bodyPr wrap="none">
            <a:spAutoFit/>
          </a:bodyPr>
          <a:lstStyle/>
          <a:p>
            <a:pPr>
              <a:spcBef>
                <a:spcPts val="0"/>
              </a:spcBef>
              <a:spcAft>
                <a:spcPts val="0"/>
              </a:spcAft>
            </a:pPr>
            <a:r>
              <a:rPr lang="en-US" b="1">
                <a:solidFill>
                  <a:srgbClr val="980000"/>
                </a:solidFill>
                <a:latin typeface="Lato"/>
                <a:ea typeface="Lato"/>
                <a:cs typeface="Lato"/>
                <a:sym typeface="Lato"/>
              </a:rPr>
              <a:t>instructions </a:t>
            </a:r>
            <a:r>
              <a:rPr lang="en-US" b="1" dirty="0">
                <a:solidFill>
                  <a:srgbClr val="980000"/>
                </a:solidFill>
                <a:latin typeface="Lato"/>
                <a:ea typeface="Lato"/>
                <a:cs typeface="Lato"/>
                <a:sym typeface="Lato"/>
              </a:rPr>
              <a:t>schema</a:t>
            </a:r>
            <a:r>
              <a:rPr lang="en-US" b="1" dirty="0">
                <a:latin typeface="Lato"/>
                <a:ea typeface="Lato"/>
                <a:cs typeface="Lato"/>
                <a:sym typeface="Lato"/>
              </a:rPr>
              <a:t> </a:t>
            </a:r>
          </a:p>
        </p:txBody>
      </p:sp>
      <p:cxnSp>
        <p:nvCxnSpPr>
          <p:cNvPr id="36" name="Google Shape;902;p84">
            <a:extLst>
              <a:ext uri="{FF2B5EF4-FFF2-40B4-BE49-F238E27FC236}">
                <a16:creationId xmlns:a16="http://schemas.microsoft.com/office/drawing/2014/main" id="{2DBF220C-48CF-F64E-8AC3-57DA56F915B2}"/>
              </a:ext>
            </a:extLst>
          </p:cNvPr>
          <p:cNvCxnSpPr>
            <a:cxnSpLocks/>
            <a:endCxn id="58" idx="2"/>
          </p:cNvCxnSpPr>
          <p:nvPr/>
        </p:nvCxnSpPr>
        <p:spPr>
          <a:xfrm rot="10800000">
            <a:off x="1178573" y="2255120"/>
            <a:ext cx="3201409" cy="2485896"/>
          </a:xfrm>
          <a:prstGeom prst="curvedConnector2">
            <a:avLst/>
          </a:prstGeom>
          <a:noFill/>
          <a:ln w="9525" cap="flat" cmpd="sng">
            <a:solidFill>
              <a:srgbClr val="FF0000"/>
            </a:solidFill>
            <a:prstDash val="solid"/>
            <a:round/>
            <a:headEnd type="stealth" w="med" len="med"/>
            <a:tailEnd type="stealth" w="med" len="med"/>
          </a:ln>
        </p:spPr>
      </p:cxnSp>
      <p:sp>
        <p:nvSpPr>
          <p:cNvPr id="25" name="Rectangle 24">
            <a:extLst>
              <a:ext uri="{FF2B5EF4-FFF2-40B4-BE49-F238E27FC236}">
                <a16:creationId xmlns:a16="http://schemas.microsoft.com/office/drawing/2014/main" id="{528D9917-562D-4848-A97D-C4A3F687E821}"/>
              </a:ext>
            </a:extLst>
          </p:cNvPr>
          <p:cNvSpPr/>
          <p:nvPr/>
        </p:nvSpPr>
        <p:spPr>
          <a:xfrm>
            <a:off x="1527918" y="6296025"/>
            <a:ext cx="2852063" cy="425501"/>
          </a:xfrm>
          <a:prstGeom prst="rect">
            <a:avLst/>
          </a:prstGeom>
        </p:spPr>
        <p:txBody>
          <a:bodyPr wrap="none">
            <a:spAutoFit/>
          </a:bodyPr>
          <a:lstStyle/>
          <a:p>
            <a:pPr marL="795847" lvl="1">
              <a:lnSpc>
                <a:spcPct val="115000"/>
              </a:lnSpc>
              <a:spcBef>
                <a:spcPts val="0"/>
              </a:spcBef>
              <a:spcAft>
                <a:spcPts val="0"/>
              </a:spcAft>
              <a:buClr>
                <a:srgbClr val="434343"/>
              </a:buClr>
              <a:buSzPts val="1400"/>
            </a:pPr>
            <a:r>
              <a:rPr lang="en-US" sz="2000" dirty="0">
                <a:latin typeface="Lato"/>
                <a:ea typeface="Lato"/>
                <a:cs typeface="Lato"/>
                <a:sym typeface="Lato"/>
              </a:rPr>
              <a:t>DROP </a:t>
            </a:r>
            <a:r>
              <a:rPr lang="en-US" sz="1400" dirty="0">
                <a:solidFill>
                  <a:schemeClr val="bg1">
                    <a:lumMod val="50000"/>
                  </a:schemeClr>
                </a:solidFill>
                <a:latin typeface="Lato"/>
                <a:ea typeface="Lato"/>
                <a:cs typeface="Lato"/>
                <a:sym typeface="Lato"/>
              </a:rPr>
              <a:t>[</a:t>
            </a:r>
            <a:r>
              <a:rPr lang="en-US" sz="1400" dirty="0" err="1">
                <a:solidFill>
                  <a:schemeClr val="bg1">
                    <a:lumMod val="50000"/>
                  </a:schemeClr>
                </a:solidFill>
                <a:latin typeface="Lato"/>
                <a:ea typeface="Lato"/>
                <a:cs typeface="Lato"/>
                <a:sym typeface="Lato"/>
              </a:rPr>
              <a:t>Dua</a:t>
            </a:r>
            <a:r>
              <a:rPr lang="en-US" sz="1400" dirty="0">
                <a:solidFill>
                  <a:schemeClr val="bg1">
                    <a:lumMod val="50000"/>
                  </a:schemeClr>
                </a:solidFill>
                <a:latin typeface="Lato"/>
                <a:ea typeface="Lato"/>
                <a:cs typeface="Lato"/>
                <a:sym typeface="Lato"/>
              </a:rPr>
              <a:t> et al. 2019]</a:t>
            </a:r>
          </a:p>
        </p:txBody>
      </p:sp>
      <p:pic>
        <p:nvPicPr>
          <p:cNvPr id="8" name="Picture 7" descr="A picture containing text, newspaper, screenshot&#10;&#10;Description automatically generated">
            <a:extLst>
              <a:ext uri="{FF2B5EF4-FFF2-40B4-BE49-F238E27FC236}">
                <a16:creationId xmlns:a16="http://schemas.microsoft.com/office/drawing/2014/main" id="{1D17ECDC-58A7-C047-9326-AED5FE9604DB}"/>
              </a:ext>
            </a:extLst>
          </p:cNvPr>
          <p:cNvPicPr>
            <a:picLocks noChangeAspect="1"/>
          </p:cNvPicPr>
          <p:nvPr/>
        </p:nvPicPr>
        <p:blipFill>
          <a:blip r:embed="rId3"/>
          <a:stretch>
            <a:fillRect/>
          </a:stretch>
        </p:blipFill>
        <p:spPr>
          <a:xfrm>
            <a:off x="4482585" y="2376437"/>
            <a:ext cx="7497254" cy="43450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7795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10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1000"/>
                                        <p:tgtEl>
                                          <p:spTgt spid="58"/>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1000"/>
                                        <p:tgtEl>
                                          <p:spTgt spid="59"/>
                                        </p:tgtEl>
                                      </p:cBhvr>
                                    </p:animEffect>
                                  </p:childTnLst>
                                </p:cTn>
                              </p:par>
                              <p:par>
                                <p:cTn id="17" presetID="10"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1000"/>
                                        <p:tgtEl>
                                          <p:spTgt spid="60"/>
                                        </p:tgtEl>
                                      </p:cBhvr>
                                    </p:animEffect>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1000"/>
                                        <p:tgtEl>
                                          <p:spTgt spid="61"/>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10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10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1000"/>
                                        <p:tgtEl>
                                          <p:spTgt spid="65"/>
                                        </p:tgtEl>
                                      </p:cBhvr>
                                    </p:animEffect>
                                  </p:childTnLst>
                                </p:cTn>
                              </p:par>
                              <p:par>
                                <p:cTn id="32" presetID="10" presetClass="entr" presetSubtype="0" fill="hold"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10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1000"/>
                                        <p:tgtEl>
                                          <p:spTgt spid="85"/>
                                        </p:tgtEl>
                                      </p:cBhvr>
                                    </p:animEffect>
                                  </p:childTnLst>
                                </p:cTn>
                              </p:par>
                              <p:par>
                                <p:cTn id="38" presetID="10" presetClass="entr" presetSubtype="0" fill="hold"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childTnLst>
                                </p:cTn>
                              </p:par>
                              <p:par>
                                <p:cTn id="41" presetID="10" presetClass="entr" presetSubtype="0"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fade">
                                      <p:cBhvr>
                                        <p:cTn id="43" dur="1000"/>
                                        <p:tgtEl>
                                          <p:spTgt spid="87"/>
                                        </p:tgtEl>
                                      </p:cBhvr>
                                    </p:animEffect>
                                  </p:childTnLst>
                                </p:cTn>
                              </p:par>
                              <p:par>
                                <p:cTn id="44" presetID="10" presetClass="entr" presetSubtype="0"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1000"/>
                                        <p:tgtEl>
                                          <p:spTgt spid="88"/>
                                        </p:tgtEl>
                                      </p:cBhvr>
                                    </p:animEffect>
                                  </p:childTnLst>
                                </p:cTn>
                              </p:par>
                              <p:par>
                                <p:cTn id="47" presetID="10" presetClass="entr" presetSubtype="0" fill="hold" nodeType="with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fade">
                                      <p:cBhvr>
                                        <p:cTn id="49" dur="1000"/>
                                        <p:tgtEl>
                                          <p:spTgt spid="89"/>
                                        </p:tgtEl>
                                      </p:cBhvr>
                                    </p:animEffect>
                                  </p:childTnLst>
                                </p:cTn>
                              </p:par>
                              <p:par>
                                <p:cTn id="50" presetID="10" presetClass="entr" presetSubtype="0" fill="hold" nodeType="with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1000"/>
                                        <p:tgtEl>
                                          <p:spTgt spid="90"/>
                                        </p:tgtEl>
                                      </p:cBhvr>
                                    </p:animEffect>
                                  </p:childTnLst>
                                </p:cTn>
                              </p:par>
                              <p:par>
                                <p:cTn id="53" presetID="10"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93B2-86EB-6549-954C-48E1BA26C5CE}"/>
              </a:ext>
            </a:extLst>
          </p:cNvPr>
          <p:cNvSpPr>
            <a:spLocks noGrp="1"/>
          </p:cNvSpPr>
          <p:nvPr>
            <p:ph type="title"/>
          </p:nvPr>
        </p:nvSpPr>
        <p:spPr/>
        <p:txBody>
          <a:bodyPr/>
          <a:lstStyle/>
          <a:p>
            <a:r>
              <a:rPr lang="en-US" dirty="0"/>
              <a:t>Natural-Instructions: Construction (2)</a:t>
            </a:r>
          </a:p>
        </p:txBody>
      </p:sp>
      <p:sp>
        <p:nvSpPr>
          <p:cNvPr id="3" name="Content Placeholder 2">
            <a:extLst>
              <a:ext uri="{FF2B5EF4-FFF2-40B4-BE49-F238E27FC236}">
                <a16:creationId xmlns:a16="http://schemas.microsoft.com/office/drawing/2014/main" id="{F8B6ECA9-BFF4-184A-A1E1-2C3691FC65B9}"/>
              </a:ext>
            </a:extLst>
          </p:cNvPr>
          <p:cNvSpPr>
            <a:spLocks noGrp="1"/>
          </p:cNvSpPr>
          <p:nvPr>
            <p:ph idx="1"/>
          </p:nvPr>
        </p:nvSpPr>
        <p:spPr>
          <a:xfrm>
            <a:off x="838200" y="1825625"/>
            <a:ext cx="8230386" cy="4351338"/>
          </a:xfrm>
        </p:spPr>
        <p:txBody>
          <a:bodyPr/>
          <a:lstStyle/>
          <a:p>
            <a:pPr marL="338647" indent="0">
              <a:lnSpc>
                <a:spcPct val="115000"/>
              </a:lnSpc>
              <a:spcBef>
                <a:spcPts val="0"/>
              </a:spcBef>
              <a:spcAft>
                <a:spcPts val="0"/>
              </a:spcAft>
              <a:buClr>
                <a:srgbClr val="434343"/>
              </a:buClr>
              <a:buSzPts val="1400"/>
              <a:buNone/>
            </a:pPr>
            <a:endParaRPr lang="en-US" sz="2000" dirty="0">
              <a:latin typeface="Lato"/>
              <a:ea typeface="Lato"/>
              <a:cs typeface="Lato"/>
              <a:sym typeface="Lato"/>
            </a:endParaRPr>
          </a:p>
        </p:txBody>
      </p:sp>
      <p:sp>
        <p:nvSpPr>
          <p:cNvPr id="4" name="Slide Number Placeholder 3">
            <a:extLst>
              <a:ext uri="{FF2B5EF4-FFF2-40B4-BE49-F238E27FC236}">
                <a16:creationId xmlns:a16="http://schemas.microsoft.com/office/drawing/2014/main" id="{C8CBF774-98F1-BA4B-A2EF-A7B6E0D679F7}"/>
              </a:ext>
            </a:extLst>
          </p:cNvPr>
          <p:cNvSpPr>
            <a:spLocks noGrp="1"/>
          </p:cNvSpPr>
          <p:nvPr>
            <p:ph type="sldNum" sz="quarter" idx="10"/>
          </p:nvPr>
        </p:nvSpPr>
        <p:spPr/>
        <p:txBody>
          <a:bodyPr/>
          <a:lstStyle/>
          <a:p>
            <a:pPr>
              <a:defRPr/>
            </a:pPr>
            <a:fld id="{0121240C-47AF-2F4D-83B3-CC3EDF50F794}" type="slidenum">
              <a:rPr lang="en-US" smtClean="0"/>
              <a:pPr>
                <a:defRPr/>
              </a:pPr>
              <a:t>126</a:t>
            </a:fld>
            <a:endParaRPr lang="en-US" dirty="0"/>
          </a:p>
        </p:txBody>
      </p:sp>
      <p:sp>
        <p:nvSpPr>
          <p:cNvPr id="52" name="Down Arrow Callout 51">
            <a:extLst>
              <a:ext uri="{FF2B5EF4-FFF2-40B4-BE49-F238E27FC236}">
                <a16:creationId xmlns:a16="http://schemas.microsoft.com/office/drawing/2014/main" id="{40397FED-7C23-A24B-8137-2800FE6CF484}"/>
              </a:ext>
            </a:extLst>
          </p:cNvPr>
          <p:cNvSpPr/>
          <p:nvPr/>
        </p:nvSpPr>
        <p:spPr>
          <a:xfrm>
            <a:off x="9068586" y="1674795"/>
            <a:ext cx="2671705" cy="1071579"/>
          </a:xfrm>
          <a:prstGeom prst="downArrowCallout">
            <a:avLst>
              <a:gd name="adj1" fmla="val 25000"/>
              <a:gd name="adj2" fmla="val 25000"/>
              <a:gd name="adj3" fmla="val 15987"/>
              <a:gd name="adj4" fmla="val 702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collecting existing datasets </a:t>
            </a:r>
          </a:p>
        </p:txBody>
      </p:sp>
      <p:sp>
        <p:nvSpPr>
          <p:cNvPr id="53" name="Down Arrow Callout 52">
            <a:extLst>
              <a:ext uri="{FF2B5EF4-FFF2-40B4-BE49-F238E27FC236}">
                <a16:creationId xmlns:a16="http://schemas.microsoft.com/office/drawing/2014/main" id="{E002F6D1-D50C-994A-9CA3-A6EEC8195510}"/>
              </a:ext>
            </a:extLst>
          </p:cNvPr>
          <p:cNvSpPr/>
          <p:nvPr/>
        </p:nvSpPr>
        <p:spPr>
          <a:xfrm>
            <a:off x="9068586" y="2816965"/>
            <a:ext cx="2671705" cy="1071579"/>
          </a:xfrm>
          <a:prstGeom prst="downArrowCallout">
            <a:avLst>
              <a:gd name="adj1" fmla="val 25000"/>
              <a:gd name="adj2" fmla="val 25000"/>
              <a:gd name="adj3" fmla="val 15987"/>
              <a:gd name="adj4" fmla="val 70282"/>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t>dividing crowdsourcing instructions into minimal tasks</a:t>
            </a:r>
          </a:p>
        </p:txBody>
      </p:sp>
      <p:sp>
        <p:nvSpPr>
          <p:cNvPr id="54" name="Down Arrow Callout 53">
            <a:extLst>
              <a:ext uri="{FF2B5EF4-FFF2-40B4-BE49-F238E27FC236}">
                <a16:creationId xmlns:a16="http://schemas.microsoft.com/office/drawing/2014/main" id="{D34F54C5-B97A-5149-89B4-F2B6CB000B97}"/>
              </a:ext>
            </a:extLst>
          </p:cNvPr>
          <p:cNvSpPr/>
          <p:nvPr/>
        </p:nvSpPr>
        <p:spPr>
          <a:xfrm>
            <a:off x="9068584" y="3958041"/>
            <a:ext cx="2671705" cy="1071579"/>
          </a:xfrm>
          <a:prstGeom prst="downArrowCallout">
            <a:avLst>
              <a:gd name="adj1" fmla="val 25000"/>
              <a:gd name="adj2" fmla="val 25000"/>
              <a:gd name="adj3" fmla="val 16823"/>
              <a:gd name="adj4" fmla="val 65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instructions schema</a:t>
            </a:r>
          </a:p>
        </p:txBody>
      </p:sp>
      <p:sp>
        <p:nvSpPr>
          <p:cNvPr id="55" name="Rectangle 54">
            <a:extLst>
              <a:ext uri="{FF2B5EF4-FFF2-40B4-BE49-F238E27FC236}">
                <a16:creationId xmlns:a16="http://schemas.microsoft.com/office/drawing/2014/main" id="{1149DAEE-0609-3E4A-B026-4A2C3251AC4F}"/>
              </a:ext>
            </a:extLst>
          </p:cNvPr>
          <p:cNvSpPr/>
          <p:nvPr/>
        </p:nvSpPr>
        <p:spPr>
          <a:xfrm>
            <a:off x="9068583" y="5109178"/>
            <a:ext cx="2671705" cy="780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mapping crowdsourcing instructions to the schema</a:t>
            </a:r>
          </a:p>
        </p:txBody>
      </p:sp>
      <p:sp>
        <p:nvSpPr>
          <p:cNvPr id="56" name="Google Shape;908;p85">
            <a:extLst>
              <a:ext uri="{FF2B5EF4-FFF2-40B4-BE49-F238E27FC236}">
                <a16:creationId xmlns:a16="http://schemas.microsoft.com/office/drawing/2014/main" id="{2B87173F-8F2D-244E-961E-A24C4B34722F}"/>
              </a:ext>
            </a:extLst>
          </p:cNvPr>
          <p:cNvSpPr/>
          <p:nvPr/>
        </p:nvSpPr>
        <p:spPr>
          <a:xfrm>
            <a:off x="664028" y="1825625"/>
            <a:ext cx="4484914" cy="2213749"/>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57" name="Google Shape;909;p85">
            <a:extLst>
              <a:ext uri="{FF2B5EF4-FFF2-40B4-BE49-F238E27FC236}">
                <a16:creationId xmlns:a16="http://schemas.microsoft.com/office/drawing/2014/main" id="{BAB05A0B-47B3-E943-A81D-0BB56D809F4A}"/>
              </a:ext>
            </a:extLst>
          </p:cNvPr>
          <p:cNvSpPr/>
          <p:nvPr/>
        </p:nvSpPr>
        <p:spPr>
          <a:xfrm>
            <a:off x="819888" y="2377335"/>
            <a:ext cx="1925023"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Positive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58" name="Google Shape;913;p85">
            <a:extLst>
              <a:ext uri="{FF2B5EF4-FFF2-40B4-BE49-F238E27FC236}">
                <a16:creationId xmlns:a16="http://schemas.microsoft.com/office/drawing/2014/main" id="{648BF6CE-9A19-9E42-9F15-A71B5937DDF0}"/>
              </a:ext>
            </a:extLst>
          </p:cNvPr>
          <p:cNvSpPr/>
          <p:nvPr/>
        </p:nvSpPr>
        <p:spPr>
          <a:xfrm>
            <a:off x="802831" y="1981413"/>
            <a:ext cx="751481"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Definition</a:t>
            </a:r>
            <a:endParaRPr dirty="0"/>
          </a:p>
        </p:txBody>
      </p:sp>
      <p:sp>
        <p:nvSpPr>
          <p:cNvPr id="59" name="Google Shape;914;p85">
            <a:extLst>
              <a:ext uri="{FF2B5EF4-FFF2-40B4-BE49-F238E27FC236}">
                <a16:creationId xmlns:a16="http://schemas.microsoft.com/office/drawing/2014/main" id="{8892B1B2-2C64-DC46-A16D-50AF0B0466D0}"/>
              </a:ext>
            </a:extLst>
          </p:cNvPr>
          <p:cNvSpPr/>
          <p:nvPr/>
        </p:nvSpPr>
        <p:spPr>
          <a:xfrm>
            <a:off x="1601082" y="1983521"/>
            <a:ext cx="1190784"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Things to Avoid</a:t>
            </a:r>
            <a:endParaRPr dirty="0"/>
          </a:p>
        </p:txBody>
      </p:sp>
      <p:sp>
        <p:nvSpPr>
          <p:cNvPr id="60" name="Google Shape;915;p85">
            <a:extLst>
              <a:ext uri="{FF2B5EF4-FFF2-40B4-BE49-F238E27FC236}">
                <a16:creationId xmlns:a16="http://schemas.microsoft.com/office/drawing/2014/main" id="{9397264D-9D71-DE43-A932-D4BC9BB05BD0}"/>
              </a:ext>
            </a:extLst>
          </p:cNvPr>
          <p:cNvSpPr/>
          <p:nvPr/>
        </p:nvSpPr>
        <p:spPr>
          <a:xfrm>
            <a:off x="2847602" y="1981413"/>
            <a:ext cx="1434306"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Emphasize/Caution</a:t>
            </a:r>
            <a:endParaRPr dirty="0"/>
          </a:p>
        </p:txBody>
      </p:sp>
      <p:sp>
        <p:nvSpPr>
          <p:cNvPr id="61" name="Google Shape;916;p85">
            <a:extLst>
              <a:ext uri="{FF2B5EF4-FFF2-40B4-BE49-F238E27FC236}">
                <a16:creationId xmlns:a16="http://schemas.microsoft.com/office/drawing/2014/main" id="{D1918A03-3D94-7541-85AB-21A44E732029}"/>
              </a:ext>
            </a:extLst>
          </p:cNvPr>
          <p:cNvSpPr/>
          <p:nvPr/>
        </p:nvSpPr>
        <p:spPr>
          <a:xfrm>
            <a:off x="1129404" y="2754505"/>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63" name="Google Shape;918;p85">
            <a:extLst>
              <a:ext uri="{FF2B5EF4-FFF2-40B4-BE49-F238E27FC236}">
                <a16:creationId xmlns:a16="http://schemas.microsoft.com/office/drawing/2014/main" id="{22023546-1570-0542-B797-CFFC97A3F751}"/>
              </a:ext>
            </a:extLst>
          </p:cNvPr>
          <p:cNvSpPr/>
          <p:nvPr/>
        </p:nvSpPr>
        <p:spPr>
          <a:xfrm>
            <a:off x="1232008"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64" name="Google Shape;919;p85">
            <a:extLst>
              <a:ext uri="{FF2B5EF4-FFF2-40B4-BE49-F238E27FC236}">
                <a16:creationId xmlns:a16="http://schemas.microsoft.com/office/drawing/2014/main" id="{C0493C1A-2164-D040-9A4D-34A28BDD94E6}"/>
              </a:ext>
            </a:extLst>
          </p:cNvPr>
          <p:cNvSpPr/>
          <p:nvPr/>
        </p:nvSpPr>
        <p:spPr>
          <a:xfrm>
            <a:off x="1845024"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65" name="Google Shape;920;p85">
            <a:extLst>
              <a:ext uri="{FF2B5EF4-FFF2-40B4-BE49-F238E27FC236}">
                <a16:creationId xmlns:a16="http://schemas.microsoft.com/office/drawing/2014/main" id="{E815FE10-D637-724C-BFB9-4EA7B6A49A79}"/>
              </a:ext>
            </a:extLst>
          </p:cNvPr>
          <p:cNvSpPr/>
          <p:nvPr/>
        </p:nvSpPr>
        <p:spPr>
          <a:xfrm>
            <a:off x="1539935" y="339877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71" name="Google Shape;926;p85">
            <a:extLst>
              <a:ext uri="{FF2B5EF4-FFF2-40B4-BE49-F238E27FC236}">
                <a16:creationId xmlns:a16="http://schemas.microsoft.com/office/drawing/2014/main" id="{BDE9EB91-8645-7246-9AA0-556D6241B333}"/>
              </a:ext>
            </a:extLst>
          </p:cNvPr>
          <p:cNvSpPr/>
          <p:nvPr/>
        </p:nvSpPr>
        <p:spPr>
          <a:xfrm>
            <a:off x="4337644" y="1981413"/>
            <a:ext cx="642681" cy="27370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Prompt</a:t>
            </a:r>
            <a:endParaRPr dirty="0"/>
          </a:p>
        </p:txBody>
      </p:sp>
      <p:sp>
        <p:nvSpPr>
          <p:cNvPr id="85" name="Google Shape;909;p85">
            <a:extLst>
              <a:ext uri="{FF2B5EF4-FFF2-40B4-BE49-F238E27FC236}">
                <a16:creationId xmlns:a16="http://schemas.microsoft.com/office/drawing/2014/main" id="{77256334-4D26-5A44-A3B9-7AD87A579E00}"/>
              </a:ext>
            </a:extLst>
          </p:cNvPr>
          <p:cNvSpPr/>
          <p:nvPr/>
        </p:nvSpPr>
        <p:spPr>
          <a:xfrm>
            <a:off x="3024523" y="2374028"/>
            <a:ext cx="1937806"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Negative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86" name="Google Shape;916;p85">
            <a:extLst>
              <a:ext uri="{FF2B5EF4-FFF2-40B4-BE49-F238E27FC236}">
                <a16:creationId xmlns:a16="http://schemas.microsoft.com/office/drawing/2014/main" id="{D10EF0E7-F3F3-BA46-A46E-8E5178B5EC53}"/>
              </a:ext>
            </a:extLst>
          </p:cNvPr>
          <p:cNvSpPr/>
          <p:nvPr/>
        </p:nvSpPr>
        <p:spPr>
          <a:xfrm>
            <a:off x="3354966" y="2751198"/>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87" name="Google Shape;918;p85">
            <a:extLst>
              <a:ext uri="{FF2B5EF4-FFF2-40B4-BE49-F238E27FC236}">
                <a16:creationId xmlns:a16="http://schemas.microsoft.com/office/drawing/2014/main" id="{4BAC33A9-F1BA-7642-B0B4-8CF5C169EF95}"/>
              </a:ext>
            </a:extLst>
          </p:cNvPr>
          <p:cNvSpPr/>
          <p:nvPr/>
        </p:nvSpPr>
        <p:spPr>
          <a:xfrm>
            <a:off x="3457570"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88" name="Google Shape;919;p85">
            <a:extLst>
              <a:ext uri="{FF2B5EF4-FFF2-40B4-BE49-F238E27FC236}">
                <a16:creationId xmlns:a16="http://schemas.microsoft.com/office/drawing/2014/main" id="{C0C5AF69-F7B5-B046-93D4-8E0C4A0A7A39}"/>
              </a:ext>
            </a:extLst>
          </p:cNvPr>
          <p:cNvSpPr/>
          <p:nvPr/>
        </p:nvSpPr>
        <p:spPr>
          <a:xfrm>
            <a:off x="4070586"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89" name="Google Shape;920;p85">
            <a:extLst>
              <a:ext uri="{FF2B5EF4-FFF2-40B4-BE49-F238E27FC236}">
                <a16:creationId xmlns:a16="http://schemas.microsoft.com/office/drawing/2014/main" id="{A65F3AC3-205D-1B48-BB0A-88E019C90538}"/>
              </a:ext>
            </a:extLst>
          </p:cNvPr>
          <p:cNvSpPr/>
          <p:nvPr/>
        </p:nvSpPr>
        <p:spPr>
          <a:xfrm>
            <a:off x="3441200" y="3379214"/>
            <a:ext cx="509376"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Reason</a:t>
            </a:r>
            <a:endParaRPr sz="1600" dirty="0"/>
          </a:p>
        </p:txBody>
      </p:sp>
      <p:sp>
        <p:nvSpPr>
          <p:cNvPr id="90" name="Google Shape;924;p85">
            <a:extLst>
              <a:ext uri="{FF2B5EF4-FFF2-40B4-BE49-F238E27FC236}">
                <a16:creationId xmlns:a16="http://schemas.microsoft.com/office/drawing/2014/main" id="{7C124A96-1869-A74D-8637-FBB1690F51ED}"/>
              </a:ext>
            </a:extLst>
          </p:cNvPr>
          <p:cNvSpPr/>
          <p:nvPr/>
        </p:nvSpPr>
        <p:spPr>
          <a:xfrm>
            <a:off x="3981976" y="3379653"/>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Suggestion</a:t>
            </a:r>
            <a:endParaRPr sz="1600" dirty="0"/>
          </a:p>
        </p:txBody>
      </p:sp>
      <p:sp>
        <p:nvSpPr>
          <p:cNvPr id="5" name="Rectangle 4">
            <a:extLst>
              <a:ext uri="{FF2B5EF4-FFF2-40B4-BE49-F238E27FC236}">
                <a16:creationId xmlns:a16="http://schemas.microsoft.com/office/drawing/2014/main" id="{6B3F5C31-B8B7-F443-9C6A-D8C4CBD70999}"/>
              </a:ext>
            </a:extLst>
          </p:cNvPr>
          <p:cNvSpPr/>
          <p:nvPr/>
        </p:nvSpPr>
        <p:spPr>
          <a:xfrm>
            <a:off x="1695094" y="1489701"/>
            <a:ext cx="2164952" cy="369332"/>
          </a:xfrm>
          <a:prstGeom prst="rect">
            <a:avLst/>
          </a:prstGeom>
        </p:spPr>
        <p:txBody>
          <a:bodyPr wrap="none">
            <a:spAutoFit/>
          </a:bodyPr>
          <a:lstStyle/>
          <a:p>
            <a:pPr>
              <a:spcBef>
                <a:spcPts val="0"/>
              </a:spcBef>
              <a:spcAft>
                <a:spcPts val="0"/>
              </a:spcAft>
            </a:pPr>
            <a:r>
              <a:rPr lang="en-US" b="1">
                <a:solidFill>
                  <a:srgbClr val="980000"/>
                </a:solidFill>
                <a:latin typeface="Lato"/>
                <a:ea typeface="Lato"/>
                <a:cs typeface="Lato"/>
                <a:sym typeface="Lato"/>
              </a:rPr>
              <a:t>instructions </a:t>
            </a:r>
            <a:r>
              <a:rPr lang="en-US" b="1" dirty="0">
                <a:solidFill>
                  <a:srgbClr val="980000"/>
                </a:solidFill>
                <a:latin typeface="Lato"/>
                <a:ea typeface="Lato"/>
                <a:cs typeface="Lato"/>
                <a:sym typeface="Lato"/>
              </a:rPr>
              <a:t>schema</a:t>
            </a:r>
            <a:r>
              <a:rPr lang="en-US" b="1" dirty="0">
                <a:latin typeface="Lato"/>
                <a:ea typeface="Lato"/>
                <a:cs typeface="Lato"/>
                <a:sym typeface="Lato"/>
              </a:rPr>
              <a:t> </a:t>
            </a:r>
          </a:p>
        </p:txBody>
      </p:sp>
      <p:pic>
        <p:nvPicPr>
          <p:cNvPr id="26" name="Google Shape;876;p84">
            <a:extLst>
              <a:ext uri="{FF2B5EF4-FFF2-40B4-BE49-F238E27FC236}">
                <a16:creationId xmlns:a16="http://schemas.microsoft.com/office/drawing/2014/main" id="{825CF2CE-18F9-6442-B6CC-05F52AF468CC}"/>
              </a:ext>
            </a:extLst>
          </p:cNvPr>
          <p:cNvPicPr preferRelativeResize="0"/>
          <p:nvPr/>
        </p:nvPicPr>
        <p:blipFill rotWithShape="1">
          <a:blip r:embed="rId3">
            <a:alphaModFix/>
          </a:blip>
          <a:srcRect l="2250" r="3263"/>
          <a:stretch/>
        </p:blipFill>
        <p:spPr>
          <a:xfrm>
            <a:off x="5479385" y="1489701"/>
            <a:ext cx="6531757" cy="5261400"/>
          </a:xfrm>
          <a:prstGeom prst="rect">
            <a:avLst/>
          </a:prstGeom>
          <a:ln>
            <a:noFill/>
          </a:ln>
          <a:effectLst>
            <a:outerShdw blurRad="63500" sx="102000" sy="102000" algn="ctr" rotWithShape="0">
              <a:prstClr val="black">
                <a:alpha val="40000"/>
              </a:prstClr>
            </a:outerShdw>
          </a:effectLst>
        </p:spPr>
      </p:pic>
      <p:sp>
        <p:nvSpPr>
          <p:cNvPr id="27" name="Google Shape;878;p84">
            <a:extLst>
              <a:ext uri="{FF2B5EF4-FFF2-40B4-BE49-F238E27FC236}">
                <a16:creationId xmlns:a16="http://schemas.microsoft.com/office/drawing/2014/main" id="{6F6DE749-6C78-7B40-A4A3-A91BBE7FBDF4}"/>
              </a:ext>
            </a:extLst>
          </p:cNvPr>
          <p:cNvSpPr/>
          <p:nvPr/>
        </p:nvSpPr>
        <p:spPr>
          <a:xfrm>
            <a:off x="5721341" y="4350653"/>
            <a:ext cx="6033600" cy="207200"/>
          </a:xfrm>
          <a:prstGeom prst="roundRect">
            <a:avLst>
              <a:gd name="adj" fmla="val 8048"/>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28" name="Google Shape;879;p84">
            <a:extLst>
              <a:ext uri="{FF2B5EF4-FFF2-40B4-BE49-F238E27FC236}">
                <a16:creationId xmlns:a16="http://schemas.microsoft.com/office/drawing/2014/main" id="{5A59C81E-BD11-1C4F-BA78-5FD6873F1758}"/>
              </a:ext>
            </a:extLst>
          </p:cNvPr>
          <p:cNvSpPr/>
          <p:nvPr/>
        </p:nvSpPr>
        <p:spPr>
          <a:xfrm>
            <a:off x="5603541" y="3929520"/>
            <a:ext cx="4061600" cy="2072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29" name="Google Shape;901;p84">
            <a:extLst>
              <a:ext uri="{FF2B5EF4-FFF2-40B4-BE49-F238E27FC236}">
                <a16:creationId xmlns:a16="http://schemas.microsoft.com/office/drawing/2014/main" id="{72E5F962-4127-E245-8FD9-6735FF83E5C5}"/>
              </a:ext>
            </a:extLst>
          </p:cNvPr>
          <p:cNvCxnSpPr>
            <a:cxnSpLocks/>
            <a:stCxn id="28" idx="1"/>
            <a:endCxn id="58" idx="2"/>
          </p:cNvCxnSpPr>
          <p:nvPr/>
        </p:nvCxnSpPr>
        <p:spPr>
          <a:xfrm rot="10800000">
            <a:off x="1178573" y="2255120"/>
            <a:ext cx="4424969" cy="1778000"/>
          </a:xfrm>
          <a:prstGeom prst="curvedConnector2">
            <a:avLst/>
          </a:prstGeom>
          <a:noFill/>
          <a:ln w="9525" cap="flat" cmpd="sng">
            <a:solidFill>
              <a:srgbClr val="FF0000"/>
            </a:solidFill>
            <a:prstDash val="solid"/>
            <a:round/>
            <a:headEnd type="stealth" w="med" len="med"/>
            <a:tailEnd type="stealth" w="med" len="med"/>
          </a:ln>
        </p:spPr>
      </p:cxnSp>
      <p:cxnSp>
        <p:nvCxnSpPr>
          <p:cNvPr id="30" name="Google Shape;902;p84">
            <a:extLst>
              <a:ext uri="{FF2B5EF4-FFF2-40B4-BE49-F238E27FC236}">
                <a16:creationId xmlns:a16="http://schemas.microsoft.com/office/drawing/2014/main" id="{46EFE505-DE9D-1B4E-8302-F1338299DF90}"/>
              </a:ext>
            </a:extLst>
          </p:cNvPr>
          <p:cNvCxnSpPr>
            <a:cxnSpLocks/>
            <a:endCxn id="58" idx="2"/>
          </p:cNvCxnSpPr>
          <p:nvPr/>
        </p:nvCxnSpPr>
        <p:spPr>
          <a:xfrm rot="10800000">
            <a:off x="1178573" y="2255121"/>
            <a:ext cx="4542769" cy="2186251"/>
          </a:xfrm>
          <a:prstGeom prst="curvedConnector2">
            <a:avLst/>
          </a:prstGeom>
          <a:noFill/>
          <a:ln w="9525" cap="flat" cmpd="sng">
            <a:solidFill>
              <a:srgbClr val="FF0000"/>
            </a:solidFill>
            <a:prstDash val="solid"/>
            <a:round/>
            <a:headEnd type="stealth" w="med" len="med"/>
            <a:tailEnd type="stealth" w="med" len="med"/>
          </a:ln>
        </p:spPr>
      </p:cxnSp>
    </p:spTree>
    <p:extLst>
      <p:ext uri="{BB962C8B-B14F-4D97-AF65-F5344CB8AC3E}">
        <p14:creationId xmlns:p14="http://schemas.microsoft.com/office/powerpoint/2010/main" val="190860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10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1000"/>
                                        <p:tgtEl>
                                          <p:spTgt spid="58"/>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1000"/>
                                        <p:tgtEl>
                                          <p:spTgt spid="59"/>
                                        </p:tgtEl>
                                      </p:cBhvr>
                                    </p:animEffect>
                                  </p:childTnLst>
                                </p:cTn>
                              </p:par>
                              <p:par>
                                <p:cTn id="17" presetID="10"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1000"/>
                                        <p:tgtEl>
                                          <p:spTgt spid="60"/>
                                        </p:tgtEl>
                                      </p:cBhvr>
                                    </p:animEffect>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1000"/>
                                        <p:tgtEl>
                                          <p:spTgt spid="61"/>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10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10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1000"/>
                                        <p:tgtEl>
                                          <p:spTgt spid="65"/>
                                        </p:tgtEl>
                                      </p:cBhvr>
                                    </p:animEffect>
                                  </p:childTnLst>
                                </p:cTn>
                              </p:par>
                              <p:par>
                                <p:cTn id="32" presetID="10" presetClass="entr" presetSubtype="0" fill="hold"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10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1000"/>
                                        <p:tgtEl>
                                          <p:spTgt spid="85"/>
                                        </p:tgtEl>
                                      </p:cBhvr>
                                    </p:animEffect>
                                  </p:childTnLst>
                                </p:cTn>
                              </p:par>
                              <p:par>
                                <p:cTn id="38" presetID="10" presetClass="entr" presetSubtype="0" fill="hold"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childTnLst>
                                </p:cTn>
                              </p:par>
                              <p:par>
                                <p:cTn id="41" presetID="10" presetClass="entr" presetSubtype="0"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fade">
                                      <p:cBhvr>
                                        <p:cTn id="43" dur="1000"/>
                                        <p:tgtEl>
                                          <p:spTgt spid="87"/>
                                        </p:tgtEl>
                                      </p:cBhvr>
                                    </p:animEffect>
                                  </p:childTnLst>
                                </p:cTn>
                              </p:par>
                              <p:par>
                                <p:cTn id="44" presetID="10" presetClass="entr" presetSubtype="0"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1000"/>
                                        <p:tgtEl>
                                          <p:spTgt spid="88"/>
                                        </p:tgtEl>
                                      </p:cBhvr>
                                    </p:animEffect>
                                  </p:childTnLst>
                                </p:cTn>
                              </p:par>
                              <p:par>
                                <p:cTn id="47" presetID="10" presetClass="entr" presetSubtype="0" fill="hold" nodeType="with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fade">
                                      <p:cBhvr>
                                        <p:cTn id="49" dur="1000"/>
                                        <p:tgtEl>
                                          <p:spTgt spid="89"/>
                                        </p:tgtEl>
                                      </p:cBhvr>
                                    </p:animEffect>
                                  </p:childTnLst>
                                </p:cTn>
                              </p:par>
                              <p:par>
                                <p:cTn id="50" presetID="10" presetClass="entr" presetSubtype="0" fill="hold" nodeType="with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1000"/>
                                        <p:tgtEl>
                                          <p:spTgt spid="90"/>
                                        </p:tgtEl>
                                      </p:cBhvr>
                                    </p:animEffect>
                                  </p:childTnLst>
                                </p:cTn>
                              </p:par>
                              <p:par>
                                <p:cTn id="53" presetID="10"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childTnLst>
                                </p:cTn>
                              </p:par>
                              <p:par>
                                <p:cTn id="56" presetID="10"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childTnLst>
                                </p:cTn>
                              </p:par>
                              <p:par>
                                <p:cTn id="59" presetID="10"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1000"/>
                                        <p:tgtEl>
                                          <p:spTgt spid="29"/>
                                        </p:tgtEl>
                                      </p:cBhvr>
                                    </p:animEffect>
                                  </p:childTnLst>
                                </p:cTn>
                              </p:par>
                              <p:par>
                                <p:cTn id="65" presetID="10"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Shape 906"/>
        <p:cNvGrpSpPr/>
        <p:nvPr/>
      </p:nvGrpSpPr>
      <p:grpSpPr>
        <a:xfrm>
          <a:off x="0" y="0"/>
          <a:ext cx="0" cy="0"/>
          <a:chOff x="0" y="0"/>
          <a:chExt cx="0" cy="0"/>
        </a:xfrm>
      </p:grpSpPr>
      <p:pic>
        <p:nvPicPr>
          <p:cNvPr id="907" name="Google Shape;907;p85"/>
          <p:cNvPicPr preferRelativeResize="0"/>
          <p:nvPr/>
        </p:nvPicPr>
        <p:blipFill rotWithShape="1">
          <a:blip r:embed="rId3">
            <a:alphaModFix/>
          </a:blip>
          <a:srcRect t="28913" b="21337"/>
          <a:stretch/>
        </p:blipFill>
        <p:spPr>
          <a:xfrm>
            <a:off x="-66033" y="2750067"/>
            <a:ext cx="7348999" cy="2975868"/>
          </a:xfrm>
          <a:prstGeom prst="rect">
            <a:avLst/>
          </a:prstGeom>
          <a:noFill/>
          <a:ln>
            <a:noFill/>
          </a:ln>
        </p:spPr>
      </p:pic>
      <p:sp>
        <p:nvSpPr>
          <p:cNvPr id="908" name="Google Shape;908;p85"/>
          <p:cNvSpPr/>
          <p:nvPr/>
        </p:nvSpPr>
        <p:spPr>
          <a:xfrm>
            <a:off x="7060967" y="1816700"/>
            <a:ext cx="4835200" cy="440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Instructions:</a:t>
            </a:r>
            <a:r>
              <a:rPr lang="en" sz="1333" b="1">
                <a:latin typeface="Lato"/>
                <a:ea typeface="Lato"/>
                <a:cs typeface="Lato"/>
                <a:sym typeface="Lato"/>
              </a:rPr>
              <a:t> </a:t>
            </a:r>
            <a:endParaRPr sz="1333" b="1">
              <a:latin typeface="Lato"/>
              <a:ea typeface="Lato"/>
              <a:cs typeface="Lato"/>
              <a:sym typeface="Lato"/>
            </a:endParaRPr>
          </a:p>
          <a:p>
            <a:pPr algn="ctr">
              <a:spcBef>
                <a:spcPts val="0"/>
              </a:spcBef>
              <a:spcAft>
                <a:spcPts val="0"/>
              </a:spcAft>
            </a:pPr>
            <a:endParaRPr sz="1333" i="1">
              <a:latin typeface="Lato"/>
              <a:ea typeface="Lato"/>
              <a:cs typeface="Lato"/>
              <a:sym typeface="Lato"/>
            </a:endParaRPr>
          </a:p>
        </p:txBody>
      </p:sp>
      <p:sp>
        <p:nvSpPr>
          <p:cNvPr id="909" name="Google Shape;909;p85"/>
          <p:cNvSpPr/>
          <p:nvPr/>
        </p:nvSpPr>
        <p:spPr>
          <a:xfrm>
            <a:off x="7237933" y="3095833"/>
            <a:ext cx="4436000" cy="16100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Examples:</a:t>
            </a:r>
            <a:r>
              <a:rPr lang="en" sz="1333" b="1">
                <a:latin typeface="Lato"/>
                <a:ea typeface="Lato"/>
                <a:cs typeface="Lato"/>
                <a:sym typeface="Lato"/>
              </a:rPr>
              <a:t> </a:t>
            </a:r>
            <a:endParaRPr sz="1333" b="1" i="1">
              <a:latin typeface="Lato"/>
              <a:ea typeface="Lato"/>
              <a:cs typeface="Lato"/>
              <a:sym typeface="Lato"/>
            </a:endParaRPr>
          </a:p>
        </p:txBody>
      </p:sp>
      <p:sp>
        <p:nvSpPr>
          <p:cNvPr id="910" name="Google Shape;910;p85"/>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Annotation of Crowdsourcing Template (2)</a:t>
            </a:r>
            <a:endParaRPr/>
          </a:p>
          <a:p>
            <a:endParaRPr/>
          </a:p>
        </p:txBody>
      </p:sp>
      <p:sp>
        <p:nvSpPr>
          <p:cNvPr id="2" name="Content Placeholder 1">
            <a:extLst>
              <a:ext uri="{FF2B5EF4-FFF2-40B4-BE49-F238E27FC236}">
                <a16:creationId xmlns:a16="http://schemas.microsoft.com/office/drawing/2014/main" id="{CC9892E6-D409-FE45-BC9A-D7993ABE4063}"/>
              </a:ext>
            </a:extLst>
          </p:cNvPr>
          <p:cNvSpPr>
            <a:spLocks noGrp="1"/>
          </p:cNvSpPr>
          <p:nvPr>
            <p:ph idx="1"/>
          </p:nvPr>
        </p:nvSpPr>
        <p:spPr/>
        <p:txBody>
          <a:bodyPr/>
          <a:lstStyle/>
          <a:p>
            <a:endParaRPr lang="en-US"/>
          </a:p>
        </p:txBody>
      </p:sp>
      <p:sp>
        <p:nvSpPr>
          <p:cNvPr id="911" name="Google Shape;911;p85"/>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127</a:t>
            </a:fld>
            <a:endParaRPr/>
          </a:p>
        </p:txBody>
      </p:sp>
      <p:sp>
        <p:nvSpPr>
          <p:cNvPr id="912" name="Google Shape;912;p85"/>
          <p:cNvSpPr txBox="1">
            <a:spLocks noGrp="1"/>
          </p:cNvSpPr>
          <p:nvPr>
            <p:ph type="sldNum" idx="4294967295"/>
          </p:nvPr>
        </p:nvSpPr>
        <p:spPr>
          <a:xfrm>
            <a:off x="11460163" y="6218238"/>
            <a:ext cx="731837" cy="523875"/>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127</a:t>
            </a:fld>
            <a:endParaRPr/>
          </a:p>
        </p:txBody>
      </p:sp>
      <p:sp>
        <p:nvSpPr>
          <p:cNvPr id="913" name="Google Shape;913;p85"/>
          <p:cNvSpPr/>
          <p:nvPr/>
        </p:nvSpPr>
        <p:spPr>
          <a:xfrm>
            <a:off x="8008731" y="2280067"/>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Definition</a:t>
            </a:r>
            <a:endParaRPr/>
          </a:p>
        </p:txBody>
      </p:sp>
      <p:sp>
        <p:nvSpPr>
          <p:cNvPr id="914" name="Google Shape;914;p85"/>
          <p:cNvSpPr/>
          <p:nvPr/>
        </p:nvSpPr>
        <p:spPr>
          <a:xfrm>
            <a:off x="9183825" y="2280033"/>
            <a:ext cx="11324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Things to Avoid</a:t>
            </a:r>
            <a:endParaRPr/>
          </a:p>
        </p:txBody>
      </p:sp>
      <p:sp>
        <p:nvSpPr>
          <p:cNvPr id="915" name="Google Shape;915;p85"/>
          <p:cNvSpPr/>
          <p:nvPr/>
        </p:nvSpPr>
        <p:spPr>
          <a:xfrm>
            <a:off x="10456433" y="2280033"/>
            <a:ext cx="10740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Emphasize/Caution</a:t>
            </a:r>
            <a:endParaRPr/>
          </a:p>
        </p:txBody>
      </p:sp>
      <p:sp>
        <p:nvSpPr>
          <p:cNvPr id="916" name="Google Shape;916;p85"/>
          <p:cNvSpPr/>
          <p:nvPr/>
        </p:nvSpPr>
        <p:spPr>
          <a:xfrm>
            <a:off x="7474533" y="3490933"/>
            <a:ext cx="1692800" cy="102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Positive example</a:t>
            </a:r>
            <a:endParaRPr/>
          </a:p>
        </p:txBody>
      </p:sp>
      <p:sp>
        <p:nvSpPr>
          <p:cNvPr id="917" name="Google Shape;917;p85"/>
          <p:cNvSpPr/>
          <p:nvPr/>
        </p:nvSpPr>
        <p:spPr>
          <a:xfrm>
            <a:off x="9726200" y="3483500"/>
            <a:ext cx="1563600" cy="93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i="1">
                <a:latin typeface="Lato"/>
                <a:ea typeface="Lato"/>
                <a:cs typeface="Lato"/>
                <a:sym typeface="Lato"/>
              </a:rPr>
              <a:t>Negative example</a:t>
            </a:r>
            <a:endParaRPr/>
          </a:p>
        </p:txBody>
      </p:sp>
      <p:sp>
        <p:nvSpPr>
          <p:cNvPr id="918" name="Google Shape;918;p85"/>
          <p:cNvSpPr/>
          <p:nvPr/>
        </p:nvSpPr>
        <p:spPr>
          <a:xfrm>
            <a:off x="7608525"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919" name="Google Shape;919;p85"/>
          <p:cNvSpPr/>
          <p:nvPr/>
        </p:nvSpPr>
        <p:spPr>
          <a:xfrm>
            <a:off x="8463592" y="3943856"/>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920" name="Google Shape;920;p85"/>
          <p:cNvSpPr/>
          <p:nvPr/>
        </p:nvSpPr>
        <p:spPr>
          <a:xfrm>
            <a:off x="8050925" y="4215889"/>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921" name="Google Shape;921;p85"/>
          <p:cNvSpPr/>
          <p:nvPr/>
        </p:nvSpPr>
        <p:spPr>
          <a:xfrm>
            <a:off x="9856048"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a:p>
        </p:txBody>
      </p:sp>
      <p:sp>
        <p:nvSpPr>
          <p:cNvPr id="922" name="Google Shape;922;p85"/>
          <p:cNvSpPr/>
          <p:nvPr/>
        </p:nvSpPr>
        <p:spPr>
          <a:xfrm>
            <a:off x="10609260" y="3895533"/>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Output</a:t>
            </a:r>
            <a:endParaRPr sz="1600"/>
          </a:p>
        </p:txBody>
      </p:sp>
      <p:sp>
        <p:nvSpPr>
          <p:cNvPr id="923" name="Google Shape;923;p85"/>
          <p:cNvSpPr/>
          <p:nvPr/>
        </p:nvSpPr>
        <p:spPr>
          <a:xfrm>
            <a:off x="9861492" y="4167567"/>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924" name="Google Shape;924;p85"/>
          <p:cNvSpPr/>
          <p:nvPr/>
        </p:nvSpPr>
        <p:spPr>
          <a:xfrm>
            <a:off x="10511335" y="4167577"/>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Suggestion</a:t>
            </a:r>
            <a:endParaRPr sz="1600"/>
          </a:p>
        </p:txBody>
      </p:sp>
      <p:sp>
        <p:nvSpPr>
          <p:cNvPr id="925" name="Google Shape;925;p85"/>
          <p:cNvSpPr/>
          <p:nvPr/>
        </p:nvSpPr>
        <p:spPr>
          <a:xfrm>
            <a:off x="10649753" y="5330340"/>
            <a:ext cx="809200" cy="284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output</a:t>
            </a:r>
            <a:endParaRPr/>
          </a:p>
        </p:txBody>
      </p:sp>
      <p:sp>
        <p:nvSpPr>
          <p:cNvPr id="926" name="Google Shape;926;p85"/>
          <p:cNvSpPr/>
          <p:nvPr/>
        </p:nvSpPr>
        <p:spPr>
          <a:xfrm>
            <a:off x="7669647" y="5187875"/>
            <a:ext cx="101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Prompt message </a:t>
            </a:r>
            <a:endParaRPr/>
          </a:p>
        </p:txBody>
      </p:sp>
      <p:sp>
        <p:nvSpPr>
          <p:cNvPr id="927" name="Google Shape;927;p85"/>
          <p:cNvSpPr/>
          <p:nvPr/>
        </p:nvSpPr>
        <p:spPr>
          <a:xfrm>
            <a:off x="7300100" y="2280067"/>
            <a:ext cx="621600" cy="470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Title</a:t>
            </a:r>
            <a:endParaRPr/>
          </a:p>
        </p:txBody>
      </p:sp>
      <p:sp>
        <p:nvSpPr>
          <p:cNvPr id="928" name="Google Shape;928;p85"/>
          <p:cNvSpPr/>
          <p:nvPr/>
        </p:nvSpPr>
        <p:spPr>
          <a:xfrm>
            <a:off x="9248400" y="4871733"/>
            <a:ext cx="2425600" cy="1020800"/>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333" b="1">
                <a:solidFill>
                  <a:srgbClr val="980000"/>
                </a:solidFill>
                <a:latin typeface="Lato"/>
                <a:ea typeface="Lato"/>
                <a:cs typeface="Lato"/>
                <a:sym typeface="Lato"/>
              </a:rPr>
              <a:t>Input/outputs:</a:t>
            </a:r>
            <a:r>
              <a:rPr lang="en" sz="1333" b="1">
                <a:latin typeface="Lato"/>
                <a:ea typeface="Lato"/>
                <a:cs typeface="Lato"/>
                <a:sym typeface="Lato"/>
              </a:rPr>
              <a:t> </a:t>
            </a:r>
            <a:endParaRPr sz="1333" b="1" i="1">
              <a:latin typeface="Lato"/>
              <a:ea typeface="Lato"/>
              <a:cs typeface="Lato"/>
              <a:sym typeface="Lato"/>
            </a:endParaRPr>
          </a:p>
        </p:txBody>
      </p:sp>
      <p:sp>
        <p:nvSpPr>
          <p:cNvPr id="929" name="Google Shape;929;p85"/>
          <p:cNvSpPr/>
          <p:nvPr/>
        </p:nvSpPr>
        <p:spPr>
          <a:xfrm>
            <a:off x="9483077" y="5320540"/>
            <a:ext cx="682400" cy="30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333" i="1">
                <a:latin typeface="Lato"/>
                <a:ea typeface="Lato"/>
                <a:cs typeface="Lato"/>
                <a:sym typeface="Lato"/>
              </a:rPr>
              <a:t>input</a:t>
            </a:r>
            <a:endParaRPr/>
          </a:p>
        </p:txBody>
      </p:sp>
      <p:sp>
        <p:nvSpPr>
          <p:cNvPr id="930" name="Google Shape;930;p85"/>
          <p:cNvSpPr txBox="1"/>
          <p:nvPr/>
        </p:nvSpPr>
        <p:spPr>
          <a:xfrm>
            <a:off x="10123833" y="5592067"/>
            <a:ext cx="19792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task instances</a:t>
            </a:r>
            <a:endParaRPr sz="1067">
              <a:latin typeface="Lato"/>
              <a:ea typeface="Lato"/>
              <a:cs typeface="Lato"/>
              <a:sym typeface="Lato"/>
            </a:endParaRPr>
          </a:p>
        </p:txBody>
      </p:sp>
      <p:sp>
        <p:nvSpPr>
          <p:cNvPr id="931" name="Google Shape;931;p85"/>
          <p:cNvSpPr txBox="1"/>
          <p:nvPr/>
        </p:nvSpPr>
        <p:spPr>
          <a:xfrm>
            <a:off x="9960967" y="4387900"/>
            <a:ext cx="18648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examples for task</a:t>
            </a:r>
            <a:endParaRPr sz="1067">
              <a:latin typeface="Lato"/>
              <a:ea typeface="Lato"/>
              <a:cs typeface="Lato"/>
              <a:sym typeface="Lato"/>
            </a:endParaRPr>
          </a:p>
        </p:txBody>
      </p:sp>
      <p:sp>
        <p:nvSpPr>
          <p:cNvPr id="932" name="Google Shape;932;p85"/>
          <p:cNvSpPr txBox="1"/>
          <p:nvPr/>
        </p:nvSpPr>
        <p:spPr>
          <a:xfrm>
            <a:off x="10880275" y="5903800"/>
            <a:ext cx="1132400" cy="41039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067">
                <a:latin typeface="Lato"/>
                <a:ea typeface="Lato"/>
                <a:cs typeface="Lato"/>
                <a:sym typeface="Lato"/>
              </a:rPr>
              <a:t># of tasks</a:t>
            </a:r>
            <a:endParaRPr sz="1067">
              <a:latin typeface="Lato"/>
              <a:ea typeface="Lato"/>
              <a:cs typeface="Lato"/>
              <a:sym typeface="Lato"/>
            </a:endParaRPr>
          </a:p>
        </p:txBody>
      </p:sp>
      <p:sp>
        <p:nvSpPr>
          <p:cNvPr id="933" name="Google Shape;933;p85"/>
          <p:cNvSpPr/>
          <p:nvPr/>
        </p:nvSpPr>
        <p:spPr>
          <a:xfrm>
            <a:off x="206633" y="3945500"/>
            <a:ext cx="5197200" cy="524800"/>
          </a:xfrm>
          <a:prstGeom prst="roundRect">
            <a:avLst>
              <a:gd name="adj" fmla="val 16667"/>
            </a:avLst>
          </a:prstGeom>
          <a:noFill/>
          <a:ln w="952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934" name="Google Shape;934;p85"/>
          <p:cNvSpPr/>
          <p:nvPr/>
        </p:nvSpPr>
        <p:spPr>
          <a:xfrm>
            <a:off x="206633" y="4621200"/>
            <a:ext cx="6776000" cy="607600"/>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935" name="Google Shape;935;p85"/>
          <p:cNvSpPr/>
          <p:nvPr/>
        </p:nvSpPr>
        <p:spPr>
          <a:xfrm>
            <a:off x="206633" y="5319267"/>
            <a:ext cx="5003600" cy="207200"/>
          </a:xfrm>
          <a:prstGeom prst="roundRect">
            <a:avLst>
              <a:gd name="adj" fmla="val 50000"/>
            </a:avLst>
          </a:prstGeom>
          <a:noFill/>
          <a:ln w="9525" cap="flat" cmpd="sng">
            <a:solidFill>
              <a:srgbClr val="1C4587"/>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936" name="Google Shape;936;p85"/>
          <p:cNvCxnSpPr>
            <a:stCxn id="935" idx="3"/>
            <a:endCxn id="923" idx="1"/>
          </p:cNvCxnSpPr>
          <p:nvPr/>
        </p:nvCxnSpPr>
        <p:spPr>
          <a:xfrm rot="10800000" flipH="1">
            <a:off x="5210233" y="4271267"/>
            <a:ext cx="4651200" cy="1151600"/>
          </a:xfrm>
          <a:prstGeom prst="curvedConnector3">
            <a:avLst>
              <a:gd name="adj1" fmla="val 50001"/>
            </a:avLst>
          </a:prstGeom>
          <a:noFill/>
          <a:ln w="9525" cap="flat" cmpd="sng">
            <a:solidFill>
              <a:schemeClr val="dk2"/>
            </a:solidFill>
            <a:prstDash val="solid"/>
            <a:round/>
            <a:headEnd type="stealth" w="med" len="med"/>
            <a:tailEnd type="stealth" w="med" len="med"/>
          </a:ln>
        </p:spPr>
      </p:cxnSp>
      <p:cxnSp>
        <p:nvCxnSpPr>
          <p:cNvPr id="937" name="Google Shape;937;p85"/>
          <p:cNvCxnSpPr>
            <a:stCxn id="933" idx="3"/>
            <a:endCxn id="921" idx="1"/>
          </p:cNvCxnSpPr>
          <p:nvPr/>
        </p:nvCxnSpPr>
        <p:spPr>
          <a:xfrm rot="10800000" flipH="1">
            <a:off x="5403833" y="3999100"/>
            <a:ext cx="4452400" cy="208800"/>
          </a:xfrm>
          <a:prstGeom prst="curvedConnector3">
            <a:avLst>
              <a:gd name="adj1" fmla="val 49998"/>
            </a:avLst>
          </a:prstGeom>
          <a:noFill/>
          <a:ln w="9525" cap="flat" cmpd="sng">
            <a:solidFill>
              <a:srgbClr val="38761D"/>
            </a:solidFill>
            <a:prstDash val="solid"/>
            <a:round/>
            <a:headEnd type="stealth" w="med" len="med"/>
            <a:tailEnd type="stealth" w="med" len="med"/>
          </a:ln>
        </p:spPr>
      </p:cxnSp>
      <p:cxnSp>
        <p:nvCxnSpPr>
          <p:cNvPr id="938" name="Google Shape;938;p85"/>
          <p:cNvCxnSpPr>
            <a:stCxn id="934" idx="3"/>
            <a:endCxn id="922" idx="3"/>
          </p:cNvCxnSpPr>
          <p:nvPr/>
        </p:nvCxnSpPr>
        <p:spPr>
          <a:xfrm rot="10800000" flipH="1">
            <a:off x="6982633" y="3999000"/>
            <a:ext cx="4166800" cy="926000"/>
          </a:xfrm>
          <a:prstGeom prst="curvedConnector3">
            <a:avLst>
              <a:gd name="adj1" fmla="val 100730"/>
            </a:avLst>
          </a:prstGeom>
          <a:noFill/>
          <a:ln w="9525" cap="flat" cmpd="sng">
            <a:solidFill>
              <a:srgbClr val="FF0000"/>
            </a:solidFill>
            <a:prstDash val="solid"/>
            <a:round/>
            <a:headEnd type="stealth" w="med" len="med"/>
            <a:tailEnd type="stealth" w="med" len="med"/>
          </a:ln>
        </p:spPr>
      </p:cxnSp>
    </p:spTree>
    <p:extLst>
      <p:ext uri="{BB962C8B-B14F-4D97-AF65-F5344CB8AC3E}">
        <p14:creationId xmlns:p14="http://schemas.microsoft.com/office/powerpoint/2010/main" val="79488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7"/>
                                        </p:tgtEl>
                                        <p:attrNameLst>
                                          <p:attrName>style.visibility</p:attrName>
                                        </p:attrNameLst>
                                      </p:cBhvr>
                                      <p:to>
                                        <p:strVal val="visible"/>
                                      </p:to>
                                    </p:set>
                                    <p:animEffect transition="in" filter="fade">
                                      <p:cBhvr>
                                        <p:cTn id="7" dur="1000"/>
                                        <p:tgtEl>
                                          <p:spTgt spid="907"/>
                                        </p:tgtEl>
                                      </p:cBhvr>
                                    </p:animEffect>
                                  </p:childTnLst>
                                </p:cTn>
                              </p:par>
                              <p:par>
                                <p:cTn id="8" presetID="10" presetClass="entr" presetSubtype="0" fill="hold" nodeType="withEffect">
                                  <p:stCondLst>
                                    <p:cond delay="0"/>
                                  </p:stCondLst>
                                  <p:childTnLst>
                                    <p:set>
                                      <p:cBhvr>
                                        <p:cTn id="9" dur="1" fill="hold">
                                          <p:stCondLst>
                                            <p:cond delay="0"/>
                                          </p:stCondLst>
                                        </p:cTn>
                                        <p:tgtEl>
                                          <p:spTgt spid="908"/>
                                        </p:tgtEl>
                                        <p:attrNameLst>
                                          <p:attrName>style.visibility</p:attrName>
                                        </p:attrNameLst>
                                      </p:cBhvr>
                                      <p:to>
                                        <p:strVal val="visible"/>
                                      </p:to>
                                    </p:set>
                                    <p:animEffect transition="in" filter="fade">
                                      <p:cBhvr>
                                        <p:cTn id="10" dur="1000"/>
                                        <p:tgtEl>
                                          <p:spTgt spid="908"/>
                                        </p:tgtEl>
                                      </p:cBhvr>
                                    </p:animEffect>
                                  </p:childTnLst>
                                </p:cTn>
                              </p:par>
                              <p:par>
                                <p:cTn id="11" presetID="10" presetClass="entr" presetSubtype="0" fill="hold" nodeType="withEffect">
                                  <p:stCondLst>
                                    <p:cond delay="0"/>
                                  </p:stCondLst>
                                  <p:childTnLst>
                                    <p:set>
                                      <p:cBhvr>
                                        <p:cTn id="12" dur="1" fill="hold">
                                          <p:stCondLst>
                                            <p:cond delay="0"/>
                                          </p:stCondLst>
                                        </p:cTn>
                                        <p:tgtEl>
                                          <p:spTgt spid="909"/>
                                        </p:tgtEl>
                                        <p:attrNameLst>
                                          <p:attrName>style.visibility</p:attrName>
                                        </p:attrNameLst>
                                      </p:cBhvr>
                                      <p:to>
                                        <p:strVal val="visible"/>
                                      </p:to>
                                    </p:set>
                                    <p:animEffect transition="in" filter="fade">
                                      <p:cBhvr>
                                        <p:cTn id="13" dur="1000"/>
                                        <p:tgtEl>
                                          <p:spTgt spid="909"/>
                                        </p:tgtEl>
                                      </p:cBhvr>
                                    </p:animEffect>
                                  </p:childTnLst>
                                </p:cTn>
                              </p:par>
                              <p:par>
                                <p:cTn id="14" presetID="10" presetClass="entr" presetSubtype="0" fill="hold" nodeType="withEffect">
                                  <p:stCondLst>
                                    <p:cond delay="0"/>
                                  </p:stCondLst>
                                  <p:childTnLst>
                                    <p:set>
                                      <p:cBhvr>
                                        <p:cTn id="15" dur="1" fill="hold">
                                          <p:stCondLst>
                                            <p:cond delay="0"/>
                                          </p:stCondLst>
                                        </p:cTn>
                                        <p:tgtEl>
                                          <p:spTgt spid="911"/>
                                        </p:tgtEl>
                                        <p:attrNameLst>
                                          <p:attrName>style.visibility</p:attrName>
                                        </p:attrNameLst>
                                      </p:cBhvr>
                                      <p:to>
                                        <p:strVal val="visible"/>
                                      </p:to>
                                    </p:set>
                                    <p:animEffect transition="in" filter="fade">
                                      <p:cBhvr>
                                        <p:cTn id="16" dur="1000"/>
                                        <p:tgtEl>
                                          <p:spTgt spid="911"/>
                                        </p:tgtEl>
                                      </p:cBhvr>
                                    </p:animEffect>
                                  </p:childTnLst>
                                </p:cTn>
                              </p:par>
                              <p:par>
                                <p:cTn id="17" presetID="10" presetClass="entr" presetSubtype="0" fill="hold" nodeType="withEffect">
                                  <p:stCondLst>
                                    <p:cond delay="0"/>
                                  </p:stCondLst>
                                  <p:childTnLst>
                                    <p:set>
                                      <p:cBhvr>
                                        <p:cTn id="18" dur="1" fill="hold">
                                          <p:stCondLst>
                                            <p:cond delay="0"/>
                                          </p:stCondLst>
                                        </p:cTn>
                                        <p:tgtEl>
                                          <p:spTgt spid="912"/>
                                        </p:tgtEl>
                                        <p:attrNameLst>
                                          <p:attrName>style.visibility</p:attrName>
                                        </p:attrNameLst>
                                      </p:cBhvr>
                                      <p:to>
                                        <p:strVal val="visible"/>
                                      </p:to>
                                    </p:set>
                                    <p:animEffect transition="in" filter="fade">
                                      <p:cBhvr>
                                        <p:cTn id="19" dur="1000"/>
                                        <p:tgtEl>
                                          <p:spTgt spid="912"/>
                                        </p:tgtEl>
                                      </p:cBhvr>
                                    </p:animEffect>
                                  </p:childTnLst>
                                </p:cTn>
                              </p:par>
                              <p:par>
                                <p:cTn id="20" presetID="10" presetClass="entr" presetSubtype="0" fill="hold" nodeType="withEffect">
                                  <p:stCondLst>
                                    <p:cond delay="0"/>
                                  </p:stCondLst>
                                  <p:childTnLst>
                                    <p:set>
                                      <p:cBhvr>
                                        <p:cTn id="21" dur="1" fill="hold">
                                          <p:stCondLst>
                                            <p:cond delay="0"/>
                                          </p:stCondLst>
                                        </p:cTn>
                                        <p:tgtEl>
                                          <p:spTgt spid="913"/>
                                        </p:tgtEl>
                                        <p:attrNameLst>
                                          <p:attrName>style.visibility</p:attrName>
                                        </p:attrNameLst>
                                      </p:cBhvr>
                                      <p:to>
                                        <p:strVal val="visible"/>
                                      </p:to>
                                    </p:set>
                                    <p:animEffect transition="in" filter="fade">
                                      <p:cBhvr>
                                        <p:cTn id="22" dur="1000"/>
                                        <p:tgtEl>
                                          <p:spTgt spid="913"/>
                                        </p:tgtEl>
                                      </p:cBhvr>
                                    </p:animEffect>
                                  </p:childTnLst>
                                </p:cTn>
                              </p:par>
                              <p:par>
                                <p:cTn id="23" presetID="10" presetClass="entr" presetSubtype="0" fill="hold" nodeType="withEffect">
                                  <p:stCondLst>
                                    <p:cond delay="0"/>
                                  </p:stCondLst>
                                  <p:childTnLst>
                                    <p:set>
                                      <p:cBhvr>
                                        <p:cTn id="24" dur="1" fill="hold">
                                          <p:stCondLst>
                                            <p:cond delay="0"/>
                                          </p:stCondLst>
                                        </p:cTn>
                                        <p:tgtEl>
                                          <p:spTgt spid="914"/>
                                        </p:tgtEl>
                                        <p:attrNameLst>
                                          <p:attrName>style.visibility</p:attrName>
                                        </p:attrNameLst>
                                      </p:cBhvr>
                                      <p:to>
                                        <p:strVal val="visible"/>
                                      </p:to>
                                    </p:set>
                                    <p:animEffect transition="in" filter="fade">
                                      <p:cBhvr>
                                        <p:cTn id="25" dur="1000"/>
                                        <p:tgtEl>
                                          <p:spTgt spid="914"/>
                                        </p:tgtEl>
                                      </p:cBhvr>
                                    </p:animEffect>
                                  </p:childTnLst>
                                </p:cTn>
                              </p:par>
                              <p:par>
                                <p:cTn id="26" presetID="10" presetClass="entr" presetSubtype="0" fill="hold" nodeType="withEffect">
                                  <p:stCondLst>
                                    <p:cond delay="0"/>
                                  </p:stCondLst>
                                  <p:childTnLst>
                                    <p:set>
                                      <p:cBhvr>
                                        <p:cTn id="27" dur="1" fill="hold">
                                          <p:stCondLst>
                                            <p:cond delay="0"/>
                                          </p:stCondLst>
                                        </p:cTn>
                                        <p:tgtEl>
                                          <p:spTgt spid="915"/>
                                        </p:tgtEl>
                                        <p:attrNameLst>
                                          <p:attrName>style.visibility</p:attrName>
                                        </p:attrNameLst>
                                      </p:cBhvr>
                                      <p:to>
                                        <p:strVal val="visible"/>
                                      </p:to>
                                    </p:set>
                                    <p:animEffect transition="in" filter="fade">
                                      <p:cBhvr>
                                        <p:cTn id="28" dur="1000"/>
                                        <p:tgtEl>
                                          <p:spTgt spid="915"/>
                                        </p:tgtEl>
                                      </p:cBhvr>
                                    </p:animEffect>
                                  </p:childTnLst>
                                </p:cTn>
                              </p:par>
                              <p:par>
                                <p:cTn id="29" presetID="10" presetClass="entr" presetSubtype="0" fill="hold" nodeType="withEffect">
                                  <p:stCondLst>
                                    <p:cond delay="0"/>
                                  </p:stCondLst>
                                  <p:childTnLst>
                                    <p:set>
                                      <p:cBhvr>
                                        <p:cTn id="30" dur="1" fill="hold">
                                          <p:stCondLst>
                                            <p:cond delay="0"/>
                                          </p:stCondLst>
                                        </p:cTn>
                                        <p:tgtEl>
                                          <p:spTgt spid="916"/>
                                        </p:tgtEl>
                                        <p:attrNameLst>
                                          <p:attrName>style.visibility</p:attrName>
                                        </p:attrNameLst>
                                      </p:cBhvr>
                                      <p:to>
                                        <p:strVal val="visible"/>
                                      </p:to>
                                    </p:set>
                                    <p:animEffect transition="in" filter="fade">
                                      <p:cBhvr>
                                        <p:cTn id="31" dur="1000"/>
                                        <p:tgtEl>
                                          <p:spTgt spid="916"/>
                                        </p:tgtEl>
                                      </p:cBhvr>
                                    </p:animEffect>
                                  </p:childTnLst>
                                </p:cTn>
                              </p:par>
                              <p:par>
                                <p:cTn id="32" presetID="10" presetClass="entr" presetSubtype="0" fill="hold" nodeType="withEffect">
                                  <p:stCondLst>
                                    <p:cond delay="0"/>
                                  </p:stCondLst>
                                  <p:childTnLst>
                                    <p:set>
                                      <p:cBhvr>
                                        <p:cTn id="33" dur="1" fill="hold">
                                          <p:stCondLst>
                                            <p:cond delay="0"/>
                                          </p:stCondLst>
                                        </p:cTn>
                                        <p:tgtEl>
                                          <p:spTgt spid="917"/>
                                        </p:tgtEl>
                                        <p:attrNameLst>
                                          <p:attrName>style.visibility</p:attrName>
                                        </p:attrNameLst>
                                      </p:cBhvr>
                                      <p:to>
                                        <p:strVal val="visible"/>
                                      </p:to>
                                    </p:set>
                                    <p:animEffect transition="in" filter="fade">
                                      <p:cBhvr>
                                        <p:cTn id="34" dur="1000"/>
                                        <p:tgtEl>
                                          <p:spTgt spid="917"/>
                                        </p:tgtEl>
                                      </p:cBhvr>
                                    </p:animEffect>
                                  </p:childTnLst>
                                </p:cTn>
                              </p:par>
                              <p:par>
                                <p:cTn id="35" presetID="10" presetClass="entr" presetSubtype="0" fill="hold" nodeType="withEffect">
                                  <p:stCondLst>
                                    <p:cond delay="0"/>
                                  </p:stCondLst>
                                  <p:childTnLst>
                                    <p:set>
                                      <p:cBhvr>
                                        <p:cTn id="36" dur="1" fill="hold">
                                          <p:stCondLst>
                                            <p:cond delay="0"/>
                                          </p:stCondLst>
                                        </p:cTn>
                                        <p:tgtEl>
                                          <p:spTgt spid="918"/>
                                        </p:tgtEl>
                                        <p:attrNameLst>
                                          <p:attrName>style.visibility</p:attrName>
                                        </p:attrNameLst>
                                      </p:cBhvr>
                                      <p:to>
                                        <p:strVal val="visible"/>
                                      </p:to>
                                    </p:set>
                                    <p:animEffect transition="in" filter="fade">
                                      <p:cBhvr>
                                        <p:cTn id="37" dur="1000"/>
                                        <p:tgtEl>
                                          <p:spTgt spid="918"/>
                                        </p:tgtEl>
                                      </p:cBhvr>
                                    </p:animEffect>
                                  </p:childTnLst>
                                </p:cTn>
                              </p:par>
                              <p:par>
                                <p:cTn id="38" presetID="10" presetClass="entr" presetSubtype="0" fill="hold" nodeType="withEffect">
                                  <p:stCondLst>
                                    <p:cond delay="0"/>
                                  </p:stCondLst>
                                  <p:childTnLst>
                                    <p:set>
                                      <p:cBhvr>
                                        <p:cTn id="39" dur="1" fill="hold">
                                          <p:stCondLst>
                                            <p:cond delay="0"/>
                                          </p:stCondLst>
                                        </p:cTn>
                                        <p:tgtEl>
                                          <p:spTgt spid="919"/>
                                        </p:tgtEl>
                                        <p:attrNameLst>
                                          <p:attrName>style.visibility</p:attrName>
                                        </p:attrNameLst>
                                      </p:cBhvr>
                                      <p:to>
                                        <p:strVal val="visible"/>
                                      </p:to>
                                    </p:set>
                                    <p:animEffect transition="in" filter="fade">
                                      <p:cBhvr>
                                        <p:cTn id="40" dur="1000"/>
                                        <p:tgtEl>
                                          <p:spTgt spid="919"/>
                                        </p:tgtEl>
                                      </p:cBhvr>
                                    </p:animEffect>
                                  </p:childTnLst>
                                </p:cTn>
                              </p:par>
                              <p:par>
                                <p:cTn id="41" presetID="10" presetClass="entr" presetSubtype="0" fill="hold" nodeType="withEffect">
                                  <p:stCondLst>
                                    <p:cond delay="0"/>
                                  </p:stCondLst>
                                  <p:childTnLst>
                                    <p:set>
                                      <p:cBhvr>
                                        <p:cTn id="42" dur="1" fill="hold">
                                          <p:stCondLst>
                                            <p:cond delay="0"/>
                                          </p:stCondLst>
                                        </p:cTn>
                                        <p:tgtEl>
                                          <p:spTgt spid="920"/>
                                        </p:tgtEl>
                                        <p:attrNameLst>
                                          <p:attrName>style.visibility</p:attrName>
                                        </p:attrNameLst>
                                      </p:cBhvr>
                                      <p:to>
                                        <p:strVal val="visible"/>
                                      </p:to>
                                    </p:set>
                                    <p:animEffect transition="in" filter="fade">
                                      <p:cBhvr>
                                        <p:cTn id="43" dur="1000"/>
                                        <p:tgtEl>
                                          <p:spTgt spid="920"/>
                                        </p:tgtEl>
                                      </p:cBhvr>
                                    </p:animEffect>
                                  </p:childTnLst>
                                </p:cTn>
                              </p:par>
                              <p:par>
                                <p:cTn id="44" presetID="10" presetClass="entr" presetSubtype="0" fill="hold" nodeType="withEffect">
                                  <p:stCondLst>
                                    <p:cond delay="0"/>
                                  </p:stCondLst>
                                  <p:childTnLst>
                                    <p:set>
                                      <p:cBhvr>
                                        <p:cTn id="45" dur="1" fill="hold">
                                          <p:stCondLst>
                                            <p:cond delay="0"/>
                                          </p:stCondLst>
                                        </p:cTn>
                                        <p:tgtEl>
                                          <p:spTgt spid="921"/>
                                        </p:tgtEl>
                                        <p:attrNameLst>
                                          <p:attrName>style.visibility</p:attrName>
                                        </p:attrNameLst>
                                      </p:cBhvr>
                                      <p:to>
                                        <p:strVal val="visible"/>
                                      </p:to>
                                    </p:set>
                                    <p:animEffect transition="in" filter="fade">
                                      <p:cBhvr>
                                        <p:cTn id="46" dur="1000"/>
                                        <p:tgtEl>
                                          <p:spTgt spid="921"/>
                                        </p:tgtEl>
                                      </p:cBhvr>
                                    </p:animEffect>
                                  </p:childTnLst>
                                </p:cTn>
                              </p:par>
                              <p:par>
                                <p:cTn id="47" presetID="10" presetClass="entr" presetSubtype="0" fill="hold" nodeType="withEffect">
                                  <p:stCondLst>
                                    <p:cond delay="0"/>
                                  </p:stCondLst>
                                  <p:childTnLst>
                                    <p:set>
                                      <p:cBhvr>
                                        <p:cTn id="48" dur="1" fill="hold">
                                          <p:stCondLst>
                                            <p:cond delay="0"/>
                                          </p:stCondLst>
                                        </p:cTn>
                                        <p:tgtEl>
                                          <p:spTgt spid="922"/>
                                        </p:tgtEl>
                                        <p:attrNameLst>
                                          <p:attrName>style.visibility</p:attrName>
                                        </p:attrNameLst>
                                      </p:cBhvr>
                                      <p:to>
                                        <p:strVal val="visible"/>
                                      </p:to>
                                    </p:set>
                                    <p:animEffect transition="in" filter="fade">
                                      <p:cBhvr>
                                        <p:cTn id="49" dur="1000"/>
                                        <p:tgtEl>
                                          <p:spTgt spid="922"/>
                                        </p:tgtEl>
                                      </p:cBhvr>
                                    </p:animEffect>
                                  </p:childTnLst>
                                </p:cTn>
                              </p:par>
                              <p:par>
                                <p:cTn id="50" presetID="10" presetClass="entr" presetSubtype="0" fill="hold" nodeType="withEffect">
                                  <p:stCondLst>
                                    <p:cond delay="0"/>
                                  </p:stCondLst>
                                  <p:childTnLst>
                                    <p:set>
                                      <p:cBhvr>
                                        <p:cTn id="51" dur="1" fill="hold">
                                          <p:stCondLst>
                                            <p:cond delay="0"/>
                                          </p:stCondLst>
                                        </p:cTn>
                                        <p:tgtEl>
                                          <p:spTgt spid="923"/>
                                        </p:tgtEl>
                                        <p:attrNameLst>
                                          <p:attrName>style.visibility</p:attrName>
                                        </p:attrNameLst>
                                      </p:cBhvr>
                                      <p:to>
                                        <p:strVal val="visible"/>
                                      </p:to>
                                    </p:set>
                                    <p:animEffect transition="in" filter="fade">
                                      <p:cBhvr>
                                        <p:cTn id="52" dur="1000"/>
                                        <p:tgtEl>
                                          <p:spTgt spid="923"/>
                                        </p:tgtEl>
                                      </p:cBhvr>
                                    </p:animEffect>
                                  </p:childTnLst>
                                </p:cTn>
                              </p:par>
                              <p:par>
                                <p:cTn id="53" presetID="10" presetClass="entr" presetSubtype="0" fill="hold" nodeType="withEffect">
                                  <p:stCondLst>
                                    <p:cond delay="0"/>
                                  </p:stCondLst>
                                  <p:childTnLst>
                                    <p:set>
                                      <p:cBhvr>
                                        <p:cTn id="54" dur="1" fill="hold">
                                          <p:stCondLst>
                                            <p:cond delay="0"/>
                                          </p:stCondLst>
                                        </p:cTn>
                                        <p:tgtEl>
                                          <p:spTgt spid="924"/>
                                        </p:tgtEl>
                                        <p:attrNameLst>
                                          <p:attrName>style.visibility</p:attrName>
                                        </p:attrNameLst>
                                      </p:cBhvr>
                                      <p:to>
                                        <p:strVal val="visible"/>
                                      </p:to>
                                    </p:set>
                                    <p:animEffect transition="in" filter="fade">
                                      <p:cBhvr>
                                        <p:cTn id="55" dur="1000"/>
                                        <p:tgtEl>
                                          <p:spTgt spid="924"/>
                                        </p:tgtEl>
                                      </p:cBhvr>
                                    </p:animEffect>
                                  </p:childTnLst>
                                </p:cTn>
                              </p:par>
                              <p:par>
                                <p:cTn id="56" presetID="10" presetClass="entr" presetSubtype="0" fill="hold" nodeType="withEffect">
                                  <p:stCondLst>
                                    <p:cond delay="0"/>
                                  </p:stCondLst>
                                  <p:childTnLst>
                                    <p:set>
                                      <p:cBhvr>
                                        <p:cTn id="57" dur="1" fill="hold">
                                          <p:stCondLst>
                                            <p:cond delay="0"/>
                                          </p:stCondLst>
                                        </p:cTn>
                                        <p:tgtEl>
                                          <p:spTgt spid="925"/>
                                        </p:tgtEl>
                                        <p:attrNameLst>
                                          <p:attrName>style.visibility</p:attrName>
                                        </p:attrNameLst>
                                      </p:cBhvr>
                                      <p:to>
                                        <p:strVal val="visible"/>
                                      </p:to>
                                    </p:set>
                                    <p:animEffect transition="in" filter="fade">
                                      <p:cBhvr>
                                        <p:cTn id="58" dur="1000"/>
                                        <p:tgtEl>
                                          <p:spTgt spid="925"/>
                                        </p:tgtEl>
                                      </p:cBhvr>
                                    </p:animEffect>
                                  </p:childTnLst>
                                </p:cTn>
                              </p:par>
                              <p:par>
                                <p:cTn id="59" presetID="10" presetClass="entr" presetSubtype="0" fill="hold" nodeType="withEffect">
                                  <p:stCondLst>
                                    <p:cond delay="0"/>
                                  </p:stCondLst>
                                  <p:childTnLst>
                                    <p:set>
                                      <p:cBhvr>
                                        <p:cTn id="60" dur="1" fill="hold">
                                          <p:stCondLst>
                                            <p:cond delay="0"/>
                                          </p:stCondLst>
                                        </p:cTn>
                                        <p:tgtEl>
                                          <p:spTgt spid="926"/>
                                        </p:tgtEl>
                                        <p:attrNameLst>
                                          <p:attrName>style.visibility</p:attrName>
                                        </p:attrNameLst>
                                      </p:cBhvr>
                                      <p:to>
                                        <p:strVal val="visible"/>
                                      </p:to>
                                    </p:set>
                                    <p:animEffect transition="in" filter="fade">
                                      <p:cBhvr>
                                        <p:cTn id="61" dur="1000"/>
                                        <p:tgtEl>
                                          <p:spTgt spid="926"/>
                                        </p:tgtEl>
                                      </p:cBhvr>
                                    </p:animEffect>
                                  </p:childTnLst>
                                </p:cTn>
                              </p:par>
                              <p:par>
                                <p:cTn id="62" presetID="10" presetClass="entr" presetSubtype="0" fill="hold" nodeType="withEffect">
                                  <p:stCondLst>
                                    <p:cond delay="0"/>
                                  </p:stCondLst>
                                  <p:childTnLst>
                                    <p:set>
                                      <p:cBhvr>
                                        <p:cTn id="63" dur="1" fill="hold">
                                          <p:stCondLst>
                                            <p:cond delay="0"/>
                                          </p:stCondLst>
                                        </p:cTn>
                                        <p:tgtEl>
                                          <p:spTgt spid="927"/>
                                        </p:tgtEl>
                                        <p:attrNameLst>
                                          <p:attrName>style.visibility</p:attrName>
                                        </p:attrNameLst>
                                      </p:cBhvr>
                                      <p:to>
                                        <p:strVal val="visible"/>
                                      </p:to>
                                    </p:set>
                                    <p:animEffect transition="in" filter="fade">
                                      <p:cBhvr>
                                        <p:cTn id="64" dur="1000"/>
                                        <p:tgtEl>
                                          <p:spTgt spid="927"/>
                                        </p:tgtEl>
                                      </p:cBhvr>
                                    </p:animEffect>
                                  </p:childTnLst>
                                </p:cTn>
                              </p:par>
                              <p:par>
                                <p:cTn id="65" presetID="10" presetClass="entr" presetSubtype="0" fill="hold" nodeType="withEffect">
                                  <p:stCondLst>
                                    <p:cond delay="0"/>
                                  </p:stCondLst>
                                  <p:childTnLst>
                                    <p:set>
                                      <p:cBhvr>
                                        <p:cTn id="66" dur="1" fill="hold">
                                          <p:stCondLst>
                                            <p:cond delay="0"/>
                                          </p:stCondLst>
                                        </p:cTn>
                                        <p:tgtEl>
                                          <p:spTgt spid="928"/>
                                        </p:tgtEl>
                                        <p:attrNameLst>
                                          <p:attrName>style.visibility</p:attrName>
                                        </p:attrNameLst>
                                      </p:cBhvr>
                                      <p:to>
                                        <p:strVal val="visible"/>
                                      </p:to>
                                    </p:set>
                                    <p:animEffect transition="in" filter="fade">
                                      <p:cBhvr>
                                        <p:cTn id="67" dur="1000"/>
                                        <p:tgtEl>
                                          <p:spTgt spid="928"/>
                                        </p:tgtEl>
                                      </p:cBhvr>
                                    </p:animEffect>
                                  </p:childTnLst>
                                </p:cTn>
                              </p:par>
                              <p:par>
                                <p:cTn id="68" presetID="10" presetClass="entr" presetSubtype="0" fill="hold" nodeType="withEffect">
                                  <p:stCondLst>
                                    <p:cond delay="0"/>
                                  </p:stCondLst>
                                  <p:childTnLst>
                                    <p:set>
                                      <p:cBhvr>
                                        <p:cTn id="69" dur="1" fill="hold">
                                          <p:stCondLst>
                                            <p:cond delay="0"/>
                                          </p:stCondLst>
                                        </p:cTn>
                                        <p:tgtEl>
                                          <p:spTgt spid="929"/>
                                        </p:tgtEl>
                                        <p:attrNameLst>
                                          <p:attrName>style.visibility</p:attrName>
                                        </p:attrNameLst>
                                      </p:cBhvr>
                                      <p:to>
                                        <p:strVal val="visible"/>
                                      </p:to>
                                    </p:set>
                                    <p:animEffect transition="in" filter="fade">
                                      <p:cBhvr>
                                        <p:cTn id="70" dur="1000"/>
                                        <p:tgtEl>
                                          <p:spTgt spid="929"/>
                                        </p:tgtEl>
                                      </p:cBhvr>
                                    </p:animEffect>
                                  </p:childTnLst>
                                </p:cTn>
                              </p:par>
                              <p:par>
                                <p:cTn id="71" presetID="10" presetClass="entr" presetSubtype="0" fill="hold" nodeType="withEffect">
                                  <p:stCondLst>
                                    <p:cond delay="0"/>
                                  </p:stCondLst>
                                  <p:childTnLst>
                                    <p:set>
                                      <p:cBhvr>
                                        <p:cTn id="72" dur="1" fill="hold">
                                          <p:stCondLst>
                                            <p:cond delay="0"/>
                                          </p:stCondLst>
                                        </p:cTn>
                                        <p:tgtEl>
                                          <p:spTgt spid="930"/>
                                        </p:tgtEl>
                                        <p:attrNameLst>
                                          <p:attrName>style.visibility</p:attrName>
                                        </p:attrNameLst>
                                      </p:cBhvr>
                                      <p:to>
                                        <p:strVal val="visible"/>
                                      </p:to>
                                    </p:set>
                                    <p:animEffect transition="in" filter="fade">
                                      <p:cBhvr>
                                        <p:cTn id="73" dur="1000"/>
                                        <p:tgtEl>
                                          <p:spTgt spid="930"/>
                                        </p:tgtEl>
                                      </p:cBhvr>
                                    </p:animEffect>
                                  </p:childTnLst>
                                </p:cTn>
                              </p:par>
                              <p:par>
                                <p:cTn id="74" presetID="10" presetClass="entr" presetSubtype="0" fill="hold" nodeType="withEffect">
                                  <p:stCondLst>
                                    <p:cond delay="0"/>
                                  </p:stCondLst>
                                  <p:childTnLst>
                                    <p:set>
                                      <p:cBhvr>
                                        <p:cTn id="75" dur="1" fill="hold">
                                          <p:stCondLst>
                                            <p:cond delay="0"/>
                                          </p:stCondLst>
                                        </p:cTn>
                                        <p:tgtEl>
                                          <p:spTgt spid="931"/>
                                        </p:tgtEl>
                                        <p:attrNameLst>
                                          <p:attrName>style.visibility</p:attrName>
                                        </p:attrNameLst>
                                      </p:cBhvr>
                                      <p:to>
                                        <p:strVal val="visible"/>
                                      </p:to>
                                    </p:set>
                                    <p:animEffect transition="in" filter="fade">
                                      <p:cBhvr>
                                        <p:cTn id="76" dur="1000"/>
                                        <p:tgtEl>
                                          <p:spTgt spid="931"/>
                                        </p:tgtEl>
                                      </p:cBhvr>
                                    </p:animEffect>
                                  </p:childTnLst>
                                </p:cTn>
                              </p:par>
                              <p:par>
                                <p:cTn id="77" presetID="10" presetClass="entr" presetSubtype="0" fill="hold" nodeType="withEffect">
                                  <p:stCondLst>
                                    <p:cond delay="0"/>
                                  </p:stCondLst>
                                  <p:childTnLst>
                                    <p:set>
                                      <p:cBhvr>
                                        <p:cTn id="78" dur="1" fill="hold">
                                          <p:stCondLst>
                                            <p:cond delay="0"/>
                                          </p:stCondLst>
                                        </p:cTn>
                                        <p:tgtEl>
                                          <p:spTgt spid="932"/>
                                        </p:tgtEl>
                                        <p:attrNameLst>
                                          <p:attrName>style.visibility</p:attrName>
                                        </p:attrNameLst>
                                      </p:cBhvr>
                                      <p:to>
                                        <p:strVal val="visible"/>
                                      </p:to>
                                    </p:set>
                                    <p:animEffect transition="in" filter="fade">
                                      <p:cBhvr>
                                        <p:cTn id="79" dur="1000"/>
                                        <p:tgtEl>
                                          <p:spTgt spid="932"/>
                                        </p:tgtEl>
                                      </p:cBhvr>
                                    </p:animEffect>
                                  </p:childTnLst>
                                </p:cTn>
                              </p:par>
                              <p:par>
                                <p:cTn id="80" presetID="10" presetClass="entr" presetSubtype="0" fill="hold" nodeType="withEffect">
                                  <p:stCondLst>
                                    <p:cond delay="0"/>
                                  </p:stCondLst>
                                  <p:childTnLst>
                                    <p:set>
                                      <p:cBhvr>
                                        <p:cTn id="81" dur="1" fill="hold">
                                          <p:stCondLst>
                                            <p:cond delay="0"/>
                                          </p:stCondLst>
                                        </p:cTn>
                                        <p:tgtEl>
                                          <p:spTgt spid="933"/>
                                        </p:tgtEl>
                                        <p:attrNameLst>
                                          <p:attrName>style.visibility</p:attrName>
                                        </p:attrNameLst>
                                      </p:cBhvr>
                                      <p:to>
                                        <p:strVal val="visible"/>
                                      </p:to>
                                    </p:set>
                                    <p:animEffect transition="in" filter="fade">
                                      <p:cBhvr>
                                        <p:cTn id="82" dur="1000"/>
                                        <p:tgtEl>
                                          <p:spTgt spid="933"/>
                                        </p:tgtEl>
                                      </p:cBhvr>
                                    </p:animEffect>
                                  </p:childTnLst>
                                </p:cTn>
                              </p:par>
                              <p:par>
                                <p:cTn id="83" presetID="10" presetClass="entr" presetSubtype="0" fill="hold" nodeType="withEffect">
                                  <p:stCondLst>
                                    <p:cond delay="0"/>
                                  </p:stCondLst>
                                  <p:childTnLst>
                                    <p:set>
                                      <p:cBhvr>
                                        <p:cTn id="84" dur="1" fill="hold">
                                          <p:stCondLst>
                                            <p:cond delay="0"/>
                                          </p:stCondLst>
                                        </p:cTn>
                                        <p:tgtEl>
                                          <p:spTgt spid="934"/>
                                        </p:tgtEl>
                                        <p:attrNameLst>
                                          <p:attrName>style.visibility</p:attrName>
                                        </p:attrNameLst>
                                      </p:cBhvr>
                                      <p:to>
                                        <p:strVal val="visible"/>
                                      </p:to>
                                    </p:set>
                                    <p:animEffect transition="in" filter="fade">
                                      <p:cBhvr>
                                        <p:cTn id="85" dur="1000"/>
                                        <p:tgtEl>
                                          <p:spTgt spid="934"/>
                                        </p:tgtEl>
                                      </p:cBhvr>
                                    </p:animEffect>
                                  </p:childTnLst>
                                </p:cTn>
                              </p:par>
                              <p:par>
                                <p:cTn id="86" presetID="10" presetClass="entr" presetSubtype="0" fill="hold" nodeType="withEffect">
                                  <p:stCondLst>
                                    <p:cond delay="0"/>
                                  </p:stCondLst>
                                  <p:childTnLst>
                                    <p:set>
                                      <p:cBhvr>
                                        <p:cTn id="87" dur="1" fill="hold">
                                          <p:stCondLst>
                                            <p:cond delay="0"/>
                                          </p:stCondLst>
                                        </p:cTn>
                                        <p:tgtEl>
                                          <p:spTgt spid="935"/>
                                        </p:tgtEl>
                                        <p:attrNameLst>
                                          <p:attrName>style.visibility</p:attrName>
                                        </p:attrNameLst>
                                      </p:cBhvr>
                                      <p:to>
                                        <p:strVal val="visible"/>
                                      </p:to>
                                    </p:set>
                                    <p:animEffect transition="in" filter="fade">
                                      <p:cBhvr>
                                        <p:cTn id="88" dur="1000"/>
                                        <p:tgtEl>
                                          <p:spTgt spid="935"/>
                                        </p:tgtEl>
                                      </p:cBhvr>
                                    </p:animEffect>
                                  </p:childTnLst>
                                </p:cTn>
                              </p:par>
                              <p:par>
                                <p:cTn id="89" presetID="10" presetClass="entr" presetSubtype="0" fill="hold" nodeType="withEffect">
                                  <p:stCondLst>
                                    <p:cond delay="0"/>
                                  </p:stCondLst>
                                  <p:childTnLst>
                                    <p:set>
                                      <p:cBhvr>
                                        <p:cTn id="90" dur="1" fill="hold">
                                          <p:stCondLst>
                                            <p:cond delay="0"/>
                                          </p:stCondLst>
                                        </p:cTn>
                                        <p:tgtEl>
                                          <p:spTgt spid="936"/>
                                        </p:tgtEl>
                                        <p:attrNameLst>
                                          <p:attrName>style.visibility</p:attrName>
                                        </p:attrNameLst>
                                      </p:cBhvr>
                                      <p:to>
                                        <p:strVal val="visible"/>
                                      </p:to>
                                    </p:set>
                                    <p:animEffect transition="in" filter="fade">
                                      <p:cBhvr>
                                        <p:cTn id="91" dur="1000"/>
                                        <p:tgtEl>
                                          <p:spTgt spid="936"/>
                                        </p:tgtEl>
                                      </p:cBhvr>
                                    </p:animEffect>
                                  </p:childTnLst>
                                </p:cTn>
                              </p:par>
                              <p:par>
                                <p:cTn id="92" presetID="10" presetClass="entr" presetSubtype="0" fill="hold" nodeType="withEffect">
                                  <p:stCondLst>
                                    <p:cond delay="0"/>
                                  </p:stCondLst>
                                  <p:childTnLst>
                                    <p:set>
                                      <p:cBhvr>
                                        <p:cTn id="93" dur="1" fill="hold">
                                          <p:stCondLst>
                                            <p:cond delay="0"/>
                                          </p:stCondLst>
                                        </p:cTn>
                                        <p:tgtEl>
                                          <p:spTgt spid="937"/>
                                        </p:tgtEl>
                                        <p:attrNameLst>
                                          <p:attrName>style.visibility</p:attrName>
                                        </p:attrNameLst>
                                      </p:cBhvr>
                                      <p:to>
                                        <p:strVal val="visible"/>
                                      </p:to>
                                    </p:set>
                                    <p:animEffect transition="in" filter="fade">
                                      <p:cBhvr>
                                        <p:cTn id="94" dur="1000"/>
                                        <p:tgtEl>
                                          <p:spTgt spid="937"/>
                                        </p:tgtEl>
                                      </p:cBhvr>
                                    </p:animEffect>
                                  </p:childTnLst>
                                </p:cTn>
                              </p:par>
                              <p:par>
                                <p:cTn id="95" presetID="10" presetClass="entr" presetSubtype="0" fill="hold" nodeType="withEffect">
                                  <p:stCondLst>
                                    <p:cond delay="0"/>
                                  </p:stCondLst>
                                  <p:childTnLst>
                                    <p:set>
                                      <p:cBhvr>
                                        <p:cTn id="96" dur="1" fill="hold">
                                          <p:stCondLst>
                                            <p:cond delay="0"/>
                                          </p:stCondLst>
                                        </p:cTn>
                                        <p:tgtEl>
                                          <p:spTgt spid="938"/>
                                        </p:tgtEl>
                                        <p:attrNameLst>
                                          <p:attrName>style.visibility</p:attrName>
                                        </p:attrNameLst>
                                      </p:cBhvr>
                                      <p:to>
                                        <p:strVal val="visible"/>
                                      </p:to>
                                    </p:set>
                                    <p:animEffect transition="in" filter="fade">
                                      <p:cBhvr>
                                        <p:cTn id="97" dur="1000"/>
                                        <p:tgtEl>
                                          <p:spTgt spid="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86"/>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Data Curation</a:t>
            </a:r>
            <a:endParaRPr/>
          </a:p>
        </p:txBody>
      </p:sp>
      <p:sp>
        <p:nvSpPr>
          <p:cNvPr id="944" name="Google Shape;944;p86"/>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solidFill>
                  <a:srgbClr val="434343"/>
                </a:solidFill>
              </a:rPr>
              <a:t>Mapping crowdsourcing instructions to our proposed schema:</a:t>
            </a:r>
            <a:endParaRPr dirty="0">
              <a:solidFill>
                <a:srgbClr val="434343"/>
              </a:solidFill>
            </a:endParaRPr>
          </a:p>
          <a:p>
            <a:pPr lvl="1">
              <a:spcBef>
                <a:spcPts val="0"/>
              </a:spcBef>
              <a:buClr>
                <a:srgbClr val="434343"/>
              </a:buClr>
            </a:pPr>
            <a:r>
              <a:rPr lang="en" dirty="0">
                <a:solidFill>
                  <a:srgbClr val="0000FF"/>
                </a:solidFill>
              </a:rPr>
              <a:t>Retained the original phrasing, converted to the simplest form by removing redundant content.</a:t>
            </a:r>
            <a:endParaRPr dirty="0">
              <a:solidFill>
                <a:srgbClr val="0000FF"/>
              </a:solidFill>
            </a:endParaRPr>
          </a:p>
          <a:p>
            <a:pPr lvl="1">
              <a:spcBef>
                <a:spcPts val="0"/>
              </a:spcBef>
              <a:buClr>
                <a:srgbClr val="434343"/>
              </a:buClr>
            </a:pPr>
            <a:r>
              <a:rPr lang="en" dirty="0">
                <a:solidFill>
                  <a:srgbClr val="0000FF"/>
                </a:solidFill>
              </a:rPr>
              <a:t>Created negative examples wherever they were absent.</a:t>
            </a:r>
            <a:endParaRPr dirty="0">
              <a:solidFill>
                <a:srgbClr val="0000FF"/>
              </a:solidFill>
            </a:endParaRPr>
          </a:p>
          <a:p>
            <a:pPr lvl="1">
              <a:spcBef>
                <a:spcPts val="0"/>
              </a:spcBef>
              <a:buClr>
                <a:srgbClr val="434343"/>
              </a:buClr>
            </a:pPr>
            <a:r>
              <a:rPr lang="en" dirty="0">
                <a:solidFill>
                  <a:srgbClr val="0000FF"/>
                </a:solidFill>
              </a:rPr>
              <a:t>Added explanations to positive and negative examples wherever applicable.</a:t>
            </a:r>
            <a:endParaRPr dirty="0">
              <a:solidFill>
                <a:srgbClr val="0000FF"/>
              </a:solidFill>
            </a:endParaRPr>
          </a:p>
          <a:p>
            <a:pPr lvl="1">
              <a:spcBef>
                <a:spcPts val="0"/>
              </a:spcBef>
              <a:buClr>
                <a:srgbClr val="434343"/>
              </a:buClr>
            </a:pPr>
            <a:r>
              <a:rPr lang="en" dirty="0">
                <a:solidFill>
                  <a:srgbClr val="0000FF"/>
                </a:solidFill>
              </a:rPr>
              <a:t>Fixed annotation issue in examples present in the template wherever applicable.</a:t>
            </a:r>
            <a:endParaRPr dirty="0">
              <a:solidFill>
                <a:srgbClr val="0000FF"/>
              </a:solidFill>
            </a:endParaRPr>
          </a:p>
          <a:p>
            <a:pPr lvl="1">
              <a:spcBef>
                <a:spcPts val="0"/>
              </a:spcBef>
              <a:buClr>
                <a:srgbClr val="434343"/>
              </a:buClr>
            </a:pPr>
            <a:r>
              <a:rPr lang="en" dirty="0">
                <a:solidFill>
                  <a:srgbClr val="0000FF"/>
                </a:solidFill>
              </a:rPr>
              <a:t>Kept the instances with high inter-annotator agreement.</a:t>
            </a:r>
            <a:endParaRPr dirty="0">
              <a:solidFill>
                <a:srgbClr val="0000FF"/>
              </a:solidFill>
            </a:endParaRPr>
          </a:p>
          <a:p>
            <a:pPr indent="0">
              <a:buNone/>
            </a:pPr>
            <a:endParaRPr dirty="0">
              <a:solidFill>
                <a:srgbClr val="0000FF"/>
              </a:solidFill>
            </a:endParaRPr>
          </a:p>
          <a:p>
            <a:pPr>
              <a:buClr>
                <a:srgbClr val="434343"/>
              </a:buClr>
            </a:pPr>
            <a:r>
              <a:rPr lang="en" dirty="0">
                <a:solidFill>
                  <a:srgbClr val="434343"/>
                </a:solidFill>
              </a:rPr>
              <a:t>Limitations:</a:t>
            </a:r>
            <a:endParaRPr dirty="0">
              <a:solidFill>
                <a:srgbClr val="434343"/>
              </a:solidFill>
            </a:endParaRPr>
          </a:p>
          <a:p>
            <a:pPr lvl="1">
              <a:lnSpc>
                <a:spcPct val="100000"/>
              </a:lnSpc>
              <a:spcBef>
                <a:spcPts val="0"/>
              </a:spcBef>
              <a:buClr>
                <a:srgbClr val="980000"/>
              </a:buClr>
            </a:pPr>
            <a:r>
              <a:rPr lang="en" dirty="0">
                <a:solidFill>
                  <a:srgbClr val="980000"/>
                </a:solidFill>
              </a:rPr>
              <a:t>Html information (e.g., certain organization of the information boxes) is lost while converting them into our schema.</a:t>
            </a:r>
            <a:endParaRPr dirty="0">
              <a:solidFill>
                <a:srgbClr val="980000"/>
              </a:solidFill>
            </a:endParaRPr>
          </a:p>
          <a:p>
            <a:pPr marL="0" indent="0">
              <a:buNone/>
            </a:pPr>
            <a:endParaRPr dirty="0">
              <a:solidFill>
                <a:srgbClr val="0000FF"/>
              </a:solidFill>
            </a:endParaRPr>
          </a:p>
          <a:p>
            <a:pPr marL="0" indent="0">
              <a:buNone/>
            </a:pPr>
            <a:endParaRPr dirty="0">
              <a:solidFill>
                <a:srgbClr val="0000FF"/>
              </a:solidFill>
            </a:endParaRPr>
          </a:p>
          <a:p>
            <a:pPr marL="0" indent="0">
              <a:buNone/>
            </a:pPr>
            <a:endParaRPr dirty="0"/>
          </a:p>
        </p:txBody>
      </p:sp>
      <p:sp>
        <p:nvSpPr>
          <p:cNvPr id="945" name="Google Shape;945;p86"/>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128</a:t>
            </a:fld>
            <a:endParaRPr/>
          </a:p>
        </p:txBody>
      </p:sp>
    </p:spTree>
    <p:extLst>
      <p:ext uri="{BB962C8B-B14F-4D97-AF65-F5344CB8AC3E}">
        <p14:creationId xmlns:p14="http://schemas.microsoft.com/office/powerpoint/2010/main" val="79773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4">
                                            <p:txEl>
                                              <p:pRg st="0" end="0"/>
                                            </p:txEl>
                                          </p:spTgt>
                                        </p:tgtEl>
                                        <p:attrNameLst>
                                          <p:attrName>style.visibility</p:attrName>
                                        </p:attrNameLst>
                                      </p:cBhvr>
                                      <p:to>
                                        <p:strVal val="visible"/>
                                      </p:to>
                                    </p:set>
                                    <p:animEffect transition="in" filter="fade">
                                      <p:cBhvr>
                                        <p:cTn id="7" dur="1000"/>
                                        <p:tgtEl>
                                          <p:spTgt spid="9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4">
                                            <p:txEl>
                                              <p:pRg st="1" end="1"/>
                                            </p:txEl>
                                          </p:spTgt>
                                        </p:tgtEl>
                                        <p:attrNameLst>
                                          <p:attrName>style.visibility</p:attrName>
                                        </p:attrNameLst>
                                      </p:cBhvr>
                                      <p:to>
                                        <p:strVal val="visible"/>
                                      </p:to>
                                    </p:set>
                                    <p:animEffect transition="in" filter="fade">
                                      <p:cBhvr>
                                        <p:cTn id="12" dur="1000"/>
                                        <p:tgtEl>
                                          <p:spTgt spid="9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4">
                                            <p:txEl>
                                              <p:pRg st="2" end="2"/>
                                            </p:txEl>
                                          </p:spTgt>
                                        </p:tgtEl>
                                        <p:attrNameLst>
                                          <p:attrName>style.visibility</p:attrName>
                                        </p:attrNameLst>
                                      </p:cBhvr>
                                      <p:to>
                                        <p:strVal val="visible"/>
                                      </p:to>
                                    </p:set>
                                    <p:animEffect transition="in" filter="fade">
                                      <p:cBhvr>
                                        <p:cTn id="17" dur="1000"/>
                                        <p:tgtEl>
                                          <p:spTgt spid="9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44">
                                            <p:txEl>
                                              <p:pRg st="3" end="3"/>
                                            </p:txEl>
                                          </p:spTgt>
                                        </p:tgtEl>
                                        <p:attrNameLst>
                                          <p:attrName>style.visibility</p:attrName>
                                        </p:attrNameLst>
                                      </p:cBhvr>
                                      <p:to>
                                        <p:strVal val="visible"/>
                                      </p:to>
                                    </p:set>
                                    <p:animEffect transition="in" filter="fade">
                                      <p:cBhvr>
                                        <p:cTn id="22" dur="1000"/>
                                        <p:tgtEl>
                                          <p:spTgt spid="9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44">
                                            <p:txEl>
                                              <p:pRg st="4" end="4"/>
                                            </p:txEl>
                                          </p:spTgt>
                                        </p:tgtEl>
                                        <p:attrNameLst>
                                          <p:attrName>style.visibility</p:attrName>
                                        </p:attrNameLst>
                                      </p:cBhvr>
                                      <p:to>
                                        <p:strVal val="visible"/>
                                      </p:to>
                                    </p:set>
                                    <p:animEffect transition="in" filter="fade">
                                      <p:cBhvr>
                                        <p:cTn id="27" dur="1000"/>
                                        <p:tgtEl>
                                          <p:spTgt spid="9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4">
                                            <p:txEl>
                                              <p:pRg st="5" end="5"/>
                                            </p:txEl>
                                          </p:spTgt>
                                        </p:tgtEl>
                                        <p:attrNameLst>
                                          <p:attrName>style.visibility</p:attrName>
                                        </p:attrNameLst>
                                      </p:cBhvr>
                                      <p:to>
                                        <p:strVal val="visible"/>
                                      </p:to>
                                    </p:set>
                                    <p:animEffect transition="in" filter="fade">
                                      <p:cBhvr>
                                        <p:cTn id="32" dur="1000"/>
                                        <p:tgtEl>
                                          <p:spTgt spid="94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44">
                                            <p:txEl>
                                              <p:pRg st="7" end="7"/>
                                            </p:txEl>
                                          </p:spTgt>
                                        </p:tgtEl>
                                        <p:attrNameLst>
                                          <p:attrName>style.visibility</p:attrName>
                                        </p:attrNameLst>
                                      </p:cBhvr>
                                      <p:to>
                                        <p:strVal val="visible"/>
                                      </p:to>
                                    </p:set>
                                    <p:animEffect transition="in" filter="fade">
                                      <p:cBhvr>
                                        <p:cTn id="37" dur="1000"/>
                                        <p:tgtEl>
                                          <p:spTgt spid="94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44">
                                            <p:txEl>
                                              <p:pRg st="8" end="8"/>
                                            </p:txEl>
                                          </p:spTgt>
                                        </p:tgtEl>
                                        <p:attrNameLst>
                                          <p:attrName>style.visibility</p:attrName>
                                        </p:attrNameLst>
                                      </p:cBhvr>
                                      <p:to>
                                        <p:strVal val="visible"/>
                                      </p:to>
                                    </p:set>
                                    <p:animEffect transition="in" filter="fade">
                                      <p:cBhvr>
                                        <p:cTn id="42" dur="1000"/>
                                        <p:tgtEl>
                                          <p:spTgt spid="94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87"/>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NATURAL INSTRUCTIONS: Examples</a:t>
            </a:r>
            <a:endParaRPr/>
          </a:p>
        </p:txBody>
      </p:sp>
      <p:sp>
        <p:nvSpPr>
          <p:cNvPr id="2" name="Content Placeholder 1">
            <a:extLst>
              <a:ext uri="{FF2B5EF4-FFF2-40B4-BE49-F238E27FC236}">
                <a16:creationId xmlns:a16="http://schemas.microsoft.com/office/drawing/2014/main" id="{FB8964A8-3AE2-7545-ADCA-22016B4F10EB}"/>
              </a:ext>
            </a:extLst>
          </p:cNvPr>
          <p:cNvSpPr>
            <a:spLocks noGrp="1"/>
          </p:cNvSpPr>
          <p:nvPr>
            <p:ph idx="1"/>
          </p:nvPr>
        </p:nvSpPr>
        <p:spPr/>
        <p:txBody>
          <a:bodyPr/>
          <a:lstStyle/>
          <a:p>
            <a:endParaRPr lang="en-US"/>
          </a:p>
        </p:txBody>
      </p:sp>
      <p:sp>
        <p:nvSpPr>
          <p:cNvPr id="951" name="Google Shape;951;p87"/>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129</a:t>
            </a:fld>
            <a:endParaRPr/>
          </a:p>
        </p:txBody>
      </p:sp>
      <p:pic>
        <p:nvPicPr>
          <p:cNvPr id="952" name="Google Shape;952;p87"/>
          <p:cNvPicPr preferRelativeResize="0"/>
          <p:nvPr/>
        </p:nvPicPr>
        <p:blipFill rotWithShape="1">
          <a:blip r:embed="rId3">
            <a:alphaModFix/>
          </a:blip>
          <a:srcRect l="791" t="2251" r="50346" b="18753"/>
          <a:stretch/>
        </p:blipFill>
        <p:spPr>
          <a:xfrm>
            <a:off x="1294368" y="1572701"/>
            <a:ext cx="4709001" cy="4488401"/>
          </a:xfrm>
          <a:prstGeom prst="rect">
            <a:avLst/>
          </a:prstGeom>
          <a:noFill/>
          <a:ln>
            <a:noFill/>
          </a:ln>
        </p:spPr>
      </p:pic>
      <p:sp>
        <p:nvSpPr>
          <p:cNvPr id="953" name="Google Shape;953;p87"/>
          <p:cNvSpPr/>
          <p:nvPr/>
        </p:nvSpPr>
        <p:spPr>
          <a:xfrm>
            <a:off x="441967" y="1805129"/>
            <a:ext cx="665200" cy="164400"/>
          </a:xfrm>
          <a:prstGeom prst="rightArrow">
            <a:avLst>
              <a:gd name="adj1" fmla="val 50000"/>
              <a:gd name="adj2" fmla="val 50000"/>
            </a:avLst>
          </a:prstGeom>
          <a:solidFill>
            <a:srgbClr val="FFF2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954" name="Google Shape;954;p87"/>
          <p:cNvSpPr/>
          <p:nvPr/>
        </p:nvSpPr>
        <p:spPr>
          <a:xfrm>
            <a:off x="441967" y="2109929"/>
            <a:ext cx="665200" cy="164400"/>
          </a:xfrm>
          <a:prstGeom prst="rightArrow">
            <a:avLst>
              <a:gd name="adj1" fmla="val 50000"/>
              <a:gd name="adj2" fmla="val 50000"/>
            </a:avLst>
          </a:prstGeom>
          <a:solidFill>
            <a:srgbClr val="FFF2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955" name="Google Shape;955;p87"/>
          <p:cNvSpPr/>
          <p:nvPr/>
        </p:nvSpPr>
        <p:spPr>
          <a:xfrm>
            <a:off x="441967" y="2701429"/>
            <a:ext cx="665200" cy="164400"/>
          </a:xfrm>
          <a:prstGeom prst="rightArrow">
            <a:avLst>
              <a:gd name="adj1" fmla="val 50000"/>
              <a:gd name="adj2" fmla="val 50000"/>
            </a:avLst>
          </a:prstGeom>
          <a:solidFill>
            <a:srgbClr val="FFF2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956" name="Google Shape;956;p87"/>
          <p:cNvSpPr/>
          <p:nvPr/>
        </p:nvSpPr>
        <p:spPr>
          <a:xfrm>
            <a:off x="441967" y="3006229"/>
            <a:ext cx="665200" cy="164400"/>
          </a:xfrm>
          <a:prstGeom prst="rightArrow">
            <a:avLst>
              <a:gd name="adj1" fmla="val 50000"/>
              <a:gd name="adj2" fmla="val 50000"/>
            </a:avLst>
          </a:prstGeom>
          <a:solidFill>
            <a:srgbClr val="FFF2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957" name="Google Shape;957;p87"/>
          <p:cNvSpPr/>
          <p:nvPr/>
        </p:nvSpPr>
        <p:spPr>
          <a:xfrm>
            <a:off x="441967" y="3521096"/>
            <a:ext cx="665200" cy="164400"/>
          </a:xfrm>
          <a:prstGeom prst="rightArrow">
            <a:avLst>
              <a:gd name="adj1" fmla="val 50000"/>
              <a:gd name="adj2" fmla="val 50000"/>
            </a:avLst>
          </a:prstGeom>
          <a:solidFill>
            <a:srgbClr val="FFF2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958" name="Google Shape;958;p87"/>
          <p:cNvSpPr/>
          <p:nvPr/>
        </p:nvSpPr>
        <p:spPr>
          <a:xfrm>
            <a:off x="441967" y="4740296"/>
            <a:ext cx="665200" cy="164400"/>
          </a:xfrm>
          <a:prstGeom prst="rightArrow">
            <a:avLst>
              <a:gd name="adj1" fmla="val 50000"/>
              <a:gd name="adj2" fmla="val 50000"/>
            </a:avLst>
          </a:prstGeom>
          <a:solidFill>
            <a:srgbClr val="FFF2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959" name="Google Shape;959;p87"/>
          <p:cNvSpPr/>
          <p:nvPr/>
        </p:nvSpPr>
        <p:spPr>
          <a:xfrm>
            <a:off x="441967" y="5857896"/>
            <a:ext cx="665200" cy="164400"/>
          </a:xfrm>
          <a:prstGeom prst="rightArrow">
            <a:avLst>
              <a:gd name="adj1" fmla="val 50000"/>
              <a:gd name="adj2" fmla="val 50000"/>
            </a:avLst>
          </a:prstGeom>
          <a:solidFill>
            <a:srgbClr val="FFF2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960" name="Google Shape;960;p87"/>
          <p:cNvSpPr txBox="1"/>
          <p:nvPr/>
        </p:nvSpPr>
        <p:spPr>
          <a:xfrm>
            <a:off x="1111333" y="6114801"/>
            <a:ext cx="60124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latin typeface="Lato"/>
                <a:ea typeface="Lato"/>
                <a:cs typeface="Lato"/>
                <a:sym typeface="Lato"/>
              </a:rPr>
              <a:t>Instructions remain common across instances</a:t>
            </a:r>
            <a:endParaRPr b="1">
              <a:latin typeface="Lato"/>
              <a:ea typeface="Lato"/>
              <a:cs typeface="Lato"/>
              <a:sym typeface="Lato"/>
            </a:endParaRPr>
          </a:p>
        </p:txBody>
      </p:sp>
      <p:sp>
        <p:nvSpPr>
          <p:cNvPr id="961" name="Google Shape;961;p87"/>
          <p:cNvSpPr txBox="1"/>
          <p:nvPr/>
        </p:nvSpPr>
        <p:spPr>
          <a:xfrm>
            <a:off x="5988133" y="6114801"/>
            <a:ext cx="49960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endParaRPr>
              <a:latin typeface="Lato"/>
              <a:ea typeface="Lato"/>
              <a:cs typeface="Lato"/>
              <a:sym typeface="Lato"/>
            </a:endParaRPr>
          </a:p>
        </p:txBody>
      </p:sp>
      <p:pic>
        <p:nvPicPr>
          <p:cNvPr id="962" name="Google Shape;962;p87"/>
          <p:cNvPicPr preferRelativeResize="0"/>
          <p:nvPr/>
        </p:nvPicPr>
        <p:blipFill>
          <a:blip r:embed="rId4">
            <a:alphaModFix/>
          </a:blip>
          <a:stretch>
            <a:fillRect/>
          </a:stretch>
        </p:blipFill>
        <p:spPr>
          <a:xfrm>
            <a:off x="6190567" y="4792337"/>
            <a:ext cx="5689556" cy="1145967"/>
          </a:xfrm>
          <a:prstGeom prst="rect">
            <a:avLst/>
          </a:prstGeom>
          <a:noFill/>
          <a:ln>
            <a:noFill/>
          </a:ln>
        </p:spPr>
      </p:pic>
      <p:pic>
        <p:nvPicPr>
          <p:cNvPr id="963" name="Google Shape;963;p87"/>
          <p:cNvPicPr preferRelativeResize="0"/>
          <p:nvPr/>
        </p:nvPicPr>
        <p:blipFill>
          <a:blip r:embed="rId5">
            <a:alphaModFix/>
          </a:blip>
          <a:stretch>
            <a:fillRect/>
          </a:stretch>
        </p:blipFill>
        <p:spPr>
          <a:xfrm>
            <a:off x="6190568" y="1692734"/>
            <a:ext cx="5625941" cy="1094300"/>
          </a:xfrm>
          <a:prstGeom prst="rect">
            <a:avLst/>
          </a:prstGeom>
          <a:noFill/>
          <a:ln>
            <a:noFill/>
          </a:ln>
        </p:spPr>
      </p:pic>
      <p:pic>
        <p:nvPicPr>
          <p:cNvPr id="964" name="Google Shape;964;p87"/>
          <p:cNvPicPr preferRelativeResize="0"/>
          <p:nvPr/>
        </p:nvPicPr>
        <p:blipFill>
          <a:blip r:embed="rId6">
            <a:alphaModFix/>
          </a:blip>
          <a:stretch>
            <a:fillRect/>
          </a:stretch>
        </p:blipFill>
        <p:spPr>
          <a:xfrm>
            <a:off x="6190573" y="3295030"/>
            <a:ext cx="5625931" cy="1119839"/>
          </a:xfrm>
          <a:prstGeom prst="rect">
            <a:avLst/>
          </a:prstGeom>
          <a:noFill/>
          <a:ln>
            <a:noFill/>
          </a:ln>
        </p:spPr>
      </p:pic>
    </p:spTree>
    <p:extLst>
      <p:ext uri="{BB962C8B-B14F-4D97-AF65-F5344CB8AC3E}">
        <p14:creationId xmlns:p14="http://schemas.microsoft.com/office/powerpoint/2010/main" val="270906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2"/>
                                        </p:tgtEl>
                                        <p:attrNameLst>
                                          <p:attrName>style.visibility</p:attrName>
                                        </p:attrNameLst>
                                      </p:cBhvr>
                                      <p:to>
                                        <p:strVal val="visible"/>
                                      </p:to>
                                    </p:set>
                                    <p:animEffect transition="in" filter="fade">
                                      <p:cBhvr>
                                        <p:cTn id="7" dur="1000"/>
                                        <p:tgtEl>
                                          <p:spTgt spid="9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3"/>
                                        </p:tgtEl>
                                        <p:attrNameLst>
                                          <p:attrName>style.visibility</p:attrName>
                                        </p:attrNameLst>
                                      </p:cBhvr>
                                      <p:to>
                                        <p:strVal val="visible"/>
                                      </p:to>
                                    </p:set>
                                    <p:animEffect transition="in" filter="fade">
                                      <p:cBhvr>
                                        <p:cTn id="12" dur="1000"/>
                                        <p:tgtEl>
                                          <p:spTgt spid="9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4"/>
                                        </p:tgtEl>
                                        <p:attrNameLst>
                                          <p:attrName>style.visibility</p:attrName>
                                        </p:attrNameLst>
                                      </p:cBhvr>
                                      <p:to>
                                        <p:strVal val="visible"/>
                                      </p:to>
                                    </p:set>
                                    <p:animEffect transition="in" filter="fade">
                                      <p:cBhvr>
                                        <p:cTn id="17" dur="1000"/>
                                        <p:tgtEl>
                                          <p:spTgt spid="9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5"/>
                                        </p:tgtEl>
                                        <p:attrNameLst>
                                          <p:attrName>style.visibility</p:attrName>
                                        </p:attrNameLst>
                                      </p:cBhvr>
                                      <p:to>
                                        <p:strVal val="visible"/>
                                      </p:to>
                                    </p:set>
                                    <p:animEffect transition="in" filter="fade">
                                      <p:cBhvr>
                                        <p:cTn id="22" dur="1000"/>
                                        <p:tgtEl>
                                          <p:spTgt spid="9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56"/>
                                        </p:tgtEl>
                                        <p:attrNameLst>
                                          <p:attrName>style.visibility</p:attrName>
                                        </p:attrNameLst>
                                      </p:cBhvr>
                                      <p:to>
                                        <p:strVal val="visible"/>
                                      </p:to>
                                    </p:set>
                                    <p:animEffect transition="in" filter="fade">
                                      <p:cBhvr>
                                        <p:cTn id="27" dur="1000"/>
                                        <p:tgtEl>
                                          <p:spTgt spid="9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57"/>
                                        </p:tgtEl>
                                        <p:attrNameLst>
                                          <p:attrName>style.visibility</p:attrName>
                                        </p:attrNameLst>
                                      </p:cBhvr>
                                      <p:to>
                                        <p:strVal val="visible"/>
                                      </p:to>
                                    </p:set>
                                    <p:animEffect transition="in" filter="fade">
                                      <p:cBhvr>
                                        <p:cTn id="32" dur="1000"/>
                                        <p:tgtEl>
                                          <p:spTgt spid="9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58"/>
                                        </p:tgtEl>
                                        <p:attrNameLst>
                                          <p:attrName>style.visibility</p:attrName>
                                        </p:attrNameLst>
                                      </p:cBhvr>
                                      <p:to>
                                        <p:strVal val="visible"/>
                                      </p:to>
                                    </p:set>
                                    <p:animEffect transition="in" filter="fade">
                                      <p:cBhvr>
                                        <p:cTn id="37" dur="1000"/>
                                        <p:tgtEl>
                                          <p:spTgt spid="9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59"/>
                                        </p:tgtEl>
                                        <p:attrNameLst>
                                          <p:attrName>style.visibility</p:attrName>
                                        </p:attrNameLst>
                                      </p:cBhvr>
                                      <p:to>
                                        <p:strVal val="visible"/>
                                      </p:to>
                                    </p:set>
                                    <p:animEffect transition="in" filter="fade">
                                      <p:cBhvr>
                                        <p:cTn id="42" dur="1000"/>
                                        <p:tgtEl>
                                          <p:spTgt spid="9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60"/>
                                        </p:tgtEl>
                                        <p:attrNameLst>
                                          <p:attrName>style.visibility</p:attrName>
                                        </p:attrNameLst>
                                      </p:cBhvr>
                                      <p:to>
                                        <p:strVal val="visible"/>
                                      </p:to>
                                    </p:set>
                                    <p:animEffect transition="in" filter="fade">
                                      <p:cBhvr>
                                        <p:cTn id="47" dur="1000"/>
                                        <p:tgtEl>
                                          <p:spTgt spid="9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63"/>
                                        </p:tgtEl>
                                        <p:attrNameLst>
                                          <p:attrName>style.visibility</p:attrName>
                                        </p:attrNameLst>
                                      </p:cBhvr>
                                      <p:to>
                                        <p:strVal val="visible"/>
                                      </p:to>
                                    </p:set>
                                    <p:animEffect transition="in" filter="fade">
                                      <p:cBhvr>
                                        <p:cTn id="52" dur="1000"/>
                                        <p:tgtEl>
                                          <p:spTgt spid="963"/>
                                        </p:tgtEl>
                                      </p:cBhvr>
                                    </p:animEffect>
                                  </p:childTnLst>
                                </p:cTn>
                              </p:par>
                              <p:par>
                                <p:cTn id="53" presetID="10" presetClass="entr" presetSubtype="0" fill="hold" nodeType="withEffect">
                                  <p:stCondLst>
                                    <p:cond delay="0"/>
                                  </p:stCondLst>
                                  <p:childTnLst>
                                    <p:set>
                                      <p:cBhvr>
                                        <p:cTn id="54" dur="1" fill="hold">
                                          <p:stCondLst>
                                            <p:cond delay="0"/>
                                          </p:stCondLst>
                                        </p:cTn>
                                        <p:tgtEl>
                                          <p:spTgt spid="964"/>
                                        </p:tgtEl>
                                        <p:attrNameLst>
                                          <p:attrName>style.visibility</p:attrName>
                                        </p:attrNameLst>
                                      </p:cBhvr>
                                      <p:to>
                                        <p:strVal val="visible"/>
                                      </p:to>
                                    </p:set>
                                    <p:animEffect transition="in" filter="fade">
                                      <p:cBhvr>
                                        <p:cTn id="55" dur="1000"/>
                                        <p:tgtEl>
                                          <p:spTgt spid="964"/>
                                        </p:tgtEl>
                                      </p:cBhvr>
                                    </p:animEffect>
                                  </p:childTnLst>
                                </p:cTn>
                              </p:par>
                              <p:par>
                                <p:cTn id="56" presetID="10" presetClass="entr" presetSubtype="0" fill="hold" nodeType="withEffect">
                                  <p:stCondLst>
                                    <p:cond delay="0"/>
                                  </p:stCondLst>
                                  <p:childTnLst>
                                    <p:set>
                                      <p:cBhvr>
                                        <p:cTn id="57" dur="1" fill="hold">
                                          <p:stCondLst>
                                            <p:cond delay="0"/>
                                          </p:stCondLst>
                                        </p:cTn>
                                        <p:tgtEl>
                                          <p:spTgt spid="962"/>
                                        </p:tgtEl>
                                        <p:attrNameLst>
                                          <p:attrName>style.visibility</p:attrName>
                                        </p:attrNameLst>
                                      </p:cBhvr>
                                      <p:to>
                                        <p:strVal val="visible"/>
                                      </p:to>
                                    </p:set>
                                    <p:animEffect transition="in" filter="fade">
                                      <p:cBhvr>
                                        <p:cTn id="58" dur="1000"/>
                                        <p:tgtEl>
                                          <p:spTgt spid="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sp>
        <p:nvSpPr>
          <p:cNvPr id="3" name="Content Placeholder 2">
            <a:extLst>
              <a:ext uri="{FF2B5EF4-FFF2-40B4-BE49-F238E27FC236}">
                <a16:creationId xmlns:a16="http://schemas.microsoft.com/office/drawing/2014/main" id="{4EEEEC83-7D4E-C74A-94DE-C0843650DEFD}"/>
              </a:ext>
            </a:extLst>
          </p:cNvPr>
          <p:cNvSpPr>
            <a:spLocks noGrp="1"/>
          </p:cNvSpPr>
          <p:nvPr>
            <p:ph idx="1"/>
          </p:nvPr>
        </p:nvSpPr>
        <p:spPr/>
        <p:txBody>
          <a:bodyPr/>
          <a:lstStyle/>
          <a:p>
            <a:endParaRPr lang="en-US" dirty="0"/>
          </a:p>
          <a:p>
            <a:endParaRPr lang="en-US" dirty="0"/>
          </a:p>
          <a:p>
            <a:endParaRPr lang="en-US" dirty="0"/>
          </a:p>
          <a:p>
            <a:pPr marL="0" indent="0">
              <a:buNone/>
            </a:pPr>
            <a:endParaRPr lang="en-US" dirty="0"/>
          </a:p>
          <a:p>
            <a:pPr marL="0" indent="0">
              <a:buNone/>
            </a:pPr>
            <a:endParaRPr lang="en-US" dirty="0"/>
          </a:p>
          <a:p>
            <a:r>
              <a:rPr lang="en-US" dirty="0"/>
              <a:t>Motivations for publishing new datasets: </a:t>
            </a:r>
          </a:p>
          <a:p>
            <a:pPr lvl="1"/>
            <a:r>
              <a:rPr lang="en-US" dirty="0"/>
              <a:t>Unexplored reasoning challenges  </a:t>
            </a:r>
          </a:p>
          <a:p>
            <a:pPr lvl="1"/>
            <a:r>
              <a:rPr lang="en-US" dirty="0"/>
              <a:t>Alternate (better?) evaluation protocols</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4" name="Slide Number Placeholder 3">
            <a:extLst>
              <a:ext uri="{FF2B5EF4-FFF2-40B4-BE49-F238E27FC236}">
                <a16:creationId xmlns:a16="http://schemas.microsoft.com/office/drawing/2014/main" id="{7B78FD79-99BE-2543-B7F2-9405DD8F01C0}"/>
              </a:ext>
            </a:extLst>
          </p:cNvPr>
          <p:cNvSpPr>
            <a:spLocks noGrp="1"/>
          </p:cNvSpPr>
          <p:nvPr>
            <p:ph type="sldNum" sz="quarter" idx="10"/>
          </p:nvPr>
        </p:nvSpPr>
        <p:spPr/>
        <p:txBody>
          <a:bodyPr/>
          <a:lstStyle/>
          <a:p>
            <a:pPr>
              <a:defRPr/>
            </a:pPr>
            <a:fld id="{0121240C-47AF-2F4D-83B3-CC3EDF50F794}" type="slidenum">
              <a:rPr lang="en-US" smtClean="0"/>
              <a:pPr>
                <a:defRPr/>
              </a:pPr>
              <a:t>13</a:t>
            </a:fld>
            <a:endParaRPr lang="en-US" dirty="0"/>
          </a:p>
        </p:txBody>
      </p:sp>
      <p:sp>
        <p:nvSpPr>
          <p:cNvPr id="30" name="TextBox 29">
            <a:extLst>
              <a:ext uri="{FF2B5EF4-FFF2-40B4-BE49-F238E27FC236}">
                <a16:creationId xmlns:a16="http://schemas.microsoft.com/office/drawing/2014/main" id="{1E93303A-47B0-D944-BC2F-36D4919EE4BE}"/>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36" name="TextBox 35">
            <a:extLst>
              <a:ext uri="{FF2B5EF4-FFF2-40B4-BE49-F238E27FC236}">
                <a16:creationId xmlns:a16="http://schemas.microsoft.com/office/drawing/2014/main" id="{57466095-5C15-124E-835E-55113C411336}"/>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
        <p:nvSpPr>
          <p:cNvPr id="34" name="Rectangle 33">
            <a:extLst>
              <a:ext uri="{FF2B5EF4-FFF2-40B4-BE49-F238E27FC236}">
                <a16:creationId xmlns:a16="http://schemas.microsoft.com/office/drawing/2014/main" id="{A950DF69-61EA-C647-A57F-2CEE05887C0E}"/>
              </a:ext>
            </a:extLst>
          </p:cNvPr>
          <p:cNvSpPr/>
          <p:nvPr/>
        </p:nvSpPr>
        <p:spPr>
          <a:xfrm>
            <a:off x="7774570" y="4843173"/>
            <a:ext cx="4412939" cy="523220"/>
          </a:xfrm>
          <a:prstGeom prst="rect">
            <a:avLst/>
          </a:prstGeom>
        </p:spPr>
        <p:txBody>
          <a:bodyPr wrap="none">
            <a:spAutoFit/>
          </a:bodyPr>
          <a:lstStyle/>
          <a:p>
            <a:r>
              <a:rPr lang="en-US" sz="2800" i="1" dirty="0"/>
              <a:t>But inherently they’re all </a:t>
            </a:r>
            <a:r>
              <a:rPr lang="en-US" sz="2800" b="1" i="1" dirty="0"/>
              <a:t>QA</a:t>
            </a:r>
            <a:r>
              <a:rPr lang="en-US" sz="2800" i="1" dirty="0"/>
              <a:t>! </a:t>
            </a:r>
          </a:p>
        </p:txBody>
      </p:sp>
      <p:sp>
        <p:nvSpPr>
          <p:cNvPr id="35" name="Triangle 34">
            <a:extLst>
              <a:ext uri="{FF2B5EF4-FFF2-40B4-BE49-F238E27FC236}">
                <a16:creationId xmlns:a16="http://schemas.microsoft.com/office/drawing/2014/main" id="{DE4A2525-8E8F-234A-8CC3-0666BF185DC2}"/>
              </a:ext>
            </a:extLst>
          </p:cNvPr>
          <p:cNvSpPr/>
          <p:nvPr/>
        </p:nvSpPr>
        <p:spPr>
          <a:xfrm rot="5400000">
            <a:off x="6903799" y="4928322"/>
            <a:ext cx="1140813" cy="382420"/>
          </a:xfrm>
          <a:prstGeom prst="triangle">
            <a:avLst/>
          </a:prstGeom>
          <a:solidFill>
            <a:srgbClr val="6E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4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
                                            <p:txEl>
                                              <p:pRg st="5" end="5"/>
                                            </p:txEl>
                                          </p:spTgt>
                                        </p:tgtEl>
                                        <p:attrNameLst>
                                          <p:attrName>style.opacity</p:attrName>
                                        </p:attrNameLst>
                                      </p:cBhvr>
                                      <p:to>
                                        <p:strVal val="0.25"/>
                                      </p:to>
                                    </p:set>
                                    <p:animEffect filter="image" prLst="opacity: 0.25">
                                      <p:cBhvr rctx="IE">
                                        <p:cTn id="7" dur="indefinite"/>
                                        <p:tgtEl>
                                          <p:spTgt spid="3">
                                            <p:txEl>
                                              <p:pRg st="5" end="5"/>
                                            </p:txEl>
                                          </p:spTgt>
                                        </p:tgtEl>
                                      </p:cBhvr>
                                    </p:animEffect>
                                  </p:childTnLst>
                                </p:cTn>
                              </p:par>
                              <p:par>
                                <p:cTn id="8" presetID="9" presetClass="emph" presetSubtype="0" grpId="0" nodeType="withEffect">
                                  <p:stCondLst>
                                    <p:cond delay="0"/>
                                  </p:stCondLst>
                                  <p:childTnLst>
                                    <p:set>
                                      <p:cBhvr>
                                        <p:cTn id="9" dur="indefinite"/>
                                        <p:tgtEl>
                                          <p:spTgt spid="3">
                                            <p:txEl>
                                              <p:pRg st="6" end="6"/>
                                            </p:txEl>
                                          </p:spTgt>
                                        </p:tgtEl>
                                        <p:attrNameLst>
                                          <p:attrName>style.opacity</p:attrName>
                                        </p:attrNameLst>
                                      </p:cBhvr>
                                      <p:to>
                                        <p:strVal val="0.25"/>
                                      </p:to>
                                    </p:set>
                                    <p:animEffect filter="image" prLst="opacity: 0.25">
                                      <p:cBhvr rctx="IE">
                                        <p:cTn id="10" dur="indefinite"/>
                                        <p:tgtEl>
                                          <p:spTgt spid="3">
                                            <p:txEl>
                                              <p:pRg st="6" end="6"/>
                                            </p:txEl>
                                          </p:spTgt>
                                        </p:tgtEl>
                                      </p:cBhvr>
                                    </p:animEffect>
                                  </p:childTnLst>
                                </p:cTn>
                              </p:par>
                              <p:par>
                                <p:cTn id="11" presetID="9" presetClass="emph" presetSubtype="0" grpId="0" nodeType="withEffect">
                                  <p:stCondLst>
                                    <p:cond delay="0"/>
                                  </p:stCondLst>
                                  <p:childTnLst>
                                    <p:set>
                                      <p:cBhvr>
                                        <p:cTn id="12" dur="indefinite"/>
                                        <p:tgtEl>
                                          <p:spTgt spid="3">
                                            <p:txEl>
                                              <p:pRg st="7" end="7"/>
                                            </p:txEl>
                                          </p:spTgt>
                                        </p:tgtEl>
                                        <p:attrNameLst>
                                          <p:attrName>style.opacity</p:attrName>
                                        </p:attrNameLst>
                                      </p:cBhvr>
                                      <p:to>
                                        <p:strVal val="0.25"/>
                                      </p:to>
                                    </p:set>
                                    <p:animEffect filter="image" prLst="opacity: 0.25">
                                      <p:cBhvr rctx="IE">
                                        <p:cTn id="13" dur="indefinite"/>
                                        <p:tgtEl>
                                          <p:spTgt spid="3">
                                            <p:txEl>
                                              <p:pRg st="7" end="7"/>
                                            </p:txEl>
                                          </p:spTgt>
                                        </p:tgtEl>
                                      </p:cBhvr>
                                    </p:animEffect>
                                  </p:childTnLst>
                                </p:cTn>
                              </p:par>
                              <p:par>
                                <p:cTn id="14" presetID="9" presetClass="emph" presetSubtype="0" grpId="1" nodeType="withEffect">
                                  <p:stCondLst>
                                    <p:cond delay="0"/>
                                  </p:stCondLst>
                                  <p:childTnLst>
                                    <p:set>
                                      <p:cBhvr>
                                        <p:cTn id="15" dur="indefinite"/>
                                        <p:tgtEl>
                                          <p:spTgt spid="34"/>
                                        </p:tgtEl>
                                        <p:attrNameLst>
                                          <p:attrName>style.opacity</p:attrName>
                                        </p:attrNameLst>
                                      </p:cBhvr>
                                      <p:to>
                                        <p:strVal val="0.25"/>
                                      </p:to>
                                    </p:set>
                                    <p:animEffect filter="image" prLst="opacity: 0.25">
                                      <p:cBhvr rctx="IE">
                                        <p:cTn id="16" dur="indefinite"/>
                                        <p:tgtEl>
                                          <p:spTgt spid="34"/>
                                        </p:tgtEl>
                                      </p:cBhvr>
                                    </p:animEffect>
                                  </p:childTnLst>
                                </p:cTn>
                              </p:par>
                              <p:par>
                                <p:cTn id="17" presetID="9" presetClass="emph" presetSubtype="0" grpId="1" nodeType="withEffect">
                                  <p:stCondLst>
                                    <p:cond delay="0"/>
                                  </p:stCondLst>
                                  <p:childTnLst>
                                    <p:set>
                                      <p:cBhvr>
                                        <p:cTn id="18" dur="indefinite"/>
                                        <p:tgtEl>
                                          <p:spTgt spid="35"/>
                                        </p:tgtEl>
                                        <p:attrNameLst>
                                          <p:attrName>style.opacity</p:attrName>
                                        </p:attrNameLst>
                                      </p:cBhvr>
                                      <p:to>
                                        <p:strVal val="0.25"/>
                                      </p:to>
                                    </p:set>
                                    <p:animEffect filter="image" prLst="opacity: 0.25">
                                      <p:cBhvr rctx="IE">
                                        <p:cTn id="19" dur="indefinite"/>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p:cTn id="23" dur="indefinite"/>
                                        <p:tgtEl>
                                          <p:spTgt spid="3">
                                            <p:txEl>
                                              <p:pRg st="5" end="5"/>
                                            </p:txEl>
                                          </p:spTgt>
                                        </p:tgtEl>
                                        <p:attrNameLst>
                                          <p:attrName>style.opacity</p:attrName>
                                        </p:attrNameLst>
                                      </p:cBhvr>
                                      <p:to>
                                        <p:strVal val="1"/>
                                      </p:to>
                                    </p:set>
                                    <p:animEffect filter="image" prLst="opacity: 1">
                                      <p:cBhvr rctx="IE">
                                        <p:cTn id="24" dur="indefinite"/>
                                        <p:tgtEl>
                                          <p:spTgt spid="3">
                                            <p:txEl>
                                              <p:pRg st="5" end="5"/>
                                            </p:txEl>
                                          </p:spTgt>
                                        </p:tgtEl>
                                      </p:cBhvr>
                                    </p:animEffect>
                                  </p:childTnLst>
                                </p:cTn>
                              </p:par>
                              <p:par>
                                <p:cTn id="25" presetID="9" presetClass="emph" presetSubtype="0" nodeType="withEffect">
                                  <p:stCondLst>
                                    <p:cond delay="0"/>
                                  </p:stCondLst>
                                  <p:childTnLst>
                                    <p:set>
                                      <p:cBhvr>
                                        <p:cTn id="26" dur="indefinite"/>
                                        <p:tgtEl>
                                          <p:spTgt spid="3">
                                            <p:txEl>
                                              <p:pRg st="6" end="6"/>
                                            </p:txEl>
                                          </p:spTgt>
                                        </p:tgtEl>
                                        <p:attrNameLst>
                                          <p:attrName>style.opacity</p:attrName>
                                        </p:attrNameLst>
                                      </p:cBhvr>
                                      <p:to>
                                        <p:strVal val="1"/>
                                      </p:to>
                                    </p:set>
                                    <p:animEffect filter="image" prLst="opacity: 1">
                                      <p:cBhvr rctx="IE">
                                        <p:cTn id="27" dur="indefinite"/>
                                        <p:tgtEl>
                                          <p:spTgt spid="3">
                                            <p:txEl>
                                              <p:pRg st="6" end="6"/>
                                            </p:txEl>
                                          </p:spTgt>
                                        </p:tgtEl>
                                      </p:cBhvr>
                                    </p:animEffect>
                                  </p:childTnLst>
                                </p:cTn>
                              </p:par>
                              <p:par>
                                <p:cTn id="28" presetID="9" presetClass="emph" presetSubtype="0" nodeType="withEffect">
                                  <p:stCondLst>
                                    <p:cond delay="0"/>
                                  </p:stCondLst>
                                  <p:childTnLst>
                                    <p:set>
                                      <p:cBhvr>
                                        <p:cTn id="29" dur="indefinite"/>
                                        <p:tgtEl>
                                          <p:spTgt spid="3">
                                            <p:txEl>
                                              <p:pRg st="7" end="7"/>
                                            </p:txEl>
                                          </p:spTgt>
                                        </p:tgtEl>
                                        <p:attrNameLst>
                                          <p:attrName>style.opacity</p:attrName>
                                        </p:attrNameLst>
                                      </p:cBhvr>
                                      <p:to>
                                        <p:strVal val="1"/>
                                      </p:to>
                                    </p:set>
                                    <p:animEffect filter="image" prLst="opacity: 1">
                                      <p:cBhvr rctx="IE">
                                        <p:cTn id="30" dur="indefinite"/>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grpId="0" nodeType="clickEffect">
                                  <p:stCondLst>
                                    <p:cond delay="0"/>
                                  </p:stCondLst>
                                  <p:childTnLst>
                                    <p:set>
                                      <p:cBhvr>
                                        <p:cTn id="34" dur="indefinite"/>
                                        <p:tgtEl>
                                          <p:spTgt spid="35"/>
                                        </p:tgtEl>
                                        <p:attrNameLst>
                                          <p:attrName>style.opacity</p:attrName>
                                        </p:attrNameLst>
                                      </p:cBhvr>
                                      <p:to>
                                        <p:strVal val="1"/>
                                      </p:to>
                                    </p:set>
                                    <p:animEffect filter="image" prLst="opacity: 1">
                                      <p:cBhvr rctx="IE">
                                        <p:cTn id="35" dur="indefinite"/>
                                        <p:tgtEl>
                                          <p:spTgt spid="35"/>
                                        </p:tgtEl>
                                      </p:cBhvr>
                                    </p:animEffect>
                                  </p:childTnLst>
                                </p:cTn>
                              </p:par>
                              <p:par>
                                <p:cTn id="36" presetID="9" presetClass="emph" presetSubtype="0" grpId="0" nodeType="withEffect">
                                  <p:stCondLst>
                                    <p:cond delay="0"/>
                                  </p:stCondLst>
                                  <p:childTnLst>
                                    <p:set>
                                      <p:cBhvr>
                                        <p:cTn id="37" dur="indefinite"/>
                                        <p:tgtEl>
                                          <p:spTgt spid="34"/>
                                        </p:tgtEl>
                                        <p:attrNameLst>
                                          <p:attrName>style.opacity</p:attrName>
                                        </p:attrNameLst>
                                      </p:cBhvr>
                                      <p:to>
                                        <p:strVal val="1"/>
                                      </p:to>
                                    </p:set>
                                    <p:animEffect filter="image" prLst="opacity: 1">
                                      <p:cBhvr rctx="IE">
                                        <p:cTn id="38" dur="indefinite"/>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4" grpId="0"/>
      <p:bldP spid="34" grpId="1"/>
      <p:bldP spid="35" grpId="0" animBg="1"/>
      <p:bldP spid="35"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90"/>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NATURAL-INSTRUCTIONS:</a:t>
            </a:r>
            <a:r>
              <a:rPr lang="en" sz="2400">
                <a:solidFill>
                  <a:schemeClr val="dk1"/>
                </a:solidFill>
              </a:rPr>
              <a:t> </a:t>
            </a:r>
            <a:r>
              <a:rPr lang="en"/>
              <a:t>Diversity</a:t>
            </a:r>
            <a:endParaRPr/>
          </a:p>
        </p:txBody>
      </p:sp>
      <p:sp>
        <p:nvSpPr>
          <p:cNvPr id="988" name="Google Shape;988;p90"/>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indent="-431789">
              <a:buSzPts val="1500"/>
            </a:pPr>
            <a:r>
              <a:rPr lang="en" sz="2000" b="1" dirty="0"/>
              <a:t>Tasks</a:t>
            </a:r>
            <a:r>
              <a:rPr lang="en" sz="2000" dirty="0"/>
              <a:t>: </a:t>
            </a:r>
            <a:r>
              <a:rPr lang="en" sz="2000" dirty="0">
                <a:solidFill>
                  <a:srgbClr val="0000FF"/>
                </a:solidFill>
              </a:rPr>
              <a:t>~61</a:t>
            </a:r>
            <a:endParaRPr sz="2000" dirty="0">
              <a:solidFill>
                <a:srgbClr val="0000FF"/>
              </a:solidFill>
            </a:endParaRPr>
          </a:p>
          <a:p>
            <a:pPr indent="-431789">
              <a:buSzPts val="1500"/>
            </a:pPr>
            <a:r>
              <a:rPr lang="en" sz="2000" b="1" dirty="0"/>
              <a:t>Categories</a:t>
            </a:r>
            <a:r>
              <a:rPr lang="en" sz="2000" dirty="0"/>
              <a:t>: </a:t>
            </a:r>
            <a:r>
              <a:rPr lang="en" sz="2000" dirty="0">
                <a:solidFill>
                  <a:srgbClr val="0000FF"/>
                </a:solidFill>
              </a:rPr>
              <a:t>~7</a:t>
            </a:r>
            <a:endParaRPr sz="2000" dirty="0">
              <a:solidFill>
                <a:srgbClr val="0000FF"/>
              </a:solidFill>
            </a:endParaRPr>
          </a:p>
          <a:p>
            <a:pPr indent="-431789">
              <a:buSzPts val="1500"/>
            </a:pPr>
            <a:r>
              <a:rPr lang="en" sz="2000" b="1" dirty="0"/>
              <a:t>Diverse Reasoning Skills</a:t>
            </a:r>
            <a:r>
              <a:rPr lang="en" sz="2000" dirty="0"/>
              <a:t>:</a:t>
            </a:r>
            <a:endParaRPr sz="2000" dirty="0"/>
          </a:p>
          <a:p>
            <a:pPr marL="0" indent="0">
              <a:buNone/>
            </a:pPr>
            <a:r>
              <a:rPr lang="en" sz="2000" i="1" dirty="0">
                <a:solidFill>
                  <a:srgbClr val="A61C00"/>
                </a:solidFill>
              </a:rPr>
              <a:t>          E.g. Numerical Reasoning,</a:t>
            </a:r>
            <a:endParaRPr sz="2000" i="1" dirty="0">
              <a:solidFill>
                <a:srgbClr val="A61C00"/>
              </a:solidFill>
            </a:endParaRPr>
          </a:p>
          <a:p>
            <a:pPr marL="0" indent="0">
              <a:buNone/>
            </a:pPr>
            <a:r>
              <a:rPr lang="en" sz="2000" i="1" dirty="0">
                <a:solidFill>
                  <a:srgbClr val="A61C00"/>
                </a:solidFill>
              </a:rPr>
              <a:t>          Coreference Resolution, </a:t>
            </a:r>
            <a:endParaRPr sz="2000" i="1" dirty="0">
              <a:solidFill>
                <a:srgbClr val="A61C00"/>
              </a:solidFill>
            </a:endParaRPr>
          </a:p>
          <a:p>
            <a:pPr marL="0" indent="0">
              <a:buNone/>
            </a:pPr>
            <a:r>
              <a:rPr lang="en" sz="2000" i="1" dirty="0">
                <a:solidFill>
                  <a:srgbClr val="A61C00"/>
                </a:solidFill>
              </a:rPr>
              <a:t>          Commonsense Reasoning,</a:t>
            </a:r>
            <a:endParaRPr sz="2000" i="1" dirty="0">
              <a:solidFill>
                <a:srgbClr val="A61C00"/>
              </a:solidFill>
            </a:endParaRPr>
          </a:p>
          <a:p>
            <a:pPr marL="0" indent="0">
              <a:buNone/>
            </a:pPr>
            <a:r>
              <a:rPr lang="en" sz="2000" i="1" dirty="0">
                <a:solidFill>
                  <a:srgbClr val="A61C00"/>
                </a:solidFill>
              </a:rPr>
              <a:t>          </a:t>
            </a:r>
            <a:r>
              <a:rPr lang="en" sz="2000" i="1" dirty="0" err="1">
                <a:solidFill>
                  <a:srgbClr val="A61C00"/>
                </a:solidFill>
              </a:rPr>
              <a:t>Multihop</a:t>
            </a:r>
            <a:r>
              <a:rPr lang="en" sz="2000" i="1" dirty="0">
                <a:solidFill>
                  <a:srgbClr val="A61C00"/>
                </a:solidFill>
              </a:rPr>
              <a:t> Reasoning.</a:t>
            </a:r>
            <a:endParaRPr sz="2000" i="1" dirty="0">
              <a:solidFill>
                <a:srgbClr val="A61C00"/>
              </a:solidFill>
            </a:endParaRPr>
          </a:p>
          <a:p>
            <a:pPr indent="-431789">
              <a:buSzPts val="1500"/>
            </a:pPr>
            <a:r>
              <a:rPr lang="en" sz="2000" dirty="0">
                <a:solidFill>
                  <a:srgbClr val="0000FF"/>
                </a:solidFill>
              </a:rPr>
              <a:t>A  successful model</a:t>
            </a:r>
            <a:endParaRPr sz="2000" dirty="0">
              <a:solidFill>
                <a:srgbClr val="0000FF"/>
              </a:solidFill>
            </a:endParaRPr>
          </a:p>
          <a:p>
            <a:pPr indent="0">
              <a:buNone/>
            </a:pPr>
            <a:r>
              <a:rPr lang="en" sz="2000" dirty="0">
                <a:solidFill>
                  <a:srgbClr val="0000FF"/>
                </a:solidFill>
              </a:rPr>
              <a:t>trained on Natural </a:t>
            </a:r>
            <a:endParaRPr sz="2000" dirty="0">
              <a:solidFill>
                <a:srgbClr val="0000FF"/>
              </a:solidFill>
            </a:endParaRPr>
          </a:p>
          <a:p>
            <a:pPr indent="0">
              <a:buNone/>
            </a:pPr>
            <a:r>
              <a:rPr lang="en" sz="2000" dirty="0">
                <a:solidFill>
                  <a:srgbClr val="0000FF"/>
                </a:solidFill>
              </a:rPr>
              <a:t>Instructions will be a</a:t>
            </a:r>
            <a:endParaRPr sz="2000" dirty="0">
              <a:solidFill>
                <a:srgbClr val="0000FF"/>
              </a:solidFill>
            </a:endParaRPr>
          </a:p>
          <a:p>
            <a:pPr indent="0">
              <a:buNone/>
            </a:pPr>
            <a:r>
              <a:rPr lang="en" sz="2000" dirty="0">
                <a:solidFill>
                  <a:srgbClr val="0000FF"/>
                </a:solidFill>
              </a:rPr>
              <a:t>toolbox for dataset </a:t>
            </a:r>
            <a:endParaRPr sz="2000" dirty="0">
              <a:solidFill>
                <a:srgbClr val="0000FF"/>
              </a:solidFill>
            </a:endParaRPr>
          </a:p>
          <a:p>
            <a:pPr indent="0">
              <a:buNone/>
            </a:pPr>
            <a:r>
              <a:rPr lang="en" sz="2000" dirty="0">
                <a:solidFill>
                  <a:srgbClr val="0000FF"/>
                </a:solidFill>
              </a:rPr>
              <a:t>creation.</a:t>
            </a:r>
            <a:endParaRPr sz="2000" dirty="0">
              <a:solidFill>
                <a:srgbClr val="0000FF"/>
              </a:solidFill>
            </a:endParaRPr>
          </a:p>
          <a:p>
            <a:pPr indent="0">
              <a:buNone/>
            </a:pPr>
            <a:endParaRPr dirty="0">
              <a:solidFill>
                <a:srgbClr val="0000FF"/>
              </a:solidFill>
            </a:endParaRPr>
          </a:p>
          <a:p>
            <a:pPr indent="0">
              <a:buNone/>
            </a:pPr>
            <a:endParaRPr dirty="0">
              <a:solidFill>
                <a:srgbClr val="0000FF"/>
              </a:solidFill>
            </a:endParaRPr>
          </a:p>
          <a:p>
            <a:pPr indent="0">
              <a:buNone/>
            </a:pPr>
            <a:endParaRPr dirty="0">
              <a:solidFill>
                <a:srgbClr val="0000FF"/>
              </a:solidFill>
            </a:endParaRPr>
          </a:p>
        </p:txBody>
      </p:sp>
      <p:sp>
        <p:nvSpPr>
          <p:cNvPr id="986" name="Google Shape;986;p90"/>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130</a:t>
            </a:fld>
            <a:endParaRPr/>
          </a:p>
        </p:txBody>
      </p:sp>
      <p:pic>
        <p:nvPicPr>
          <p:cNvPr id="987" name="Google Shape;987;p90" title="Chart"/>
          <p:cNvPicPr preferRelativeResize="0"/>
          <p:nvPr/>
        </p:nvPicPr>
        <p:blipFill>
          <a:blip r:embed="rId3">
            <a:alphaModFix/>
          </a:blip>
          <a:stretch>
            <a:fillRect/>
          </a:stretch>
        </p:blipFill>
        <p:spPr>
          <a:xfrm>
            <a:off x="4354301" y="2045100"/>
            <a:ext cx="7837703" cy="3027168"/>
          </a:xfrm>
          <a:prstGeom prst="rect">
            <a:avLst/>
          </a:prstGeom>
          <a:noFill/>
          <a:ln>
            <a:noFill/>
          </a:ln>
        </p:spPr>
      </p:pic>
    </p:spTree>
    <p:extLst>
      <p:ext uri="{BB962C8B-B14F-4D97-AF65-F5344CB8AC3E}">
        <p14:creationId xmlns:p14="http://schemas.microsoft.com/office/powerpoint/2010/main" val="104859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7"/>
                                        </p:tgtEl>
                                        <p:attrNameLst>
                                          <p:attrName>style.visibility</p:attrName>
                                        </p:attrNameLst>
                                      </p:cBhvr>
                                      <p:to>
                                        <p:strVal val="visible"/>
                                      </p:to>
                                    </p:set>
                                    <p:animEffect transition="in" filter="fade">
                                      <p:cBhvr>
                                        <p:cTn id="7" dur="1000"/>
                                        <p:tgtEl>
                                          <p:spTgt spid="9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8">
                                            <p:txEl>
                                              <p:pRg st="0" end="0"/>
                                            </p:txEl>
                                          </p:spTgt>
                                        </p:tgtEl>
                                        <p:attrNameLst>
                                          <p:attrName>style.visibility</p:attrName>
                                        </p:attrNameLst>
                                      </p:cBhvr>
                                      <p:to>
                                        <p:strVal val="visible"/>
                                      </p:to>
                                    </p:set>
                                    <p:animEffect transition="in" filter="fade">
                                      <p:cBhvr>
                                        <p:cTn id="12" dur="1000"/>
                                        <p:tgtEl>
                                          <p:spTgt spid="9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8">
                                            <p:txEl>
                                              <p:pRg st="1" end="1"/>
                                            </p:txEl>
                                          </p:spTgt>
                                        </p:tgtEl>
                                        <p:attrNameLst>
                                          <p:attrName>style.visibility</p:attrName>
                                        </p:attrNameLst>
                                      </p:cBhvr>
                                      <p:to>
                                        <p:strVal val="visible"/>
                                      </p:to>
                                    </p:set>
                                    <p:animEffect transition="in" filter="fade">
                                      <p:cBhvr>
                                        <p:cTn id="17" dur="1000"/>
                                        <p:tgtEl>
                                          <p:spTgt spid="9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8">
                                            <p:txEl>
                                              <p:pRg st="2" end="2"/>
                                            </p:txEl>
                                          </p:spTgt>
                                        </p:tgtEl>
                                        <p:attrNameLst>
                                          <p:attrName>style.visibility</p:attrName>
                                        </p:attrNameLst>
                                      </p:cBhvr>
                                      <p:to>
                                        <p:strVal val="visible"/>
                                      </p:to>
                                    </p:set>
                                    <p:animEffect transition="in" filter="fade">
                                      <p:cBhvr>
                                        <p:cTn id="22" dur="1000"/>
                                        <p:tgtEl>
                                          <p:spTgt spid="98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8">
                                            <p:txEl>
                                              <p:pRg st="3" end="3"/>
                                            </p:txEl>
                                          </p:spTgt>
                                        </p:tgtEl>
                                        <p:attrNameLst>
                                          <p:attrName>style.visibility</p:attrName>
                                        </p:attrNameLst>
                                      </p:cBhvr>
                                      <p:to>
                                        <p:strVal val="visible"/>
                                      </p:to>
                                    </p:set>
                                    <p:animEffect transition="in" filter="fade">
                                      <p:cBhvr>
                                        <p:cTn id="27" dur="1000"/>
                                        <p:tgtEl>
                                          <p:spTgt spid="98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88">
                                            <p:txEl>
                                              <p:pRg st="4" end="4"/>
                                            </p:txEl>
                                          </p:spTgt>
                                        </p:tgtEl>
                                        <p:attrNameLst>
                                          <p:attrName>style.visibility</p:attrName>
                                        </p:attrNameLst>
                                      </p:cBhvr>
                                      <p:to>
                                        <p:strVal val="visible"/>
                                      </p:to>
                                    </p:set>
                                    <p:animEffect transition="in" filter="fade">
                                      <p:cBhvr>
                                        <p:cTn id="32" dur="1000"/>
                                        <p:tgtEl>
                                          <p:spTgt spid="98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88">
                                            <p:txEl>
                                              <p:pRg st="5" end="5"/>
                                            </p:txEl>
                                          </p:spTgt>
                                        </p:tgtEl>
                                        <p:attrNameLst>
                                          <p:attrName>style.visibility</p:attrName>
                                        </p:attrNameLst>
                                      </p:cBhvr>
                                      <p:to>
                                        <p:strVal val="visible"/>
                                      </p:to>
                                    </p:set>
                                    <p:animEffect transition="in" filter="fade">
                                      <p:cBhvr>
                                        <p:cTn id="37" dur="1000"/>
                                        <p:tgtEl>
                                          <p:spTgt spid="98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88">
                                            <p:txEl>
                                              <p:pRg st="6" end="6"/>
                                            </p:txEl>
                                          </p:spTgt>
                                        </p:tgtEl>
                                        <p:attrNameLst>
                                          <p:attrName>style.visibility</p:attrName>
                                        </p:attrNameLst>
                                      </p:cBhvr>
                                      <p:to>
                                        <p:strVal val="visible"/>
                                      </p:to>
                                    </p:set>
                                    <p:animEffect transition="in" filter="fade">
                                      <p:cBhvr>
                                        <p:cTn id="42" dur="1000"/>
                                        <p:tgtEl>
                                          <p:spTgt spid="98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88">
                                            <p:txEl>
                                              <p:pRg st="7" end="7"/>
                                            </p:txEl>
                                          </p:spTgt>
                                        </p:tgtEl>
                                        <p:attrNameLst>
                                          <p:attrName>style.visibility</p:attrName>
                                        </p:attrNameLst>
                                      </p:cBhvr>
                                      <p:to>
                                        <p:strVal val="visible"/>
                                      </p:to>
                                    </p:set>
                                    <p:animEffect transition="in" filter="fade">
                                      <p:cBhvr>
                                        <p:cTn id="47" dur="1000"/>
                                        <p:tgtEl>
                                          <p:spTgt spid="988">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88">
                                            <p:txEl>
                                              <p:pRg st="8" end="8"/>
                                            </p:txEl>
                                          </p:spTgt>
                                        </p:tgtEl>
                                        <p:attrNameLst>
                                          <p:attrName>style.visibility</p:attrName>
                                        </p:attrNameLst>
                                      </p:cBhvr>
                                      <p:to>
                                        <p:strVal val="visible"/>
                                      </p:to>
                                    </p:set>
                                    <p:animEffect transition="in" filter="fade">
                                      <p:cBhvr>
                                        <p:cTn id="52" dur="1000"/>
                                        <p:tgtEl>
                                          <p:spTgt spid="988">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8">
                                            <p:txEl>
                                              <p:pRg st="9" end="9"/>
                                            </p:txEl>
                                          </p:spTgt>
                                        </p:tgtEl>
                                        <p:attrNameLst>
                                          <p:attrName>style.visibility</p:attrName>
                                        </p:attrNameLst>
                                      </p:cBhvr>
                                      <p:to>
                                        <p:strVal val="visible"/>
                                      </p:to>
                                    </p:set>
                                    <p:animEffect transition="in" filter="fade">
                                      <p:cBhvr>
                                        <p:cTn id="57" dur="1000"/>
                                        <p:tgtEl>
                                          <p:spTgt spid="988">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88">
                                            <p:txEl>
                                              <p:pRg st="10" end="10"/>
                                            </p:txEl>
                                          </p:spTgt>
                                        </p:tgtEl>
                                        <p:attrNameLst>
                                          <p:attrName>style.visibility</p:attrName>
                                        </p:attrNameLst>
                                      </p:cBhvr>
                                      <p:to>
                                        <p:strVal val="visible"/>
                                      </p:to>
                                    </p:set>
                                    <p:animEffect transition="in" filter="fade">
                                      <p:cBhvr>
                                        <p:cTn id="62" dur="1000"/>
                                        <p:tgtEl>
                                          <p:spTgt spid="988">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88">
                                            <p:txEl>
                                              <p:pRg st="11" end="11"/>
                                            </p:txEl>
                                          </p:spTgt>
                                        </p:tgtEl>
                                        <p:attrNameLst>
                                          <p:attrName>style.visibility</p:attrName>
                                        </p:attrNameLst>
                                      </p:cBhvr>
                                      <p:to>
                                        <p:strVal val="visible"/>
                                      </p:to>
                                    </p:set>
                                    <p:animEffect transition="in" filter="fade">
                                      <p:cBhvr>
                                        <p:cTn id="67" dur="1000"/>
                                        <p:tgtEl>
                                          <p:spTgt spid="98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9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NATURAL-INSTRUCTIONS: Size Distribution</a:t>
            </a:r>
            <a:endParaRPr/>
          </a:p>
        </p:txBody>
      </p:sp>
      <p:sp>
        <p:nvSpPr>
          <p:cNvPr id="994" name="Google Shape;994;p91"/>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endParaRPr>
              <a:solidFill>
                <a:schemeClr val="dk1"/>
              </a:solidFill>
            </a:endParaRPr>
          </a:p>
          <a:p>
            <a:pPr>
              <a:buClr>
                <a:schemeClr val="dk1"/>
              </a:buClr>
            </a:pPr>
            <a:r>
              <a:rPr lang="en" sz="2000" b="1"/>
              <a:t>Size: </a:t>
            </a:r>
            <a:r>
              <a:rPr lang="en" sz="2000">
                <a:solidFill>
                  <a:srgbClr val="0000FF"/>
                </a:solidFill>
              </a:rPr>
              <a:t>~620k</a:t>
            </a:r>
            <a:endParaRPr sz="2000">
              <a:solidFill>
                <a:srgbClr val="0000FF"/>
              </a:solidFill>
            </a:endParaRPr>
          </a:p>
          <a:p>
            <a:pPr>
              <a:buClr>
                <a:schemeClr val="dk1"/>
              </a:buClr>
            </a:pPr>
            <a:r>
              <a:rPr lang="en" sz="2000" b="1"/>
              <a:t>Biggest Category:</a:t>
            </a:r>
            <a:endParaRPr sz="2000" b="1"/>
          </a:p>
          <a:p>
            <a:pPr marL="0" indent="0">
              <a:buNone/>
            </a:pPr>
            <a:r>
              <a:rPr lang="en" sz="2000" b="1"/>
              <a:t>            </a:t>
            </a:r>
            <a:r>
              <a:rPr lang="en" sz="2000"/>
              <a:t>Classification</a:t>
            </a:r>
            <a:endParaRPr sz="2000" b="1"/>
          </a:p>
          <a:p>
            <a:pPr marL="0" indent="0">
              <a:buNone/>
            </a:pPr>
            <a:r>
              <a:rPr lang="en" sz="2000" b="1"/>
              <a:t>            </a:t>
            </a:r>
            <a:r>
              <a:rPr lang="en" sz="2000">
                <a:solidFill>
                  <a:srgbClr val="0000FF"/>
                </a:solidFill>
              </a:rPr>
              <a:t>~194k</a:t>
            </a:r>
            <a:endParaRPr sz="2000">
              <a:solidFill>
                <a:srgbClr val="0000FF"/>
              </a:solidFill>
            </a:endParaRPr>
          </a:p>
          <a:p>
            <a:pPr>
              <a:buClr>
                <a:schemeClr val="dk1"/>
              </a:buClr>
            </a:pPr>
            <a:r>
              <a:rPr lang="en" sz="2000" b="1"/>
              <a:t>Smallest Category:</a:t>
            </a:r>
            <a:endParaRPr sz="2000" b="1"/>
          </a:p>
          <a:p>
            <a:pPr marL="0" indent="0">
              <a:buNone/>
            </a:pPr>
            <a:r>
              <a:rPr lang="en" sz="2000" b="1"/>
              <a:t>            </a:t>
            </a:r>
            <a:r>
              <a:rPr lang="en" sz="2000"/>
              <a:t>Long Text Generation</a:t>
            </a:r>
            <a:endParaRPr sz="2000"/>
          </a:p>
          <a:p>
            <a:pPr marL="0" indent="0">
              <a:buNone/>
            </a:pPr>
            <a:r>
              <a:rPr lang="en" sz="2000" b="1"/>
              <a:t>            </a:t>
            </a:r>
            <a:r>
              <a:rPr lang="en" sz="2000">
                <a:solidFill>
                  <a:srgbClr val="0000FF"/>
                </a:solidFill>
              </a:rPr>
              <a:t>~30k</a:t>
            </a:r>
            <a:endParaRPr sz="2000">
              <a:solidFill>
                <a:srgbClr val="0000FF"/>
              </a:solidFill>
            </a:endParaRPr>
          </a:p>
          <a:p>
            <a:pPr marL="0" indent="0">
              <a:buNone/>
            </a:pPr>
            <a:endParaRPr>
              <a:solidFill>
                <a:schemeClr val="dk1"/>
              </a:solidFill>
            </a:endParaRPr>
          </a:p>
        </p:txBody>
      </p:sp>
      <p:sp>
        <p:nvSpPr>
          <p:cNvPr id="995" name="Google Shape;995;p9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131</a:t>
            </a:fld>
            <a:endParaRPr/>
          </a:p>
        </p:txBody>
      </p:sp>
      <p:pic>
        <p:nvPicPr>
          <p:cNvPr id="996" name="Google Shape;996;p91" title="Chart"/>
          <p:cNvPicPr preferRelativeResize="0"/>
          <p:nvPr/>
        </p:nvPicPr>
        <p:blipFill>
          <a:blip r:embed="rId3">
            <a:alphaModFix/>
          </a:blip>
          <a:stretch>
            <a:fillRect/>
          </a:stretch>
        </p:blipFill>
        <p:spPr>
          <a:xfrm>
            <a:off x="3980301" y="2079834"/>
            <a:ext cx="8110100" cy="2977932"/>
          </a:xfrm>
          <a:prstGeom prst="rect">
            <a:avLst/>
          </a:prstGeom>
          <a:noFill/>
          <a:ln>
            <a:noFill/>
          </a:ln>
        </p:spPr>
      </p:pic>
    </p:spTree>
    <p:extLst>
      <p:ext uri="{BB962C8B-B14F-4D97-AF65-F5344CB8AC3E}">
        <p14:creationId xmlns:p14="http://schemas.microsoft.com/office/powerpoint/2010/main" val="215113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6"/>
                                        </p:tgtEl>
                                        <p:attrNameLst>
                                          <p:attrName>style.visibility</p:attrName>
                                        </p:attrNameLst>
                                      </p:cBhvr>
                                      <p:to>
                                        <p:strVal val="visible"/>
                                      </p:to>
                                    </p:set>
                                    <p:animEffect transition="in" filter="fade">
                                      <p:cBhvr>
                                        <p:cTn id="7" dur="1000"/>
                                        <p:tgtEl>
                                          <p:spTgt spid="9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4">
                                            <p:txEl>
                                              <p:pRg st="1" end="1"/>
                                            </p:txEl>
                                          </p:spTgt>
                                        </p:tgtEl>
                                        <p:attrNameLst>
                                          <p:attrName>style.visibility</p:attrName>
                                        </p:attrNameLst>
                                      </p:cBhvr>
                                      <p:to>
                                        <p:strVal val="visible"/>
                                      </p:to>
                                    </p:set>
                                    <p:animEffect transition="in" filter="fade">
                                      <p:cBhvr>
                                        <p:cTn id="12" dur="1000"/>
                                        <p:tgtEl>
                                          <p:spTgt spid="9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4">
                                            <p:txEl>
                                              <p:pRg st="2" end="2"/>
                                            </p:txEl>
                                          </p:spTgt>
                                        </p:tgtEl>
                                        <p:attrNameLst>
                                          <p:attrName>style.visibility</p:attrName>
                                        </p:attrNameLst>
                                      </p:cBhvr>
                                      <p:to>
                                        <p:strVal val="visible"/>
                                      </p:to>
                                    </p:set>
                                    <p:animEffect transition="in" filter="fade">
                                      <p:cBhvr>
                                        <p:cTn id="17" dur="1000"/>
                                        <p:tgtEl>
                                          <p:spTgt spid="9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4">
                                            <p:txEl>
                                              <p:pRg st="3" end="3"/>
                                            </p:txEl>
                                          </p:spTgt>
                                        </p:tgtEl>
                                        <p:attrNameLst>
                                          <p:attrName>style.visibility</p:attrName>
                                        </p:attrNameLst>
                                      </p:cBhvr>
                                      <p:to>
                                        <p:strVal val="visible"/>
                                      </p:to>
                                    </p:set>
                                    <p:animEffect transition="in" filter="fade">
                                      <p:cBhvr>
                                        <p:cTn id="22" dur="1000"/>
                                        <p:tgtEl>
                                          <p:spTgt spid="9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4">
                                            <p:txEl>
                                              <p:pRg st="4" end="4"/>
                                            </p:txEl>
                                          </p:spTgt>
                                        </p:tgtEl>
                                        <p:attrNameLst>
                                          <p:attrName>style.visibility</p:attrName>
                                        </p:attrNameLst>
                                      </p:cBhvr>
                                      <p:to>
                                        <p:strVal val="visible"/>
                                      </p:to>
                                    </p:set>
                                    <p:animEffect transition="in" filter="fade">
                                      <p:cBhvr>
                                        <p:cTn id="27" dur="1000"/>
                                        <p:tgtEl>
                                          <p:spTgt spid="9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4">
                                            <p:txEl>
                                              <p:pRg st="5" end="5"/>
                                            </p:txEl>
                                          </p:spTgt>
                                        </p:tgtEl>
                                        <p:attrNameLst>
                                          <p:attrName>style.visibility</p:attrName>
                                        </p:attrNameLst>
                                      </p:cBhvr>
                                      <p:to>
                                        <p:strVal val="visible"/>
                                      </p:to>
                                    </p:set>
                                    <p:animEffect transition="in" filter="fade">
                                      <p:cBhvr>
                                        <p:cTn id="32" dur="1000"/>
                                        <p:tgtEl>
                                          <p:spTgt spid="9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4">
                                            <p:txEl>
                                              <p:pRg st="6" end="6"/>
                                            </p:txEl>
                                          </p:spTgt>
                                        </p:tgtEl>
                                        <p:attrNameLst>
                                          <p:attrName>style.visibility</p:attrName>
                                        </p:attrNameLst>
                                      </p:cBhvr>
                                      <p:to>
                                        <p:strVal val="visible"/>
                                      </p:to>
                                    </p:set>
                                    <p:animEffect transition="in" filter="fade">
                                      <p:cBhvr>
                                        <p:cTn id="37" dur="1000"/>
                                        <p:tgtEl>
                                          <p:spTgt spid="99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94">
                                            <p:txEl>
                                              <p:pRg st="7" end="7"/>
                                            </p:txEl>
                                          </p:spTgt>
                                        </p:tgtEl>
                                        <p:attrNameLst>
                                          <p:attrName>style.visibility</p:attrName>
                                        </p:attrNameLst>
                                      </p:cBhvr>
                                      <p:to>
                                        <p:strVal val="visible"/>
                                      </p:to>
                                    </p:set>
                                    <p:animEffect transition="in" filter="fade">
                                      <p:cBhvr>
                                        <p:cTn id="42" dur="1000"/>
                                        <p:tgtEl>
                                          <p:spTgt spid="9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Shape 1024"/>
        <p:cNvGrpSpPr/>
        <p:nvPr/>
      </p:nvGrpSpPr>
      <p:grpSpPr>
        <a:xfrm>
          <a:off x="0" y="0"/>
          <a:ext cx="0" cy="0"/>
          <a:chOff x="0" y="0"/>
          <a:chExt cx="0" cy="0"/>
        </a:xfrm>
      </p:grpSpPr>
      <p:sp>
        <p:nvSpPr>
          <p:cNvPr id="1025" name="Google Shape;1025;p95"/>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Experimental Setup</a:t>
            </a:r>
            <a:endParaRPr/>
          </a:p>
        </p:txBody>
      </p:sp>
      <p:sp>
        <p:nvSpPr>
          <p:cNvPr id="1026" name="Google Shape;1026;p95"/>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Data Splits</a:t>
            </a:r>
            <a:endParaRPr/>
          </a:p>
          <a:p>
            <a:pPr lvl="1">
              <a:spcBef>
                <a:spcPts val="0"/>
              </a:spcBef>
              <a:buClr>
                <a:srgbClr val="0000FF"/>
              </a:buClr>
            </a:pPr>
            <a:r>
              <a:rPr lang="en" b="1">
                <a:solidFill>
                  <a:srgbClr val="0000FF"/>
                </a:solidFill>
              </a:rPr>
              <a:t>Eval Split</a:t>
            </a:r>
            <a:r>
              <a:rPr lang="en">
                <a:solidFill>
                  <a:srgbClr val="0000FF"/>
                </a:solidFill>
              </a:rPr>
              <a:t> (35 tasks) which accept a relatively reliable automatic evaluation.</a:t>
            </a:r>
            <a:endParaRPr>
              <a:solidFill>
                <a:srgbClr val="0000FF"/>
              </a:solidFill>
            </a:endParaRPr>
          </a:p>
          <a:p>
            <a:pPr lvl="1">
              <a:spcBef>
                <a:spcPts val="0"/>
              </a:spcBef>
              <a:buClr>
                <a:srgbClr val="0000FF"/>
              </a:buClr>
            </a:pPr>
            <a:r>
              <a:rPr lang="en" b="1">
                <a:solidFill>
                  <a:srgbClr val="0000FF"/>
                </a:solidFill>
              </a:rPr>
              <a:t>Non-Eval Split</a:t>
            </a:r>
            <a:r>
              <a:rPr lang="en">
                <a:solidFill>
                  <a:srgbClr val="0000FF"/>
                </a:solidFill>
              </a:rPr>
              <a:t> (26 tasks), ensuring representation of each category of task</a:t>
            </a:r>
            <a:endParaRPr>
              <a:solidFill>
                <a:srgbClr val="0000FF"/>
              </a:solidFill>
            </a:endParaRPr>
          </a:p>
          <a:p>
            <a:r>
              <a:rPr lang="en"/>
              <a:t>Models: text to text models </a:t>
            </a:r>
            <a:endParaRPr/>
          </a:p>
          <a:p>
            <a:pPr lvl="1">
              <a:spcBef>
                <a:spcPts val="0"/>
              </a:spcBef>
              <a:buClr>
                <a:srgbClr val="0000FF"/>
              </a:buClr>
            </a:pPr>
            <a:r>
              <a:rPr lang="en" b="1">
                <a:solidFill>
                  <a:srgbClr val="0000FF"/>
                </a:solidFill>
              </a:rPr>
              <a:t>Few Shot GPT-3</a:t>
            </a:r>
            <a:r>
              <a:rPr lang="en">
                <a:solidFill>
                  <a:srgbClr val="0000FF"/>
                </a:solidFill>
              </a:rPr>
              <a:t>: prompting it with a few inference-time examples </a:t>
            </a:r>
            <a:endParaRPr>
              <a:solidFill>
                <a:srgbClr val="0000FF"/>
              </a:solidFill>
            </a:endParaRPr>
          </a:p>
          <a:p>
            <a:pPr lvl="1">
              <a:spcBef>
                <a:spcPts val="0"/>
              </a:spcBef>
              <a:buClr>
                <a:srgbClr val="0000FF"/>
              </a:buClr>
            </a:pPr>
            <a:r>
              <a:rPr lang="en" b="1">
                <a:solidFill>
                  <a:srgbClr val="0000FF"/>
                </a:solidFill>
              </a:rPr>
              <a:t>Generalization BART</a:t>
            </a:r>
            <a:r>
              <a:rPr lang="en">
                <a:solidFill>
                  <a:srgbClr val="0000FF"/>
                </a:solidFill>
              </a:rPr>
              <a:t>: supervised with “non-eval” tasks. </a:t>
            </a:r>
            <a:endParaRPr>
              <a:solidFill>
                <a:srgbClr val="0000FF"/>
              </a:solidFill>
            </a:endParaRPr>
          </a:p>
          <a:p>
            <a:pPr>
              <a:buClr>
                <a:srgbClr val="434343"/>
              </a:buClr>
            </a:pPr>
            <a:r>
              <a:rPr lang="en">
                <a:solidFill>
                  <a:srgbClr val="434343"/>
                </a:solidFill>
              </a:rPr>
              <a:t>Evaluation metrics.</a:t>
            </a:r>
            <a:endParaRPr>
              <a:solidFill>
                <a:srgbClr val="434343"/>
              </a:solidFill>
            </a:endParaRPr>
          </a:p>
          <a:p>
            <a:pPr lvl="1">
              <a:spcBef>
                <a:spcPts val="0"/>
              </a:spcBef>
              <a:buClr>
                <a:srgbClr val="0000FF"/>
              </a:buClr>
            </a:pPr>
            <a:r>
              <a:rPr lang="en">
                <a:solidFill>
                  <a:srgbClr val="0000FF"/>
                </a:solidFill>
              </a:rPr>
              <a:t>BLEURT </a:t>
            </a:r>
            <a:endParaRPr>
              <a:solidFill>
                <a:srgbClr val="0000FF"/>
              </a:solidFill>
            </a:endParaRPr>
          </a:p>
          <a:p>
            <a:pPr lvl="1">
              <a:spcBef>
                <a:spcPts val="0"/>
              </a:spcBef>
              <a:buClr>
                <a:srgbClr val="0000FF"/>
              </a:buClr>
            </a:pPr>
            <a:r>
              <a:rPr lang="en">
                <a:solidFill>
                  <a:srgbClr val="0000FF"/>
                </a:solidFill>
              </a:rPr>
              <a:t>ROUGE-L</a:t>
            </a:r>
            <a:endParaRPr>
              <a:solidFill>
                <a:srgbClr val="0000FF"/>
              </a:solidFill>
            </a:endParaRPr>
          </a:p>
          <a:p>
            <a:pPr marL="0" indent="0">
              <a:buNone/>
            </a:pPr>
            <a:endParaRPr/>
          </a:p>
          <a:p>
            <a:pPr marL="0" indent="0">
              <a:buNone/>
            </a:pPr>
            <a:endParaRPr/>
          </a:p>
          <a:p>
            <a:pPr marL="0" indent="0">
              <a:buNone/>
            </a:pPr>
            <a:endParaRPr/>
          </a:p>
        </p:txBody>
      </p:sp>
      <p:sp>
        <p:nvSpPr>
          <p:cNvPr id="1027" name="Google Shape;1027;p95"/>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132</a:t>
            </a:fld>
            <a:endParaRPr/>
          </a:p>
        </p:txBody>
      </p:sp>
    </p:spTree>
    <p:extLst>
      <p:ext uri="{BB962C8B-B14F-4D97-AF65-F5344CB8AC3E}">
        <p14:creationId xmlns:p14="http://schemas.microsoft.com/office/powerpoint/2010/main" val="162226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xEl>
                                              <p:pRg st="0" end="0"/>
                                            </p:txEl>
                                          </p:spTgt>
                                        </p:tgtEl>
                                        <p:attrNameLst>
                                          <p:attrName>style.visibility</p:attrName>
                                        </p:attrNameLst>
                                      </p:cBhvr>
                                      <p:to>
                                        <p:strVal val="visible"/>
                                      </p:to>
                                    </p:set>
                                    <p:animEffect transition="in" filter="fade">
                                      <p:cBhvr>
                                        <p:cTn id="7" dur="1000"/>
                                        <p:tgtEl>
                                          <p:spTgt spid="10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xEl>
                                              <p:pRg st="1" end="1"/>
                                            </p:txEl>
                                          </p:spTgt>
                                        </p:tgtEl>
                                        <p:attrNameLst>
                                          <p:attrName>style.visibility</p:attrName>
                                        </p:attrNameLst>
                                      </p:cBhvr>
                                      <p:to>
                                        <p:strVal val="visible"/>
                                      </p:to>
                                    </p:set>
                                    <p:animEffect transition="in" filter="fade">
                                      <p:cBhvr>
                                        <p:cTn id="12" dur="1000"/>
                                        <p:tgtEl>
                                          <p:spTgt spid="10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xEl>
                                              <p:pRg st="2" end="2"/>
                                            </p:txEl>
                                          </p:spTgt>
                                        </p:tgtEl>
                                        <p:attrNameLst>
                                          <p:attrName>style.visibility</p:attrName>
                                        </p:attrNameLst>
                                      </p:cBhvr>
                                      <p:to>
                                        <p:strVal val="visible"/>
                                      </p:to>
                                    </p:set>
                                    <p:animEffect transition="in" filter="fade">
                                      <p:cBhvr>
                                        <p:cTn id="17" dur="1000"/>
                                        <p:tgtEl>
                                          <p:spTgt spid="10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xEl>
                                              <p:pRg st="3" end="3"/>
                                            </p:txEl>
                                          </p:spTgt>
                                        </p:tgtEl>
                                        <p:attrNameLst>
                                          <p:attrName>style.visibility</p:attrName>
                                        </p:attrNameLst>
                                      </p:cBhvr>
                                      <p:to>
                                        <p:strVal val="visible"/>
                                      </p:to>
                                    </p:set>
                                    <p:animEffect transition="in" filter="fade">
                                      <p:cBhvr>
                                        <p:cTn id="22" dur="1000"/>
                                        <p:tgtEl>
                                          <p:spTgt spid="10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xEl>
                                              <p:pRg st="4" end="4"/>
                                            </p:txEl>
                                          </p:spTgt>
                                        </p:tgtEl>
                                        <p:attrNameLst>
                                          <p:attrName>style.visibility</p:attrName>
                                        </p:attrNameLst>
                                      </p:cBhvr>
                                      <p:to>
                                        <p:strVal val="visible"/>
                                      </p:to>
                                    </p:set>
                                    <p:animEffect transition="in" filter="fade">
                                      <p:cBhvr>
                                        <p:cTn id="27" dur="1000"/>
                                        <p:tgtEl>
                                          <p:spTgt spid="10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xEl>
                                              <p:pRg st="5" end="5"/>
                                            </p:txEl>
                                          </p:spTgt>
                                        </p:tgtEl>
                                        <p:attrNameLst>
                                          <p:attrName>style.visibility</p:attrName>
                                        </p:attrNameLst>
                                      </p:cBhvr>
                                      <p:to>
                                        <p:strVal val="visible"/>
                                      </p:to>
                                    </p:set>
                                    <p:animEffect transition="in" filter="fade">
                                      <p:cBhvr>
                                        <p:cTn id="32" dur="1000"/>
                                        <p:tgtEl>
                                          <p:spTgt spid="10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xEl>
                                              <p:pRg st="6" end="6"/>
                                            </p:txEl>
                                          </p:spTgt>
                                        </p:tgtEl>
                                        <p:attrNameLst>
                                          <p:attrName>style.visibility</p:attrName>
                                        </p:attrNameLst>
                                      </p:cBhvr>
                                      <p:to>
                                        <p:strVal val="visible"/>
                                      </p:to>
                                    </p:set>
                                    <p:animEffect transition="in" filter="fade">
                                      <p:cBhvr>
                                        <p:cTn id="37" dur="1000"/>
                                        <p:tgtEl>
                                          <p:spTgt spid="102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6">
                                            <p:txEl>
                                              <p:pRg st="7" end="7"/>
                                            </p:txEl>
                                          </p:spTgt>
                                        </p:tgtEl>
                                        <p:attrNameLst>
                                          <p:attrName>style.visibility</p:attrName>
                                        </p:attrNameLst>
                                      </p:cBhvr>
                                      <p:to>
                                        <p:strVal val="visible"/>
                                      </p:to>
                                    </p:set>
                                    <p:animEffect transition="in" filter="fade">
                                      <p:cBhvr>
                                        <p:cTn id="42" dur="1000"/>
                                        <p:tgtEl>
                                          <p:spTgt spid="102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6">
                                            <p:txEl>
                                              <p:pRg st="8" end="8"/>
                                            </p:txEl>
                                          </p:spTgt>
                                        </p:tgtEl>
                                        <p:attrNameLst>
                                          <p:attrName>style.visibility</p:attrName>
                                        </p:attrNameLst>
                                      </p:cBhvr>
                                      <p:to>
                                        <p:strVal val="visible"/>
                                      </p:to>
                                    </p:set>
                                    <p:animEffect transition="in" filter="fade">
                                      <p:cBhvr>
                                        <p:cTn id="47" dur="1000"/>
                                        <p:tgtEl>
                                          <p:spTgt spid="10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Shape 1117"/>
        <p:cNvGrpSpPr/>
        <p:nvPr/>
      </p:nvGrpSpPr>
      <p:grpSpPr>
        <a:xfrm>
          <a:off x="0" y="0"/>
          <a:ext cx="0" cy="0"/>
          <a:chOff x="0" y="0"/>
          <a:chExt cx="0" cy="0"/>
        </a:xfrm>
      </p:grpSpPr>
      <p:sp>
        <p:nvSpPr>
          <p:cNvPr id="1118" name="Google Shape;1118;p102"/>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Category-wise Analysis of Instruction Benefits</a:t>
            </a:r>
            <a:endParaRPr/>
          </a:p>
        </p:txBody>
      </p:sp>
      <p:sp>
        <p:nvSpPr>
          <p:cNvPr id="1119" name="Google Shape;1119;p102"/>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The benefit from </a:t>
            </a:r>
            <a:endParaRPr/>
          </a:p>
          <a:p>
            <a:pPr indent="0">
              <a:buNone/>
            </a:pPr>
            <a:r>
              <a:rPr lang="en"/>
              <a:t>instructions heavily </a:t>
            </a:r>
            <a:endParaRPr/>
          </a:p>
          <a:p>
            <a:pPr indent="0">
              <a:buNone/>
            </a:pPr>
            <a:r>
              <a:rPr lang="en"/>
              <a:t>depends on the task </a:t>
            </a:r>
            <a:endParaRPr/>
          </a:p>
          <a:p>
            <a:pPr indent="0">
              <a:buNone/>
            </a:pPr>
            <a:r>
              <a:rPr lang="en"/>
              <a:t>at hand.</a:t>
            </a:r>
            <a:endParaRPr/>
          </a:p>
          <a:p>
            <a:pPr indent="0">
              <a:buNone/>
            </a:pPr>
            <a:endParaRPr/>
          </a:p>
          <a:p>
            <a:pPr marL="0" indent="0">
              <a:buNone/>
            </a:pPr>
            <a:endParaRPr/>
          </a:p>
        </p:txBody>
      </p:sp>
      <p:sp>
        <p:nvSpPr>
          <p:cNvPr id="1120" name="Google Shape;1120;p102"/>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133</a:t>
            </a:fld>
            <a:endParaRPr/>
          </a:p>
        </p:txBody>
      </p:sp>
      <p:pic>
        <p:nvPicPr>
          <p:cNvPr id="1121" name="Google Shape;1121;p102"/>
          <p:cNvPicPr preferRelativeResize="0"/>
          <p:nvPr/>
        </p:nvPicPr>
        <p:blipFill rotWithShape="1">
          <a:blip r:embed="rId3">
            <a:alphaModFix/>
          </a:blip>
          <a:srcRect l="3038" t="5508" r="5436"/>
          <a:stretch/>
        </p:blipFill>
        <p:spPr>
          <a:xfrm>
            <a:off x="5682800" y="1813601"/>
            <a:ext cx="6122867" cy="4304233"/>
          </a:xfrm>
          <a:prstGeom prst="rect">
            <a:avLst/>
          </a:prstGeom>
          <a:noFill/>
          <a:ln>
            <a:noFill/>
          </a:ln>
        </p:spPr>
      </p:pic>
      <p:sp>
        <p:nvSpPr>
          <p:cNvPr id="1122" name="Google Shape;1122;p102"/>
          <p:cNvSpPr txBox="1"/>
          <p:nvPr/>
        </p:nvSpPr>
        <p:spPr>
          <a:xfrm>
            <a:off x="882400" y="3929000"/>
            <a:ext cx="6012400" cy="3071570"/>
          </a:xfrm>
          <a:prstGeom prst="rect">
            <a:avLst/>
          </a:prstGeom>
          <a:noFill/>
          <a:ln>
            <a:noFill/>
          </a:ln>
        </p:spPr>
        <p:txBody>
          <a:bodyPr spcFirstLastPara="1" wrap="square" lIns="121900" tIns="121900" rIns="121900" bIns="121900" anchor="t" anchorCtr="0">
            <a:spAutoFit/>
          </a:bodyPr>
          <a:lstStyle/>
          <a:p>
            <a:pPr marL="609585" indent="-457189">
              <a:lnSpc>
                <a:spcPct val="115000"/>
              </a:lnSpc>
              <a:spcBef>
                <a:spcPts val="0"/>
              </a:spcBef>
              <a:spcAft>
                <a:spcPts val="0"/>
              </a:spcAft>
              <a:buClr>
                <a:schemeClr val="dk1"/>
              </a:buClr>
              <a:buSzPts val="1800"/>
              <a:buFont typeface="Lato"/>
              <a:buChar char="●"/>
            </a:pPr>
            <a:r>
              <a:rPr lang="en" sz="2400">
                <a:solidFill>
                  <a:schemeClr val="dk1"/>
                </a:solidFill>
                <a:latin typeface="Lato"/>
                <a:ea typeface="Lato"/>
                <a:cs typeface="Lato"/>
                <a:sym typeface="Lato"/>
              </a:rPr>
              <a:t>For GPT-3 (left) </a:t>
            </a:r>
            <a:endParaRPr sz="2400">
              <a:solidFill>
                <a:schemeClr val="dk1"/>
              </a:solidFill>
              <a:latin typeface="Lato"/>
              <a:ea typeface="Lato"/>
              <a:cs typeface="Lato"/>
              <a:sym typeface="Lato"/>
            </a:endParaRPr>
          </a:p>
          <a:p>
            <a:pPr>
              <a:lnSpc>
                <a:spcPct val="115000"/>
              </a:lnSpc>
              <a:spcBef>
                <a:spcPts val="0"/>
              </a:spcBef>
              <a:spcAft>
                <a:spcPts val="0"/>
              </a:spcAft>
            </a:pPr>
            <a:r>
              <a:rPr lang="en" sz="2400">
                <a:solidFill>
                  <a:schemeClr val="dk1"/>
                </a:solidFill>
                <a:latin typeface="Lato"/>
                <a:ea typeface="Lato"/>
                <a:cs typeface="Lato"/>
                <a:sym typeface="Lato"/>
              </a:rPr>
              <a:t>           minimal text modification </a:t>
            </a:r>
            <a:endParaRPr sz="2400">
              <a:solidFill>
                <a:schemeClr val="dk1"/>
              </a:solidFill>
              <a:latin typeface="Lato"/>
              <a:ea typeface="Lato"/>
              <a:cs typeface="Lato"/>
              <a:sym typeface="Lato"/>
            </a:endParaRPr>
          </a:p>
          <a:p>
            <a:pPr>
              <a:lnSpc>
                <a:spcPct val="115000"/>
              </a:lnSpc>
              <a:spcBef>
                <a:spcPts val="0"/>
              </a:spcBef>
              <a:spcAft>
                <a:spcPts val="0"/>
              </a:spcAft>
            </a:pPr>
            <a:r>
              <a:rPr lang="en" sz="2400">
                <a:solidFill>
                  <a:schemeClr val="dk1"/>
                </a:solidFill>
                <a:latin typeface="Lato"/>
                <a:ea typeface="Lato"/>
                <a:cs typeface="Lato"/>
                <a:sym typeface="Lato"/>
              </a:rPr>
              <a:t>           category benefits a lot from</a:t>
            </a:r>
            <a:endParaRPr sz="2400">
              <a:solidFill>
                <a:schemeClr val="dk1"/>
              </a:solidFill>
              <a:latin typeface="Lato"/>
              <a:ea typeface="Lato"/>
              <a:cs typeface="Lato"/>
              <a:sym typeface="Lato"/>
            </a:endParaRPr>
          </a:p>
          <a:p>
            <a:pPr indent="609585">
              <a:lnSpc>
                <a:spcPct val="115000"/>
              </a:lnSpc>
              <a:spcBef>
                <a:spcPts val="0"/>
              </a:spcBef>
              <a:spcAft>
                <a:spcPts val="0"/>
              </a:spcAft>
            </a:pPr>
            <a:r>
              <a:rPr lang="en" sz="2400">
                <a:solidFill>
                  <a:schemeClr val="dk1"/>
                </a:solidFill>
                <a:latin typeface="Lato"/>
                <a:ea typeface="Lato"/>
                <a:cs typeface="Lato"/>
                <a:sym typeface="Lato"/>
              </a:rPr>
              <a:t>following instructions, </a:t>
            </a:r>
            <a:endParaRPr sz="2400">
              <a:solidFill>
                <a:schemeClr val="dk1"/>
              </a:solidFill>
              <a:latin typeface="Lato"/>
              <a:ea typeface="Lato"/>
              <a:cs typeface="Lato"/>
              <a:sym typeface="Lato"/>
            </a:endParaRPr>
          </a:p>
          <a:p>
            <a:pPr>
              <a:lnSpc>
                <a:spcPct val="115000"/>
              </a:lnSpc>
              <a:spcBef>
                <a:spcPts val="0"/>
              </a:spcBef>
              <a:spcAft>
                <a:spcPts val="0"/>
              </a:spcAft>
            </a:pPr>
            <a:r>
              <a:rPr lang="en" sz="2400">
                <a:solidFill>
                  <a:schemeClr val="dk1"/>
                </a:solidFill>
                <a:latin typeface="Lato"/>
                <a:ea typeface="Lato"/>
                <a:cs typeface="Lato"/>
                <a:sym typeface="Lato"/>
              </a:rPr>
              <a:t>           while the benefits to the</a:t>
            </a:r>
            <a:endParaRPr sz="2400">
              <a:solidFill>
                <a:schemeClr val="dk1"/>
              </a:solidFill>
              <a:latin typeface="Lato"/>
              <a:ea typeface="Lato"/>
              <a:cs typeface="Lato"/>
              <a:sym typeface="Lato"/>
            </a:endParaRPr>
          </a:p>
          <a:p>
            <a:pPr>
              <a:lnSpc>
                <a:spcPct val="115000"/>
              </a:lnSpc>
              <a:spcBef>
                <a:spcPts val="0"/>
              </a:spcBef>
              <a:spcAft>
                <a:spcPts val="0"/>
              </a:spcAft>
            </a:pPr>
            <a:r>
              <a:rPr lang="en" sz="2400">
                <a:solidFill>
                  <a:schemeClr val="dk1"/>
                </a:solidFill>
                <a:latin typeface="Lato"/>
                <a:ea typeface="Lato"/>
                <a:cs typeface="Lato"/>
                <a:sym typeface="Lato"/>
              </a:rPr>
              <a:t>           verification tasks are minimal.  </a:t>
            </a:r>
            <a:endParaRPr sz="2400">
              <a:solidFill>
                <a:schemeClr val="dk1"/>
              </a:solidFill>
              <a:latin typeface="Lato"/>
              <a:ea typeface="Lato"/>
              <a:cs typeface="Lato"/>
              <a:sym typeface="Lato"/>
            </a:endParaRPr>
          </a:p>
          <a:p>
            <a:pPr>
              <a:spcBef>
                <a:spcPts val="0"/>
              </a:spcBef>
              <a:spcAft>
                <a:spcPts val="0"/>
              </a:spcAft>
            </a:pPr>
            <a:endParaRPr>
              <a:latin typeface="Lato"/>
              <a:ea typeface="Lato"/>
              <a:cs typeface="Lato"/>
              <a:sym typeface="Lato"/>
            </a:endParaRPr>
          </a:p>
        </p:txBody>
      </p:sp>
      <p:sp>
        <p:nvSpPr>
          <p:cNvPr id="1123" name="Google Shape;1123;p102"/>
          <p:cNvSpPr/>
          <p:nvPr/>
        </p:nvSpPr>
        <p:spPr>
          <a:xfrm>
            <a:off x="5682800" y="4398033"/>
            <a:ext cx="2654000" cy="43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24" name="Google Shape;1124;p102"/>
          <p:cNvSpPr/>
          <p:nvPr/>
        </p:nvSpPr>
        <p:spPr>
          <a:xfrm>
            <a:off x="5682800" y="4829633"/>
            <a:ext cx="1387600" cy="375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Tree>
    <p:extLst>
      <p:ext uri="{BB962C8B-B14F-4D97-AF65-F5344CB8AC3E}">
        <p14:creationId xmlns:p14="http://schemas.microsoft.com/office/powerpoint/2010/main" val="290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1"/>
                                        </p:tgtEl>
                                        <p:attrNameLst>
                                          <p:attrName>style.visibility</p:attrName>
                                        </p:attrNameLst>
                                      </p:cBhvr>
                                      <p:to>
                                        <p:strVal val="visible"/>
                                      </p:to>
                                    </p:set>
                                    <p:animEffect transition="in" filter="fade">
                                      <p:cBhvr>
                                        <p:cTn id="7" dur="1000"/>
                                        <p:tgtEl>
                                          <p:spTgt spid="1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9"/>
                                        </p:tgtEl>
                                        <p:attrNameLst>
                                          <p:attrName>style.visibility</p:attrName>
                                        </p:attrNameLst>
                                      </p:cBhvr>
                                      <p:to>
                                        <p:strVal val="visible"/>
                                      </p:to>
                                    </p:set>
                                    <p:animEffect transition="in" filter="fade">
                                      <p:cBhvr>
                                        <p:cTn id="12" dur="1000"/>
                                        <p:tgtEl>
                                          <p:spTgt spid="11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4"/>
                                        </p:tgtEl>
                                        <p:attrNameLst>
                                          <p:attrName>style.visibility</p:attrName>
                                        </p:attrNameLst>
                                      </p:cBhvr>
                                      <p:to>
                                        <p:strVal val="visible"/>
                                      </p:to>
                                    </p:set>
                                    <p:animEffect transition="in" filter="fade">
                                      <p:cBhvr>
                                        <p:cTn id="17" dur="1000"/>
                                        <p:tgtEl>
                                          <p:spTgt spid="1124"/>
                                        </p:tgtEl>
                                      </p:cBhvr>
                                    </p:animEffect>
                                  </p:childTnLst>
                                </p:cTn>
                              </p:par>
                              <p:par>
                                <p:cTn id="18" presetID="10" presetClass="entr" presetSubtype="0" fill="hold" nodeType="withEffect">
                                  <p:stCondLst>
                                    <p:cond delay="0"/>
                                  </p:stCondLst>
                                  <p:childTnLst>
                                    <p:set>
                                      <p:cBhvr>
                                        <p:cTn id="19" dur="1" fill="hold">
                                          <p:stCondLst>
                                            <p:cond delay="0"/>
                                          </p:stCondLst>
                                        </p:cTn>
                                        <p:tgtEl>
                                          <p:spTgt spid="1123"/>
                                        </p:tgtEl>
                                        <p:attrNameLst>
                                          <p:attrName>style.visibility</p:attrName>
                                        </p:attrNameLst>
                                      </p:cBhvr>
                                      <p:to>
                                        <p:strVal val="visible"/>
                                      </p:to>
                                    </p:set>
                                    <p:animEffect transition="in" filter="fade">
                                      <p:cBhvr>
                                        <p:cTn id="20" dur="1000"/>
                                        <p:tgtEl>
                                          <p:spTgt spid="11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22"/>
                                        </p:tgtEl>
                                        <p:attrNameLst>
                                          <p:attrName>style.visibility</p:attrName>
                                        </p:attrNameLst>
                                      </p:cBhvr>
                                      <p:to>
                                        <p:strVal val="visible"/>
                                      </p:to>
                                    </p:set>
                                    <p:animEffect transition="in" filter="fade">
                                      <p:cBhvr>
                                        <p:cTn id="25" dur="1000"/>
                                        <p:tgtEl>
                                          <p:spTgt spid="1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Shape 1128"/>
        <p:cNvGrpSpPr/>
        <p:nvPr/>
      </p:nvGrpSpPr>
      <p:grpSpPr>
        <a:xfrm>
          <a:off x="0" y="0"/>
          <a:ext cx="0" cy="0"/>
          <a:chOff x="0" y="0"/>
          <a:chExt cx="0" cy="0"/>
        </a:xfrm>
      </p:grpSpPr>
      <p:sp>
        <p:nvSpPr>
          <p:cNvPr id="1129" name="Google Shape;1129;p103"/>
          <p:cNvSpPr/>
          <p:nvPr/>
        </p:nvSpPr>
        <p:spPr>
          <a:xfrm>
            <a:off x="10476100" y="6062400"/>
            <a:ext cx="1622000" cy="897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30" name="Google Shape;1130;p103"/>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Ablation of Instruction Encodings</a:t>
            </a:r>
            <a:endParaRPr/>
          </a:p>
        </p:txBody>
      </p:sp>
      <p:sp>
        <p:nvSpPr>
          <p:cNvPr id="1131" name="Google Shape;1131;p103"/>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indent="-431789">
              <a:lnSpc>
                <a:spcPct val="100000"/>
              </a:lnSpc>
              <a:buSzPts val="1500"/>
            </a:pPr>
            <a:r>
              <a:rPr lang="en" sz="2000"/>
              <a:t>GPT-3 on 3 distinct tasks </a:t>
            </a:r>
            <a:endParaRPr sz="2000"/>
          </a:p>
          <a:p>
            <a:pPr lvl="1" indent="-431789">
              <a:lnSpc>
                <a:spcPct val="100000"/>
              </a:lnSpc>
              <a:spcBef>
                <a:spcPts val="0"/>
              </a:spcBef>
              <a:buClr>
                <a:srgbClr val="980000"/>
              </a:buClr>
              <a:buSzPts val="1500"/>
            </a:pPr>
            <a:r>
              <a:rPr lang="en" sz="2000">
                <a:solidFill>
                  <a:srgbClr val="980000"/>
                </a:solidFill>
              </a:rPr>
              <a:t>answer generation from Winogrande;</a:t>
            </a:r>
            <a:endParaRPr sz="2000">
              <a:solidFill>
                <a:srgbClr val="980000"/>
              </a:solidFill>
            </a:endParaRPr>
          </a:p>
          <a:p>
            <a:pPr lvl="1" indent="-431789">
              <a:lnSpc>
                <a:spcPct val="100000"/>
              </a:lnSpc>
              <a:spcBef>
                <a:spcPts val="0"/>
              </a:spcBef>
              <a:buClr>
                <a:srgbClr val="980000"/>
              </a:buClr>
              <a:buSzPts val="1500"/>
            </a:pPr>
            <a:r>
              <a:rPr lang="en" sz="2000">
                <a:solidFill>
                  <a:srgbClr val="980000"/>
                </a:solidFill>
              </a:rPr>
              <a:t>question generation from QASC;</a:t>
            </a:r>
            <a:endParaRPr sz="2000">
              <a:solidFill>
                <a:srgbClr val="980000"/>
              </a:solidFill>
            </a:endParaRPr>
          </a:p>
          <a:p>
            <a:pPr lvl="1" indent="-431789">
              <a:lnSpc>
                <a:spcPct val="100000"/>
              </a:lnSpc>
              <a:spcBef>
                <a:spcPts val="0"/>
              </a:spcBef>
              <a:buClr>
                <a:srgbClr val="980000"/>
              </a:buClr>
              <a:buSzPts val="1500"/>
            </a:pPr>
            <a:r>
              <a:rPr lang="en" sz="2000">
                <a:solidFill>
                  <a:srgbClr val="980000"/>
                </a:solidFill>
              </a:rPr>
              <a:t>verifying temporal reasoning </a:t>
            </a:r>
            <a:endParaRPr sz="2000">
              <a:solidFill>
                <a:srgbClr val="980000"/>
              </a:solidFill>
            </a:endParaRPr>
          </a:p>
          <a:p>
            <a:pPr indent="0">
              <a:lnSpc>
                <a:spcPct val="100000"/>
              </a:lnSpc>
              <a:buNone/>
            </a:pPr>
            <a:r>
              <a:rPr lang="en" sz="2000">
                <a:solidFill>
                  <a:srgbClr val="980000"/>
                </a:solidFill>
              </a:rPr>
              <a:t>            category of a given question </a:t>
            </a:r>
            <a:endParaRPr sz="2000">
              <a:solidFill>
                <a:srgbClr val="980000"/>
              </a:solidFill>
            </a:endParaRPr>
          </a:p>
          <a:p>
            <a:pPr indent="0">
              <a:lnSpc>
                <a:spcPct val="100000"/>
              </a:lnSpc>
              <a:buNone/>
            </a:pPr>
            <a:r>
              <a:rPr lang="en" sz="2000">
                <a:solidFill>
                  <a:srgbClr val="980000"/>
                </a:solidFill>
              </a:rPr>
              <a:t>            from MCTACO</a:t>
            </a:r>
            <a:endParaRPr sz="2000">
              <a:solidFill>
                <a:srgbClr val="980000"/>
              </a:solidFill>
            </a:endParaRPr>
          </a:p>
          <a:p>
            <a:pPr indent="0">
              <a:lnSpc>
                <a:spcPct val="100000"/>
              </a:lnSpc>
              <a:buNone/>
            </a:pPr>
            <a:endParaRPr/>
          </a:p>
          <a:p>
            <a:pPr indent="0">
              <a:lnSpc>
                <a:spcPct val="100000"/>
              </a:lnSpc>
              <a:buNone/>
            </a:pPr>
            <a:endParaRPr/>
          </a:p>
          <a:p>
            <a:pPr indent="0">
              <a:buNone/>
            </a:pPr>
            <a:endParaRPr/>
          </a:p>
        </p:txBody>
      </p:sp>
      <p:sp>
        <p:nvSpPr>
          <p:cNvPr id="1132" name="Google Shape;1132;p103"/>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134</a:t>
            </a:fld>
            <a:endParaRPr/>
          </a:p>
        </p:txBody>
      </p:sp>
      <p:sp>
        <p:nvSpPr>
          <p:cNvPr id="1133" name="Google Shape;1133;p103"/>
          <p:cNvSpPr txBox="1"/>
          <p:nvPr/>
        </p:nvSpPr>
        <p:spPr>
          <a:xfrm>
            <a:off x="830900" y="4283201"/>
            <a:ext cx="6012400" cy="1655798"/>
          </a:xfrm>
          <a:prstGeom prst="rect">
            <a:avLst/>
          </a:prstGeom>
          <a:noFill/>
          <a:ln>
            <a:noFill/>
          </a:ln>
        </p:spPr>
        <p:txBody>
          <a:bodyPr spcFirstLastPara="1" wrap="square" lIns="121900" tIns="121900" rIns="121900" bIns="121900" anchor="t" anchorCtr="0">
            <a:spAutoFit/>
          </a:bodyPr>
          <a:lstStyle/>
          <a:p>
            <a:pPr marL="609585" indent="-457189">
              <a:lnSpc>
                <a:spcPct val="115000"/>
              </a:lnSpc>
              <a:spcBef>
                <a:spcPts val="0"/>
              </a:spcBef>
              <a:spcAft>
                <a:spcPts val="0"/>
              </a:spcAft>
              <a:buClr>
                <a:schemeClr val="dk1"/>
              </a:buClr>
              <a:buSzPts val="1800"/>
              <a:buFont typeface="Lato"/>
              <a:buChar char="●"/>
            </a:pPr>
            <a:r>
              <a:rPr lang="en" sz="2000">
                <a:solidFill>
                  <a:srgbClr val="303845"/>
                </a:solidFill>
                <a:latin typeface="Lato"/>
                <a:ea typeface="Lato"/>
                <a:cs typeface="Lato"/>
                <a:sym typeface="Lato"/>
              </a:rPr>
              <a:t>GPT-3 </a:t>
            </a:r>
            <a:r>
              <a:rPr lang="en" sz="2000" b="1">
                <a:solidFill>
                  <a:srgbClr val="0000FF"/>
                </a:solidFill>
                <a:latin typeface="Lato"/>
                <a:ea typeface="Lato"/>
                <a:cs typeface="Lato"/>
                <a:sym typeface="Lato"/>
              </a:rPr>
              <a:t>benefits the most from positive </a:t>
            </a:r>
            <a:endParaRPr sz="2000" b="1">
              <a:solidFill>
                <a:srgbClr val="0000FF"/>
              </a:solidFill>
              <a:latin typeface="Lato"/>
              <a:ea typeface="Lato"/>
              <a:cs typeface="Lato"/>
              <a:sym typeface="Lato"/>
            </a:endParaRPr>
          </a:p>
          <a:p>
            <a:pPr marL="609585">
              <a:lnSpc>
                <a:spcPct val="115000"/>
              </a:lnSpc>
              <a:spcBef>
                <a:spcPts val="0"/>
              </a:spcBef>
              <a:spcAft>
                <a:spcPts val="0"/>
              </a:spcAft>
            </a:pPr>
            <a:r>
              <a:rPr lang="en" sz="2000" b="1">
                <a:solidFill>
                  <a:srgbClr val="0000FF"/>
                </a:solidFill>
                <a:latin typeface="Lato"/>
                <a:ea typeface="Lato"/>
                <a:cs typeface="Lato"/>
                <a:sym typeface="Lato"/>
              </a:rPr>
              <a:t>Examples</a:t>
            </a:r>
            <a:r>
              <a:rPr lang="en" sz="2000">
                <a:solidFill>
                  <a:srgbClr val="303845"/>
                </a:solidFill>
                <a:latin typeface="Lato"/>
                <a:ea typeface="Lato"/>
                <a:cs typeface="Lato"/>
                <a:sym typeface="Lato"/>
              </a:rPr>
              <a:t>, mildly from definition and </a:t>
            </a:r>
            <a:endParaRPr sz="2000">
              <a:solidFill>
                <a:srgbClr val="303845"/>
              </a:solidFill>
              <a:latin typeface="Lato"/>
              <a:ea typeface="Lato"/>
              <a:cs typeface="Lato"/>
              <a:sym typeface="Lato"/>
            </a:endParaRPr>
          </a:p>
          <a:p>
            <a:pPr marL="609585">
              <a:lnSpc>
                <a:spcPct val="115000"/>
              </a:lnSpc>
              <a:spcBef>
                <a:spcPts val="0"/>
              </a:spcBef>
              <a:spcAft>
                <a:spcPts val="0"/>
              </a:spcAft>
            </a:pPr>
            <a:r>
              <a:rPr lang="en" sz="2000" b="1">
                <a:solidFill>
                  <a:srgbClr val="0000FF"/>
                </a:solidFill>
                <a:latin typeface="Lato"/>
                <a:ea typeface="Lato"/>
                <a:cs typeface="Lato"/>
                <a:sym typeface="Lato"/>
              </a:rPr>
              <a:t>deteriorates with negative examples</a:t>
            </a:r>
            <a:r>
              <a:rPr lang="en" sz="2000">
                <a:solidFill>
                  <a:srgbClr val="303845"/>
                </a:solidFill>
                <a:latin typeface="Lato"/>
                <a:ea typeface="Lato"/>
                <a:cs typeface="Lato"/>
                <a:sym typeface="Lato"/>
              </a:rPr>
              <a:t>.</a:t>
            </a:r>
            <a:r>
              <a:rPr lang="en" sz="2400">
                <a:solidFill>
                  <a:schemeClr val="dk1"/>
                </a:solidFill>
                <a:latin typeface="Lato"/>
                <a:ea typeface="Lato"/>
                <a:cs typeface="Lato"/>
                <a:sym typeface="Lato"/>
              </a:rPr>
              <a:t> </a:t>
            </a:r>
            <a:endParaRPr sz="2400">
              <a:solidFill>
                <a:schemeClr val="dk1"/>
              </a:solidFill>
              <a:latin typeface="Lato"/>
              <a:ea typeface="Lato"/>
              <a:cs typeface="Lato"/>
              <a:sym typeface="Lato"/>
            </a:endParaRPr>
          </a:p>
          <a:p>
            <a:pPr>
              <a:spcBef>
                <a:spcPts val="0"/>
              </a:spcBef>
              <a:spcAft>
                <a:spcPts val="0"/>
              </a:spcAft>
            </a:pPr>
            <a:endParaRPr>
              <a:latin typeface="Lato"/>
              <a:ea typeface="Lato"/>
              <a:cs typeface="Lato"/>
              <a:sym typeface="Lato"/>
            </a:endParaRPr>
          </a:p>
        </p:txBody>
      </p:sp>
      <p:cxnSp>
        <p:nvCxnSpPr>
          <p:cNvPr id="1134" name="Google Shape;1134;p103"/>
          <p:cNvCxnSpPr/>
          <p:nvPr/>
        </p:nvCxnSpPr>
        <p:spPr>
          <a:xfrm flipH="1">
            <a:off x="7461200" y="1931100"/>
            <a:ext cx="38400" cy="3701200"/>
          </a:xfrm>
          <a:prstGeom prst="straightConnector1">
            <a:avLst/>
          </a:prstGeom>
          <a:noFill/>
          <a:ln w="28575" cap="flat" cmpd="sng">
            <a:solidFill>
              <a:schemeClr val="dk2"/>
            </a:solidFill>
            <a:prstDash val="solid"/>
            <a:round/>
            <a:headEnd type="none" w="med" len="med"/>
            <a:tailEnd type="none" w="med" len="med"/>
          </a:ln>
        </p:spPr>
      </p:cxnSp>
      <p:cxnSp>
        <p:nvCxnSpPr>
          <p:cNvPr id="1135" name="Google Shape;1135;p103"/>
          <p:cNvCxnSpPr/>
          <p:nvPr/>
        </p:nvCxnSpPr>
        <p:spPr>
          <a:xfrm>
            <a:off x="7451067" y="5615800"/>
            <a:ext cx="4542800" cy="10400"/>
          </a:xfrm>
          <a:prstGeom prst="straightConnector1">
            <a:avLst/>
          </a:prstGeom>
          <a:noFill/>
          <a:ln w="28575" cap="flat" cmpd="sng">
            <a:solidFill>
              <a:schemeClr val="dk2"/>
            </a:solidFill>
            <a:prstDash val="solid"/>
            <a:round/>
            <a:headEnd type="none" w="med" len="med"/>
            <a:tailEnd type="none" w="med" len="med"/>
          </a:ln>
        </p:spPr>
      </p:cxnSp>
      <p:sp>
        <p:nvSpPr>
          <p:cNvPr id="1136" name="Google Shape;1136;p103"/>
          <p:cNvSpPr/>
          <p:nvPr/>
        </p:nvSpPr>
        <p:spPr>
          <a:xfrm rot="10800000" flipH="1">
            <a:off x="9625845" y="5615400"/>
            <a:ext cx="353600" cy="532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37" name="Google Shape;1137;p103"/>
          <p:cNvSpPr/>
          <p:nvPr/>
        </p:nvSpPr>
        <p:spPr>
          <a:xfrm>
            <a:off x="10260144" y="2536533"/>
            <a:ext cx="353600" cy="30792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38" name="Google Shape;1138;p103"/>
          <p:cNvSpPr/>
          <p:nvPr/>
        </p:nvSpPr>
        <p:spPr>
          <a:xfrm>
            <a:off x="10908103" y="2745300"/>
            <a:ext cx="353600" cy="28704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39" name="Google Shape;1139;p103"/>
          <p:cNvSpPr/>
          <p:nvPr/>
        </p:nvSpPr>
        <p:spPr>
          <a:xfrm>
            <a:off x="11523131" y="2588700"/>
            <a:ext cx="353600" cy="30272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40" name="Google Shape;1140;p103"/>
          <p:cNvSpPr/>
          <p:nvPr/>
        </p:nvSpPr>
        <p:spPr>
          <a:xfrm>
            <a:off x="8977885" y="4852000"/>
            <a:ext cx="353600" cy="7636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41" name="Google Shape;1141;p103"/>
          <p:cNvSpPr/>
          <p:nvPr/>
        </p:nvSpPr>
        <p:spPr>
          <a:xfrm>
            <a:off x="8337793" y="5167000"/>
            <a:ext cx="353600" cy="448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42" name="Google Shape;1142;p103"/>
          <p:cNvSpPr/>
          <p:nvPr/>
        </p:nvSpPr>
        <p:spPr>
          <a:xfrm>
            <a:off x="7706300" y="4398700"/>
            <a:ext cx="353600" cy="1216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43" name="Google Shape;1143;p103"/>
          <p:cNvSpPr txBox="1"/>
          <p:nvPr/>
        </p:nvSpPr>
        <p:spPr>
          <a:xfrm>
            <a:off x="7573600" y="3864768"/>
            <a:ext cx="10272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chemeClr val="dk2"/>
                </a:solidFill>
                <a:latin typeface="Lato"/>
                <a:ea typeface="Lato"/>
                <a:cs typeface="Lato"/>
                <a:sym typeface="Lato"/>
              </a:rPr>
              <a:t>23</a:t>
            </a:r>
            <a:endParaRPr b="1">
              <a:solidFill>
                <a:schemeClr val="dk2"/>
              </a:solidFill>
              <a:latin typeface="Lato"/>
              <a:ea typeface="Lato"/>
              <a:cs typeface="Lato"/>
              <a:sym typeface="Lato"/>
            </a:endParaRPr>
          </a:p>
        </p:txBody>
      </p:sp>
      <p:sp>
        <p:nvSpPr>
          <p:cNvPr id="1144" name="Google Shape;1144;p103"/>
          <p:cNvSpPr txBox="1"/>
          <p:nvPr/>
        </p:nvSpPr>
        <p:spPr>
          <a:xfrm>
            <a:off x="8219100" y="4633401"/>
            <a:ext cx="10272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chemeClr val="dk2"/>
                </a:solidFill>
                <a:latin typeface="Lato"/>
                <a:ea typeface="Lato"/>
                <a:cs typeface="Lato"/>
                <a:sym typeface="Lato"/>
              </a:rPr>
              <a:t>10</a:t>
            </a:r>
            <a:endParaRPr b="1">
              <a:solidFill>
                <a:schemeClr val="dk2"/>
              </a:solidFill>
              <a:latin typeface="Lato"/>
              <a:ea typeface="Lato"/>
              <a:cs typeface="Lato"/>
              <a:sym typeface="Lato"/>
            </a:endParaRPr>
          </a:p>
        </p:txBody>
      </p:sp>
      <p:sp>
        <p:nvSpPr>
          <p:cNvPr id="1145" name="Google Shape;1145;p103"/>
          <p:cNvSpPr txBox="1"/>
          <p:nvPr/>
        </p:nvSpPr>
        <p:spPr>
          <a:xfrm>
            <a:off x="8864667" y="4273168"/>
            <a:ext cx="10272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chemeClr val="dk2"/>
                </a:solidFill>
                <a:latin typeface="Lato"/>
                <a:ea typeface="Lato"/>
                <a:cs typeface="Lato"/>
                <a:sym typeface="Lato"/>
              </a:rPr>
              <a:t>15</a:t>
            </a:r>
            <a:endParaRPr b="1">
              <a:solidFill>
                <a:schemeClr val="dk2"/>
              </a:solidFill>
              <a:latin typeface="Lato"/>
              <a:ea typeface="Lato"/>
              <a:cs typeface="Lato"/>
              <a:sym typeface="Lato"/>
            </a:endParaRPr>
          </a:p>
        </p:txBody>
      </p:sp>
      <p:sp>
        <p:nvSpPr>
          <p:cNvPr id="1146" name="Google Shape;1146;p103"/>
          <p:cNvSpPr txBox="1"/>
          <p:nvPr/>
        </p:nvSpPr>
        <p:spPr>
          <a:xfrm>
            <a:off x="9483600" y="5165702"/>
            <a:ext cx="10272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chemeClr val="dk2"/>
                </a:solidFill>
                <a:latin typeface="Lato"/>
                <a:ea typeface="Lato"/>
                <a:cs typeface="Lato"/>
                <a:sym typeface="Lato"/>
              </a:rPr>
              <a:t>-13</a:t>
            </a:r>
            <a:endParaRPr b="1">
              <a:solidFill>
                <a:schemeClr val="dk2"/>
              </a:solidFill>
              <a:latin typeface="Lato"/>
              <a:ea typeface="Lato"/>
              <a:cs typeface="Lato"/>
              <a:sym typeface="Lato"/>
            </a:endParaRPr>
          </a:p>
        </p:txBody>
      </p:sp>
      <p:sp>
        <p:nvSpPr>
          <p:cNvPr id="1147" name="Google Shape;1147;p103"/>
          <p:cNvSpPr txBox="1"/>
          <p:nvPr/>
        </p:nvSpPr>
        <p:spPr>
          <a:xfrm>
            <a:off x="10174567" y="2057768"/>
            <a:ext cx="10272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chemeClr val="dk2"/>
                </a:solidFill>
                <a:latin typeface="Lato"/>
                <a:ea typeface="Lato"/>
                <a:cs typeface="Lato"/>
                <a:sym typeface="Lato"/>
              </a:rPr>
              <a:t>59</a:t>
            </a:r>
            <a:endParaRPr b="1">
              <a:solidFill>
                <a:schemeClr val="dk2"/>
              </a:solidFill>
              <a:latin typeface="Lato"/>
              <a:ea typeface="Lato"/>
              <a:cs typeface="Lato"/>
              <a:sym typeface="Lato"/>
            </a:endParaRPr>
          </a:p>
        </p:txBody>
      </p:sp>
      <p:sp>
        <p:nvSpPr>
          <p:cNvPr id="1148" name="Google Shape;1148;p103"/>
          <p:cNvSpPr txBox="1"/>
          <p:nvPr/>
        </p:nvSpPr>
        <p:spPr>
          <a:xfrm>
            <a:off x="10836168" y="2211701"/>
            <a:ext cx="10272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chemeClr val="dk2"/>
                </a:solidFill>
                <a:latin typeface="Lato"/>
                <a:ea typeface="Lato"/>
                <a:cs typeface="Lato"/>
                <a:sym typeface="Lato"/>
              </a:rPr>
              <a:t>54</a:t>
            </a:r>
            <a:endParaRPr b="1">
              <a:solidFill>
                <a:schemeClr val="dk2"/>
              </a:solidFill>
              <a:latin typeface="Lato"/>
              <a:ea typeface="Lato"/>
              <a:cs typeface="Lato"/>
              <a:sym typeface="Lato"/>
            </a:endParaRPr>
          </a:p>
        </p:txBody>
      </p:sp>
      <p:sp>
        <p:nvSpPr>
          <p:cNvPr id="1149" name="Google Shape;1149;p103"/>
          <p:cNvSpPr txBox="1"/>
          <p:nvPr/>
        </p:nvSpPr>
        <p:spPr>
          <a:xfrm>
            <a:off x="11412700" y="2057768"/>
            <a:ext cx="10272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chemeClr val="dk2"/>
                </a:solidFill>
                <a:latin typeface="Lato"/>
                <a:ea typeface="Lato"/>
                <a:cs typeface="Lato"/>
                <a:sym typeface="Lato"/>
              </a:rPr>
              <a:t>56</a:t>
            </a:r>
            <a:endParaRPr b="1">
              <a:solidFill>
                <a:schemeClr val="dk2"/>
              </a:solidFill>
              <a:latin typeface="Lato"/>
              <a:ea typeface="Lato"/>
              <a:cs typeface="Lato"/>
              <a:sym typeface="Lato"/>
            </a:endParaRPr>
          </a:p>
        </p:txBody>
      </p:sp>
      <p:sp>
        <p:nvSpPr>
          <p:cNvPr id="1150" name="Google Shape;1150;p103"/>
          <p:cNvSpPr txBox="1"/>
          <p:nvPr/>
        </p:nvSpPr>
        <p:spPr>
          <a:xfrm>
            <a:off x="5646300" y="2539318"/>
            <a:ext cx="2818800" cy="1077178"/>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chemeClr val="dk2"/>
                </a:solidFill>
                <a:latin typeface="Lato"/>
                <a:ea typeface="Lato"/>
                <a:cs typeface="Lato"/>
                <a:sym typeface="Lato"/>
              </a:rPr>
              <a:t>Percentage Improvement </a:t>
            </a:r>
            <a:endParaRPr b="1">
              <a:solidFill>
                <a:schemeClr val="dk2"/>
              </a:solidFill>
              <a:latin typeface="Lato"/>
              <a:ea typeface="Lato"/>
              <a:cs typeface="Lato"/>
              <a:sym typeface="Lato"/>
            </a:endParaRPr>
          </a:p>
          <a:p>
            <a:pPr>
              <a:spcBef>
                <a:spcPts val="0"/>
              </a:spcBef>
              <a:spcAft>
                <a:spcPts val="0"/>
              </a:spcAft>
            </a:pPr>
            <a:r>
              <a:rPr lang="en" b="1">
                <a:solidFill>
                  <a:schemeClr val="dk2"/>
                </a:solidFill>
                <a:latin typeface="Lato"/>
                <a:ea typeface="Lato"/>
                <a:cs typeface="Lato"/>
                <a:sym typeface="Lato"/>
              </a:rPr>
              <a:t>on “Prompt” </a:t>
            </a:r>
            <a:endParaRPr b="1">
              <a:solidFill>
                <a:schemeClr val="dk2"/>
              </a:solidFill>
              <a:latin typeface="Lato"/>
              <a:ea typeface="Lato"/>
              <a:cs typeface="Lato"/>
              <a:sym typeface="Lato"/>
            </a:endParaRPr>
          </a:p>
          <a:p>
            <a:pPr>
              <a:spcBef>
                <a:spcPts val="0"/>
              </a:spcBef>
              <a:spcAft>
                <a:spcPts val="0"/>
              </a:spcAft>
            </a:pPr>
            <a:r>
              <a:rPr lang="en" b="1">
                <a:solidFill>
                  <a:schemeClr val="dk2"/>
                </a:solidFill>
                <a:latin typeface="Lato"/>
                <a:ea typeface="Lato"/>
                <a:cs typeface="Lato"/>
                <a:sym typeface="Lato"/>
              </a:rPr>
              <a:t>only encoding</a:t>
            </a:r>
            <a:endParaRPr b="1">
              <a:solidFill>
                <a:schemeClr val="dk2"/>
              </a:solidFill>
              <a:latin typeface="Lato"/>
              <a:ea typeface="Lato"/>
              <a:cs typeface="Lato"/>
              <a:sym typeface="Lato"/>
            </a:endParaRPr>
          </a:p>
        </p:txBody>
      </p:sp>
      <p:sp>
        <p:nvSpPr>
          <p:cNvPr id="1151" name="Google Shape;1151;p103"/>
          <p:cNvSpPr txBox="1"/>
          <p:nvPr/>
        </p:nvSpPr>
        <p:spPr>
          <a:xfrm>
            <a:off x="6077900" y="5709768"/>
            <a:ext cx="9820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endParaRPr>
              <a:latin typeface="Lato"/>
              <a:ea typeface="Lato"/>
              <a:cs typeface="Lato"/>
              <a:sym typeface="Lato"/>
            </a:endParaRPr>
          </a:p>
        </p:txBody>
      </p:sp>
      <p:sp>
        <p:nvSpPr>
          <p:cNvPr id="1152" name="Google Shape;1152;p103"/>
          <p:cNvSpPr txBox="1"/>
          <p:nvPr/>
        </p:nvSpPr>
        <p:spPr>
          <a:xfrm rot="-2954596">
            <a:off x="6768282" y="5566419"/>
            <a:ext cx="1743129" cy="471948"/>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467" b="1">
                <a:solidFill>
                  <a:schemeClr val="dk2"/>
                </a:solidFill>
                <a:latin typeface="Lato"/>
                <a:ea typeface="Lato"/>
                <a:cs typeface="Lato"/>
                <a:sym typeface="Lato"/>
              </a:rPr>
              <a:t>Definition</a:t>
            </a:r>
            <a:endParaRPr sz="1467" b="1">
              <a:solidFill>
                <a:schemeClr val="dk2"/>
              </a:solidFill>
              <a:latin typeface="Lato"/>
              <a:ea typeface="Lato"/>
              <a:cs typeface="Lato"/>
              <a:sym typeface="Lato"/>
            </a:endParaRPr>
          </a:p>
        </p:txBody>
      </p:sp>
      <p:sp>
        <p:nvSpPr>
          <p:cNvPr id="1153" name="Google Shape;1153;p103"/>
          <p:cNvSpPr txBox="1"/>
          <p:nvPr/>
        </p:nvSpPr>
        <p:spPr>
          <a:xfrm rot="-3058755">
            <a:off x="7701634" y="5777891"/>
            <a:ext cx="1140404" cy="471948"/>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467" b="1">
                <a:solidFill>
                  <a:schemeClr val="dk2"/>
                </a:solidFill>
                <a:latin typeface="Lato"/>
                <a:ea typeface="Lato"/>
                <a:cs typeface="Lato"/>
                <a:sym typeface="Lato"/>
              </a:rPr>
              <a:t>Emphasis</a:t>
            </a:r>
            <a:endParaRPr sz="1467" b="1">
              <a:solidFill>
                <a:schemeClr val="dk2"/>
              </a:solidFill>
              <a:latin typeface="Lato"/>
              <a:ea typeface="Lato"/>
              <a:cs typeface="Lato"/>
              <a:sym typeface="Lato"/>
            </a:endParaRPr>
          </a:p>
        </p:txBody>
      </p:sp>
      <p:sp>
        <p:nvSpPr>
          <p:cNvPr id="1154" name="Google Shape;1154;p103"/>
          <p:cNvSpPr txBox="1"/>
          <p:nvPr/>
        </p:nvSpPr>
        <p:spPr>
          <a:xfrm rot="-3036381">
            <a:off x="8035084" y="5971740"/>
            <a:ext cx="1624216" cy="471948"/>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467" b="1">
                <a:solidFill>
                  <a:schemeClr val="dk2"/>
                </a:solidFill>
                <a:latin typeface="Lato"/>
                <a:ea typeface="Lato"/>
                <a:cs typeface="Lato"/>
                <a:sym typeface="Lato"/>
              </a:rPr>
              <a:t>Things to Avoid</a:t>
            </a:r>
            <a:endParaRPr sz="1467" b="1">
              <a:solidFill>
                <a:schemeClr val="dk2"/>
              </a:solidFill>
              <a:latin typeface="Lato"/>
              <a:ea typeface="Lato"/>
              <a:cs typeface="Lato"/>
              <a:sym typeface="Lato"/>
            </a:endParaRPr>
          </a:p>
        </p:txBody>
      </p:sp>
      <p:sp>
        <p:nvSpPr>
          <p:cNvPr id="1155" name="Google Shape;1155;p103"/>
          <p:cNvSpPr txBox="1"/>
          <p:nvPr/>
        </p:nvSpPr>
        <p:spPr>
          <a:xfrm rot="-1400">
            <a:off x="9355824" y="6113640"/>
            <a:ext cx="982000" cy="471948"/>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467" b="1">
                <a:solidFill>
                  <a:schemeClr val="dk2"/>
                </a:solidFill>
                <a:latin typeface="Lato"/>
                <a:ea typeface="Lato"/>
                <a:cs typeface="Lato"/>
                <a:sym typeface="Lato"/>
              </a:rPr>
              <a:t>Neg. Ex.</a:t>
            </a:r>
            <a:endParaRPr sz="1467" b="1">
              <a:solidFill>
                <a:schemeClr val="dk2"/>
              </a:solidFill>
              <a:latin typeface="Lato"/>
              <a:ea typeface="Lato"/>
              <a:cs typeface="Lato"/>
              <a:sym typeface="Lato"/>
            </a:endParaRPr>
          </a:p>
        </p:txBody>
      </p:sp>
      <p:sp>
        <p:nvSpPr>
          <p:cNvPr id="1156" name="Google Shape;1156;p103"/>
          <p:cNvSpPr txBox="1"/>
          <p:nvPr/>
        </p:nvSpPr>
        <p:spPr>
          <a:xfrm rot="-2701057">
            <a:off x="9901276" y="5692844"/>
            <a:ext cx="920088" cy="471948"/>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467" b="1">
                <a:solidFill>
                  <a:schemeClr val="dk2"/>
                </a:solidFill>
                <a:latin typeface="Lato"/>
                <a:ea typeface="Lato"/>
                <a:cs typeface="Lato"/>
                <a:sym typeface="Lato"/>
              </a:rPr>
              <a:t>Pos. Ex.</a:t>
            </a:r>
            <a:endParaRPr sz="1467" b="1">
              <a:solidFill>
                <a:schemeClr val="dk2"/>
              </a:solidFill>
              <a:latin typeface="Lato"/>
              <a:ea typeface="Lato"/>
              <a:cs typeface="Lato"/>
              <a:sym typeface="Lato"/>
            </a:endParaRPr>
          </a:p>
        </p:txBody>
      </p:sp>
      <p:sp>
        <p:nvSpPr>
          <p:cNvPr id="1157" name="Google Shape;1157;p103"/>
          <p:cNvSpPr txBox="1"/>
          <p:nvPr/>
        </p:nvSpPr>
        <p:spPr>
          <a:xfrm>
            <a:off x="10715300" y="5871233"/>
            <a:ext cx="1281200" cy="697715"/>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467" b="1">
                <a:solidFill>
                  <a:schemeClr val="dk2"/>
                </a:solidFill>
                <a:latin typeface="Lato"/>
                <a:ea typeface="Lato"/>
                <a:cs typeface="Lato"/>
                <a:sym typeface="Lato"/>
              </a:rPr>
              <a:t>Pos. &amp; </a:t>
            </a:r>
            <a:endParaRPr sz="1467" b="1">
              <a:solidFill>
                <a:schemeClr val="dk2"/>
              </a:solidFill>
              <a:latin typeface="Lato"/>
              <a:ea typeface="Lato"/>
              <a:cs typeface="Lato"/>
              <a:sym typeface="Lato"/>
            </a:endParaRPr>
          </a:p>
          <a:p>
            <a:pPr>
              <a:spcBef>
                <a:spcPts val="0"/>
              </a:spcBef>
              <a:spcAft>
                <a:spcPts val="0"/>
              </a:spcAft>
            </a:pPr>
            <a:r>
              <a:rPr lang="en" sz="1467" b="1">
                <a:solidFill>
                  <a:schemeClr val="dk2"/>
                </a:solidFill>
                <a:latin typeface="Lato"/>
                <a:ea typeface="Lato"/>
                <a:cs typeface="Lato"/>
                <a:sym typeface="Lato"/>
              </a:rPr>
              <a:t>Neg. Ex.</a:t>
            </a:r>
            <a:endParaRPr sz="1467" b="1">
              <a:solidFill>
                <a:schemeClr val="dk2"/>
              </a:solidFill>
              <a:latin typeface="Lato"/>
              <a:ea typeface="Lato"/>
              <a:cs typeface="Lato"/>
              <a:sym typeface="Lato"/>
            </a:endParaRPr>
          </a:p>
        </p:txBody>
      </p:sp>
      <p:cxnSp>
        <p:nvCxnSpPr>
          <p:cNvPr id="1158" name="Google Shape;1158;p103"/>
          <p:cNvCxnSpPr/>
          <p:nvPr/>
        </p:nvCxnSpPr>
        <p:spPr>
          <a:xfrm rot="10800000">
            <a:off x="11130067" y="5658933"/>
            <a:ext cx="0" cy="208800"/>
          </a:xfrm>
          <a:prstGeom prst="straightConnector1">
            <a:avLst/>
          </a:prstGeom>
          <a:noFill/>
          <a:ln w="9525" cap="flat" cmpd="sng">
            <a:solidFill>
              <a:schemeClr val="dk2"/>
            </a:solidFill>
            <a:prstDash val="solid"/>
            <a:round/>
            <a:headEnd type="none" w="med" len="med"/>
            <a:tailEnd type="triangle" w="med" len="med"/>
          </a:ln>
        </p:spPr>
      </p:cxnSp>
      <p:sp>
        <p:nvSpPr>
          <p:cNvPr id="1159" name="Google Shape;1159;p103"/>
          <p:cNvSpPr txBox="1"/>
          <p:nvPr/>
        </p:nvSpPr>
        <p:spPr>
          <a:xfrm>
            <a:off x="11360771" y="5541735"/>
            <a:ext cx="1281200" cy="697715"/>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467" b="1">
                <a:solidFill>
                  <a:schemeClr val="dk2"/>
                </a:solidFill>
                <a:latin typeface="Lato"/>
                <a:ea typeface="Lato"/>
                <a:cs typeface="Lato"/>
                <a:sym typeface="Lato"/>
              </a:rPr>
              <a:t>Def &amp; </a:t>
            </a:r>
            <a:endParaRPr sz="1467" b="1">
              <a:solidFill>
                <a:schemeClr val="dk2"/>
              </a:solidFill>
              <a:latin typeface="Lato"/>
              <a:ea typeface="Lato"/>
              <a:cs typeface="Lato"/>
              <a:sym typeface="Lato"/>
            </a:endParaRPr>
          </a:p>
          <a:p>
            <a:pPr>
              <a:spcBef>
                <a:spcPts val="0"/>
              </a:spcBef>
              <a:spcAft>
                <a:spcPts val="0"/>
              </a:spcAft>
            </a:pPr>
            <a:r>
              <a:rPr lang="en" sz="1467" b="1">
                <a:solidFill>
                  <a:schemeClr val="dk2"/>
                </a:solidFill>
                <a:latin typeface="Lato"/>
                <a:ea typeface="Lato"/>
                <a:cs typeface="Lato"/>
                <a:sym typeface="Lato"/>
              </a:rPr>
              <a:t>Pos Ex.</a:t>
            </a:r>
            <a:endParaRPr sz="1467" b="1">
              <a:solidFill>
                <a:schemeClr val="dk2"/>
              </a:solidFill>
              <a:latin typeface="Lato"/>
              <a:ea typeface="Lato"/>
              <a:cs typeface="Lato"/>
              <a:sym typeface="Lato"/>
            </a:endParaRPr>
          </a:p>
        </p:txBody>
      </p:sp>
    </p:spTree>
    <p:extLst>
      <p:ext uri="{BB962C8B-B14F-4D97-AF65-F5344CB8AC3E}">
        <p14:creationId xmlns:p14="http://schemas.microsoft.com/office/powerpoint/2010/main" val="30057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1">
                                            <p:txEl>
                                              <p:pRg st="0" end="0"/>
                                            </p:txEl>
                                          </p:spTgt>
                                        </p:tgtEl>
                                        <p:attrNameLst>
                                          <p:attrName>style.visibility</p:attrName>
                                        </p:attrNameLst>
                                      </p:cBhvr>
                                      <p:to>
                                        <p:strVal val="visible"/>
                                      </p:to>
                                    </p:set>
                                    <p:animEffect transition="in" filter="fade">
                                      <p:cBhvr>
                                        <p:cTn id="7" dur="1000"/>
                                        <p:tgtEl>
                                          <p:spTgt spid="1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1">
                                            <p:txEl>
                                              <p:pRg st="1" end="1"/>
                                            </p:txEl>
                                          </p:spTgt>
                                        </p:tgtEl>
                                        <p:attrNameLst>
                                          <p:attrName>style.visibility</p:attrName>
                                        </p:attrNameLst>
                                      </p:cBhvr>
                                      <p:to>
                                        <p:strVal val="visible"/>
                                      </p:to>
                                    </p:set>
                                    <p:animEffect transition="in" filter="fade">
                                      <p:cBhvr>
                                        <p:cTn id="12" dur="1000"/>
                                        <p:tgtEl>
                                          <p:spTgt spid="1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1">
                                            <p:txEl>
                                              <p:pRg st="2" end="2"/>
                                            </p:txEl>
                                          </p:spTgt>
                                        </p:tgtEl>
                                        <p:attrNameLst>
                                          <p:attrName>style.visibility</p:attrName>
                                        </p:attrNameLst>
                                      </p:cBhvr>
                                      <p:to>
                                        <p:strVal val="visible"/>
                                      </p:to>
                                    </p:set>
                                    <p:animEffect transition="in" filter="fade">
                                      <p:cBhvr>
                                        <p:cTn id="17" dur="1000"/>
                                        <p:tgtEl>
                                          <p:spTgt spid="1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1">
                                            <p:txEl>
                                              <p:pRg st="3" end="3"/>
                                            </p:txEl>
                                          </p:spTgt>
                                        </p:tgtEl>
                                        <p:attrNameLst>
                                          <p:attrName>style.visibility</p:attrName>
                                        </p:attrNameLst>
                                      </p:cBhvr>
                                      <p:to>
                                        <p:strVal val="visible"/>
                                      </p:to>
                                    </p:set>
                                    <p:animEffect transition="in" filter="fade">
                                      <p:cBhvr>
                                        <p:cTn id="22" dur="1000"/>
                                        <p:tgtEl>
                                          <p:spTgt spid="1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1">
                                            <p:txEl>
                                              <p:pRg st="4" end="4"/>
                                            </p:txEl>
                                          </p:spTgt>
                                        </p:tgtEl>
                                        <p:attrNameLst>
                                          <p:attrName>style.visibility</p:attrName>
                                        </p:attrNameLst>
                                      </p:cBhvr>
                                      <p:to>
                                        <p:strVal val="visible"/>
                                      </p:to>
                                    </p:set>
                                    <p:animEffect transition="in" filter="fade">
                                      <p:cBhvr>
                                        <p:cTn id="27" dur="1000"/>
                                        <p:tgtEl>
                                          <p:spTgt spid="11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31">
                                            <p:txEl>
                                              <p:pRg st="5" end="5"/>
                                            </p:txEl>
                                          </p:spTgt>
                                        </p:tgtEl>
                                        <p:attrNameLst>
                                          <p:attrName>style.visibility</p:attrName>
                                        </p:attrNameLst>
                                      </p:cBhvr>
                                      <p:to>
                                        <p:strVal val="visible"/>
                                      </p:to>
                                    </p:set>
                                    <p:animEffect transition="in" filter="fade">
                                      <p:cBhvr>
                                        <p:cTn id="32" dur="1000"/>
                                        <p:tgtEl>
                                          <p:spTgt spid="11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35"/>
                                        </p:tgtEl>
                                        <p:attrNameLst>
                                          <p:attrName>style.visibility</p:attrName>
                                        </p:attrNameLst>
                                      </p:cBhvr>
                                      <p:to>
                                        <p:strVal val="visible"/>
                                      </p:to>
                                    </p:set>
                                    <p:animEffect transition="in" filter="fade">
                                      <p:cBhvr>
                                        <p:cTn id="37" dur="1000"/>
                                        <p:tgtEl>
                                          <p:spTgt spid="1135"/>
                                        </p:tgtEl>
                                      </p:cBhvr>
                                    </p:animEffect>
                                  </p:childTnLst>
                                </p:cTn>
                              </p:par>
                              <p:par>
                                <p:cTn id="38" presetID="10" presetClass="entr" presetSubtype="0" fill="hold" nodeType="withEffect">
                                  <p:stCondLst>
                                    <p:cond delay="0"/>
                                  </p:stCondLst>
                                  <p:childTnLst>
                                    <p:set>
                                      <p:cBhvr>
                                        <p:cTn id="39" dur="1" fill="hold">
                                          <p:stCondLst>
                                            <p:cond delay="0"/>
                                          </p:stCondLst>
                                        </p:cTn>
                                        <p:tgtEl>
                                          <p:spTgt spid="1134"/>
                                        </p:tgtEl>
                                        <p:attrNameLst>
                                          <p:attrName>style.visibility</p:attrName>
                                        </p:attrNameLst>
                                      </p:cBhvr>
                                      <p:to>
                                        <p:strVal val="visible"/>
                                      </p:to>
                                    </p:set>
                                    <p:animEffect transition="in" filter="fade">
                                      <p:cBhvr>
                                        <p:cTn id="40" dur="1000"/>
                                        <p:tgtEl>
                                          <p:spTgt spid="11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50"/>
                                        </p:tgtEl>
                                        <p:attrNameLst>
                                          <p:attrName>style.visibility</p:attrName>
                                        </p:attrNameLst>
                                      </p:cBhvr>
                                      <p:to>
                                        <p:strVal val="visible"/>
                                      </p:to>
                                    </p:set>
                                    <p:animEffect transition="in" filter="fade">
                                      <p:cBhvr>
                                        <p:cTn id="45" dur="1000"/>
                                        <p:tgtEl>
                                          <p:spTgt spid="115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52"/>
                                        </p:tgtEl>
                                        <p:attrNameLst>
                                          <p:attrName>style.visibility</p:attrName>
                                        </p:attrNameLst>
                                      </p:cBhvr>
                                      <p:to>
                                        <p:strVal val="visible"/>
                                      </p:to>
                                    </p:set>
                                    <p:animEffect transition="in" filter="fade">
                                      <p:cBhvr>
                                        <p:cTn id="50" dur="1000"/>
                                        <p:tgtEl>
                                          <p:spTgt spid="115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42"/>
                                        </p:tgtEl>
                                        <p:attrNameLst>
                                          <p:attrName>style.visibility</p:attrName>
                                        </p:attrNameLst>
                                      </p:cBhvr>
                                      <p:to>
                                        <p:strVal val="visible"/>
                                      </p:to>
                                    </p:set>
                                    <p:animEffect transition="in" filter="fade">
                                      <p:cBhvr>
                                        <p:cTn id="55" dur="1000"/>
                                        <p:tgtEl>
                                          <p:spTgt spid="1142"/>
                                        </p:tgtEl>
                                      </p:cBhvr>
                                    </p:animEffect>
                                  </p:childTnLst>
                                </p:cTn>
                              </p:par>
                              <p:par>
                                <p:cTn id="56" presetID="10" presetClass="entr" presetSubtype="0" fill="hold" nodeType="withEffect">
                                  <p:stCondLst>
                                    <p:cond delay="0"/>
                                  </p:stCondLst>
                                  <p:childTnLst>
                                    <p:set>
                                      <p:cBhvr>
                                        <p:cTn id="57" dur="1" fill="hold">
                                          <p:stCondLst>
                                            <p:cond delay="0"/>
                                          </p:stCondLst>
                                        </p:cTn>
                                        <p:tgtEl>
                                          <p:spTgt spid="1143"/>
                                        </p:tgtEl>
                                        <p:attrNameLst>
                                          <p:attrName>style.visibility</p:attrName>
                                        </p:attrNameLst>
                                      </p:cBhvr>
                                      <p:to>
                                        <p:strVal val="visible"/>
                                      </p:to>
                                    </p:set>
                                    <p:animEffect transition="in" filter="fade">
                                      <p:cBhvr>
                                        <p:cTn id="58" dur="1000"/>
                                        <p:tgtEl>
                                          <p:spTgt spid="114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53"/>
                                        </p:tgtEl>
                                        <p:attrNameLst>
                                          <p:attrName>style.visibility</p:attrName>
                                        </p:attrNameLst>
                                      </p:cBhvr>
                                      <p:to>
                                        <p:strVal val="visible"/>
                                      </p:to>
                                    </p:set>
                                    <p:animEffect transition="in" filter="fade">
                                      <p:cBhvr>
                                        <p:cTn id="63" dur="1000"/>
                                        <p:tgtEl>
                                          <p:spTgt spid="115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41"/>
                                        </p:tgtEl>
                                        <p:attrNameLst>
                                          <p:attrName>style.visibility</p:attrName>
                                        </p:attrNameLst>
                                      </p:cBhvr>
                                      <p:to>
                                        <p:strVal val="visible"/>
                                      </p:to>
                                    </p:set>
                                    <p:animEffect transition="in" filter="fade">
                                      <p:cBhvr>
                                        <p:cTn id="68" dur="1000"/>
                                        <p:tgtEl>
                                          <p:spTgt spid="1141"/>
                                        </p:tgtEl>
                                      </p:cBhvr>
                                    </p:animEffect>
                                  </p:childTnLst>
                                </p:cTn>
                              </p:par>
                              <p:par>
                                <p:cTn id="69" presetID="10" presetClass="entr" presetSubtype="0" fill="hold" nodeType="withEffect">
                                  <p:stCondLst>
                                    <p:cond delay="0"/>
                                  </p:stCondLst>
                                  <p:childTnLst>
                                    <p:set>
                                      <p:cBhvr>
                                        <p:cTn id="70" dur="1" fill="hold">
                                          <p:stCondLst>
                                            <p:cond delay="0"/>
                                          </p:stCondLst>
                                        </p:cTn>
                                        <p:tgtEl>
                                          <p:spTgt spid="1144"/>
                                        </p:tgtEl>
                                        <p:attrNameLst>
                                          <p:attrName>style.visibility</p:attrName>
                                        </p:attrNameLst>
                                      </p:cBhvr>
                                      <p:to>
                                        <p:strVal val="visible"/>
                                      </p:to>
                                    </p:set>
                                    <p:animEffect transition="in" filter="fade">
                                      <p:cBhvr>
                                        <p:cTn id="71" dur="1000"/>
                                        <p:tgtEl>
                                          <p:spTgt spid="114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154"/>
                                        </p:tgtEl>
                                        <p:attrNameLst>
                                          <p:attrName>style.visibility</p:attrName>
                                        </p:attrNameLst>
                                      </p:cBhvr>
                                      <p:to>
                                        <p:strVal val="visible"/>
                                      </p:to>
                                    </p:set>
                                    <p:animEffect transition="in" filter="fade">
                                      <p:cBhvr>
                                        <p:cTn id="76" dur="1000"/>
                                        <p:tgtEl>
                                          <p:spTgt spid="115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140"/>
                                        </p:tgtEl>
                                        <p:attrNameLst>
                                          <p:attrName>style.visibility</p:attrName>
                                        </p:attrNameLst>
                                      </p:cBhvr>
                                      <p:to>
                                        <p:strVal val="visible"/>
                                      </p:to>
                                    </p:set>
                                    <p:animEffect transition="in" filter="fade">
                                      <p:cBhvr>
                                        <p:cTn id="81" dur="1000"/>
                                        <p:tgtEl>
                                          <p:spTgt spid="1140"/>
                                        </p:tgtEl>
                                      </p:cBhvr>
                                    </p:animEffect>
                                  </p:childTnLst>
                                </p:cTn>
                              </p:par>
                              <p:par>
                                <p:cTn id="82" presetID="10" presetClass="entr" presetSubtype="0" fill="hold" nodeType="withEffect">
                                  <p:stCondLst>
                                    <p:cond delay="0"/>
                                  </p:stCondLst>
                                  <p:childTnLst>
                                    <p:set>
                                      <p:cBhvr>
                                        <p:cTn id="83" dur="1" fill="hold">
                                          <p:stCondLst>
                                            <p:cond delay="0"/>
                                          </p:stCondLst>
                                        </p:cTn>
                                        <p:tgtEl>
                                          <p:spTgt spid="1145"/>
                                        </p:tgtEl>
                                        <p:attrNameLst>
                                          <p:attrName>style.visibility</p:attrName>
                                        </p:attrNameLst>
                                      </p:cBhvr>
                                      <p:to>
                                        <p:strVal val="visible"/>
                                      </p:to>
                                    </p:set>
                                    <p:animEffect transition="in" filter="fade">
                                      <p:cBhvr>
                                        <p:cTn id="84" dur="1000"/>
                                        <p:tgtEl>
                                          <p:spTgt spid="114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136"/>
                                        </p:tgtEl>
                                        <p:attrNameLst>
                                          <p:attrName>style.visibility</p:attrName>
                                        </p:attrNameLst>
                                      </p:cBhvr>
                                      <p:to>
                                        <p:strVal val="visible"/>
                                      </p:to>
                                    </p:set>
                                    <p:animEffect transition="in" filter="fade">
                                      <p:cBhvr>
                                        <p:cTn id="89" dur="1000"/>
                                        <p:tgtEl>
                                          <p:spTgt spid="113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155"/>
                                        </p:tgtEl>
                                        <p:attrNameLst>
                                          <p:attrName>style.visibility</p:attrName>
                                        </p:attrNameLst>
                                      </p:cBhvr>
                                      <p:to>
                                        <p:strVal val="visible"/>
                                      </p:to>
                                    </p:set>
                                    <p:animEffect transition="in" filter="fade">
                                      <p:cBhvr>
                                        <p:cTn id="94" dur="1000"/>
                                        <p:tgtEl>
                                          <p:spTgt spid="115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146"/>
                                        </p:tgtEl>
                                        <p:attrNameLst>
                                          <p:attrName>style.visibility</p:attrName>
                                        </p:attrNameLst>
                                      </p:cBhvr>
                                      <p:to>
                                        <p:strVal val="visible"/>
                                      </p:to>
                                    </p:set>
                                    <p:animEffect transition="in" filter="fade">
                                      <p:cBhvr>
                                        <p:cTn id="99" dur="1000"/>
                                        <p:tgtEl>
                                          <p:spTgt spid="1146"/>
                                        </p:tgtEl>
                                      </p:cBhvr>
                                    </p:animEffect>
                                  </p:childTnLst>
                                </p:cTn>
                              </p:par>
                              <p:par>
                                <p:cTn id="100" presetID="10" presetClass="entr" presetSubtype="0" fill="hold" nodeType="withEffect">
                                  <p:stCondLst>
                                    <p:cond delay="0"/>
                                  </p:stCondLst>
                                  <p:childTnLst>
                                    <p:set>
                                      <p:cBhvr>
                                        <p:cTn id="101" dur="1" fill="hold">
                                          <p:stCondLst>
                                            <p:cond delay="0"/>
                                          </p:stCondLst>
                                        </p:cTn>
                                        <p:tgtEl>
                                          <p:spTgt spid="1156"/>
                                        </p:tgtEl>
                                        <p:attrNameLst>
                                          <p:attrName>style.visibility</p:attrName>
                                        </p:attrNameLst>
                                      </p:cBhvr>
                                      <p:to>
                                        <p:strVal val="visible"/>
                                      </p:to>
                                    </p:set>
                                    <p:animEffect transition="in" filter="fade">
                                      <p:cBhvr>
                                        <p:cTn id="102" dur="1000"/>
                                        <p:tgtEl>
                                          <p:spTgt spid="115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137"/>
                                        </p:tgtEl>
                                        <p:attrNameLst>
                                          <p:attrName>style.visibility</p:attrName>
                                        </p:attrNameLst>
                                      </p:cBhvr>
                                      <p:to>
                                        <p:strVal val="visible"/>
                                      </p:to>
                                    </p:set>
                                    <p:animEffect transition="in" filter="fade">
                                      <p:cBhvr>
                                        <p:cTn id="107" dur="1000"/>
                                        <p:tgtEl>
                                          <p:spTgt spid="1137"/>
                                        </p:tgtEl>
                                      </p:cBhvr>
                                    </p:animEffect>
                                  </p:childTnLst>
                                </p:cTn>
                              </p:par>
                              <p:par>
                                <p:cTn id="108" presetID="10" presetClass="entr" presetSubtype="0" fill="hold" nodeType="withEffect">
                                  <p:stCondLst>
                                    <p:cond delay="0"/>
                                  </p:stCondLst>
                                  <p:childTnLst>
                                    <p:set>
                                      <p:cBhvr>
                                        <p:cTn id="109" dur="1" fill="hold">
                                          <p:stCondLst>
                                            <p:cond delay="0"/>
                                          </p:stCondLst>
                                        </p:cTn>
                                        <p:tgtEl>
                                          <p:spTgt spid="1147"/>
                                        </p:tgtEl>
                                        <p:attrNameLst>
                                          <p:attrName>style.visibility</p:attrName>
                                        </p:attrNameLst>
                                      </p:cBhvr>
                                      <p:to>
                                        <p:strVal val="visible"/>
                                      </p:to>
                                    </p:set>
                                    <p:animEffect transition="in" filter="fade">
                                      <p:cBhvr>
                                        <p:cTn id="110" dur="1000"/>
                                        <p:tgtEl>
                                          <p:spTgt spid="114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157"/>
                                        </p:tgtEl>
                                        <p:attrNameLst>
                                          <p:attrName>style.visibility</p:attrName>
                                        </p:attrNameLst>
                                      </p:cBhvr>
                                      <p:to>
                                        <p:strVal val="visible"/>
                                      </p:to>
                                    </p:set>
                                    <p:animEffect transition="in" filter="fade">
                                      <p:cBhvr>
                                        <p:cTn id="115" dur="1000"/>
                                        <p:tgtEl>
                                          <p:spTgt spid="1157"/>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1158"/>
                                        </p:tgtEl>
                                        <p:attrNameLst>
                                          <p:attrName>style.visibility</p:attrName>
                                        </p:attrNameLst>
                                      </p:cBhvr>
                                      <p:to>
                                        <p:strVal val="visible"/>
                                      </p:to>
                                    </p:set>
                                    <p:animEffect transition="in" filter="fade">
                                      <p:cBhvr>
                                        <p:cTn id="120" dur="1000"/>
                                        <p:tgtEl>
                                          <p:spTgt spid="115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1138"/>
                                        </p:tgtEl>
                                        <p:attrNameLst>
                                          <p:attrName>style.visibility</p:attrName>
                                        </p:attrNameLst>
                                      </p:cBhvr>
                                      <p:to>
                                        <p:strVal val="visible"/>
                                      </p:to>
                                    </p:set>
                                    <p:animEffect transition="in" filter="fade">
                                      <p:cBhvr>
                                        <p:cTn id="125" dur="1000"/>
                                        <p:tgtEl>
                                          <p:spTgt spid="1138"/>
                                        </p:tgtEl>
                                      </p:cBhvr>
                                    </p:animEffect>
                                  </p:childTnLst>
                                </p:cTn>
                              </p:par>
                              <p:par>
                                <p:cTn id="126" presetID="10" presetClass="entr" presetSubtype="0" fill="hold" nodeType="withEffect">
                                  <p:stCondLst>
                                    <p:cond delay="0"/>
                                  </p:stCondLst>
                                  <p:childTnLst>
                                    <p:set>
                                      <p:cBhvr>
                                        <p:cTn id="127" dur="1" fill="hold">
                                          <p:stCondLst>
                                            <p:cond delay="0"/>
                                          </p:stCondLst>
                                        </p:cTn>
                                        <p:tgtEl>
                                          <p:spTgt spid="1148"/>
                                        </p:tgtEl>
                                        <p:attrNameLst>
                                          <p:attrName>style.visibility</p:attrName>
                                        </p:attrNameLst>
                                      </p:cBhvr>
                                      <p:to>
                                        <p:strVal val="visible"/>
                                      </p:to>
                                    </p:set>
                                    <p:animEffect transition="in" filter="fade">
                                      <p:cBhvr>
                                        <p:cTn id="128" dur="1000"/>
                                        <p:tgtEl>
                                          <p:spTgt spid="1148"/>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1159"/>
                                        </p:tgtEl>
                                        <p:attrNameLst>
                                          <p:attrName>style.visibility</p:attrName>
                                        </p:attrNameLst>
                                      </p:cBhvr>
                                      <p:to>
                                        <p:strVal val="visible"/>
                                      </p:to>
                                    </p:set>
                                    <p:animEffect transition="in" filter="fade">
                                      <p:cBhvr>
                                        <p:cTn id="133" dur="1000"/>
                                        <p:tgtEl>
                                          <p:spTgt spid="1159"/>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1139"/>
                                        </p:tgtEl>
                                        <p:attrNameLst>
                                          <p:attrName>style.visibility</p:attrName>
                                        </p:attrNameLst>
                                      </p:cBhvr>
                                      <p:to>
                                        <p:strVal val="visible"/>
                                      </p:to>
                                    </p:set>
                                    <p:animEffect transition="in" filter="fade">
                                      <p:cBhvr>
                                        <p:cTn id="138" dur="1000"/>
                                        <p:tgtEl>
                                          <p:spTgt spid="1139"/>
                                        </p:tgtEl>
                                      </p:cBhvr>
                                    </p:animEffect>
                                  </p:childTnLst>
                                </p:cTn>
                              </p:par>
                              <p:par>
                                <p:cTn id="139" presetID="10" presetClass="entr" presetSubtype="0" fill="hold" nodeType="withEffect">
                                  <p:stCondLst>
                                    <p:cond delay="0"/>
                                  </p:stCondLst>
                                  <p:childTnLst>
                                    <p:set>
                                      <p:cBhvr>
                                        <p:cTn id="140" dur="1" fill="hold">
                                          <p:stCondLst>
                                            <p:cond delay="0"/>
                                          </p:stCondLst>
                                        </p:cTn>
                                        <p:tgtEl>
                                          <p:spTgt spid="1149"/>
                                        </p:tgtEl>
                                        <p:attrNameLst>
                                          <p:attrName>style.visibility</p:attrName>
                                        </p:attrNameLst>
                                      </p:cBhvr>
                                      <p:to>
                                        <p:strVal val="visible"/>
                                      </p:to>
                                    </p:set>
                                    <p:animEffect transition="in" filter="fade">
                                      <p:cBhvr>
                                        <p:cTn id="141" dur="1000"/>
                                        <p:tgtEl>
                                          <p:spTgt spid="1149"/>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1133"/>
                                        </p:tgtEl>
                                        <p:attrNameLst>
                                          <p:attrName>style.visibility</p:attrName>
                                        </p:attrNameLst>
                                      </p:cBhvr>
                                      <p:to>
                                        <p:strVal val="visible"/>
                                      </p:to>
                                    </p:set>
                                    <p:animEffect transition="in" filter="fade">
                                      <p:cBhvr>
                                        <p:cTn id="146" dur="10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Shape 1059"/>
        <p:cNvGrpSpPr/>
        <p:nvPr/>
      </p:nvGrpSpPr>
      <p:grpSpPr>
        <a:xfrm>
          <a:off x="0" y="0"/>
          <a:ext cx="0" cy="0"/>
          <a:chOff x="0" y="0"/>
          <a:chExt cx="0" cy="0"/>
        </a:xfrm>
      </p:grpSpPr>
      <p:sp>
        <p:nvSpPr>
          <p:cNvPr id="1060" name="Google Shape;1060;p99"/>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Results: Generalization Experiments</a:t>
            </a:r>
            <a:endParaRPr/>
          </a:p>
        </p:txBody>
      </p:sp>
      <p:sp>
        <p:nvSpPr>
          <p:cNvPr id="1061" name="Google Shape;1061;p99"/>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Instructions improve </a:t>
            </a:r>
            <a:endParaRPr dirty="0"/>
          </a:p>
          <a:p>
            <a:pPr indent="0">
              <a:buNone/>
            </a:pPr>
            <a:r>
              <a:rPr lang="en" dirty="0"/>
              <a:t>generalization to </a:t>
            </a:r>
            <a:r>
              <a:rPr lang="en" b="1" dirty="0"/>
              <a:t>unseen</a:t>
            </a:r>
            <a:r>
              <a:rPr lang="en" dirty="0"/>
              <a:t> </a:t>
            </a:r>
            <a:endParaRPr dirty="0"/>
          </a:p>
          <a:p>
            <a:pPr indent="0">
              <a:buNone/>
            </a:pPr>
            <a:r>
              <a:rPr lang="en" dirty="0"/>
              <a:t>tasks. </a:t>
            </a:r>
            <a:endParaRPr dirty="0"/>
          </a:p>
          <a:p>
            <a:pPr marL="0" indent="0">
              <a:buNone/>
            </a:pPr>
            <a:endParaRPr dirty="0"/>
          </a:p>
        </p:txBody>
      </p:sp>
      <p:sp>
        <p:nvSpPr>
          <p:cNvPr id="1062" name="Google Shape;1062;p99"/>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135</a:t>
            </a:fld>
            <a:endParaRPr/>
          </a:p>
        </p:txBody>
      </p:sp>
      <p:cxnSp>
        <p:nvCxnSpPr>
          <p:cNvPr id="1063" name="Google Shape;1063;p99"/>
          <p:cNvCxnSpPr/>
          <p:nvPr/>
        </p:nvCxnSpPr>
        <p:spPr>
          <a:xfrm flipH="1">
            <a:off x="5734133" y="1642233"/>
            <a:ext cx="28000" cy="4091600"/>
          </a:xfrm>
          <a:prstGeom prst="straightConnector1">
            <a:avLst/>
          </a:prstGeom>
          <a:noFill/>
          <a:ln w="28575" cap="flat" cmpd="sng">
            <a:solidFill>
              <a:schemeClr val="dk2"/>
            </a:solidFill>
            <a:prstDash val="solid"/>
            <a:round/>
            <a:headEnd type="none" w="med" len="med"/>
            <a:tailEnd type="none" w="med" len="med"/>
          </a:ln>
        </p:spPr>
      </p:cxnSp>
      <p:sp>
        <p:nvSpPr>
          <p:cNvPr id="1064" name="Google Shape;1064;p99"/>
          <p:cNvSpPr/>
          <p:nvPr/>
        </p:nvSpPr>
        <p:spPr>
          <a:xfrm>
            <a:off x="5979100" y="5303033"/>
            <a:ext cx="353600" cy="430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1065" name="Google Shape;1065;p99"/>
          <p:cNvCxnSpPr/>
          <p:nvPr/>
        </p:nvCxnSpPr>
        <p:spPr>
          <a:xfrm>
            <a:off x="5734133" y="1892833"/>
            <a:ext cx="6160000" cy="23600"/>
          </a:xfrm>
          <a:prstGeom prst="straightConnector1">
            <a:avLst/>
          </a:prstGeom>
          <a:noFill/>
          <a:ln w="9525" cap="flat" cmpd="sng">
            <a:solidFill>
              <a:srgbClr val="FF0000"/>
            </a:solidFill>
            <a:prstDash val="dash"/>
            <a:round/>
            <a:headEnd type="none" w="med" len="med"/>
            <a:tailEnd type="none" w="med" len="med"/>
          </a:ln>
        </p:spPr>
      </p:cxnSp>
      <p:sp>
        <p:nvSpPr>
          <p:cNvPr id="1066" name="Google Shape;1066;p99"/>
          <p:cNvSpPr/>
          <p:nvPr/>
        </p:nvSpPr>
        <p:spPr>
          <a:xfrm>
            <a:off x="7096700" y="4848667"/>
            <a:ext cx="353600" cy="8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067" name="Google Shape;1067;p99"/>
          <p:cNvSpPr/>
          <p:nvPr/>
        </p:nvSpPr>
        <p:spPr>
          <a:xfrm>
            <a:off x="8315900" y="4226100"/>
            <a:ext cx="353600" cy="150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068" name="Google Shape;1068;p99"/>
          <p:cNvSpPr/>
          <p:nvPr/>
        </p:nvSpPr>
        <p:spPr>
          <a:xfrm>
            <a:off x="9535100" y="4341633"/>
            <a:ext cx="353600" cy="143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069" name="Google Shape;1069;p99"/>
          <p:cNvSpPr/>
          <p:nvPr/>
        </p:nvSpPr>
        <p:spPr>
          <a:xfrm>
            <a:off x="10754300" y="4085933"/>
            <a:ext cx="353600" cy="1691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070" name="Google Shape;1070;p99"/>
          <p:cNvSpPr/>
          <p:nvPr/>
        </p:nvSpPr>
        <p:spPr>
          <a:xfrm>
            <a:off x="7503100" y="5533767"/>
            <a:ext cx="353600" cy="201600"/>
          </a:xfrm>
          <a:prstGeom prst="rect">
            <a:avLst/>
          </a:prstGeom>
          <a:solidFill>
            <a:srgbClr val="00B050"/>
          </a:solidFill>
          <a:ln w="9525" cap="flat" cmpd="sng">
            <a:solidFill>
              <a:srgbClr val="00B05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071" name="Google Shape;1071;p99"/>
          <p:cNvSpPr/>
          <p:nvPr/>
        </p:nvSpPr>
        <p:spPr>
          <a:xfrm>
            <a:off x="8722300" y="5349767"/>
            <a:ext cx="353600" cy="385200"/>
          </a:xfrm>
          <a:prstGeom prst="rect">
            <a:avLst/>
          </a:prstGeom>
          <a:solidFill>
            <a:srgbClr val="00B050"/>
          </a:solidFill>
          <a:ln w="9525" cap="flat" cmpd="sng">
            <a:solidFill>
              <a:srgbClr val="00B05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072" name="Google Shape;1072;p99"/>
          <p:cNvSpPr/>
          <p:nvPr/>
        </p:nvSpPr>
        <p:spPr>
          <a:xfrm>
            <a:off x="9941500" y="4613767"/>
            <a:ext cx="353600" cy="1163600"/>
          </a:xfrm>
          <a:prstGeom prst="rect">
            <a:avLst/>
          </a:prstGeom>
          <a:solidFill>
            <a:srgbClr val="00B050"/>
          </a:solidFill>
          <a:ln w="9525" cap="flat" cmpd="sng">
            <a:solidFill>
              <a:srgbClr val="00B05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073" name="Google Shape;1073;p99"/>
          <p:cNvSpPr/>
          <p:nvPr/>
        </p:nvSpPr>
        <p:spPr>
          <a:xfrm>
            <a:off x="11160700" y="4613767"/>
            <a:ext cx="353600" cy="1163600"/>
          </a:xfrm>
          <a:prstGeom prst="rect">
            <a:avLst/>
          </a:prstGeom>
          <a:solidFill>
            <a:srgbClr val="00B050"/>
          </a:solidFill>
          <a:ln w="9525" cap="flat" cmpd="sng">
            <a:solidFill>
              <a:srgbClr val="00B05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1074" name="Google Shape;1074;p99"/>
          <p:cNvCxnSpPr/>
          <p:nvPr/>
        </p:nvCxnSpPr>
        <p:spPr>
          <a:xfrm>
            <a:off x="5720133" y="5733833"/>
            <a:ext cx="6188000" cy="43200"/>
          </a:xfrm>
          <a:prstGeom prst="straightConnector1">
            <a:avLst/>
          </a:prstGeom>
          <a:noFill/>
          <a:ln w="28575" cap="flat" cmpd="sng">
            <a:solidFill>
              <a:schemeClr val="dk2"/>
            </a:solidFill>
            <a:prstDash val="solid"/>
            <a:round/>
            <a:headEnd type="none" w="med" len="med"/>
            <a:tailEnd type="none" w="med" len="med"/>
          </a:ln>
        </p:spPr>
      </p:cxnSp>
      <p:sp>
        <p:nvSpPr>
          <p:cNvPr id="1075" name="Google Shape;1075;p99"/>
          <p:cNvSpPr txBox="1"/>
          <p:nvPr/>
        </p:nvSpPr>
        <p:spPr>
          <a:xfrm>
            <a:off x="5836900" y="4880233"/>
            <a:ext cx="6380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200" b="1">
                <a:latin typeface="Lato"/>
                <a:ea typeface="Lato"/>
                <a:cs typeface="Lato"/>
                <a:sym typeface="Lato"/>
              </a:rPr>
              <a:t>0.17</a:t>
            </a:r>
            <a:endParaRPr sz="1200" b="1">
              <a:latin typeface="Lato"/>
              <a:ea typeface="Lato"/>
              <a:cs typeface="Lato"/>
              <a:sym typeface="Lato"/>
            </a:endParaRPr>
          </a:p>
        </p:txBody>
      </p:sp>
      <p:sp>
        <p:nvSpPr>
          <p:cNvPr id="1076" name="Google Shape;1076;p99"/>
          <p:cNvSpPr txBox="1"/>
          <p:nvPr/>
        </p:nvSpPr>
        <p:spPr>
          <a:xfrm>
            <a:off x="6954500" y="4429300"/>
            <a:ext cx="6380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200" b="1">
                <a:latin typeface="Lato"/>
                <a:ea typeface="Lato"/>
                <a:cs typeface="Lato"/>
                <a:sym typeface="Lato"/>
              </a:rPr>
              <a:t>0.22</a:t>
            </a:r>
            <a:endParaRPr sz="1200" b="1">
              <a:latin typeface="Lato"/>
              <a:ea typeface="Lato"/>
              <a:cs typeface="Lato"/>
              <a:sym typeface="Lato"/>
            </a:endParaRPr>
          </a:p>
        </p:txBody>
      </p:sp>
      <p:sp>
        <p:nvSpPr>
          <p:cNvPr id="1077" name="Google Shape;1077;p99"/>
          <p:cNvSpPr txBox="1"/>
          <p:nvPr/>
        </p:nvSpPr>
        <p:spPr>
          <a:xfrm>
            <a:off x="8173700" y="3835400"/>
            <a:ext cx="6380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200" b="1">
                <a:latin typeface="Lato"/>
                <a:ea typeface="Lato"/>
                <a:cs typeface="Lato"/>
                <a:sym typeface="Lato"/>
              </a:rPr>
              <a:t>0.27</a:t>
            </a:r>
            <a:endParaRPr sz="1200" b="1">
              <a:latin typeface="Lato"/>
              <a:ea typeface="Lato"/>
              <a:cs typeface="Lato"/>
              <a:sym typeface="Lato"/>
            </a:endParaRPr>
          </a:p>
        </p:txBody>
      </p:sp>
      <p:sp>
        <p:nvSpPr>
          <p:cNvPr id="1078" name="Google Shape;1078;p99"/>
          <p:cNvSpPr txBox="1"/>
          <p:nvPr/>
        </p:nvSpPr>
        <p:spPr>
          <a:xfrm>
            <a:off x="9392900" y="3910833"/>
            <a:ext cx="6380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200" b="1">
                <a:latin typeface="Lato"/>
                <a:ea typeface="Lato"/>
                <a:cs typeface="Lato"/>
                <a:sym typeface="Lato"/>
              </a:rPr>
              <a:t>0.26</a:t>
            </a:r>
            <a:endParaRPr sz="1200" b="1">
              <a:latin typeface="Lato"/>
              <a:ea typeface="Lato"/>
              <a:cs typeface="Lato"/>
              <a:sym typeface="Lato"/>
            </a:endParaRPr>
          </a:p>
        </p:txBody>
      </p:sp>
      <p:sp>
        <p:nvSpPr>
          <p:cNvPr id="1079" name="Google Shape;1079;p99"/>
          <p:cNvSpPr txBox="1"/>
          <p:nvPr/>
        </p:nvSpPr>
        <p:spPr>
          <a:xfrm>
            <a:off x="10612100" y="3680867"/>
            <a:ext cx="6380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200" b="1">
                <a:latin typeface="Lato"/>
                <a:ea typeface="Lato"/>
                <a:cs typeface="Lato"/>
                <a:sym typeface="Lato"/>
              </a:rPr>
              <a:t>0.28</a:t>
            </a:r>
            <a:endParaRPr sz="1200" b="1">
              <a:latin typeface="Lato"/>
              <a:ea typeface="Lato"/>
              <a:cs typeface="Lato"/>
              <a:sym typeface="Lato"/>
            </a:endParaRPr>
          </a:p>
        </p:txBody>
      </p:sp>
      <p:sp>
        <p:nvSpPr>
          <p:cNvPr id="1080" name="Google Shape;1080;p99"/>
          <p:cNvSpPr txBox="1"/>
          <p:nvPr/>
        </p:nvSpPr>
        <p:spPr>
          <a:xfrm>
            <a:off x="11018500" y="4226100"/>
            <a:ext cx="6380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200" b="1">
                <a:latin typeface="Lato"/>
                <a:ea typeface="Lato"/>
                <a:cs typeface="Lato"/>
                <a:sym typeface="Lato"/>
              </a:rPr>
              <a:t>0.24</a:t>
            </a:r>
            <a:endParaRPr sz="1200" b="1">
              <a:latin typeface="Lato"/>
              <a:ea typeface="Lato"/>
              <a:cs typeface="Lato"/>
              <a:sym typeface="Lato"/>
            </a:endParaRPr>
          </a:p>
        </p:txBody>
      </p:sp>
      <p:sp>
        <p:nvSpPr>
          <p:cNvPr id="1081" name="Google Shape;1081;p99"/>
          <p:cNvSpPr txBox="1"/>
          <p:nvPr/>
        </p:nvSpPr>
        <p:spPr>
          <a:xfrm>
            <a:off x="9799300" y="4226100"/>
            <a:ext cx="6380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200" b="1">
                <a:latin typeface="Lato"/>
                <a:ea typeface="Lato"/>
                <a:cs typeface="Lato"/>
                <a:sym typeface="Lato"/>
              </a:rPr>
              <a:t>0.24</a:t>
            </a:r>
            <a:endParaRPr sz="1200" b="1">
              <a:latin typeface="Lato"/>
              <a:ea typeface="Lato"/>
              <a:cs typeface="Lato"/>
              <a:sym typeface="Lato"/>
            </a:endParaRPr>
          </a:p>
        </p:txBody>
      </p:sp>
      <p:sp>
        <p:nvSpPr>
          <p:cNvPr id="1082" name="Google Shape;1082;p99"/>
          <p:cNvSpPr txBox="1"/>
          <p:nvPr/>
        </p:nvSpPr>
        <p:spPr>
          <a:xfrm>
            <a:off x="8580100" y="4950267"/>
            <a:ext cx="6380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200" b="1">
                <a:latin typeface="Lato"/>
                <a:ea typeface="Lato"/>
                <a:cs typeface="Lato"/>
                <a:sym typeface="Lato"/>
              </a:rPr>
              <a:t>0.16</a:t>
            </a:r>
            <a:endParaRPr sz="1200" b="1">
              <a:latin typeface="Lato"/>
              <a:ea typeface="Lato"/>
              <a:cs typeface="Lato"/>
              <a:sym typeface="Lato"/>
            </a:endParaRPr>
          </a:p>
        </p:txBody>
      </p:sp>
      <p:sp>
        <p:nvSpPr>
          <p:cNvPr id="1083" name="Google Shape;1083;p99"/>
          <p:cNvSpPr txBox="1"/>
          <p:nvPr/>
        </p:nvSpPr>
        <p:spPr>
          <a:xfrm>
            <a:off x="7360884" y="5099033"/>
            <a:ext cx="6380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200" b="1">
                <a:latin typeface="Lato"/>
                <a:ea typeface="Lato"/>
                <a:cs typeface="Lato"/>
                <a:sym typeface="Lato"/>
              </a:rPr>
              <a:t>0.14</a:t>
            </a:r>
            <a:endParaRPr sz="1200" b="1">
              <a:latin typeface="Lato"/>
              <a:ea typeface="Lato"/>
              <a:cs typeface="Lato"/>
              <a:sym typeface="Lato"/>
            </a:endParaRPr>
          </a:p>
        </p:txBody>
      </p:sp>
      <p:sp>
        <p:nvSpPr>
          <p:cNvPr id="1084" name="Google Shape;1084;p99"/>
          <p:cNvSpPr txBox="1"/>
          <p:nvPr/>
        </p:nvSpPr>
        <p:spPr>
          <a:xfrm>
            <a:off x="11303540" y="1843621"/>
            <a:ext cx="6380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200" b="1">
                <a:latin typeface="Lato"/>
                <a:ea typeface="Lato"/>
                <a:cs typeface="Lato"/>
                <a:sym typeface="Lato"/>
              </a:rPr>
              <a:t>0.63</a:t>
            </a:r>
            <a:endParaRPr sz="1200" b="1">
              <a:latin typeface="Lato"/>
              <a:ea typeface="Lato"/>
              <a:cs typeface="Lato"/>
              <a:sym typeface="Lato"/>
            </a:endParaRPr>
          </a:p>
        </p:txBody>
      </p:sp>
      <p:sp>
        <p:nvSpPr>
          <p:cNvPr id="1085" name="Google Shape;1085;p99"/>
          <p:cNvSpPr txBox="1"/>
          <p:nvPr/>
        </p:nvSpPr>
        <p:spPr>
          <a:xfrm>
            <a:off x="7450300" y="6231401"/>
            <a:ext cx="3393200" cy="4924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600" b="1">
                <a:latin typeface="Lato"/>
                <a:ea typeface="Lato"/>
                <a:cs typeface="Lato"/>
                <a:sym typeface="Lato"/>
              </a:rPr>
              <a:t>BART                             GPT3</a:t>
            </a:r>
            <a:endParaRPr sz="1600" b="1">
              <a:latin typeface="Lato"/>
              <a:ea typeface="Lato"/>
              <a:cs typeface="Lato"/>
              <a:sym typeface="Lato"/>
            </a:endParaRPr>
          </a:p>
        </p:txBody>
      </p:sp>
      <p:sp>
        <p:nvSpPr>
          <p:cNvPr id="1086" name="Google Shape;1086;p99"/>
          <p:cNvSpPr/>
          <p:nvPr/>
        </p:nvSpPr>
        <p:spPr>
          <a:xfrm>
            <a:off x="7096700" y="6296100"/>
            <a:ext cx="353600" cy="293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087" name="Google Shape;1087;p99"/>
          <p:cNvSpPr/>
          <p:nvPr/>
        </p:nvSpPr>
        <p:spPr>
          <a:xfrm>
            <a:off x="8771100" y="6296100"/>
            <a:ext cx="353600" cy="293200"/>
          </a:xfrm>
          <a:prstGeom prst="rect">
            <a:avLst/>
          </a:prstGeom>
          <a:solidFill>
            <a:srgbClr val="00B050"/>
          </a:solidFill>
          <a:ln w="9525" cap="flat" cmpd="sng">
            <a:solidFill>
              <a:srgbClr val="00B05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088" name="Google Shape;1088;p99"/>
          <p:cNvSpPr txBox="1"/>
          <p:nvPr/>
        </p:nvSpPr>
        <p:spPr>
          <a:xfrm>
            <a:off x="5598500" y="5768767"/>
            <a:ext cx="1583200" cy="4924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600" b="1">
                <a:solidFill>
                  <a:srgbClr val="980000"/>
                </a:solidFill>
                <a:latin typeface="Lato"/>
                <a:ea typeface="Lato"/>
                <a:cs typeface="Lato"/>
                <a:sym typeface="Lato"/>
              </a:rPr>
              <a:t>Instance only</a:t>
            </a:r>
            <a:endParaRPr sz="1600" b="1">
              <a:solidFill>
                <a:srgbClr val="980000"/>
              </a:solidFill>
              <a:latin typeface="Lato"/>
              <a:ea typeface="Lato"/>
              <a:cs typeface="Lato"/>
              <a:sym typeface="Lato"/>
            </a:endParaRPr>
          </a:p>
        </p:txBody>
      </p:sp>
      <p:sp>
        <p:nvSpPr>
          <p:cNvPr id="1089" name="Google Shape;1089;p99"/>
          <p:cNvSpPr txBox="1"/>
          <p:nvPr/>
        </p:nvSpPr>
        <p:spPr>
          <a:xfrm>
            <a:off x="4730900" y="3565501"/>
            <a:ext cx="4944000" cy="4924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600" b="1">
                <a:solidFill>
                  <a:srgbClr val="980000"/>
                </a:solidFill>
                <a:latin typeface="Lato"/>
                <a:ea typeface="Lato"/>
                <a:cs typeface="Lato"/>
                <a:sym typeface="Lato"/>
              </a:rPr>
              <a:t>ROUGE</a:t>
            </a:r>
            <a:endParaRPr>
              <a:latin typeface="Lato"/>
              <a:ea typeface="Lato"/>
              <a:cs typeface="Lato"/>
              <a:sym typeface="Lato"/>
            </a:endParaRPr>
          </a:p>
        </p:txBody>
      </p:sp>
      <p:sp>
        <p:nvSpPr>
          <p:cNvPr id="1090" name="Google Shape;1090;p99"/>
          <p:cNvSpPr txBox="1"/>
          <p:nvPr/>
        </p:nvSpPr>
        <p:spPr>
          <a:xfrm>
            <a:off x="6074500" y="1459934"/>
            <a:ext cx="4944000" cy="4924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600" b="1">
                <a:solidFill>
                  <a:srgbClr val="980000"/>
                </a:solidFill>
                <a:latin typeface="Lato"/>
                <a:ea typeface="Lato"/>
                <a:cs typeface="Lato"/>
                <a:sym typeface="Lato"/>
              </a:rPr>
              <a:t>Task Specific Model</a:t>
            </a:r>
            <a:endParaRPr>
              <a:latin typeface="Lato"/>
              <a:ea typeface="Lato"/>
              <a:cs typeface="Lato"/>
              <a:sym typeface="Lato"/>
            </a:endParaRPr>
          </a:p>
        </p:txBody>
      </p:sp>
      <p:sp>
        <p:nvSpPr>
          <p:cNvPr id="1091" name="Google Shape;1091;p99"/>
          <p:cNvSpPr txBox="1"/>
          <p:nvPr/>
        </p:nvSpPr>
        <p:spPr>
          <a:xfrm>
            <a:off x="419700" y="3178667"/>
            <a:ext cx="4531200" cy="3071570"/>
          </a:xfrm>
          <a:prstGeom prst="rect">
            <a:avLst/>
          </a:prstGeom>
          <a:noFill/>
          <a:ln>
            <a:noFill/>
          </a:ln>
        </p:spPr>
        <p:txBody>
          <a:bodyPr spcFirstLastPara="1" wrap="square" lIns="121900" tIns="121900" rIns="121900" bIns="121900" anchor="t" anchorCtr="0">
            <a:spAutoFit/>
          </a:bodyPr>
          <a:lstStyle/>
          <a:p>
            <a:pPr marL="609585">
              <a:lnSpc>
                <a:spcPct val="115000"/>
              </a:lnSpc>
              <a:spcBef>
                <a:spcPts val="0"/>
              </a:spcBef>
              <a:spcAft>
                <a:spcPts val="0"/>
              </a:spcAft>
            </a:pPr>
            <a:endParaRPr sz="2400" dirty="0">
              <a:solidFill>
                <a:schemeClr val="dk1"/>
              </a:solidFill>
              <a:latin typeface="Lato"/>
              <a:ea typeface="Lato"/>
              <a:cs typeface="Lato"/>
              <a:sym typeface="Lato"/>
            </a:endParaRPr>
          </a:p>
          <a:p>
            <a:pPr marL="609585" indent="-457189">
              <a:lnSpc>
                <a:spcPct val="115000"/>
              </a:lnSpc>
              <a:spcBef>
                <a:spcPts val="0"/>
              </a:spcBef>
              <a:spcAft>
                <a:spcPts val="0"/>
              </a:spcAft>
              <a:buClr>
                <a:schemeClr val="dk1"/>
              </a:buClr>
              <a:buSzPts val="1800"/>
              <a:buFont typeface="Lato"/>
              <a:buChar char="●"/>
            </a:pPr>
            <a:r>
              <a:rPr lang="en" sz="2400" dirty="0">
                <a:solidFill>
                  <a:schemeClr val="dk1"/>
                </a:solidFill>
                <a:latin typeface="Lato"/>
                <a:ea typeface="Lato"/>
                <a:cs typeface="Lato"/>
                <a:sym typeface="Lato"/>
              </a:rPr>
              <a:t>Instructions also improve</a:t>
            </a:r>
            <a:endParaRPr sz="2400" dirty="0">
              <a:solidFill>
                <a:schemeClr val="dk1"/>
              </a:solidFill>
              <a:latin typeface="Lato"/>
              <a:ea typeface="Lato"/>
              <a:cs typeface="Lato"/>
              <a:sym typeface="Lato"/>
            </a:endParaRPr>
          </a:p>
          <a:p>
            <a:pPr>
              <a:lnSpc>
                <a:spcPct val="115000"/>
              </a:lnSpc>
              <a:spcBef>
                <a:spcPts val="0"/>
              </a:spcBef>
              <a:spcAft>
                <a:spcPts val="0"/>
              </a:spcAft>
            </a:pPr>
            <a:r>
              <a:rPr lang="en" sz="2400" dirty="0">
                <a:solidFill>
                  <a:schemeClr val="dk1"/>
                </a:solidFill>
                <a:latin typeface="Lato"/>
                <a:ea typeface="Lato"/>
                <a:cs typeface="Lato"/>
                <a:sym typeface="Lato"/>
              </a:rPr>
              <a:t>           few shot performance.</a:t>
            </a:r>
            <a:endParaRPr sz="2400" dirty="0">
              <a:solidFill>
                <a:schemeClr val="dk1"/>
              </a:solidFill>
              <a:latin typeface="Lato"/>
              <a:ea typeface="Lato"/>
              <a:cs typeface="Lato"/>
              <a:sym typeface="Lato"/>
            </a:endParaRPr>
          </a:p>
          <a:p>
            <a:pPr marL="609585">
              <a:lnSpc>
                <a:spcPct val="115000"/>
              </a:lnSpc>
              <a:spcBef>
                <a:spcPts val="0"/>
              </a:spcBef>
              <a:spcAft>
                <a:spcPts val="0"/>
              </a:spcAft>
            </a:pPr>
            <a:endParaRPr sz="2400" dirty="0">
              <a:solidFill>
                <a:schemeClr val="dk1"/>
              </a:solidFill>
              <a:latin typeface="Lato"/>
              <a:ea typeface="Lato"/>
              <a:cs typeface="Lato"/>
              <a:sym typeface="Lato"/>
            </a:endParaRPr>
          </a:p>
          <a:p>
            <a:pPr marL="609585">
              <a:lnSpc>
                <a:spcPct val="115000"/>
              </a:lnSpc>
              <a:spcBef>
                <a:spcPts val="0"/>
              </a:spcBef>
              <a:spcAft>
                <a:spcPts val="0"/>
              </a:spcAft>
            </a:pPr>
            <a:endParaRPr sz="2400" dirty="0">
              <a:solidFill>
                <a:schemeClr val="dk1"/>
              </a:solidFill>
              <a:latin typeface="Lato"/>
              <a:ea typeface="Lato"/>
              <a:cs typeface="Lato"/>
              <a:sym typeface="Lato"/>
            </a:endParaRPr>
          </a:p>
          <a:p>
            <a:pPr>
              <a:lnSpc>
                <a:spcPct val="115000"/>
              </a:lnSpc>
              <a:spcBef>
                <a:spcPts val="0"/>
              </a:spcBef>
              <a:spcAft>
                <a:spcPts val="0"/>
              </a:spcAft>
            </a:pPr>
            <a:endParaRPr sz="2400" dirty="0">
              <a:solidFill>
                <a:schemeClr val="dk1"/>
              </a:solidFill>
              <a:latin typeface="Lato"/>
              <a:ea typeface="Lato"/>
              <a:cs typeface="Lato"/>
              <a:sym typeface="Lato"/>
            </a:endParaRPr>
          </a:p>
          <a:p>
            <a:pPr>
              <a:spcBef>
                <a:spcPts val="0"/>
              </a:spcBef>
              <a:spcAft>
                <a:spcPts val="0"/>
              </a:spcAft>
            </a:pPr>
            <a:endParaRPr dirty="0">
              <a:latin typeface="Lato"/>
              <a:ea typeface="Lato"/>
              <a:cs typeface="Lato"/>
              <a:sym typeface="Lato"/>
            </a:endParaRPr>
          </a:p>
        </p:txBody>
      </p:sp>
      <p:sp>
        <p:nvSpPr>
          <p:cNvPr id="1092" name="Google Shape;1092;p99"/>
          <p:cNvSpPr txBox="1"/>
          <p:nvPr/>
        </p:nvSpPr>
        <p:spPr>
          <a:xfrm>
            <a:off x="402933" y="5232400"/>
            <a:ext cx="4963600" cy="1095644"/>
          </a:xfrm>
          <a:prstGeom prst="rect">
            <a:avLst/>
          </a:prstGeom>
          <a:noFill/>
          <a:ln>
            <a:noFill/>
          </a:ln>
        </p:spPr>
        <p:txBody>
          <a:bodyPr spcFirstLastPara="1" wrap="square" lIns="121900" tIns="121900" rIns="121900" bIns="121900" anchor="t" anchorCtr="0">
            <a:spAutoFit/>
          </a:bodyPr>
          <a:lstStyle/>
          <a:p>
            <a:pPr marL="609585" indent="-457189">
              <a:lnSpc>
                <a:spcPct val="115000"/>
              </a:lnSpc>
              <a:spcBef>
                <a:spcPts val="0"/>
              </a:spcBef>
              <a:spcAft>
                <a:spcPts val="0"/>
              </a:spcAft>
              <a:buClr>
                <a:schemeClr val="dk1"/>
              </a:buClr>
              <a:buSzPts val="1800"/>
              <a:buFont typeface="Lato"/>
              <a:buChar char="●"/>
            </a:pPr>
            <a:r>
              <a:rPr lang="en" sz="2400" dirty="0">
                <a:solidFill>
                  <a:schemeClr val="dk1"/>
                </a:solidFill>
                <a:latin typeface="Lato"/>
                <a:ea typeface="Lato"/>
                <a:cs typeface="Lato"/>
                <a:sym typeface="Lato"/>
              </a:rPr>
              <a:t>NATURAL-INSTRUCTIONS has a wide margin to be solved.</a:t>
            </a:r>
            <a:endParaRPr dirty="0">
              <a:latin typeface="Lato"/>
              <a:ea typeface="Lato"/>
              <a:cs typeface="Lato"/>
              <a:sym typeface="Lato"/>
            </a:endParaRPr>
          </a:p>
        </p:txBody>
      </p:sp>
      <p:sp>
        <p:nvSpPr>
          <p:cNvPr id="1093" name="Google Shape;1093;p99"/>
          <p:cNvSpPr txBox="1"/>
          <p:nvPr/>
        </p:nvSpPr>
        <p:spPr>
          <a:xfrm>
            <a:off x="6411300" y="5768767"/>
            <a:ext cx="1583200" cy="492402"/>
          </a:xfrm>
          <a:prstGeom prst="rect">
            <a:avLst/>
          </a:prstGeom>
          <a:noFill/>
          <a:ln>
            <a:noFill/>
          </a:ln>
        </p:spPr>
        <p:txBody>
          <a:bodyPr spcFirstLastPara="1" wrap="square" lIns="121900" tIns="121900" rIns="121900" bIns="121900" anchor="t" anchorCtr="0">
            <a:spAutoFit/>
          </a:bodyPr>
          <a:lstStyle/>
          <a:p>
            <a:pPr marL="609585">
              <a:spcBef>
                <a:spcPts val="0"/>
              </a:spcBef>
              <a:spcAft>
                <a:spcPts val="0"/>
              </a:spcAft>
            </a:pPr>
            <a:r>
              <a:rPr lang="en" sz="1600" b="1">
                <a:solidFill>
                  <a:srgbClr val="980000"/>
                </a:solidFill>
                <a:latin typeface="Lato"/>
                <a:ea typeface="Lato"/>
                <a:cs typeface="Lato"/>
                <a:sym typeface="Lato"/>
              </a:rPr>
              <a:t>Prompt</a:t>
            </a:r>
            <a:endParaRPr sz="1600" b="1">
              <a:solidFill>
                <a:srgbClr val="980000"/>
              </a:solidFill>
              <a:latin typeface="Lato"/>
              <a:ea typeface="Lato"/>
              <a:cs typeface="Lato"/>
              <a:sym typeface="Lato"/>
            </a:endParaRPr>
          </a:p>
        </p:txBody>
      </p:sp>
      <p:sp>
        <p:nvSpPr>
          <p:cNvPr id="1094" name="Google Shape;1094;p99"/>
          <p:cNvSpPr txBox="1"/>
          <p:nvPr/>
        </p:nvSpPr>
        <p:spPr>
          <a:xfrm>
            <a:off x="8036900" y="5768767"/>
            <a:ext cx="1583200" cy="4924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600" b="1">
                <a:solidFill>
                  <a:srgbClr val="980000"/>
                </a:solidFill>
                <a:latin typeface="Lato"/>
                <a:ea typeface="Lato"/>
                <a:cs typeface="Lato"/>
                <a:sym typeface="Lato"/>
              </a:rPr>
              <a:t>Prompt+Def. </a:t>
            </a:r>
            <a:endParaRPr sz="1600" b="1">
              <a:solidFill>
                <a:srgbClr val="980000"/>
              </a:solidFill>
              <a:latin typeface="Lato"/>
              <a:ea typeface="Lato"/>
              <a:cs typeface="Lato"/>
              <a:sym typeface="Lato"/>
            </a:endParaRPr>
          </a:p>
        </p:txBody>
      </p:sp>
      <p:sp>
        <p:nvSpPr>
          <p:cNvPr id="1095" name="Google Shape;1095;p99"/>
          <p:cNvSpPr txBox="1"/>
          <p:nvPr/>
        </p:nvSpPr>
        <p:spPr>
          <a:xfrm>
            <a:off x="8849700" y="5768767"/>
            <a:ext cx="1583200" cy="492402"/>
          </a:xfrm>
          <a:prstGeom prst="rect">
            <a:avLst/>
          </a:prstGeom>
          <a:noFill/>
          <a:ln>
            <a:noFill/>
          </a:ln>
        </p:spPr>
        <p:txBody>
          <a:bodyPr spcFirstLastPara="1" wrap="square" lIns="121900" tIns="121900" rIns="121900" bIns="121900" anchor="t" anchorCtr="0">
            <a:spAutoFit/>
          </a:bodyPr>
          <a:lstStyle/>
          <a:p>
            <a:pPr marL="609585">
              <a:spcBef>
                <a:spcPts val="0"/>
              </a:spcBef>
              <a:spcAft>
                <a:spcPts val="0"/>
              </a:spcAft>
            </a:pPr>
            <a:r>
              <a:rPr lang="en" sz="1600" b="1">
                <a:solidFill>
                  <a:srgbClr val="980000"/>
                </a:solidFill>
                <a:latin typeface="Lato"/>
                <a:ea typeface="Lato"/>
                <a:cs typeface="Lato"/>
                <a:sym typeface="Lato"/>
              </a:rPr>
              <a:t>Pos. Ex.</a:t>
            </a:r>
            <a:endParaRPr sz="1600" b="1">
              <a:solidFill>
                <a:srgbClr val="980000"/>
              </a:solidFill>
              <a:latin typeface="Lato"/>
              <a:ea typeface="Lato"/>
              <a:cs typeface="Lato"/>
              <a:sym typeface="Lato"/>
            </a:endParaRPr>
          </a:p>
        </p:txBody>
      </p:sp>
      <p:sp>
        <p:nvSpPr>
          <p:cNvPr id="1096" name="Google Shape;1096;p99"/>
          <p:cNvSpPr txBox="1"/>
          <p:nvPr/>
        </p:nvSpPr>
        <p:spPr>
          <a:xfrm>
            <a:off x="9799300" y="5768768"/>
            <a:ext cx="2348000" cy="492402"/>
          </a:xfrm>
          <a:prstGeom prst="rect">
            <a:avLst/>
          </a:prstGeom>
          <a:noFill/>
          <a:ln>
            <a:noFill/>
          </a:ln>
        </p:spPr>
        <p:txBody>
          <a:bodyPr spcFirstLastPara="1" wrap="square" lIns="121900" tIns="121900" rIns="121900" bIns="121900" anchor="t" anchorCtr="0">
            <a:spAutoFit/>
          </a:bodyPr>
          <a:lstStyle/>
          <a:p>
            <a:pPr marL="609585">
              <a:spcBef>
                <a:spcPts val="0"/>
              </a:spcBef>
              <a:spcAft>
                <a:spcPts val="0"/>
              </a:spcAft>
            </a:pPr>
            <a:r>
              <a:rPr lang="en" sz="1600" b="1">
                <a:solidFill>
                  <a:srgbClr val="980000"/>
                </a:solidFill>
                <a:latin typeface="Lato"/>
                <a:ea typeface="Lato"/>
                <a:cs typeface="Lato"/>
                <a:sym typeface="Lato"/>
              </a:rPr>
              <a:t>All Instructions</a:t>
            </a:r>
            <a:endParaRPr sz="1600" b="1">
              <a:solidFill>
                <a:srgbClr val="980000"/>
              </a:solidFill>
              <a:latin typeface="Lato"/>
              <a:ea typeface="Lato"/>
              <a:cs typeface="Lato"/>
              <a:sym typeface="Lato"/>
            </a:endParaRPr>
          </a:p>
        </p:txBody>
      </p:sp>
      <p:cxnSp>
        <p:nvCxnSpPr>
          <p:cNvPr id="1097" name="Google Shape;1097;p99"/>
          <p:cNvCxnSpPr/>
          <p:nvPr/>
        </p:nvCxnSpPr>
        <p:spPr>
          <a:xfrm rot="10800000" flipH="1">
            <a:off x="10901133" y="2014500"/>
            <a:ext cx="17600" cy="1725200"/>
          </a:xfrm>
          <a:prstGeom prst="straightConnector1">
            <a:avLst/>
          </a:prstGeom>
          <a:noFill/>
          <a:ln w="19050" cap="flat" cmpd="sng">
            <a:solidFill>
              <a:schemeClr val="dk2"/>
            </a:solidFill>
            <a:prstDash val="lgDash"/>
            <a:round/>
            <a:headEnd type="triangle" w="med" len="med"/>
            <a:tailEnd type="triangle" w="med" len="med"/>
          </a:ln>
        </p:spPr>
      </p:cxnSp>
    </p:spTree>
    <p:extLst>
      <p:ext uri="{BB962C8B-B14F-4D97-AF65-F5344CB8AC3E}">
        <p14:creationId xmlns:p14="http://schemas.microsoft.com/office/powerpoint/2010/main" val="283856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4"/>
                                        </p:tgtEl>
                                        <p:attrNameLst>
                                          <p:attrName>style.visibility</p:attrName>
                                        </p:attrNameLst>
                                      </p:cBhvr>
                                      <p:to>
                                        <p:strVal val="visible"/>
                                      </p:to>
                                    </p:set>
                                    <p:animEffect transition="in" filter="fade">
                                      <p:cBhvr>
                                        <p:cTn id="7" dur="1000"/>
                                        <p:tgtEl>
                                          <p:spTgt spid="1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3"/>
                                        </p:tgtEl>
                                        <p:attrNameLst>
                                          <p:attrName>style.visibility</p:attrName>
                                        </p:attrNameLst>
                                      </p:cBhvr>
                                      <p:to>
                                        <p:strVal val="visible"/>
                                      </p:to>
                                    </p:set>
                                    <p:animEffect transition="in" filter="fade">
                                      <p:cBhvr>
                                        <p:cTn id="12" dur="1000"/>
                                        <p:tgtEl>
                                          <p:spTgt spid="10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9"/>
                                        </p:tgtEl>
                                        <p:attrNameLst>
                                          <p:attrName>style.visibility</p:attrName>
                                        </p:attrNameLst>
                                      </p:cBhvr>
                                      <p:to>
                                        <p:strVal val="visible"/>
                                      </p:to>
                                    </p:set>
                                    <p:animEffect transition="in" filter="fade">
                                      <p:cBhvr>
                                        <p:cTn id="17" dur="1000"/>
                                        <p:tgtEl>
                                          <p:spTgt spid="10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6"/>
                                        </p:tgtEl>
                                        <p:attrNameLst>
                                          <p:attrName>style.visibility</p:attrName>
                                        </p:attrNameLst>
                                      </p:cBhvr>
                                      <p:to>
                                        <p:strVal val="visible"/>
                                      </p:to>
                                    </p:set>
                                    <p:animEffect transition="in" filter="fade">
                                      <p:cBhvr>
                                        <p:cTn id="22" dur="1000"/>
                                        <p:tgtEl>
                                          <p:spTgt spid="1086"/>
                                        </p:tgtEl>
                                      </p:cBhvr>
                                    </p:animEffect>
                                  </p:childTnLst>
                                </p:cTn>
                              </p:par>
                              <p:par>
                                <p:cTn id="23" presetID="10" presetClass="entr" presetSubtype="0" fill="hold" nodeType="withEffect">
                                  <p:stCondLst>
                                    <p:cond delay="0"/>
                                  </p:stCondLst>
                                  <p:childTnLst>
                                    <p:set>
                                      <p:cBhvr>
                                        <p:cTn id="24" dur="1" fill="hold">
                                          <p:stCondLst>
                                            <p:cond delay="0"/>
                                          </p:stCondLst>
                                        </p:cTn>
                                        <p:tgtEl>
                                          <p:spTgt spid="1087"/>
                                        </p:tgtEl>
                                        <p:attrNameLst>
                                          <p:attrName>style.visibility</p:attrName>
                                        </p:attrNameLst>
                                      </p:cBhvr>
                                      <p:to>
                                        <p:strVal val="visible"/>
                                      </p:to>
                                    </p:set>
                                    <p:animEffect transition="in" filter="fade">
                                      <p:cBhvr>
                                        <p:cTn id="25" dur="1000"/>
                                        <p:tgtEl>
                                          <p:spTgt spid="1087"/>
                                        </p:tgtEl>
                                      </p:cBhvr>
                                    </p:animEffect>
                                  </p:childTnLst>
                                </p:cTn>
                              </p:par>
                              <p:par>
                                <p:cTn id="26" presetID="10" presetClass="entr" presetSubtype="0" fill="hold" nodeType="withEffect">
                                  <p:stCondLst>
                                    <p:cond delay="0"/>
                                  </p:stCondLst>
                                  <p:childTnLst>
                                    <p:set>
                                      <p:cBhvr>
                                        <p:cTn id="27" dur="1" fill="hold">
                                          <p:stCondLst>
                                            <p:cond delay="0"/>
                                          </p:stCondLst>
                                        </p:cTn>
                                        <p:tgtEl>
                                          <p:spTgt spid="1085"/>
                                        </p:tgtEl>
                                        <p:attrNameLst>
                                          <p:attrName>style.visibility</p:attrName>
                                        </p:attrNameLst>
                                      </p:cBhvr>
                                      <p:to>
                                        <p:strVal val="visible"/>
                                      </p:to>
                                    </p:set>
                                    <p:animEffect transition="in" filter="fade">
                                      <p:cBhvr>
                                        <p:cTn id="28" dur="1000"/>
                                        <p:tgtEl>
                                          <p:spTgt spid="108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88">
                                            <p:txEl>
                                              <p:pRg st="0" end="0"/>
                                            </p:txEl>
                                          </p:spTgt>
                                        </p:tgtEl>
                                        <p:attrNameLst>
                                          <p:attrName>style.visibility</p:attrName>
                                        </p:attrNameLst>
                                      </p:cBhvr>
                                      <p:to>
                                        <p:strVal val="visible"/>
                                      </p:to>
                                    </p:set>
                                    <p:animEffect transition="in" filter="fade">
                                      <p:cBhvr>
                                        <p:cTn id="33" dur="1000"/>
                                        <p:tgtEl>
                                          <p:spTgt spid="108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64"/>
                                        </p:tgtEl>
                                        <p:attrNameLst>
                                          <p:attrName>style.visibility</p:attrName>
                                        </p:attrNameLst>
                                      </p:cBhvr>
                                      <p:to>
                                        <p:strVal val="visible"/>
                                      </p:to>
                                    </p:set>
                                    <p:animEffect transition="in" filter="fade">
                                      <p:cBhvr>
                                        <p:cTn id="38" dur="1000"/>
                                        <p:tgtEl>
                                          <p:spTgt spid="1064"/>
                                        </p:tgtEl>
                                      </p:cBhvr>
                                    </p:animEffect>
                                  </p:childTnLst>
                                </p:cTn>
                              </p:par>
                              <p:par>
                                <p:cTn id="39" presetID="10" presetClass="entr" presetSubtype="0" fill="hold" nodeType="withEffect">
                                  <p:stCondLst>
                                    <p:cond delay="0"/>
                                  </p:stCondLst>
                                  <p:childTnLst>
                                    <p:set>
                                      <p:cBhvr>
                                        <p:cTn id="40" dur="1" fill="hold">
                                          <p:stCondLst>
                                            <p:cond delay="0"/>
                                          </p:stCondLst>
                                        </p:cTn>
                                        <p:tgtEl>
                                          <p:spTgt spid="1075"/>
                                        </p:tgtEl>
                                        <p:attrNameLst>
                                          <p:attrName>style.visibility</p:attrName>
                                        </p:attrNameLst>
                                      </p:cBhvr>
                                      <p:to>
                                        <p:strVal val="visible"/>
                                      </p:to>
                                    </p:set>
                                    <p:animEffect transition="in" filter="fade">
                                      <p:cBhvr>
                                        <p:cTn id="41" dur="1000"/>
                                        <p:tgtEl>
                                          <p:spTgt spid="107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93"/>
                                        </p:tgtEl>
                                        <p:attrNameLst>
                                          <p:attrName>style.visibility</p:attrName>
                                        </p:attrNameLst>
                                      </p:cBhvr>
                                      <p:to>
                                        <p:strVal val="visible"/>
                                      </p:to>
                                    </p:set>
                                    <p:animEffect transition="in" filter="fade">
                                      <p:cBhvr>
                                        <p:cTn id="46" dur="1000"/>
                                        <p:tgtEl>
                                          <p:spTgt spid="109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76"/>
                                        </p:tgtEl>
                                        <p:attrNameLst>
                                          <p:attrName>style.visibility</p:attrName>
                                        </p:attrNameLst>
                                      </p:cBhvr>
                                      <p:to>
                                        <p:strVal val="visible"/>
                                      </p:to>
                                    </p:set>
                                    <p:animEffect transition="in" filter="fade">
                                      <p:cBhvr>
                                        <p:cTn id="51" dur="1000"/>
                                        <p:tgtEl>
                                          <p:spTgt spid="1076"/>
                                        </p:tgtEl>
                                      </p:cBhvr>
                                    </p:animEffect>
                                  </p:childTnLst>
                                </p:cTn>
                              </p:par>
                              <p:par>
                                <p:cTn id="52" presetID="10" presetClass="entr" presetSubtype="0" fill="hold" nodeType="withEffect">
                                  <p:stCondLst>
                                    <p:cond delay="0"/>
                                  </p:stCondLst>
                                  <p:childTnLst>
                                    <p:set>
                                      <p:cBhvr>
                                        <p:cTn id="53" dur="1" fill="hold">
                                          <p:stCondLst>
                                            <p:cond delay="0"/>
                                          </p:stCondLst>
                                        </p:cTn>
                                        <p:tgtEl>
                                          <p:spTgt spid="1066"/>
                                        </p:tgtEl>
                                        <p:attrNameLst>
                                          <p:attrName>style.visibility</p:attrName>
                                        </p:attrNameLst>
                                      </p:cBhvr>
                                      <p:to>
                                        <p:strVal val="visible"/>
                                      </p:to>
                                    </p:set>
                                    <p:animEffect transition="in" filter="fade">
                                      <p:cBhvr>
                                        <p:cTn id="54" dur="1000"/>
                                        <p:tgtEl>
                                          <p:spTgt spid="106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94"/>
                                        </p:tgtEl>
                                        <p:attrNameLst>
                                          <p:attrName>style.visibility</p:attrName>
                                        </p:attrNameLst>
                                      </p:cBhvr>
                                      <p:to>
                                        <p:strVal val="visible"/>
                                      </p:to>
                                    </p:set>
                                    <p:animEffect transition="in" filter="fade">
                                      <p:cBhvr>
                                        <p:cTn id="59" dur="1000"/>
                                        <p:tgtEl>
                                          <p:spTgt spid="109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77"/>
                                        </p:tgtEl>
                                        <p:attrNameLst>
                                          <p:attrName>style.visibility</p:attrName>
                                        </p:attrNameLst>
                                      </p:cBhvr>
                                      <p:to>
                                        <p:strVal val="visible"/>
                                      </p:to>
                                    </p:set>
                                    <p:animEffect transition="in" filter="fade">
                                      <p:cBhvr>
                                        <p:cTn id="64" dur="1000"/>
                                        <p:tgtEl>
                                          <p:spTgt spid="1077"/>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95"/>
                                        </p:tgtEl>
                                        <p:attrNameLst>
                                          <p:attrName>style.visibility</p:attrName>
                                        </p:attrNameLst>
                                      </p:cBhvr>
                                      <p:to>
                                        <p:strVal val="visible"/>
                                      </p:to>
                                    </p:set>
                                    <p:animEffect transition="in" filter="fade">
                                      <p:cBhvr>
                                        <p:cTn id="72" dur="1000"/>
                                        <p:tgtEl>
                                          <p:spTgt spid="109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68"/>
                                        </p:tgtEl>
                                        <p:attrNameLst>
                                          <p:attrName>style.visibility</p:attrName>
                                        </p:attrNameLst>
                                      </p:cBhvr>
                                      <p:to>
                                        <p:strVal val="visible"/>
                                      </p:to>
                                    </p:set>
                                    <p:animEffect transition="in" filter="fade">
                                      <p:cBhvr>
                                        <p:cTn id="77" dur="1000"/>
                                        <p:tgtEl>
                                          <p:spTgt spid="1068"/>
                                        </p:tgtEl>
                                      </p:cBhvr>
                                    </p:animEffect>
                                  </p:childTnLst>
                                </p:cTn>
                              </p:par>
                              <p:par>
                                <p:cTn id="78" presetID="10" presetClass="entr" presetSubtype="0" fill="hold" nodeType="withEffect">
                                  <p:stCondLst>
                                    <p:cond delay="0"/>
                                  </p:stCondLst>
                                  <p:childTnLst>
                                    <p:set>
                                      <p:cBhvr>
                                        <p:cTn id="79" dur="1" fill="hold">
                                          <p:stCondLst>
                                            <p:cond delay="0"/>
                                          </p:stCondLst>
                                        </p:cTn>
                                        <p:tgtEl>
                                          <p:spTgt spid="1078"/>
                                        </p:tgtEl>
                                        <p:attrNameLst>
                                          <p:attrName>style.visibility</p:attrName>
                                        </p:attrNameLst>
                                      </p:cBhvr>
                                      <p:to>
                                        <p:strVal val="visible"/>
                                      </p:to>
                                    </p:set>
                                    <p:animEffect transition="in" filter="fade">
                                      <p:cBhvr>
                                        <p:cTn id="80" dur="1000"/>
                                        <p:tgtEl>
                                          <p:spTgt spid="107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96"/>
                                        </p:tgtEl>
                                        <p:attrNameLst>
                                          <p:attrName>style.visibility</p:attrName>
                                        </p:attrNameLst>
                                      </p:cBhvr>
                                      <p:to>
                                        <p:strVal val="visible"/>
                                      </p:to>
                                    </p:set>
                                    <p:animEffect transition="in" filter="fade">
                                      <p:cBhvr>
                                        <p:cTn id="85" dur="1000"/>
                                        <p:tgtEl>
                                          <p:spTgt spid="109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79"/>
                                        </p:tgtEl>
                                        <p:attrNameLst>
                                          <p:attrName>style.visibility</p:attrName>
                                        </p:attrNameLst>
                                      </p:cBhvr>
                                      <p:to>
                                        <p:strVal val="visible"/>
                                      </p:to>
                                    </p:set>
                                    <p:animEffect transition="in" filter="fade">
                                      <p:cBhvr>
                                        <p:cTn id="90" dur="1000"/>
                                        <p:tgtEl>
                                          <p:spTgt spid="1079"/>
                                        </p:tgtEl>
                                      </p:cBhvr>
                                    </p:animEffect>
                                  </p:childTnLst>
                                </p:cTn>
                              </p:par>
                              <p:par>
                                <p:cTn id="91" presetID="10" presetClass="entr" presetSubtype="0" fill="hold" nodeType="withEffect">
                                  <p:stCondLst>
                                    <p:cond delay="0"/>
                                  </p:stCondLst>
                                  <p:childTnLst>
                                    <p:set>
                                      <p:cBhvr>
                                        <p:cTn id="92" dur="1" fill="hold">
                                          <p:stCondLst>
                                            <p:cond delay="0"/>
                                          </p:stCondLst>
                                        </p:cTn>
                                        <p:tgtEl>
                                          <p:spTgt spid="1069"/>
                                        </p:tgtEl>
                                        <p:attrNameLst>
                                          <p:attrName>style.visibility</p:attrName>
                                        </p:attrNameLst>
                                      </p:cBhvr>
                                      <p:to>
                                        <p:strVal val="visible"/>
                                      </p:to>
                                    </p:set>
                                    <p:animEffect transition="in" filter="fade">
                                      <p:cBhvr>
                                        <p:cTn id="93" dur="1000"/>
                                        <p:tgtEl>
                                          <p:spTgt spid="106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061"/>
                                        </p:tgtEl>
                                        <p:attrNameLst>
                                          <p:attrName>style.visibility</p:attrName>
                                        </p:attrNameLst>
                                      </p:cBhvr>
                                      <p:to>
                                        <p:strVal val="visible"/>
                                      </p:to>
                                    </p:set>
                                    <p:animEffect transition="in" filter="fade">
                                      <p:cBhvr>
                                        <p:cTn id="98" dur="1000"/>
                                        <p:tgtEl>
                                          <p:spTgt spid="106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070"/>
                                        </p:tgtEl>
                                        <p:attrNameLst>
                                          <p:attrName>style.visibility</p:attrName>
                                        </p:attrNameLst>
                                      </p:cBhvr>
                                      <p:to>
                                        <p:strVal val="visible"/>
                                      </p:to>
                                    </p:set>
                                    <p:animEffect transition="in" filter="fade">
                                      <p:cBhvr>
                                        <p:cTn id="103" dur="1000"/>
                                        <p:tgtEl>
                                          <p:spTgt spid="1070"/>
                                        </p:tgtEl>
                                      </p:cBhvr>
                                    </p:animEffect>
                                  </p:childTnLst>
                                </p:cTn>
                              </p:par>
                              <p:par>
                                <p:cTn id="104" presetID="10" presetClass="entr" presetSubtype="0" fill="hold" nodeType="withEffect">
                                  <p:stCondLst>
                                    <p:cond delay="0"/>
                                  </p:stCondLst>
                                  <p:childTnLst>
                                    <p:set>
                                      <p:cBhvr>
                                        <p:cTn id="105" dur="1" fill="hold">
                                          <p:stCondLst>
                                            <p:cond delay="0"/>
                                          </p:stCondLst>
                                        </p:cTn>
                                        <p:tgtEl>
                                          <p:spTgt spid="1083"/>
                                        </p:tgtEl>
                                        <p:attrNameLst>
                                          <p:attrName>style.visibility</p:attrName>
                                        </p:attrNameLst>
                                      </p:cBhvr>
                                      <p:to>
                                        <p:strVal val="visible"/>
                                      </p:to>
                                    </p:set>
                                    <p:animEffect transition="in" filter="fade">
                                      <p:cBhvr>
                                        <p:cTn id="106" dur="1000"/>
                                        <p:tgtEl>
                                          <p:spTgt spid="1083"/>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071"/>
                                        </p:tgtEl>
                                        <p:attrNameLst>
                                          <p:attrName>style.visibility</p:attrName>
                                        </p:attrNameLst>
                                      </p:cBhvr>
                                      <p:to>
                                        <p:strVal val="visible"/>
                                      </p:to>
                                    </p:set>
                                    <p:animEffect transition="in" filter="fade">
                                      <p:cBhvr>
                                        <p:cTn id="111" dur="1000"/>
                                        <p:tgtEl>
                                          <p:spTgt spid="1071"/>
                                        </p:tgtEl>
                                      </p:cBhvr>
                                    </p:animEffect>
                                  </p:childTnLst>
                                </p:cTn>
                              </p:par>
                              <p:par>
                                <p:cTn id="112" presetID="10" presetClass="entr" presetSubtype="0" fill="hold" nodeType="withEffect">
                                  <p:stCondLst>
                                    <p:cond delay="0"/>
                                  </p:stCondLst>
                                  <p:childTnLst>
                                    <p:set>
                                      <p:cBhvr>
                                        <p:cTn id="113" dur="1" fill="hold">
                                          <p:stCondLst>
                                            <p:cond delay="0"/>
                                          </p:stCondLst>
                                        </p:cTn>
                                        <p:tgtEl>
                                          <p:spTgt spid="1082"/>
                                        </p:tgtEl>
                                        <p:attrNameLst>
                                          <p:attrName>style.visibility</p:attrName>
                                        </p:attrNameLst>
                                      </p:cBhvr>
                                      <p:to>
                                        <p:strVal val="visible"/>
                                      </p:to>
                                    </p:set>
                                    <p:animEffect transition="in" filter="fade">
                                      <p:cBhvr>
                                        <p:cTn id="114" dur="1000"/>
                                        <p:tgtEl>
                                          <p:spTgt spid="108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072"/>
                                        </p:tgtEl>
                                        <p:attrNameLst>
                                          <p:attrName>style.visibility</p:attrName>
                                        </p:attrNameLst>
                                      </p:cBhvr>
                                      <p:to>
                                        <p:strVal val="visible"/>
                                      </p:to>
                                    </p:set>
                                    <p:animEffect transition="in" filter="fade">
                                      <p:cBhvr>
                                        <p:cTn id="119" dur="1000"/>
                                        <p:tgtEl>
                                          <p:spTgt spid="1072"/>
                                        </p:tgtEl>
                                      </p:cBhvr>
                                    </p:animEffect>
                                  </p:childTnLst>
                                </p:cTn>
                              </p:par>
                              <p:par>
                                <p:cTn id="120" presetID="10" presetClass="entr" presetSubtype="0" fill="hold" nodeType="withEffect">
                                  <p:stCondLst>
                                    <p:cond delay="0"/>
                                  </p:stCondLst>
                                  <p:childTnLst>
                                    <p:set>
                                      <p:cBhvr>
                                        <p:cTn id="121" dur="1" fill="hold">
                                          <p:stCondLst>
                                            <p:cond delay="0"/>
                                          </p:stCondLst>
                                        </p:cTn>
                                        <p:tgtEl>
                                          <p:spTgt spid="1081"/>
                                        </p:tgtEl>
                                        <p:attrNameLst>
                                          <p:attrName>style.visibility</p:attrName>
                                        </p:attrNameLst>
                                      </p:cBhvr>
                                      <p:to>
                                        <p:strVal val="visible"/>
                                      </p:to>
                                    </p:set>
                                    <p:animEffect transition="in" filter="fade">
                                      <p:cBhvr>
                                        <p:cTn id="122" dur="1000"/>
                                        <p:tgtEl>
                                          <p:spTgt spid="108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073"/>
                                        </p:tgtEl>
                                        <p:attrNameLst>
                                          <p:attrName>style.visibility</p:attrName>
                                        </p:attrNameLst>
                                      </p:cBhvr>
                                      <p:to>
                                        <p:strVal val="visible"/>
                                      </p:to>
                                    </p:set>
                                    <p:animEffect transition="in" filter="fade">
                                      <p:cBhvr>
                                        <p:cTn id="127" dur="1000"/>
                                        <p:tgtEl>
                                          <p:spTgt spid="1073"/>
                                        </p:tgtEl>
                                      </p:cBhvr>
                                    </p:animEffect>
                                  </p:childTnLst>
                                </p:cTn>
                              </p:par>
                              <p:par>
                                <p:cTn id="128" presetID="10" presetClass="entr" presetSubtype="0" fill="hold" nodeType="withEffect">
                                  <p:stCondLst>
                                    <p:cond delay="0"/>
                                  </p:stCondLst>
                                  <p:childTnLst>
                                    <p:set>
                                      <p:cBhvr>
                                        <p:cTn id="129" dur="1" fill="hold">
                                          <p:stCondLst>
                                            <p:cond delay="0"/>
                                          </p:stCondLst>
                                        </p:cTn>
                                        <p:tgtEl>
                                          <p:spTgt spid="1080"/>
                                        </p:tgtEl>
                                        <p:attrNameLst>
                                          <p:attrName>style.visibility</p:attrName>
                                        </p:attrNameLst>
                                      </p:cBhvr>
                                      <p:to>
                                        <p:strVal val="visible"/>
                                      </p:to>
                                    </p:set>
                                    <p:animEffect transition="in" filter="fade">
                                      <p:cBhvr>
                                        <p:cTn id="130" dur="1000"/>
                                        <p:tgtEl>
                                          <p:spTgt spid="1080"/>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1091"/>
                                        </p:tgtEl>
                                        <p:attrNameLst>
                                          <p:attrName>style.visibility</p:attrName>
                                        </p:attrNameLst>
                                      </p:cBhvr>
                                      <p:to>
                                        <p:strVal val="visible"/>
                                      </p:to>
                                    </p:set>
                                    <p:animEffect transition="in" filter="fade">
                                      <p:cBhvr>
                                        <p:cTn id="135" dur="1000"/>
                                        <p:tgtEl>
                                          <p:spTgt spid="1091"/>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1084"/>
                                        </p:tgtEl>
                                        <p:attrNameLst>
                                          <p:attrName>style.visibility</p:attrName>
                                        </p:attrNameLst>
                                      </p:cBhvr>
                                      <p:to>
                                        <p:strVal val="visible"/>
                                      </p:to>
                                    </p:set>
                                    <p:animEffect transition="in" filter="fade">
                                      <p:cBhvr>
                                        <p:cTn id="140" dur="1000"/>
                                        <p:tgtEl>
                                          <p:spTgt spid="1084"/>
                                        </p:tgtEl>
                                      </p:cBhvr>
                                    </p:animEffect>
                                  </p:childTnLst>
                                </p:cTn>
                              </p:par>
                              <p:par>
                                <p:cTn id="141" presetID="10" presetClass="entr" presetSubtype="0" fill="hold" nodeType="withEffect">
                                  <p:stCondLst>
                                    <p:cond delay="0"/>
                                  </p:stCondLst>
                                  <p:childTnLst>
                                    <p:set>
                                      <p:cBhvr>
                                        <p:cTn id="142" dur="1" fill="hold">
                                          <p:stCondLst>
                                            <p:cond delay="0"/>
                                          </p:stCondLst>
                                        </p:cTn>
                                        <p:tgtEl>
                                          <p:spTgt spid="1090"/>
                                        </p:tgtEl>
                                        <p:attrNameLst>
                                          <p:attrName>style.visibility</p:attrName>
                                        </p:attrNameLst>
                                      </p:cBhvr>
                                      <p:to>
                                        <p:strVal val="visible"/>
                                      </p:to>
                                    </p:set>
                                    <p:animEffect transition="in" filter="fade">
                                      <p:cBhvr>
                                        <p:cTn id="143" dur="1000"/>
                                        <p:tgtEl>
                                          <p:spTgt spid="1090"/>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1097"/>
                                        </p:tgtEl>
                                        <p:attrNameLst>
                                          <p:attrName>style.visibility</p:attrName>
                                        </p:attrNameLst>
                                      </p:cBhvr>
                                      <p:to>
                                        <p:strVal val="visible"/>
                                      </p:to>
                                    </p:set>
                                    <p:animEffect transition="in" filter="fade">
                                      <p:cBhvr>
                                        <p:cTn id="148" dur="1000"/>
                                        <p:tgtEl>
                                          <p:spTgt spid="1097"/>
                                        </p:tgtEl>
                                      </p:cBhvr>
                                    </p:animEffect>
                                  </p:childTnLst>
                                </p:cTn>
                              </p:par>
                              <p:par>
                                <p:cTn id="149" presetID="10" presetClass="entr" presetSubtype="0" fill="hold" nodeType="withEffect">
                                  <p:stCondLst>
                                    <p:cond delay="0"/>
                                  </p:stCondLst>
                                  <p:childTnLst>
                                    <p:set>
                                      <p:cBhvr>
                                        <p:cTn id="150" dur="1" fill="hold">
                                          <p:stCondLst>
                                            <p:cond delay="0"/>
                                          </p:stCondLst>
                                        </p:cTn>
                                        <p:tgtEl>
                                          <p:spTgt spid="1065"/>
                                        </p:tgtEl>
                                        <p:attrNameLst>
                                          <p:attrName>style.visibility</p:attrName>
                                        </p:attrNameLst>
                                      </p:cBhvr>
                                      <p:to>
                                        <p:strVal val="visible"/>
                                      </p:to>
                                    </p:set>
                                    <p:animEffect transition="in" filter="fade">
                                      <p:cBhvr>
                                        <p:cTn id="151" dur="1000"/>
                                        <p:tgtEl>
                                          <p:spTgt spid="106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092"/>
                                        </p:tgtEl>
                                        <p:attrNameLst>
                                          <p:attrName>style.visibility</p:attrName>
                                        </p:attrNameLst>
                                      </p:cBhvr>
                                      <p:to>
                                        <p:strVal val="visible"/>
                                      </p:to>
                                    </p:set>
                                    <p:animEffect transition="in" filter="fade">
                                      <p:cBhvr>
                                        <p:cTn id="156" dur="1000"/>
                                        <p:tgtEl>
                                          <p:spTgt spid="1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Encoding Instructions</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136</a:t>
            </a:fld>
            <a:endParaRPr lang="en-US" dirty="0"/>
          </a:p>
        </p:txBody>
      </p:sp>
      <p:sp>
        <p:nvSpPr>
          <p:cNvPr id="83" name="Alternate Process 82">
            <a:extLst>
              <a:ext uri="{FF2B5EF4-FFF2-40B4-BE49-F238E27FC236}">
                <a16:creationId xmlns:a16="http://schemas.microsoft.com/office/drawing/2014/main" id="{CA96BC56-A22F-3E47-A3B6-D5F35EE8030D}"/>
              </a:ext>
            </a:extLst>
          </p:cNvPr>
          <p:cNvSpPr/>
          <p:nvPr/>
        </p:nvSpPr>
        <p:spPr>
          <a:xfrm>
            <a:off x="3915167" y="1592764"/>
            <a:ext cx="6464835" cy="51077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r>
              <a:rPr lang="en-US" b="1" i="1" dirty="0">
                <a:solidFill>
                  <a:schemeClr val="tx1"/>
                </a:solidFill>
              </a:rPr>
              <a:t>Text: </a:t>
            </a:r>
            <a:r>
              <a:rPr lang="en-US" i="1" dirty="0">
                <a:solidFill>
                  <a:schemeClr val="tx1"/>
                </a:solidFill>
              </a:rPr>
              <a:t>She chose to make a salad for lunch tomorrow and Sunday. </a:t>
            </a:r>
          </a:p>
        </p:txBody>
      </p:sp>
      <p:cxnSp>
        <p:nvCxnSpPr>
          <p:cNvPr id="116" name="Elbow Connector 115">
            <a:extLst>
              <a:ext uri="{FF2B5EF4-FFF2-40B4-BE49-F238E27FC236}">
                <a16:creationId xmlns:a16="http://schemas.microsoft.com/office/drawing/2014/main" id="{FDA40792-95CC-764B-B54E-7E03B50DDC84}"/>
              </a:ext>
            </a:extLst>
          </p:cNvPr>
          <p:cNvCxnSpPr>
            <a:cxnSpLocks/>
            <a:stCxn id="17" idx="3"/>
            <a:endCxn id="120" idx="1"/>
          </p:cNvCxnSpPr>
          <p:nvPr/>
        </p:nvCxnSpPr>
        <p:spPr>
          <a:xfrm flipV="1">
            <a:off x="7950339" y="3805346"/>
            <a:ext cx="574902" cy="1393743"/>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120" name="Rectangle 119">
            <a:extLst>
              <a:ext uri="{FF2B5EF4-FFF2-40B4-BE49-F238E27FC236}">
                <a16:creationId xmlns:a16="http://schemas.microsoft.com/office/drawing/2014/main" id="{C9F79060-CACD-2D4A-A78E-DD88718F8385}"/>
              </a:ext>
            </a:extLst>
          </p:cNvPr>
          <p:cNvSpPr/>
          <p:nvPr/>
        </p:nvSpPr>
        <p:spPr>
          <a:xfrm>
            <a:off x="8525241" y="3451403"/>
            <a:ext cx="3103190" cy="707886"/>
          </a:xfrm>
          <a:prstGeom prst="rect">
            <a:avLst/>
          </a:prstGeom>
        </p:spPr>
        <p:txBody>
          <a:bodyPr wrap="square">
            <a:spAutoFit/>
          </a:bodyPr>
          <a:lstStyle/>
          <a:p>
            <a:pPr algn="ctr"/>
            <a:r>
              <a:rPr lang="en-US" sz="2000" i="1" dirty="0"/>
              <a:t>“how long did it take for her to make a salad?</a:t>
            </a:r>
          </a:p>
        </p:txBody>
      </p:sp>
      <p:sp>
        <p:nvSpPr>
          <p:cNvPr id="121" name="Google Shape;711;p72">
            <a:extLst>
              <a:ext uri="{FF2B5EF4-FFF2-40B4-BE49-F238E27FC236}">
                <a16:creationId xmlns:a16="http://schemas.microsoft.com/office/drawing/2014/main" id="{7702D299-EF49-B643-B7D7-E2789756A912}"/>
              </a:ext>
            </a:extLst>
          </p:cNvPr>
          <p:cNvSpPr txBox="1"/>
          <p:nvPr/>
        </p:nvSpPr>
        <p:spPr>
          <a:xfrm>
            <a:off x="262758" y="2017104"/>
            <a:ext cx="3258021" cy="492402"/>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600" i="1" dirty="0">
                <a:solidFill>
                  <a:srgbClr val="980000"/>
                </a:solidFill>
                <a:latin typeface="Lato"/>
                <a:ea typeface="Lato"/>
                <a:cs typeface="Lato"/>
                <a:sym typeface="Lato"/>
              </a:rPr>
              <a:t>“Duration” question generation task</a:t>
            </a:r>
            <a:endParaRPr sz="1600" i="1" dirty="0">
              <a:solidFill>
                <a:srgbClr val="980000"/>
              </a:solidFill>
              <a:latin typeface="Lato"/>
              <a:ea typeface="Lato"/>
              <a:cs typeface="Lato"/>
              <a:sym typeface="Lato"/>
            </a:endParaRPr>
          </a:p>
        </p:txBody>
      </p:sp>
      <p:cxnSp>
        <p:nvCxnSpPr>
          <p:cNvPr id="123" name="Straight Arrow Connector 122">
            <a:extLst>
              <a:ext uri="{FF2B5EF4-FFF2-40B4-BE49-F238E27FC236}">
                <a16:creationId xmlns:a16="http://schemas.microsoft.com/office/drawing/2014/main" id="{D69DDFC2-8BAF-4F42-AECF-DDC6F59EA368}"/>
              </a:ext>
            </a:extLst>
          </p:cNvPr>
          <p:cNvCxnSpPr>
            <a:cxnSpLocks/>
          </p:cNvCxnSpPr>
          <p:nvPr/>
        </p:nvCxnSpPr>
        <p:spPr>
          <a:xfrm>
            <a:off x="7245560" y="2172443"/>
            <a:ext cx="0" cy="110314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0" name="Google Shape;908;p85">
            <a:extLst>
              <a:ext uri="{FF2B5EF4-FFF2-40B4-BE49-F238E27FC236}">
                <a16:creationId xmlns:a16="http://schemas.microsoft.com/office/drawing/2014/main" id="{B9CD2231-494F-1E42-92CD-B4CDA574B48C}"/>
              </a:ext>
            </a:extLst>
          </p:cNvPr>
          <p:cNvSpPr/>
          <p:nvPr/>
        </p:nvSpPr>
        <p:spPr>
          <a:xfrm>
            <a:off x="424765" y="2383405"/>
            <a:ext cx="5671233" cy="4183612"/>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42" name="Google Shape;913;p85">
            <a:extLst>
              <a:ext uri="{FF2B5EF4-FFF2-40B4-BE49-F238E27FC236}">
                <a16:creationId xmlns:a16="http://schemas.microsoft.com/office/drawing/2014/main" id="{2F05DF3F-68D4-EA4B-8412-3C0858FE43CE}"/>
              </a:ext>
            </a:extLst>
          </p:cNvPr>
          <p:cNvSpPr/>
          <p:nvPr/>
        </p:nvSpPr>
        <p:spPr>
          <a:xfrm>
            <a:off x="563568" y="2539193"/>
            <a:ext cx="5380031" cy="957962"/>
          </a:xfrm>
          <a:prstGeom prst="roundRect">
            <a:avLst>
              <a:gd name="adj" fmla="val 6578"/>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91440" bIns="0" anchor="ctr" anchorCtr="0">
            <a:noAutofit/>
          </a:bodyPr>
          <a:lstStyle/>
          <a:p>
            <a:pPr>
              <a:spcBef>
                <a:spcPts val="0"/>
              </a:spcBef>
              <a:spcAft>
                <a:spcPts val="0"/>
              </a:spcAft>
            </a:pPr>
            <a:r>
              <a:rPr lang="en" sz="1333" b="1" i="1" dirty="0">
                <a:latin typeface="Lato"/>
                <a:ea typeface="Lato"/>
                <a:cs typeface="Lato"/>
                <a:sym typeface="Lato"/>
              </a:rPr>
              <a:t>Definition: </a:t>
            </a:r>
            <a:r>
              <a:rPr lang="en-US" sz="1333" i="1" dirty="0">
                <a:latin typeface="Lato"/>
                <a:ea typeface="Lato"/>
                <a:cs typeface="Lato"/>
                <a:sym typeface="Lato"/>
              </a:rPr>
              <a:t>In this task, we ask you to write a question that involves “event duration", based on a given sentence. Here, event duration is defined as the understanding of how long events typically last. For example, “brushing teeth”, usually takes few minutes. </a:t>
            </a:r>
            <a:endParaRPr dirty="0"/>
          </a:p>
        </p:txBody>
      </p:sp>
      <p:sp>
        <p:nvSpPr>
          <p:cNvPr id="43" name="Google Shape;914;p85">
            <a:extLst>
              <a:ext uri="{FF2B5EF4-FFF2-40B4-BE49-F238E27FC236}">
                <a16:creationId xmlns:a16="http://schemas.microsoft.com/office/drawing/2014/main" id="{AF4EF30C-FD5F-A04A-BEE0-E24005932DC9}"/>
              </a:ext>
            </a:extLst>
          </p:cNvPr>
          <p:cNvSpPr/>
          <p:nvPr/>
        </p:nvSpPr>
        <p:spPr>
          <a:xfrm>
            <a:off x="563569" y="3605442"/>
            <a:ext cx="5379231" cy="47918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0" bIns="0" anchor="ctr" anchorCtr="0">
            <a:noAutofit/>
          </a:bodyPr>
          <a:lstStyle/>
          <a:p>
            <a:pPr>
              <a:spcBef>
                <a:spcPts val="0"/>
              </a:spcBef>
              <a:spcAft>
                <a:spcPts val="0"/>
              </a:spcAft>
            </a:pPr>
            <a:r>
              <a:rPr lang="en" sz="1333" b="1" i="1" dirty="0">
                <a:latin typeface="Lato"/>
                <a:ea typeface="Lato"/>
                <a:cs typeface="Lato"/>
                <a:sym typeface="Lato"/>
              </a:rPr>
              <a:t>Emphasize/Caution: </a:t>
            </a:r>
            <a:r>
              <a:rPr lang="en-US" sz="1333" i="1" dirty="0">
                <a:latin typeface="Lato"/>
                <a:ea typeface="Lato"/>
                <a:cs typeface="Lato"/>
                <a:sym typeface="Lato"/>
              </a:rPr>
              <a:t>The written questions are not required to have a single correct answer. </a:t>
            </a:r>
            <a:endParaRPr dirty="0"/>
          </a:p>
        </p:txBody>
      </p:sp>
      <p:sp>
        <p:nvSpPr>
          <p:cNvPr id="44" name="Google Shape;915;p85">
            <a:extLst>
              <a:ext uri="{FF2B5EF4-FFF2-40B4-BE49-F238E27FC236}">
                <a16:creationId xmlns:a16="http://schemas.microsoft.com/office/drawing/2014/main" id="{2B4084A9-7728-1744-95C0-6E6140E92181}"/>
              </a:ext>
            </a:extLst>
          </p:cNvPr>
          <p:cNvSpPr/>
          <p:nvPr/>
        </p:nvSpPr>
        <p:spPr>
          <a:xfrm>
            <a:off x="548207" y="4187531"/>
            <a:ext cx="5394593" cy="754583"/>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0" bIns="0" anchor="ctr" anchorCtr="0">
            <a:noAutofit/>
          </a:bodyPr>
          <a:lstStyle/>
          <a:p>
            <a:pPr>
              <a:spcBef>
                <a:spcPts val="0"/>
              </a:spcBef>
              <a:spcAft>
                <a:spcPts val="0"/>
              </a:spcAft>
            </a:pPr>
            <a:r>
              <a:rPr lang="en" sz="1333" b="1" i="1" dirty="0">
                <a:latin typeface="Lato"/>
                <a:ea typeface="Lato"/>
                <a:cs typeface="Lato"/>
                <a:sym typeface="Lato"/>
              </a:rPr>
              <a:t>Things to Avoid:</a:t>
            </a:r>
            <a:r>
              <a:rPr lang="en" sz="1333" i="1" dirty="0">
                <a:latin typeface="Lato"/>
                <a:ea typeface="Lato"/>
                <a:cs typeface="Lato"/>
                <a:sym typeface="Lato"/>
              </a:rPr>
              <a:t> </a:t>
            </a:r>
            <a:r>
              <a:rPr lang="en-US" sz="1333" i="1" dirty="0">
                <a:latin typeface="Lato"/>
                <a:ea typeface="Lato"/>
                <a:cs typeface="Lato"/>
                <a:sym typeface="Lato"/>
              </a:rPr>
              <a:t>Don't create questions which have explicit mentions of answers in text. Instead, it has to be implied from what is given. In other words, we want you to use "instinct" or "common sense".</a:t>
            </a:r>
            <a:endParaRPr dirty="0"/>
          </a:p>
        </p:txBody>
      </p:sp>
      <p:sp>
        <p:nvSpPr>
          <p:cNvPr id="59" name="Google Shape;916;p85">
            <a:extLst>
              <a:ext uri="{FF2B5EF4-FFF2-40B4-BE49-F238E27FC236}">
                <a16:creationId xmlns:a16="http://schemas.microsoft.com/office/drawing/2014/main" id="{10C25EF6-62AB-9B43-97F0-2E97E34B9CDD}"/>
              </a:ext>
            </a:extLst>
          </p:cNvPr>
          <p:cNvSpPr/>
          <p:nvPr/>
        </p:nvSpPr>
        <p:spPr>
          <a:xfrm>
            <a:off x="563568" y="5037287"/>
            <a:ext cx="5394592" cy="1297292"/>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0" bIns="121900" anchor="t" anchorCtr="0">
            <a:noAutofit/>
          </a:bodyPr>
          <a:lstStyle/>
          <a:p>
            <a:pPr algn="ctr">
              <a:spcBef>
                <a:spcPts val="0"/>
              </a:spcBef>
              <a:spcAft>
                <a:spcPts val="0"/>
              </a:spcAft>
            </a:pPr>
            <a:r>
              <a:rPr lang="en" sz="1333" i="1" dirty="0">
                <a:latin typeface="Lato"/>
                <a:ea typeface="Lato"/>
                <a:cs typeface="Lato"/>
                <a:sym typeface="Lato"/>
              </a:rPr>
              <a:t>Positive example 1</a:t>
            </a:r>
          </a:p>
          <a:p>
            <a:pPr>
              <a:spcBef>
                <a:spcPts val="0"/>
              </a:spcBef>
              <a:spcAft>
                <a:spcPts val="0"/>
              </a:spcAft>
            </a:pPr>
            <a:r>
              <a:rPr lang="en" sz="1333" b="1" i="1" dirty="0">
                <a:latin typeface="Lato"/>
                <a:sym typeface="Lato"/>
              </a:rPr>
              <a:t>Input: </a:t>
            </a:r>
            <a:r>
              <a:rPr lang="en-US" sz="1333" i="1" dirty="0">
                <a:latin typeface="Lato"/>
                <a:sym typeface="Lato"/>
              </a:rPr>
              <a:t>Sentence: Jack played basketball after school, after which he was very tired. </a:t>
            </a:r>
          </a:p>
          <a:p>
            <a:pPr>
              <a:spcBef>
                <a:spcPts val="0"/>
              </a:spcBef>
              <a:spcAft>
                <a:spcPts val="0"/>
              </a:spcAft>
            </a:pPr>
            <a:r>
              <a:rPr lang="en-US" sz="1333" b="1" i="1" dirty="0">
                <a:latin typeface="Lato"/>
                <a:sym typeface="Lato"/>
              </a:rPr>
              <a:t>Output:</a:t>
            </a:r>
            <a:r>
              <a:rPr lang="en-US" sz="1333" i="1" dirty="0">
                <a:latin typeface="Lato"/>
                <a:sym typeface="Lato"/>
              </a:rPr>
              <a:t> How long did Jack play basketball?</a:t>
            </a:r>
          </a:p>
          <a:p>
            <a:pPr>
              <a:spcBef>
                <a:spcPts val="0"/>
              </a:spcBef>
              <a:spcAft>
                <a:spcPts val="0"/>
              </a:spcAft>
            </a:pPr>
            <a:r>
              <a:rPr lang="en-US" sz="1333" b="1" i="1" dirty="0">
                <a:latin typeface="Lato"/>
                <a:sym typeface="Lato"/>
              </a:rPr>
              <a:t>Reason:</a:t>
            </a:r>
            <a:r>
              <a:rPr lang="en-US" sz="1333" i="1" dirty="0">
                <a:latin typeface="Lato"/>
                <a:sym typeface="Lato"/>
              </a:rPr>
              <a:t> The question asks about the duration of an event; therefore it's a temporal event duration question.</a:t>
            </a:r>
            <a:endParaRPr dirty="0"/>
          </a:p>
        </p:txBody>
      </p:sp>
      <p:sp>
        <p:nvSpPr>
          <p:cNvPr id="7" name="Rectangle 6">
            <a:extLst>
              <a:ext uri="{FF2B5EF4-FFF2-40B4-BE49-F238E27FC236}">
                <a16:creationId xmlns:a16="http://schemas.microsoft.com/office/drawing/2014/main" id="{DF890F7A-A0C3-2A49-A4FF-5BDC6B52EF7A}"/>
              </a:ext>
            </a:extLst>
          </p:cNvPr>
          <p:cNvSpPr/>
          <p:nvPr/>
        </p:nvSpPr>
        <p:spPr>
          <a:xfrm>
            <a:off x="3046797" y="6197684"/>
            <a:ext cx="343364" cy="369332"/>
          </a:xfrm>
          <a:prstGeom prst="rect">
            <a:avLst/>
          </a:prstGeom>
        </p:spPr>
        <p:txBody>
          <a:bodyPr wrap="none">
            <a:spAutoFit/>
          </a:bodyPr>
          <a:lstStyle/>
          <a:p>
            <a:r>
              <a:rPr lang="en-US" i="1" dirty="0">
                <a:latin typeface="Lato"/>
                <a:ea typeface="Lato"/>
                <a:cs typeface="Lato"/>
                <a:sym typeface="Lato"/>
              </a:rPr>
              <a:t>…</a:t>
            </a:r>
            <a:endParaRPr lang="en-US" dirty="0"/>
          </a:p>
        </p:txBody>
      </p:sp>
      <p:cxnSp>
        <p:nvCxnSpPr>
          <p:cNvPr id="64" name="Elbow Connector 63">
            <a:extLst>
              <a:ext uri="{FF2B5EF4-FFF2-40B4-BE49-F238E27FC236}">
                <a16:creationId xmlns:a16="http://schemas.microsoft.com/office/drawing/2014/main" id="{00702DB0-0D50-8D41-9D81-509215F246DF}"/>
              </a:ext>
            </a:extLst>
          </p:cNvPr>
          <p:cNvCxnSpPr>
            <a:cxnSpLocks/>
          </p:cNvCxnSpPr>
          <p:nvPr/>
        </p:nvCxnSpPr>
        <p:spPr>
          <a:xfrm>
            <a:off x="6095998" y="3785389"/>
            <a:ext cx="579297" cy="1270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AACC5C4C-FEDA-5E44-A628-69AAD42FEFC4}"/>
              </a:ext>
            </a:extLst>
          </p:cNvPr>
          <p:cNvPicPr>
            <a:picLocks noChangeAspect="1"/>
          </p:cNvPicPr>
          <p:nvPr/>
        </p:nvPicPr>
        <p:blipFill>
          <a:blip r:embed="rId3"/>
          <a:stretch>
            <a:fillRect/>
          </a:stretch>
        </p:blipFill>
        <p:spPr>
          <a:xfrm>
            <a:off x="6635640" y="4689285"/>
            <a:ext cx="1314699" cy="1019608"/>
          </a:xfrm>
          <a:prstGeom prst="rect">
            <a:avLst/>
          </a:prstGeom>
        </p:spPr>
      </p:pic>
      <p:sp>
        <p:nvSpPr>
          <p:cNvPr id="19" name="Rectangle 18">
            <a:extLst>
              <a:ext uri="{FF2B5EF4-FFF2-40B4-BE49-F238E27FC236}">
                <a16:creationId xmlns:a16="http://schemas.microsoft.com/office/drawing/2014/main" id="{B4BE04D4-0807-064A-8F6B-118EA7D32B68}"/>
              </a:ext>
            </a:extLst>
          </p:cNvPr>
          <p:cNvSpPr/>
          <p:nvPr/>
        </p:nvSpPr>
        <p:spPr>
          <a:xfrm>
            <a:off x="6635650" y="3429000"/>
            <a:ext cx="1314689" cy="584775"/>
          </a:xfrm>
          <a:prstGeom prst="rect">
            <a:avLst/>
          </a:prstGeom>
        </p:spPr>
        <p:txBody>
          <a:bodyPr wrap="square">
            <a:spAutoFit/>
          </a:bodyPr>
          <a:lstStyle/>
          <a:p>
            <a:pPr algn="ctr"/>
            <a:r>
              <a:rPr lang="en-US" sz="3200" i="1" dirty="0">
                <a:latin typeface="Times New Roman" panose="02020603050405020304" pitchFamily="18" charset="0"/>
                <a:cs typeface="Times New Roman" panose="02020603050405020304" pitchFamily="18" charset="0"/>
              </a:rPr>
              <a:t>enc(.)</a:t>
            </a:r>
          </a:p>
        </p:txBody>
      </p:sp>
      <p:cxnSp>
        <p:nvCxnSpPr>
          <p:cNvPr id="20" name="Elbow Connector 19">
            <a:extLst>
              <a:ext uri="{FF2B5EF4-FFF2-40B4-BE49-F238E27FC236}">
                <a16:creationId xmlns:a16="http://schemas.microsoft.com/office/drawing/2014/main" id="{FECA85FA-7A51-5147-8D8C-703D50850CB7}"/>
              </a:ext>
            </a:extLst>
          </p:cNvPr>
          <p:cNvCxnSpPr>
            <a:cxnSpLocks/>
            <a:stCxn id="19" idx="2"/>
            <a:endCxn id="17" idx="0"/>
          </p:cNvCxnSpPr>
          <p:nvPr/>
        </p:nvCxnSpPr>
        <p:spPr>
          <a:xfrm rot="5400000">
            <a:off x="6955238" y="4351528"/>
            <a:ext cx="675510" cy="5"/>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5AD8752A-4108-B24B-85EB-349C35C52B1D}"/>
              </a:ext>
            </a:extLst>
          </p:cNvPr>
          <p:cNvSpPr/>
          <p:nvPr/>
        </p:nvSpPr>
        <p:spPr>
          <a:xfrm>
            <a:off x="8709007" y="4757404"/>
            <a:ext cx="2924198" cy="1015663"/>
          </a:xfrm>
          <a:prstGeom prst="rect">
            <a:avLst/>
          </a:prstGeom>
        </p:spPr>
        <p:txBody>
          <a:bodyPr wrap="none">
            <a:spAutoFit/>
          </a:bodyPr>
          <a:lstStyle/>
          <a:p>
            <a:r>
              <a:rPr lang="en-US" sz="2000" dirty="0"/>
              <a:t>text to text architectures: </a:t>
            </a:r>
          </a:p>
          <a:p>
            <a:pPr marL="285750" indent="-285750">
              <a:buFontTx/>
              <a:buChar char="-"/>
            </a:pPr>
            <a:r>
              <a:rPr lang="en-US" sz="2000" dirty="0"/>
              <a:t>BART </a:t>
            </a:r>
            <a:r>
              <a:rPr lang="en-US" sz="1600" dirty="0">
                <a:solidFill>
                  <a:schemeClr val="bg1">
                    <a:lumMod val="50000"/>
                  </a:schemeClr>
                </a:solidFill>
                <a:latin typeface="Lato"/>
                <a:ea typeface="Lato"/>
                <a:cs typeface="Lato"/>
                <a:sym typeface="Lato"/>
              </a:rPr>
              <a:t>[Lewis et al. 2019]</a:t>
            </a:r>
            <a:endParaRPr lang="en-US" sz="1600" dirty="0"/>
          </a:p>
          <a:p>
            <a:pPr marL="285750" indent="-285750">
              <a:buFontTx/>
              <a:buChar char="-"/>
            </a:pPr>
            <a:r>
              <a:rPr lang="en-US" sz="2000" dirty="0"/>
              <a:t>GPT3 </a:t>
            </a:r>
            <a:r>
              <a:rPr lang="en-US" sz="1600" dirty="0">
                <a:solidFill>
                  <a:schemeClr val="bg1">
                    <a:lumMod val="50000"/>
                  </a:schemeClr>
                </a:solidFill>
                <a:latin typeface="Lato"/>
                <a:ea typeface="Lato"/>
                <a:cs typeface="Lato"/>
                <a:sym typeface="Lato"/>
              </a:rPr>
              <a:t>[Brown et al. 2020]</a:t>
            </a:r>
            <a:endParaRPr lang="en-US" sz="2000" dirty="0">
              <a:solidFill>
                <a:schemeClr val="bg1">
                  <a:lumMod val="50000"/>
                </a:schemeClr>
              </a:solidFill>
              <a:latin typeface="Lato"/>
              <a:ea typeface="Lato"/>
              <a:cs typeface="Lato"/>
              <a:sym typeface="Lato"/>
            </a:endParaRPr>
          </a:p>
        </p:txBody>
      </p:sp>
    </p:spTree>
    <p:extLst>
      <p:ext uri="{BB962C8B-B14F-4D97-AF65-F5344CB8AC3E}">
        <p14:creationId xmlns:p14="http://schemas.microsoft.com/office/powerpoint/2010/main" val="30487348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96"/>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Variation of Input Encodings</a:t>
            </a:r>
            <a:endParaRPr/>
          </a:p>
        </p:txBody>
      </p:sp>
      <p:sp>
        <p:nvSpPr>
          <p:cNvPr id="1033" name="Google Shape;1033;p96"/>
          <p:cNvSpPr txBox="1">
            <a:spLocks noGrp="1"/>
          </p:cNvSpPr>
          <p:nvPr>
            <p:ph type="body" idx="1"/>
          </p:nvPr>
        </p:nvSpPr>
        <p:spPr>
          <a:xfrm>
            <a:off x="822000" y="1536633"/>
            <a:ext cx="11012800" cy="1307200"/>
          </a:xfrm>
          <a:prstGeom prst="rect">
            <a:avLst/>
          </a:prstGeom>
        </p:spPr>
        <p:txBody>
          <a:bodyPr spcFirstLastPara="1" vert="horz" wrap="square" lIns="121900" tIns="121900" rIns="121900" bIns="121900" numCol="1" anchor="t" anchorCtr="0" compatLnSpc="1">
            <a:prstTxWarp prst="textNoShape">
              <a:avLst/>
            </a:prstTxWarp>
            <a:noAutofit/>
          </a:bodyPr>
          <a:lstStyle/>
          <a:p>
            <a:pPr>
              <a:buClr>
                <a:srgbClr val="434343"/>
              </a:buClr>
            </a:pPr>
            <a:r>
              <a:rPr lang="en">
                <a:solidFill>
                  <a:srgbClr val="434343"/>
                </a:solidFill>
              </a:rPr>
              <a:t>Input Encodings</a:t>
            </a:r>
            <a:endParaRPr>
              <a:solidFill>
                <a:srgbClr val="434343"/>
              </a:solidFill>
            </a:endParaRPr>
          </a:p>
          <a:p>
            <a:pPr lvl="1">
              <a:spcBef>
                <a:spcPts val="0"/>
              </a:spcBef>
              <a:buClr>
                <a:srgbClr val="0000FF"/>
              </a:buClr>
            </a:pPr>
            <a:r>
              <a:rPr lang="en">
                <a:solidFill>
                  <a:srgbClr val="0000FF"/>
                </a:solidFill>
              </a:rPr>
              <a:t>Instance only</a:t>
            </a:r>
            <a:endParaRPr>
              <a:solidFill>
                <a:srgbClr val="0000FF"/>
              </a:solidFill>
            </a:endParaRPr>
          </a:p>
          <a:p>
            <a:pPr lvl="2">
              <a:spcBef>
                <a:spcPts val="0"/>
              </a:spcBef>
              <a:buClr>
                <a:srgbClr val="0000FF"/>
              </a:buClr>
            </a:pPr>
            <a:endParaRPr>
              <a:solidFill>
                <a:srgbClr val="0000FF"/>
              </a:solidFill>
            </a:endParaRPr>
          </a:p>
          <a:p>
            <a:pPr marL="1219170" indent="0">
              <a:buNone/>
            </a:pPr>
            <a:endParaRPr>
              <a:solidFill>
                <a:srgbClr val="0000FF"/>
              </a:solidFill>
            </a:endParaRPr>
          </a:p>
        </p:txBody>
      </p:sp>
      <p:sp>
        <p:nvSpPr>
          <p:cNvPr id="1034" name="Google Shape;1034;p96"/>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137</a:t>
            </a:fld>
            <a:endParaRPr/>
          </a:p>
        </p:txBody>
      </p:sp>
      <p:sp>
        <p:nvSpPr>
          <p:cNvPr id="1035" name="Google Shape;1035;p96"/>
          <p:cNvSpPr txBox="1"/>
          <p:nvPr/>
        </p:nvSpPr>
        <p:spPr>
          <a:xfrm>
            <a:off x="2547100" y="2310334"/>
            <a:ext cx="106540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a:latin typeface="Lato"/>
                <a:ea typeface="Lato"/>
                <a:cs typeface="Lato"/>
                <a:sym typeface="Lato"/>
              </a:rPr>
              <a:t>Encoded-input:</a:t>
            </a:r>
            <a:r>
              <a:rPr lang="en">
                <a:latin typeface="Consolas"/>
                <a:ea typeface="Consolas"/>
                <a:cs typeface="Consolas"/>
                <a:sym typeface="Consolas"/>
              </a:rPr>
              <a:t> “input: </a:t>
            </a:r>
            <a:r>
              <a:rPr lang="en">
                <a:solidFill>
                  <a:srgbClr val="9900FF"/>
                </a:solidFill>
                <a:latin typeface="Consolas"/>
                <a:ea typeface="Consolas"/>
                <a:cs typeface="Consolas"/>
                <a:sym typeface="Consolas"/>
              </a:rPr>
              <a:t>${input}</a:t>
            </a:r>
            <a:r>
              <a:rPr lang="en">
                <a:latin typeface="Consolas"/>
                <a:ea typeface="Consolas"/>
                <a:cs typeface="Consolas"/>
                <a:sym typeface="Consolas"/>
              </a:rPr>
              <a:t> output:”  </a:t>
            </a:r>
            <a:endParaRPr>
              <a:latin typeface="Consolas"/>
              <a:ea typeface="Consolas"/>
              <a:cs typeface="Consolas"/>
              <a:sym typeface="Consolas"/>
            </a:endParaRPr>
          </a:p>
        </p:txBody>
      </p:sp>
      <p:sp>
        <p:nvSpPr>
          <p:cNvPr id="1036" name="Google Shape;1036;p96"/>
          <p:cNvSpPr txBox="1"/>
          <p:nvPr/>
        </p:nvSpPr>
        <p:spPr>
          <a:xfrm>
            <a:off x="2547100" y="2990152"/>
            <a:ext cx="106540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a:latin typeface="Lato"/>
                <a:ea typeface="Lato"/>
                <a:cs typeface="Lato"/>
                <a:sym typeface="Lato"/>
              </a:rPr>
              <a:t>Encoded-input:</a:t>
            </a:r>
            <a:r>
              <a:rPr lang="en">
                <a:latin typeface="Consolas"/>
                <a:ea typeface="Consolas"/>
                <a:cs typeface="Consolas"/>
                <a:sym typeface="Consolas"/>
              </a:rPr>
              <a:t> “prompt:</a:t>
            </a:r>
            <a:r>
              <a:rPr lang="en">
                <a:solidFill>
                  <a:srgbClr val="9900FF"/>
                </a:solidFill>
                <a:latin typeface="Consolas"/>
                <a:ea typeface="Consolas"/>
                <a:cs typeface="Consolas"/>
                <a:sym typeface="Consolas"/>
              </a:rPr>
              <a:t>${prompt}</a:t>
            </a:r>
            <a:r>
              <a:rPr lang="en">
                <a:latin typeface="Consolas"/>
                <a:ea typeface="Consolas"/>
                <a:cs typeface="Consolas"/>
                <a:sym typeface="Consolas"/>
              </a:rPr>
              <a:t> input: </a:t>
            </a:r>
            <a:r>
              <a:rPr lang="en">
                <a:solidFill>
                  <a:srgbClr val="9900FF"/>
                </a:solidFill>
                <a:latin typeface="Consolas"/>
                <a:ea typeface="Consolas"/>
                <a:cs typeface="Consolas"/>
                <a:sym typeface="Consolas"/>
              </a:rPr>
              <a:t>${input}</a:t>
            </a:r>
            <a:r>
              <a:rPr lang="en">
                <a:latin typeface="Consolas"/>
                <a:ea typeface="Consolas"/>
                <a:cs typeface="Consolas"/>
                <a:sym typeface="Consolas"/>
              </a:rPr>
              <a:t> output:”  </a:t>
            </a:r>
            <a:endParaRPr>
              <a:latin typeface="Consolas"/>
              <a:ea typeface="Consolas"/>
              <a:cs typeface="Consolas"/>
              <a:sym typeface="Consolas"/>
            </a:endParaRPr>
          </a:p>
        </p:txBody>
      </p:sp>
      <p:sp>
        <p:nvSpPr>
          <p:cNvPr id="1037" name="Google Shape;1037;p96"/>
          <p:cNvSpPr txBox="1"/>
          <p:nvPr/>
        </p:nvSpPr>
        <p:spPr>
          <a:xfrm>
            <a:off x="2547100" y="3670000"/>
            <a:ext cx="10654000" cy="800179"/>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dirty="0">
                <a:latin typeface="Lato"/>
                <a:ea typeface="Lato"/>
                <a:cs typeface="Lato"/>
                <a:sym typeface="Lato"/>
              </a:rPr>
              <a:t>Encoded-input:</a:t>
            </a:r>
            <a:r>
              <a:rPr lang="en" dirty="0">
                <a:latin typeface="Consolas"/>
                <a:ea typeface="Consolas"/>
                <a:cs typeface="Consolas"/>
                <a:sym typeface="Consolas"/>
              </a:rPr>
              <a:t> “def: </a:t>
            </a:r>
            <a:r>
              <a:rPr lang="en" dirty="0">
                <a:solidFill>
                  <a:srgbClr val="9900FF"/>
                </a:solidFill>
                <a:latin typeface="Consolas"/>
                <a:ea typeface="Consolas"/>
                <a:cs typeface="Consolas"/>
                <a:sym typeface="Consolas"/>
              </a:rPr>
              <a:t>${def} </a:t>
            </a:r>
            <a:r>
              <a:rPr lang="en" dirty="0">
                <a:latin typeface="Consolas"/>
                <a:ea typeface="Consolas"/>
                <a:cs typeface="Consolas"/>
                <a:sym typeface="Consolas"/>
              </a:rPr>
              <a:t>prompt:</a:t>
            </a:r>
            <a:r>
              <a:rPr lang="en" dirty="0">
                <a:solidFill>
                  <a:srgbClr val="9900FF"/>
                </a:solidFill>
                <a:latin typeface="Consolas"/>
                <a:ea typeface="Consolas"/>
                <a:cs typeface="Consolas"/>
                <a:sym typeface="Consolas"/>
              </a:rPr>
              <a:t>${prompt}</a:t>
            </a:r>
            <a:r>
              <a:rPr lang="en" dirty="0">
                <a:latin typeface="Consolas"/>
                <a:ea typeface="Consolas"/>
                <a:cs typeface="Consolas"/>
                <a:sym typeface="Consolas"/>
              </a:rPr>
              <a:t> input: </a:t>
            </a:r>
            <a:r>
              <a:rPr lang="en" dirty="0">
                <a:solidFill>
                  <a:srgbClr val="9900FF"/>
                </a:solidFill>
                <a:latin typeface="Consolas"/>
                <a:ea typeface="Consolas"/>
                <a:cs typeface="Consolas"/>
                <a:sym typeface="Consolas"/>
              </a:rPr>
              <a:t>${input}</a:t>
            </a:r>
            <a:r>
              <a:rPr lang="en" dirty="0">
                <a:latin typeface="Consolas"/>
                <a:ea typeface="Consolas"/>
                <a:cs typeface="Consolas"/>
                <a:sym typeface="Consolas"/>
              </a:rPr>
              <a:t> output:”</a:t>
            </a:r>
            <a:endParaRPr dirty="0">
              <a:latin typeface="Consolas"/>
              <a:ea typeface="Consolas"/>
              <a:cs typeface="Consolas"/>
              <a:sym typeface="Consolas"/>
            </a:endParaRPr>
          </a:p>
          <a:p>
            <a:pPr>
              <a:spcBef>
                <a:spcPts val="0"/>
              </a:spcBef>
              <a:spcAft>
                <a:spcPts val="0"/>
              </a:spcAft>
            </a:pPr>
            <a:r>
              <a:rPr lang="en" dirty="0">
                <a:latin typeface="Consolas"/>
                <a:ea typeface="Consolas"/>
                <a:cs typeface="Consolas"/>
                <a:sym typeface="Consolas"/>
              </a:rPr>
              <a:t>  </a:t>
            </a:r>
            <a:endParaRPr dirty="0">
              <a:latin typeface="Consolas"/>
              <a:ea typeface="Consolas"/>
              <a:cs typeface="Consolas"/>
              <a:sym typeface="Consolas"/>
            </a:endParaRPr>
          </a:p>
        </p:txBody>
      </p:sp>
      <p:sp>
        <p:nvSpPr>
          <p:cNvPr id="1038" name="Google Shape;1038;p96"/>
          <p:cNvSpPr txBox="1"/>
          <p:nvPr/>
        </p:nvSpPr>
        <p:spPr>
          <a:xfrm>
            <a:off x="822000" y="2656901"/>
            <a:ext cx="8402800" cy="1429582"/>
          </a:xfrm>
          <a:prstGeom prst="rect">
            <a:avLst/>
          </a:prstGeom>
          <a:noFill/>
          <a:ln>
            <a:noFill/>
          </a:ln>
        </p:spPr>
        <p:txBody>
          <a:bodyPr spcFirstLastPara="1" wrap="square" lIns="121900" tIns="121900" rIns="121900" bIns="121900" anchor="t" anchorCtr="0">
            <a:spAutoFit/>
          </a:bodyPr>
          <a:lstStyle/>
          <a:p>
            <a:pPr marL="1219170" lvl="1" indent="-423323">
              <a:lnSpc>
                <a:spcPct val="115000"/>
              </a:lnSpc>
              <a:spcBef>
                <a:spcPts val="2133"/>
              </a:spcBef>
              <a:spcAft>
                <a:spcPts val="0"/>
              </a:spcAft>
              <a:buClr>
                <a:srgbClr val="0000FF"/>
              </a:buClr>
              <a:buSzPts val="1400"/>
              <a:buFont typeface="Lato"/>
              <a:buChar char="○"/>
            </a:pPr>
            <a:r>
              <a:rPr lang="en">
                <a:solidFill>
                  <a:srgbClr val="0000FF"/>
                </a:solidFill>
                <a:latin typeface="Lato"/>
                <a:ea typeface="Lato"/>
                <a:cs typeface="Lato"/>
                <a:sym typeface="Lato"/>
              </a:rPr>
              <a:t>Prompt</a:t>
            </a:r>
            <a:endParaRPr>
              <a:solidFill>
                <a:srgbClr val="0000FF"/>
              </a:solidFill>
              <a:latin typeface="Lato"/>
              <a:ea typeface="Lato"/>
              <a:cs typeface="Lato"/>
              <a:sym typeface="Lato"/>
            </a:endParaRPr>
          </a:p>
          <a:p>
            <a:pPr marL="1828754" lvl="2" indent="-423323">
              <a:lnSpc>
                <a:spcPct val="115000"/>
              </a:lnSpc>
              <a:spcBef>
                <a:spcPts val="0"/>
              </a:spcBef>
              <a:spcAft>
                <a:spcPts val="0"/>
              </a:spcAft>
              <a:buClr>
                <a:srgbClr val="0000FF"/>
              </a:buClr>
              <a:buSzPts val="1400"/>
              <a:buFont typeface="Lato"/>
              <a:buChar char="■"/>
            </a:pPr>
            <a:endParaRPr>
              <a:solidFill>
                <a:srgbClr val="0000FF"/>
              </a:solidFill>
              <a:latin typeface="Lato"/>
              <a:ea typeface="Lato"/>
              <a:cs typeface="Lato"/>
              <a:sym typeface="Lato"/>
            </a:endParaRPr>
          </a:p>
          <a:p>
            <a:pPr>
              <a:spcBef>
                <a:spcPts val="0"/>
              </a:spcBef>
              <a:spcAft>
                <a:spcPts val="0"/>
              </a:spcAft>
            </a:pPr>
            <a:endParaRPr>
              <a:latin typeface="Lato"/>
              <a:ea typeface="Lato"/>
              <a:cs typeface="Lato"/>
              <a:sym typeface="Lato"/>
            </a:endParaRPr>
          </a:p>
        </p:txBody>
      </p:sp>
      <p:sp>
        <p:nvSpPr>
          <p:cNvPr id="1039" name="Google Shape;1039;p96"/>
          <p:cNvSpPr txBox="1"/>
          <p:nvPr/>
        </p:nvSpPr>
        <p:spPr>
          <a:xfrm>
            <a:off x="822000" y="3344433"/>
            <a:ext cx="8267200" cy="2066679"/>
          </a:xfrm>
          <a:prstGeom prst="rect">
            <a:avLst/>
          </a:prstGeom>
          <a:noFill/>
          <a:ln>
            <a:noFill/>
          </a:ln>
        </p:spPr>
        <p:txBody>
          <a:bodyPr spcFirstLastPara="1" wrap="square" lIns="121900" tIns="121900" rIns="121900" bIns="121900" anchor="t" anchorCtr="0">
            <a:spAutoFit/>
          </a:bodyPr>
          <a:lstStyle/>
          <a:p>
            <a:pPr marL="1219170" lvl="1" indent="-423323">
              <a:lnSpc>
                <a:spcPct val="115000"/>
              </a:lnSpc>
              <a:spcBef>
                <a:spcPts val="2133"/>
              </a:spcBef>
              <a:spcAft>
                <a:spcPts val="0"/>
              </a:spcAft>
              <a:buClr>
                <a:srgbClr val="0000FF"/>
              </a:buClr>
              <a:buSzPts val="1400"/>
              <a:buFont typeface="Lato"/>
              <a:buChar char="○"/>
            </a:pPr>
            <a:r>
              <a:rPr lang="en">
                <a:solidFill>
                  <a:srgbClr val="0000FF"/>
                </a:solidFill>
                <a:latin typeface="Lato"/>
                <a:ea typeface="Lato"/>
                <a:cs typeface="Lato"/>
                <a:sym typeface="Lato"/>
              </a:rPr>
              <a:t>Prompt and Definition</a:t>
            </a:r>
            <a:endParaRPr>
              <a:solidFill>
                <a:srgbClr val="0000FF"/>
              </a:solidFill>
              <a:latin typeface="Lato"/>
              <a:ea typeface="Lato"/>
              <a:cs typeface="Lato"/>
              <a:sym typeface="Lato"/>
            </a:endParaRPr>
          </a:p>
          <a:p>
            <a:pPr marL="1828754" lvl="2" indent="-423323">
              <a:lnSpc>
                <a:spcPct val="115000"/>
              </a:lnSpc>
              <a:spcBef>
                <a:spcPts val="0"/>
              </a:spcBef>
              <a:spcAft>
                <a:spcPts val="0"/>
              </a:spcAft>
              <a:buClr>
                <a:srgbClr val="0000FF"/>
              </a:buClr>
              <a:buSzPts val="1400"/>
              <a:buFont typeface="Lato"/>
              <a:buChar char="■"/>
            </a:pPr>
            <a:endParaRPr>
              <a:solidFill>
                <a:srgbClr val="0000FF"/>
              </a:solidFill>
              <a:latin typeface="Lato"/>
              <a:ea typeface="Lato"/>
              <a:cs typeface="Lato"/>
              <a:sym typeface="Lato"/>
            </a:endParaRPr>
          </a:p>
          <a:p>
            <a:pPr marL="1219170" lvl="1" indent="-423323">
              <a:lnSpc>
                <a:spcPct val="115000"/>
              </a:lnSpc>
              <a:spcBef>
                <a:spcPts val="0"/>
              </a:spcBef>
              <a:spcAft>
                <a:spcPts val="0"/>
              </a:spcAft>
              <a:buClr>
                <a:srgbClr val="0000FF"/>
              </a:buClr>
              <a:buSzPts val="1400"/>
              <a:buFont typeface="Lato"/>
              <a:buChar char="○"/>
            </a:pPr>
            <a:r>
              <a:rPr lang="en">
                <a:solidFill>
                  <a:srgbClr val="0000FF"/>
                </a:solidFill>
                <a:latin typeface="Lato"/>
                <a:ea typeface="Lato"/>
                <a:cs typeface="Lato"/>
                <a:sym typeface="Lato"/>
              </a:rPr>
              <a:t>Positive Examples only</a:t>
            </a:r>
            <a:endParaRPr>
              <a:solidFill>
                <a:srgbClr val="0000FF"/>
              </a:solidFill>
              <a:latin typeface="Lato"/>
              <a:ea typeface="Lato"/>
              <a:cs typeface="Lato"/>
              <a:sym typeface="Lato"/>
            </a:endParaRPr>
          </a:p>
          <a:p>
            <a:pPr marL="1219170" lvl="1" indent="-423323">
              <a:lnSpc>
                <a:spcPct val="115000"/>
              </a:lnSpc>
              <a:spcBef>
                <a:spcPts val="0"/>
              </a:spcBef>
              <a:spcAft>
                <a:spcPts val="0"/>
              </a:spcAft>
              <a:buClr>
                <a:srgbClr val="0000FF"/>
              </a:buClr>
              <a:buSzPts val="1400"/>
              <a:buFont typeface="Lato"/>
              <a:buChar char="○"/>
            </a:pPr>
            <a:r>
              <a:rPr lang="en">
                <a:solidFill>
                  <a:srgbClr val="0000FF"/>
                </a:solidFill>
                <a:latin typeface="Lato"/>
                <a:ea typeface="Lato"/>
                <a:cs typeface="Lato"/>
                <a:sym typeface="Lato"/>
              </a:rPr>
              <a:t>All Instructions</a:t>
            </a:r>
            <a:endParaRPr>
              <a:solidFill>
                <a:srgbClr val="0000FF"/>
              </a:solidFill>
              <a:latin typeface="Lato"/>
              <a:ea typeface="Lato"/>
              <a:cs typeface="Lato"/>
              <a:sym typeface="Lato"/>
            </a:endParaRPr>
          </a:p>
          <a:p>
            <a:pPr>
              <a:spcBef>
                <a:spcPts val="0"/>
              </a:spcBef>
              <a:spcAft>
                <a:spcPts val="0"/>
              </a:spcAft>
            </a:pPr>
            <a:endParaRPr>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1000"/>
                                        <p:tgtEl>
                                          <p:spTgt spid="10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Effect transition="in" filter="fade">
                                      <p:cBhvr>
                                        <p:cTn id="12" dur="1000"/>
                                        <p:tgtEl>
                                          <p:spTgt spid="10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fade">
                                      <p:cBhvr>
                                        <p:cTn id="17" dur="10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9"/>
                                        </p:tgtEl>
                                        <p:attrNameLst>
                                          <p:attrName>style.visibility</p:attrName>
                                        </p:attrNameLst>
                                      </p:cBhvr>
                                      <p:to>
                                        <p:strVal val="visible"/>
                                      </p:to>
                                    </p:set>
                                    <p:animEffect transition="in" filter="fade">
                                      <p:cBhvr>
                                        <p:cTn id="27" dur="1000"/>
                                        <p:tgtEl>
                                          <p:spTgt spid="1039"/>
                                        </p:tgtEl>
                                      </p:cBhvr>
                                    </p:animEffect>
                                  </p:childTnLst>
                                </p:cTn>
                              </p:par>
                              <p:par>
                                <p:cTn id="28" presetID="10" presetClass="entr" presetSubtype="0" fill="hold" nodeType="withEffect">
                                  <p:stCondLst>
                                    <p:cond delay="0"/>
                                  </p:stCondLst>
                                  <p:childTnLst>
                                    <p:set>
                                      <p:cBhvr>
                                        <p:cTn id="29" dur="1" fill="hold">
                                          <p:stCondLst>
                                            <p:cond delay="0"/>
                                          </p:stCondLst>
                                        </p:cTn>
                                        <p:tgtEl>
                                          <p:spTgt spid="1037"/>
                                        </p:tgtEl>
                                        <p:attrNameLst>
                                          <p:attrName>style.visibility</p:attrName>
                                        </p:attrNameLst>
                                      </p:cBhvr>
                                      <p:to>
                                        <p:strVal val="visible"/>
                                      </p:to>
                                    </p:set>
                                    <p:animEffect transition="in" filter="fade">
                                      <p:cBhvr>
                                        <p:cTn id="30" dur="10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1CEE-F810-7E41-A23E-DE54E8DDD96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A966013-77CD-A346-93DA-519B779202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9BAB50-E3B0-9A4B-97CE-1BA4A53AA6AE}"/>
              </a:ext>
            </a:extLst>
          </p:cNvPr>
          <p:cNvSpPr>
            <a:spLocks noGrp="1"/>
          </p:cNvSpPr>
          <p:nvPr>
            <p:ph type="sldNum" idx="12"/>
          </p:nvPr>
        </p:nvSpPr>
        <p:spPr/>
        <p:txBody>
          <a:bodyPr/>
          <a:lstStyle/>
          <a:p>
            <a:fld id="{00000000-1234-1234-1234-123412341234}" type="slidenum">
              <a:rPr lang="en" smtClean="0"/>
              <a:pPr/>
              <a:t>138</a:t>
            </a:fld>
            <a:endParaRPr lang="en"/>
          </a:p>
        </p:txBody>
      </p:sp>
      <p:sp>
        <p:nvSpPr>
          <p:cNvPr id="5" name="Google Shape;1037;p96">
            <a:extLst>
              <a:ext uri="{FF2B5EF4-FFF2-40B4-BE49-F238E27FC236}">
                <a16:creationId xmlns:a16="http://schemas.microsoft.com/office/drawing/2014/main" id="{A65F94DD-C2F0-F84E-A4B9-B30D1C55D40D}"/>
              </a:ext>
            </a:extLst>
          </p:cNvPr>
          <p:cNvSpPr txBox="1"/>
          <p:nvPr/>
        </p:nvSpPr>
        <p:spPr>
          <a:xfrm>
            <a:off x="1406789" y="2927724"/>
            <a:ext cx="8350397" cy="246217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dirty="0">
                <a:latin typeface="Consolas"/>
                <a:ea typeface="Consolas"/>
                <a:cs typeface="Consolas"/>
                <a:sym typeface="Consolas"/>
              </a:rPr>
              <a:t>“definition: </a:t>
            </a:r>
            <a:r>
              <a:rPr lang="en" dirty="0">
                <a:solidFill>
                  <a:srgbClr val="9900FF"/>
                </a:solidFill>
                <a:latin typeface="Consolas"/>
                <a:ea typeface="Consolas"/>
                <a:cs typeface="Consolas"/>
                <a:sym typeface="Consolas"/>
              </a:rPr>
              <a:t>${def} </a:t>
            </a:r>
          </a:p>
          <a:p>
            <a:pPr>
              <a:spcBef>
                <a:spcPts val="0"/>
              </a:spcBef>
              <a:spcAft>
                <a:spcPts val="0"/>
              </a:spcAft>
            </a:pPr>
            <a:r>
              <a:rPr lang="en-US" dirty="0">
                <a:latin typeface="Consolas"/>
                <a:ea typeface="Consolas"/>
                <a:cs typeface="Consolas"/>
                <a:sym typeface="Consolas"/>
              </a:rPr>
              <a:t> things to avoid</a:t>
            </a:r>
            <a:r>
              <a:rPr lang="en" dirty="0">
                <a:latin typeface="Consolas"/>
                <a:ea typeface="Consolas"/>
                <a:cs typeface="Consolas"/>
                <a:sym typeface="Consolas"/>
              </a:rPr>
              <a:t>: </a:t>
            </a:r>
            <a:r>
              <a:rPr lang="en" dirty="0">
                <a:solidFill>
                  <a:srgbClr val="9900FF"/>
                </a:solidFill>
                <a:latin typeface="Consolas"/>
                <a:ea typeface="Consolas"/>
                <a:cs typeface="Consolas"/>
                <a:sym typeface="Consolas"/>
              </a:rPr>
              <a:t>${avoid} </a:t>
            </a:r>
          </a:p>
          <a:p>
            <a:pPr>
              <a:spcBef>
                <a:spcPts val="0"/>
              </a:spcBef>
              <a:spcAft>
                <a:spcPts val="0"/>
              </a:spcAft>
            </a:pPr>
            <a:r>
              <a:rPr lang="en-US" dirty="0">
                <a:latin typeface="Consolas"/>
                <a:ea typeface="Consolas"/>
                <a:cs typeface="Consolas"/>
                <a:sym typeface="Consolas"/>
              </a:rPr>
              <a:t> emphasis/caution</a:t>
            </a:r>
            <a:r>
              <a:rPr lang="en" dirty="0">
                <a:latin typeface="Consolas"/>
                <a:ea typeface="Consolas"/>
                <a:cs typeface="Consolas"/>
                <a:sym typeface="Consolas"/>
              </a:rPr>
              <a:t>: </a:t>
            </a:r>
            <a:r>
              <a:rPr lang="en" dirty="0">
                <a:solidFill>
                  <a:srgbClr val="9900FF"/>
                </a:solidFill>
                <a:latin typeface="Consolas"/>
                <a:ea typeface="Consolas"/>
                <a:cs typeface="Consolas"/>
                <a:sym typeface="Consolas"/>
              </a:rPr>
              <a:t>${emphasis} </a:t>
            </a:r>
            <a:endParaRPr lang="en" dirty="0">
              <a:latin typeface="Consolas"/>
              <a:ea typeface="Consolas"/>
              <a:cs typeface="Consolas"/>
              <a:sym typeface="Consolas"/>
            </a:endParaRPr>
          </a:p>
          <a:p>
            <a:pPr>
              <a:spcBef>
                <a:spcPts val="0"/>
              </a:spcBef>
              <a:spcAft>
                <a:spcPts val="0"/>
              </a:spcAft>
            </a:pPr>
            <a:r>
              <a:rPr lang="en-US" dirty="0">
                <a:latin typeface="Consolas"/>
                <a:ea typeface="Consolas"/>
                <a:cs typeface="Consolas"/>
                <a:sym typeface="Consolas"/>
              </a:rPr>
              <a:t> Positive example1</a:t>
            </a:r>
            <a:r>
              <a:rPr lang="en" dirty="0">
                <a:latin typeface="Consolas"/>
                <a:ea typeface="Consolas"/>
                <a:cs typeface="Consolas"/>
                <a:sym typeface="Consolas"/>
              </a:rPr>
              <a:t>:</a:t>
            </a:r>
          </a:p>
          <a:p>
            <a:pPr>
              <a:spcBef>
                <a:spcPts val="0"/>
              </a:spcBef>
              <a:spcAft>
                <a:spcPts val="0"/>
              </a:spcAft>
            </a:pPr>
            <a:r>
              <a:rPr lang="en" dirty="0">
                <a:latin typeface="Consolas"/>
                <a:ea typeface="Consolas"/>
                <a:cs typeface="Consolas"/>
                <a:sym typeface="Consolas"/>
              </a:rPr>
              <a:t>   input: </a:t>
            </a:r>
            <a:r>
              <a:rPr lang="en" dirty="0">
                <a:solidFill>
                  <a:srgbClr val="9900FF"/>
                </a:solidFill>
                <a:latin typeface="Consolas"/>
                <a:ea typeface="Consolas"/>
                <a:cs typeface="Consolas"/>
                <a:sym typeface="Consolas"/>
              </a:rPr>
              <a:t>${</a:t>
            </a:r>
            <a:r>
              <a:rPr lang="en" dirty="0" err="1">
                <a:solidFill>
                  <a:srgbClr val="9900FF"/>
                </a:solidFill>
                <a:latin typeface="Consolas"/>
                <a:ea typeface="Consolas"/>
                <a:cs typeface="Consolas"/>
                <a:sym typeface="Consolas"/>
              </a:rPr>
              <a:t>ex_in</a:t>
            </a:r>
            <a:r>
              <a:rPr lang="en" dirty="0">
                <a:solidFill>
                  <a:srgbClr val="9900FF"/>
                </a:solidFill>
                <a:latin typeface="Consolas"/>
                <a:ea typeface="Consolas"/>
                <a:cs typeface="Consolas"/>
                <a:sym typeface="Consolas"/>
              </a:rPr>
              <a:t>}</a:t>
            </a:r>
            <a:r>
              <a:rPr lang="en" dirty="0">
                <a:latin typeface="Consolas"/>
                <a:ea typeface="Consolas"/>
                <a:cs typeface="Consolas"/>
                <a:sym typeface="Consolas"/>
              </a:rPr>
              <a:t>, output: </a:t>
            </a:r>
            <a:r>
              <a:rPr lang="en" dirty="0">
                <a:solidFill>
                  <a:srgbClr val="9900FF"/>
                </a:solidFill>
                <a:latin typeface="Consolas"/>
                <a:ea typeface="Consolas"/>
                <a:cs typeface="Consolas"/>
                <a:sym typeface="Consolas"/>
              </a:rPr>
              <a:t>${</a:t>
            </a:r>
            <a:r>
              <a:rPr lang="en" dirty="0" err="1">
                <a:solidFill>
                  <a:srgbClr val="9900FF"/>
                </a:solidFill>
                <a:latin typeface="Consolas"/>
                <a:ea typeface="Consolas"/>
                <a:cs typeface="Consolas"/>
                <a:sym typeface="Consolas"/>
              </a:rPr>
              <a:t>ex_out</a:t>
            </a:r>
            <a:r>
              <a:rPr lang="en" dirty="0">
                <a:solidFill>
                  <a:srgbClr val="9900FF"/>
                </a:solidFill>
                <a:latin typeface="Consolas"/>
                <a:ea typeface="Consolas"/>
                <a:cs typeface="Consolas"/>
                <a:sym typeface="Consolas"/>
              </a:rPr>
              <a:t>}</a:t>
            </a:r>
            <a:r>
              <a:rPr lang="en" dirty="0">
                <a:latin typeface="Consolas"/>
                <a:ea typeface="Consolas"/>
                <a:cs typeface="Consolas"/>
                <a:sym typeface="Consolas"/>
              </a:rPr>
              <a:t>, reason: </a:t>
            </a:r>
            <a:r>
              <a:rPr lang="en" dirty="0">
                <a:solidFill>
                  <a:srgbClr val="9900FF"/>
                </a:solidFill>
                <a:latin typeface="Consolas"/>
                <a:ea typeface="Consolas"/>
                <a:cs typeface="Consolas"/>
                <a:sym typeface="Consolas"/>
              </a:rPr>
              <a:t>${</a:t>
            </a:r>
            <a:r>
              <a:rPr lang="en" dirty="0" err="1">
                <a:solidFill>
                  <a:srgbClr val="9900FF"/>
                </a:solidFill>
                <a:latin typeface="Consolas"/>
                <a:ea typeface="Consolas"/>
                <a:cs typeface="Consolas"/>
                <a:sym typeface="Consolas"/>
              </a:rPr>
              <a:t>ex_reas</a:t>
            </a:r>
            <a:r>
              <a:rPr lang="en" dirty="0">
                <a:solidFill>
                  <a:srgbClr val="9900FF"/>
                </a:solidFill>
                <a:latin typeface="Consolas"/>
                <a:ea typeface="Consolas"/>
                <a:cs typeface="Consolas"/>
                <a:sym typeface="Consolas"/>
              </a:rPr>
              <a:t>}</a:t>
            </a:r>
            <a:endParaRPr lang="en" dirty="0">
              <a:latin typeface="Consolas"/>
              <a:ea typeface="Consolas"/>
              <a:cs typeface="Consolas"/>
              <a:sym typeface="Consolas"/>
            </a:endParaRPr>
          </a:p>
          <a:p>
            <a:pPr>
              <a:spcBef>
                <a:spcPts val="0"/>
              </a:spcBef>
              <a:spcAft>
                <a:spcPts val="0"/>
              </a:spcAft>
            </a:pPr>
            <a:r>
              <a:rPr lang="en" dirty="0">
                <a:latin typeface="Consolas"/>
                <a:ea typeface="Consolas"/>
                <a:cs typeface="Consolas"/>
                <a:sym typeface="Consolas"/>
              </a:rPr>
              <a:t> prompt:</a:t>
            </a:r>
            <a:r>
              <a:rPr lang="en" dirty="0">
                <a:solidFill>
                  <a:srgbClr val="9900FF"/>
                </a:solidFill>
                <a:latin typeface="Consolas"/>
                <a:ea typeface="Consolas"/>
                <a:cs typeface="Consolas"/>
                <a:sym typeface="Consolas"/>
              </a:rPr>
              <a:t>${prompt}</a:t>
            </a:r>
            <a:r>
              <a:rPr lang="en" dirty="0">
                <a:latin typeface="Consolas"/>
                <a:ea typeface="Consolas"/>
                <a:cs typeface="Consolas"/>
                <a:sym typeface="Consolas"/>
              </a:rPr>
              <a:t> </a:t>
            </a:r>
          </a:p>
          <a:p>
            <a:pPr>
              <a:spcBef>
                <a:spcPts val="0"/>
              </a:spcBef>
              <a:spcAft>
                <a:spcPts val="0"/>
              </a:spcAft>
            </a:pPr>
            <a:r>
              <a:rPr lang="en" dirty="0">
                <a:latin typeface="Consolas"/>
                <a:ea typeface="Consolas"/>
                <a:cs typeface="Consolas"/>
                <a:sym typeface="Consolas"/>
              </a:rPr>
              <a:t> input: </a:t>
            </a:r>
            <a:r>
              <a:rPr lang="en" dirty="0">
                <a:solidFill>
                  <a:srgbClr val="9900FF"/>
                </a:solidFill>
                <a:latin typeface="Consolas"/>
                <a:ea typeface="Consolas"/>
                <a:cs typeface="Consolas"/>
                <a:sym typeface="Consolas"/>
              </a:rPr>
              <a:t>${input}</a:t>
            </a:r>
            <a:r>
              <a:rPr lang="en" dirty="0">
                <a:latin typeface="Consolas"/>
                <a:ea typeface="Consolas"/>
                <a:cs typeface="Consolas"/>
                <a:sym typeface="Consolas"/>
              </a:rPr>
              <a:t> </a:t>
            </a:r>
          </a:p>
          <a:p>
            <a:pPr>
              <a:spcBef>
                <a:spcPts val="0"/>
              </a:spcBef>
              <a:spcAft>
                <a:spcPts val="0"/>
              </a:spcAft>
            </a:pPr>
            <a:r>
              <a:rPr lang="en" dirty="0">
                <a:latin typeface="Consolas"/>
                <a:ea typeface="Consolas"/>
                <a:cs typeface="Consolas"/>
                <a:sym typeface="Consolas"/>
              </a:rPr>
              <a:t> output:”</a:t>
            </a:r>
            <a:endParaRPr dirty="0">
              <a:latin typeface="Consolas"/>
              <a:ea typeface="Consolas"/>
              <a:cs typeface="Consolas"/>
              <a:sym typeface="Consolas"/>
            </a:endParaRPr>
          </a:p>
        </p:txBody>
      </p:sp>
    </p:spTree>
    <p:extLst>
      <p:ext uri="{BB962C8B-B14F-4D97-AF65-F5344CB8AC3E}">
        <p14:creationId xmlns:p14="http://schemas.microsoft.com/office/powerpoint/2010/main" val="20863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07FA-4987-6D4F-9CC0-BCAF41943D39}"/>
              </a:ext>
            </a:extLst>
          </p:cNvPr>
          <p:cNvSpPr>
            <a:spLocks noGrp="1"/>
          </p:cNvSpPr>
          <p:nvPr>
            <p:ph type="title"/>
          </p:nvPr>
        </p:nvSpPr>
        <p:spPr/>
        <p:txBody>
          <a:bodyPr/>
          <a:lstStyle/>
          <a:p>
            <a:r>
              <a:rPr lang="en-US" dirty="0"/>
              <a:t>Format-Specific Model Design</a:t>
            </a:r>
          </a:p>
        </p:txBody>
      </p:sp>
      <p:sp>
        <p:nvSpPr>
          <p:cNvPr id="4" name="Rounded Rectangle 3">
            <a:extLst>
              <a:ext uri="{FF2B5EF4-FFF2-40B4-BE49-F238E27FC236}">
                <a16:creationId xmlns:a16="http://schemas.microsoft.com/office/drawing/2014/main" id="{29923198-89B8-E045-9A02-6BE30F5490AC}"/>
              </a:ext>
            </a:extLst>
          </p:cNvPr>
          <p:cNvSpPr/>
          <p:nvPr/>
        </p:nvSpPr>
        <p:spPr>
          <a:xfrm>
            <a:off x="1557843" y="2563102"/>
            <a:ext cx="2936441" cy="3114488"/>
          </a:xfrm>
          <a:prstGeom prst="roundRect">
            <a:avLst/>
          </a:prstGeom>
          <a:solidFill>
            <a:srgbClr val="FFFE1A">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66CB49E-D374-4D4B-B7B8-A5792BF024D9}"/>
              </a:ext>
            </a:extLst>
          </p:cNvPr>
          <p:cNvGrpSpPr/>
          <p:nvPr/>
        </p:nvGrpSpPr>
        <p:grpSpPr>
          <a:xfrm>
            <a:off x="1227991" y="3353397"/>
            <a:ext cx="308034" cy="1462135"/>
            <a:chOff x="959667" y="3388037"/>
            <a:chExt cx="464019" cy="1462135"/>
          </a:xfrm>
        </p:grpSpPr>
        <p:cxnSp>
          <p:nvCxnSpPr>
            <p:cNvPr id="6" name="Straight Arrow Connector 5">
              <a:extLst>
                <a:ext uri="{FF2B5EF4-FFF2-40B4-BE49-F238E27FC236}">
                  <a16:creationId xmlns:a16="http://schemas.microsoft.com/office/drawing/2014/main" id="{6FD96F91-8AE8-624E-A6C8-B32A1AD4FFE5}"/>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965EDB6E-AB3D-F248-8FA4-4BEAC4FCA758}"/>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86430D7D-5576-1A4F-B3BD-2FBF7A5E442C}"/>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9922BA56-E4D4-D042-B164-A6B74C6ED681}"/>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10" name="Picture 9">
            <a:extLst>
              <a:ext uri="{FF2B5EF4-FFF2-40B4-BE49-F238E27FC236}">
                <a16:creationId xmlns:a16="http://schemas.microsoft.com/office/drawing/2014/main" id="{F5695A3C-4D5E-334A-80A5-25205BBAF7BE}"/>
              </a:ext>
            </a:extLst>
          </p:cNvPr>
          <p:cNvPicPr>
            <a:picLocks noChangeAspect="1"/>
          </p:cNvPicPr>
          <p:nvPr/>
        </p:nvPicPr>
        <p:blipFill>
          <a:blip r:embed="rId3"/>
          <a:stretch>
            <a:fillRect/>
          </a:stretch>
        </p:blipFill>
        <p:spPr>
          <a:xfrm>
            <a:off x="1844629" y="3133426"/>
            <a:ext cx="2319802" cy="2009741"/>
          </a:xfrm>
          <a:prstGeom prst="rect">
            <a:avLst/>
          </a:prstGeom>
        </p:spPr>
      </p:pic>
      <p:sp>
        <p:nvSpPr>
          <p:cNvPr id="11" name="Rounded Rectangle 10">
            <a:extLst>
              <a:ext uri="{FF2B5EF4-FFF2-40B4-BE49-F238E27FC236}">
                <a16:creationId xmlns:a16="http://schemas.microsoft.com/office/drawing/2014/main" id="{F4053047-5677-CA46-886B-49F8BC69E464}"/>
              </a:ext>
            </a:extLst>
          </p:cNvPr>
          <p:cNvSpPr/>
          <p:nvPr/>
        </p:nvSpPr>
        <p:spPr>
          <a:xfrm>
            <a:off x="411424" y="3133426"/>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dirty="0">
                <a:solidFill>
                  <a:schemeClr val="tx1"/>
                </a:solidFill>
              </a:rPr>
              <a:t>Input</a:t>
            </a:r>
          </a:p>
        </p:txBody>
      </p:sp>
      <p:sp>
        <p:nvSpPr>
          <p:cNvPr id="12" name="Rounded Rectangle 11">
            <a:extLst>
              <a:ext uri="{FF2B5EF4-FFF2-40B4-BE49-F238E27FC236}">
                <a16:creationId xmlns:a16="http://schemas.microsoft.com/office/drawing/2014/main" id="{9F0BEC09-FA2B-1847-9454-3E561140FCAF}"/>
              </a:ext>
            </a:extLst>
          </p:cNvPr>
          <p:cNvSpPr/>
          <p:nvPr/>
        </p:nvSpPr>
        <p:spPr>
          <a:xfrm>
            <a:off x="4832114" y="3164758"/>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lang="en-US" sz="1400" dirty="0">
                <a:solidFill>
                  <a:schemeClr val="tx1"/>
                </a:solidFill>
              </a:rPr>
              <a:t>Task-specific layer</a:t>
            </a:r>
          </a:p>
        </p:txBody>
      </p:sp>
      <p:grpSp>
        <p:nvGrpSpPr>
          <p:cNvPr id="13" name="Group 12">
            <a:extLst>
              <a:ext uri="{FF2B5EF4-FFF2-40B4-BE49-F238E27FC236}">
                <a16:creationId xmlns:a16="http://schemas.microsoft.com/office/drawing/2014/main" id="{EED2642B-F7BE-B74C-8380-3B3BCFDAC622}"/>
              </a:ext>
            </a:extLst>
          </p:cNvPr>
          <p:cNvGrpSpPr/>
          <p:nvPr/>
        </p:nvGrpSpPr>
        <p:grpSpPr>
          <a:xfrm>
            <a:off x="4492176" y="3347529"/>
            <a:ext cx="308034" cy="1462135"/>
            <a:chOff x="959667" y="3388037"/>
            <a:chExt cx="464019" cy="1462135"/>
          </a:xfrm>
        </p:grpSpPr>
        <p:cxnSp>
          <p:nvCxnSpPr>
            <p:cNvPr id="14" name="Straight Arrow Connector 13">
              <a:extLst>
                <a:ext uri="{FF2B5EF4-FFF2-40B4-BE49-F238E27FC236}">
                  <a16:creationId xmlns:a16="http://schemas.microsoft.com/office/drawing/2014/main" id="{60594D5B-4942-CD4F-9C8C-C69CC6074B55}"/>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479E1C7-A868-4D4D-9096-254C9A34A17B}"/>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6B8068E-A57C-2541-8A7C-689DBE59632A}"/>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5DD0C3B-2C76-FA43-B991-3594A97B3FF7}"/>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9" name="Rectangular Callout 18">
            <a:extLst>
              <a:ext uri="{FF2B5EF4-FFF2-40B4-BE49-F238E27FC236}">
                <a16:creationId xmlns:a16="http://schemas.microsoft.com/office/drawing/2014/main" id="{EFB1D24F-7272-0A43-BD31-3DBB723AEDB2}"/>
              </a:ext>
            </a:extLst>
          </p:cNvPr>
          <p:cNvSpPr/>
          <p:nvPr/>
        </p:nvSpPr>
        <p:spPr>
          <a:xfrm>
            <a:off x="3962399" y="5743943"/>
            <a:ext cx="1833762" cy="751114"/>
          </a:xfrm>
          <a:prstGeom prst="wedgeRectCallout">
            <a:avLst>
              <a:gd name="adj1" fmla="val 17827"/>
              <a:gd name="adj2" fmla="val -115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Dataset-specific assumptions 😢</a:t>
            </a:r>
          </a:p>
        </p:txBody>
      </p:sp>
      <p:graphicFrame>
        <p:nvGraphicFramePr>
          <p:cNvPr id="22" name="Table 21">
            <a:extLst>
              <a:ext uri="{FF2B5EF4-FFF2-40B4-BE49-F238E27FC236}">
                <a16:creationId xmlns:a16="http://schemas.microsoft.com/office/drawing/2014/main" id="{BFA24205-0E25-A349-8529-E759A603537D}"/>
              </a:ext>
            </a:extLst>
          </p:cNvPr>
          <p:cNvGraphicFramePr>
            <a:graphicFrameLocks noGrp="1"/>
          </p:cNvGraphicFramePr>
          <p:nvPr>
            <p:extLst>
              <p:ext uri="{D42A27DB-BD31-4B8C-83A1-F6EECF244321}">
                <p14:modId xmlns:p14="http://schemas.microsoft.com/office/powerpoint/2010/main" val="3760380255"/>
              </p:ext>
            </p:extLst>
          </p:nvPr>
        </p:nvGraphicFramePr>
        <p:xfrm>
          <a:off x="6210889" y="3384396"/>
          <a:ext cx="5718352" cy="2661920"/>
        </p:xfrm>
        <a:graphic>
          <a:graphicData uri="http://schemas.openxmlformats.org/drawingml/2006/table">
            <a:tbl>
              <a:tblPr firstRow="1" bandRow="1">
                <a:tableStyleId>{5C22544A-7EE6-4342-B048-85BDC9FD1C3A}</a:tableStyleId>
              </a:tblPr>
              <a:tblGrid>
                <a:gridCol w="2198240">
                  <a:extLst>
                    <a:ext uri="{9D8B030D-6E8A-4147-A177-3AD203B41FA5}">
                      <a16:colId xmlns:a16="http://schemas.microsoft.com/office/drawing/2014/main" val="243073372"/>
                    </a:ext>
                  </a:extLst>
                </a:gridCol>
                <a:gridCol w="3520112">
                  <a:extLst>
                    <a:ext uri="{9D8B030D-6E8A-4147-A177-3AD203B41FA5}">
                      <a16:colId xmlns:a16="http://schemas.microsoft.com/office/drawing/2014/main" val="4068774688"/>
                    </a:ext>
                  </a:extLst>
                </a:gridCol>
              </a:tblGrid>
              <a:tr h="370840">
                <a:tc>
                  <a:txBody>
                    <a:bodyPr/>
                    <a:lstStyle/>
                    <a:p>
                      <a:pPr algn="ctr"/>
                      <a:r>
                        <a:rPr lang="en-US" dirty="0"/>
                        <a:t>format</a:t>
                      </a:r>
                    </a:p>
                  </a:txBody>
                  <a:tcPr/>
                </a:tc>
                <a:tc>
                  <a:txBody>
                    <a:bodyPr/>
                    <a:lstStyle/>
                    <a:p>
                      <a:pPr algn="ctr"/>
                      <a:r>
                        <a:rPr lang="en-US" dirty="0"/>
                        <a:t>assumption</a:t>
                      </a:r>
                    </a:p>
                  </a:txBody>
                  <a:tcPr/>
                </a:tc>
                <a:extLst>
                  <a:ext uri="{0D108BD9-81ED-4DB2-BD59-A6C34878D82A}">
                    <a16:rowId xmlns:a16="http://schemas.microsoft.com/office/drawing/2014/main" val="117047485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Yes/No QA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itchFamily="2" charset="2"/>
                      </a:endParaRPr>
                    </a:p>
                  </a:txBody>
                  <a:tcPr/>
                </a:tc>
                <a:extLst>
                  <a:ext uri="{0D108BD9-81ED-4DB2-BD59-A6C34878D82A}">
                    <a16:rowId xmlns:a16="http://schemas.microsoft.com/office/drawing/2014/main" val="512712009"/>
                  </a:ext>
                </a:extLst>
              </a:tr>
              <a:tr h="465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ym typeface="Wingdings" pitchFamily="2" charset="2"/>
                        </a:rPr>
                        <a:t>Multiple-choice QA</a:t>
                      </a:r>
                    </a:p>
                  </a:txBody>
                  <a:tcPr/>
                </a:tc>
                <a:tc>
                  <a:txBody>
                    <a:bodyPr/>
                    <a:lstStyle/>
                    <a:p>
                      <a:br>
                        <a:rPr lang="en-US" dirty="0"/>
                      </a:br>
                      <a:endParaRPr lang="en-US" dirty="0"/>
                    </a:p>
                  </a:txBody>
                  <a:tcPr/>
                </a:tc>
                <a:extLst>
                  <a:ext uri="{0D108BD9-81ED-4DB2-BD59-A6C34878D82A}">
                    <a16:rowId xmlns:a16="http://schemas.microsoft.com/office/drawing/2014/main" val="9723672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ym typeface="Wingdings" pitchFamily="2" charset="2"/>
                        </a:rPr>
                        <a:t>Extractive QA</a:t>
                      </a:r>
                    </a:p>
                  </a:txBody>
                  <a:tcPr/>
                </a:tc>
                <a:tc>
                  <a:txBody>
                    <a:bodyPr/>
                    <a:lstStyle/>
                    <a:p>
                      <a:br>
                        <a:rPr lang="en-US" dirty="0"/>
                      </a:br>
                      <a:endParaRPr lang="en-US" dirty="0"/>
                    </a:p>
                  </a:txBody>
                  <a:tcPr/>
                </a:tc>
                <a:extLst>
                  <a:ext uri="{0D108BD9-81ED-4DB2-BD59-A6C34878D82A}">
                    <a16:rowId xmlns:a16="http://schemas.microsoft.com/office/drawing/2014/main" val="236699149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Abstractive QA</a:t>
                      </a:r>
                      <a:endParaRPr lang="en-US" sz="1800" dirty="0">
                        <a:sym typeface="Wingdings" pitchFamily="2" charset="2"/>
                      </a:endParaRPr>
                    </a:p>
                  </a:txBody>
                  <a:tcPr/>
                </a:tc>
                <a:tc>
                  <a:txBody>
                    <a:bodyPr/>
                    <a:lstStyle/>
                    <a:p>
                      <a:br>
                        <a:rPr lang="en-US" dirty="0"/>
                      </a:br>
                      <a:endParaRPr lang="en-US" dirty="0"/>
                    </a:p>
                  </a:txBody>
                  <a:tcPr/>
                </a:tc>
                <a:extLst>
                  <a:ext uri="{0D108BD9-81ED-4DB2-BD59-A6C34878D82A}">
                    <a16:rowId xmlns:a16="http://schemas.microsoft.com/office/drawing/2014/main" val="82591444"/>
                  </a:ext>
                </a:extLst>
              </a:tr>
            </a:tbl>
          </a:graphicData>
        </a:graphic>
      </p:graphicFrame>
      <p:sp>
        <p:nvSpPr>
          <p:cNvPr id="24" name="Rectangle 23">
            <a:extLst>
              <a:ext uri="{FF2B5EF4-FFF2-40B4-BE49-F238E27FC236}">
                <a16:creationId xmlns:a16="http://schemas.microsoft.com/office/drawing/2014/main" id="{2DC9CC5F-7231-334D-B3A8-5AFFFF07F63E}"/>
              </a:ext>
            </a:extLst>
          </p:cNvPr>
          <p:cNvSpPr/>
          <p:nvPr/>
        </p:nvSpPr>
        <p:spPr>
          <a:xfrm>
            <a:off x="8401413" y="3749335"/>
            <a:ext cx="3527828" cy="338554"/>
          </a:xfrm>
          <a:prstGeom prst="rect">
            <a:avLst/>
          </a:prstGeom>
        </p:spPr>
        <p:txBody>
          <a:bodyPr wrap="square">
            <a:spAutoFit/>
          </a:bodyPr>
          <a:lstStyle/>
          <a:p>
            <a:pPr lvl="0" algn="ctr" eaLnBrk="1" fontAlgn="auto" hangingPunct="1">
              <a:spcBef>
                <a:spcPts val="0"/>
              </a:spcBef>
              <a:spcAft>
                <a:spcPts val="0"/>
              </a:spcAft>
              <a:defRPr/>
            </a:pPr>
            <a:r>
              <a:rPr lang="en-US" sz="1600" i="1" dirty="0">
                <a:sym typeface="Wingdings" pitchFamily="2" charset="2"/>
              </a:rPr>
              <a:t>binary output </a:t>
            </a:r>
          </a:p>
        </p:txBody>
      </p:sp>
      <p:sp>
        <p:nvSpPr>
          <p:cNvPr id="25" name="Rectangle 24">
            <a:extLst>
              <a:ext uri="{FF2B5EF4-FFF2-40B4-BE49-F238E27FC236}">
                <a16:creationId xmlns:a16="http://schemas.microsoft.com/office/drawing/2014/main" id="{FE6ABEE1-A13A-3A48-B276-50FEB680C428}"/>
              </a:ext>
            </a:extLst>
          </p:cNvPr>
          <p:cNvSpPr/>
          <p:nvPr/>
        </p:nvSpPr>
        <p:spPr>
          <a:xfrm>
            <a:off x="8383741" y="4265434"/>
            <a:ext cx="3650604" cy="323165"/>
          </a:xfrm>
          <a:prstGeom prst="rect">
            <a:avLst/>
          </a:prstGeom>
        </p:spPr>
        <p:txBody>
          <a:bodyPr wrap="square">
            <a:spAutoFit/>
          </a:bodyPr>
          <a:lstStyle/>
          <a:p>
            <a:r>
              <a:rPr lang="en-US" sz="1500" i="1" dirty="0">
                <a:sym typeface="Wingdings" pitchFamily="2" charset="2"/>
              </a:rPr>
              <a:t>One correct answer from a list of candidates. </a:t>
            </a:r>
            <a:endParaRPr lang="en-US" sz="1500" i="1" dirty="0"/>
          </a:p>
        </p:txBody>
      </p:sp>
      <p:sp>
        <p:nvSpPr>
          <p:cNvPr id="26" name="Rectangle 25">
            <a:extLst>
              <a:ext uri="{FF2B5EF4-FFF2-40B4-BE49-F238E27FC236}">
                <a16:creationId xmlns:a16="http://schemas.microsoft.com/office/drawing/2014/main" id="{2E610A5D-3ACB-514B-9D6B-C91BBF1D1E02}"/>
              </a:ext>
            </a:extLst>
          </p:cNvPr>
          <p:cNvSpPr/>
          <p:nvPr/>
        </p:nvSpPr>
        <p:spPr>
          <a:xfrm>
            <a:off x="8583436" y="4942031"/>
            <a:ext cx="3545500" cy="338554"/>
          </a:xfrm>
          <a:prstGeom prst="rect">
            <a:avLst/>
          </a:prstGeom>
        </p:spPr>
        <p:txBody>
          <a:bodyPr wrap="square">
            <a:spAutoFit/>
          </a:bodyPr>
          <a:lstStyle/>
          <a:p>
            <a:r>
              <a:rPr lang="en-US" sz="1600" i="1" dirty="0">
                <a:sym typeface="Wingdings" pitchFamily="2" charset="2"/>
              </a:rPr>
              <a:t>answer is a substring of  paragraph </a:t>
            </a:r>
            <a:endParaRPr lang="en-US" sz="1600" i="1" dirty="0"/>
          </a:p>
        </p:txBody>
      </p:sp>
      <p:sp>
        <p:nvSpPr>
          <p:cNvPr id="27" name="Rectangle 26">
            <a:extLst>
              <a:ext uri="{FF2B5EF4-FFF2-40B4-BE49-F238E27FC236}">
                <a16:creationId xmlns:a16="http://schemas.microsoft.com/office/drawing/2014/main" id="{B9999686-5B4E-A14F-9376-45AB05CD7AFB}"/>
              </a:ext>
            </a:extLst>
          </p:cNvPr>
          <p:cNvSpPr/>
          <p:nvPr/>
        </p:nvSpPr>
        <p:spPr>
          <a:xfrm>
            <a:off x="8383741" y="5525733"/>
            <a:ext cx="3545500" cy="338554"/>
          </a:xfrm>
          <a:prstGeom prst="rect">
            <a:avLst/>
          </a:prstGeom>
        </p:spPr>
        <p:txBody>
          <a:bodyPr wrap="square">
            <a:spAutoFit/>
          </a:bodyPr>
          <a:lstStyle/>
          <a:p>
            <a:r>
              <a:rPr lang="en-US" sz="1600" i="1" dirty="0">
                <a:sym typeface="Wingdings" pitchFamily="2" charset="2"/>
              </a:rPr>
              <a:t>answer to be inferred from the paragraph</a:t>
            </a:r>
            <a:endParaRPr lang="en-US" sz="1600" i="1" dirty="0"/>
          </a:p>
        </p:txBody>
      </p:sp>
      <p:sp>
        <p:nvSpPr>
          <p:cNvPr id="28" name="Content Placeholder 27">
            <a:extLst>
              <a:ext uri="{FF2B5EF4-FFF2-40B4-BE49-F238E27FC236}">
                <a16:creationId xmlns:a16="http://schemas.microsoft.com/office/drawing/2014/main" id="{181F1A03-7E2C-9849-A9E4-501EFCAA4FF9}"/>
              </a:ext>
            </a:extLst>
          </p:cNvPr>
          <p:cNvSpPr>
            <a:spLocks noGrp="1"/>
          </p:cNvSpPr>
          <p:nvPr>
            <p:ph idx="1"/>
          </p:nvPr>
        </p:nvSpPr>
        <p:spPr>
          <a:xfrm>
            <a:off x="5907668" y="1368321"/>
            <a:ext cx="6284331" cy="1979208"/>
          </a:xfrm>
          <a:solidFill>
            <a:schemeClr val="bg1"/>
          </a:solidFill>
        </p:spPr>
        <p:txBody>
          <a:bodyPr/>
          <a:lstStyle/>
          <a:p>
            <a:pPr marL="0" indent="0">
              <a:buNone/>
            </a:pPr>
            <a:br>
              <a:rPr lang="en-US" sz="2000" dirty="0"/>
            </a:br>
            <a:r>
              <a:rPr lang="en-US" sz="2400" dirty="0"/>
              <a:t>Consequences of format-specific designs:</a:t>
            </a:r>
          </a:p>
          <a:p>
            <a:r>
              <a:rPr lang="en-US" sz="2000" b="1" dirty="0">
                <a:solidFill>
                  <a:schemeClr val="tx1">
                    <a:lumMod val="50000"/>
                  </a:schemeClr>
                </a:solidFill>
              </a:rPr>
              <a:t>Prevent generalization</a:t>
            </a:r>
            <a:r>
              <a:rPr lang="en-US" sz="2000" dirty="0">
                <a:solidFill>
                  <a:schemeClr val="tx1">
                    <a:lumMod val="50000"/>
                  </a:schemeClr>
                </a:solidFill>
              </a:rPr>
              <a:t> </a:t>
            </a:r>
            <a:r>
              <a:rPr lang="en-US" sz="2000" dirty="0"/>
              <a:t>across formats </a:t>
            </a:r>
          </a:p>
          <a:p>
            <a:r>
              <a:rPr lang="en-US" sz="2000" b="1" dirty="0"/>
              <a:t>Don’t benefit</a:t>
            </a:r>
            <a:r>
              <a:rPr lang="en-US" sz="2000" dirty="0"/>
              <a:t> from labeled data of other formats </a:t>
            </a:r>
          </a:p>
        </p:txBody>
      </p:sp>
      <p:sp>
        <p:nvSpPr>
          <p:cNvPr id="29" name="Slide Number Placeholder 28">
            <a:extLst>
              <a:ext uri="{FF2B5EF4-FFF2-40B4-BE49-F238E27FC236}">
                <a16:creationId xmlns:a16="http://schemas.microsoft.com/office/drawing/2014/main" id="{14083681-3AFA-0C43-B8B0-7C13271F27BE}"/>
              </a:ext>
            </a:extLst>
          </p:cNvPr>
          <p:cNvSpPr>
            <a:spLocks noGrp="1"/>
          </p:cNvSpPr>
          <p:nvPr>
            <p:ph type="sldNum" sz="quarter" idx="10"/>
          </p:nvPr>
        </p:nvSpPr>
        <p:spPr/>
        <p:txBody>
          <a:bodyPr/>
          <a:lstStyle/>
          <a:p>
            <a:pPr>
              <a:defRPr/>
            </a:pPr>
            <a:fld id="{0121240C-47AF-2F4D-83B3-CC3EDF50F794}" type="slidenum">
              <a:rPr lang="en-US" smtClean="0"/>
              <a:pPr>
                <a:defRPr/>
              </a:pPr>
              <a:t>14</a:t>
            </a:fld>
            <a:endParaRPr lang="en-US" dirty="0"/>
          </a:p>
        </p:txBody>
      </p:sp>
    </p:spTree>
    <p:extLst>
      <p:ext uri="{BB962C8B-B14F-4D97-AF65-F5344CB8AC3E}">
        <p14:creationId xmlns:p14="http://schemas.microsoft.com/office/powerpoint/2010/main" val="2433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fade">
                                      <p:cBhvr>
                                        <p:cTn id="37" dur="500"/>
                                        <p:tgtEl>
                                          <p:spTgt spid="28">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xEl>
                                              <p:pRg st="1" end="1"/>
                                            </p:txEl>
                                          </p:spTgt>
                                        </p:tgtEl>
                                        <p:attrNameLst>
                                          <p:attrName>style.visibility</p:attrName>
                                        </p:attrNameLst>
                                      </p:cBhvr>
                                      <p:to>
                                        <p:strVal val="visible"/>
                                      </p:to>
                                    </p:set>
                                    <p:animEffect transition="in" filter="fade">
                                      <p:cBhvr>
                                        <p:cTn id="40" dur="500"/>
                                        <p:tgtEl>
                                          <p:spTgt spid="28">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xEl>
                                              <p:pRg st="2" end="2"/>
                                            </p:txEl>
                                          </p:spTgt>
                                        </p:tgtEl>
                                        <p:attrNameLst>
                                          <p:attrName>style.visibility</p:attrName>
                                        </p:attrNameLst>
                                      </p:cBhvr>
                                      <p:to>
                                        <p:strVal val="visible"/>
                                      </p:to>
                                    </p:set>
                                    <p:animEffect transition="in" filter="fade">
                                      <p:cBhvr>
                                        <p:cTn id="4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6992-1B72-F341-B9CB-11B9C9F3A201}"/>
              </a:ext>
            </a:extLst>
          </p:cNvPr>
          <p:cNvSpPr>
            <a:spLocks noGrp="1"/>
          </p:cNvSpPr>
          <p:nvPr>
            <p:ph type="title"/>
          </p:nvPr>
        </p:nvSpPr>
        <p:spPr/>
        <p:txBody>
          <a:bodyPr/>
          <a:lstStyle/>
          <a:p>
            <a:r>
              <a:rPr lang="en-US" dirty="0"/>
              <a:t>Format-Specific Model Design (2)</a:t>
            </a:r>
          </a:p>
        </p:txBody>
      </p:sp>
      <p:grpSp>
        <p:nvGrpSpPr>
          <p:cNvPr id="4" name="Group 3">
            <a:extLst>
              <a:ext uri="{FF2B5EF4-FFF2-40B4-BE49-F238E27FC236}">
                <a16:creationId xmlns:a16="http://schemas.microsoft.com/office/drawing/2014/main" id="{3128E3D5-76B3-F44E-ADE7-BAC81D47F933}"/>
              </a:ext>
            </a:extLst>
          </p:cNvPr>
          <p:cNvGrpSpPr/>
          <p:nvPr/>
        </p:nvGrpSpPr>
        <p:grpSpPr>
          <a:xfrm>
            <a:off x="838200" y="1838155"/>
            <a:ext cx="10618743" cy="1985791"/>
            <a:chOff x="838200" y="1838155"/>
            <a:chExt cx="10618743" cy="1985791"/>
          </a:xfrm>
        </p:grpSpPr>
        <p:sp>
          <p:nvSpPr>
            <p:cNvPr id="5" name="Rectangle 4">
              <a:extLst>
                <a:ext uri="{FF2B5EF4-FFF2-40B4-BE49-F238E27FC236}">
                  <a16:creationId xmlns:a16="http://schemas.microsoft.com/office/drawing/2014/main" id="{BAA19890-465A-2544-8F80-FCCCAF83873D}"/>
                </a:ext>
              </a:extLst>
            </p:cNvPr>
            <p:cNvSpPr/>
            <p:nvPr/>
          </p:nvSpPr>
          <p:spPr>
            <a:xfrm>
              <a:off x="1038963" y="1838155"/>
              <a:ext cx="3383073" cy="769441"/>
            </a:xfrm>
            <a:prstGeom prst="rect">
              <a:avLst/>
            </a:prstGeom>
          </p:spPr>
          <p:txBody>
            <a:bodyPr wrap="square">
              <a:spAutoFit/>
            </a:bodyPr>
            <a:lstStyle/>
            <a:p>
              <a:pPr algn="ctr"/>
              <a:r>
                <a:rPr lang="en-US" sz="2200" b="1" dirty="0"/>
                <a:t>Question:</a:t>
              </a:r>
              <a:r>
                <a:rPr lang="en-US" sz="2200" b="1" i="1" dirty="0"/>
                <a:t> </a:t>
              </a:r>
              <a:r>
                <a:rPr lang="en-US" sz="2200" i="1" dirty="0"/>
                <a:t>“At what speed did the turbine operate?”</a:t>
              </a:r>
            </a:p>
          </p:txBody>
        </p:sp>
        <p:sp>
          <p:nvSpPr>
            <p:cNvPr id="6" name="Rectangle 5">
              <a:extLst>
                <a:ext uri="{FF2B5EF4-FFF2-40B4-BE49-F238E27FC236}">
                  <a16:creationId xmlns:a16="http://schemas.microsoft.com/office/drawing/2014/main" id="{43E1EBE6-DF9F-ED48-A2DB-37E847023BDA}"/>
                </a:ext>
              </a:extLst>
            </p:cNvPr>
            <p:cNvSpPr/>
            <p:nvPr/>
          </p:nvSpPr>
          <p:spPr>
            <a:xfrm>
              <a:off x="9488444" y="2628249"/>
              <a:ext cx="1968499" cy="461665"/>
            </a:xfrm>
            <a:prstGeom prst="rect">
              <a:avLst/>
            </a:prstGeom>
          </p:spPr>
          <p:txBody>
            <a:bodyPr wrap="square">
              <a:spAutoFit/>
            </a:bodyPr>
            <a:lstStyle/>
            <a:p>
              <a:pPr algn="ctr"/>
              <a:r>
                <a:rPr lang="en-US" sz="2400" i="1" dirty="0"/>
                <a:t>“16,000 rpm”</a:t>
              </a:r>
            </a:p>
          </p:txBody>
        </p:sp>
        <p:sp>
          <p:nvSpPr>
            <p:cNvPr id="7" name="Alternate Process 6">
              <a:extLst>
                <a:ext uri="{FF2B5EF4-FFF2-40B4-BE49-F238E27FC236}">
                  <a16:creationId xmlns:a16="http://schemas.microsoft.com/office/drawing/2014/main" id="{4269482B-BAB9-B644-9499-D325AC0ED32F}"/>
                </a:ext>
              </a:extLst>
            </p:cNvPr>
            <p:cNvSpPr/>
            <p:nvPr/>
          </p:nvSpPr>
          <p:spPr>
            <a:xfrm>
              <a:off x="838200" y="2598078"/>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a:t>
              </a:r>
              <a:r>
                <a:rPr lang="en-US" i="1" dirty="0">
                  <a:solidFill>
                    <a:schemeClr val="tx1"/>
                  </a:solidFill>
                  <a:highlight>
                    <a:srgbClr val="FFFF00"/>
                  </a:highlight>
                </a:rPr>
                <a:t>16,000 rpm</a:t>
              </a:r>
              <a:r>
                <a:rPr lang="en-US" i="1" dirty="0">
                  <a:solidFill>
                    <a:schemeClr val="tx1"/>
                  </a:solidFill>
                </a:rPr>
                <a:t> bladeless turbine.  …</a:t>
              </a:r>
            </a:p>
          </p:txBody>
        </p:sp>
      </p:grpSp>
      <p:sp>
        <p:nvSpPr>
          <p:cNvPr id="9" name="Chevron 8">
            <a:extLst>
              <a:ext uri="{FF2B5EF4-FFF2-40B4-BE49-F238E27FC236}">
                <a16:creationId xmlns:a16="http://schemas.microsoft.com/office/drawing/2014/main" id="{678264A3-83A6-C748-A790-C82A33477375}"/>
              </a:ext>
            </a:extLst>
          </p:cNvPr>
          <p:cNvSpPr/>
          <p:nvPr/>
        </p:nvSpPr>
        <p:spPr>
          <a:xfrm>
            <a:off x="4983274" y="271237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FE0FFB7-2C4E-0E49-8C33-FE2657038D54}"/>
              </a:ext>
            </a:extLst>
          </p:cNvPr>
          <p:cNvCxnSpPr/>
          <p:nvPr/>
        </p:nvCxnSpPr>
        <p:spPr>
          <a:xfrm>
            <a:off x="393700" y="4013200"/>
            <a:ext cx="11277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Chevron 13">
            <a:extLst>
              <a:ext uri="{FF2B5EF4-FFF2-40B4-BE49-F238E27FC236}">
                <a16:creationId xmlns:a16="http://schemas.microsoft.com/office/drawing/2014/main" id="{052D8432-6CC1-474D-BC49-A92C4E866FC4}"/>
              </a:ext>
            </a:extLst>
          </p:cNvPr>
          <p:cNvSpPr/>
          <p:nvPr/>
        </p:nvSpPr>
        <p:spPr>
          <a:xfrm>
            <a:off x="4983274" y="5254712"/>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grpSp>
        <p:nvGrpSpPr>
          <p:cNvPr id="8" name="Group 7">
            <a:extLst>
              <a:ext uri="{FF2B5EF4-FFF2-40B4-BE49-F238E27FC236}">
                <a16:creationId xmlns:a16="http://schemas.microsoft.com/office/drawing/2014/main" id="{904B3D09-6F8D-4D4A-9290-62572EE81A6A}"/>
              </a:ext>
            </a:extLst>
          </p:cNvPr>
          <p:cNvGrpSpPr/>
          <p:nvPr/>
        </p:nvGrpSpPr>
        <p:grpSpPr>
          <a:xfrm>
            <a:off x="631524" y="4511963"/>
            <a:ext cx="10784059" cy="2003354"/>
            <a:chOff x="631524" y="4511963"/>
            <a:chExt cx="10784059" cy="2003354"/>
          </a:xfrm>
        </p:grpSpPr>
        <p:sp>
          <p:nvSpPr>
            <p:cNvPr id="10" name="Rectangle 9">
              <a:extLst>
                <a:ext uri="{FF2B5EF4-FFF2-40B4-BE49-F238E27FC236}">
                  <a16:creationId xmlns:a16="http://schemas.microsoft.com/office/drawing/2014/main" id="{A6C4E71C-628D-CC48-88ED-6CF5AB255FAD}"/>
                </a:ext>
              </a:extLst>
            </p:cNvPr>
            <p:cNvSpPr/>
            <p:nvPr/>
          </p:nvSpPr>
          <p:spPr>
            <a:xfrm>
              <a:off x="631524" y="4511963"/>
              <a:ext cx="4576337" cy="769441"/>
            </a:xfrm>
            <a:prstGeom prst="rect">
              <a:avLst/>
            </a:prstGeom>
          </p:spPr>
          <p:txBody>
            <a:bodyPr wrap="square">
              <a:spAutoFit/>
            </a:bodyPr>
            <a:lstStyle/>
            <a:p>
              <a:pPr algn="ctr"/>
              <a:r>
                <a:rPr lang="en-US" sz="2200" b="1" dirty="0"/>
                <a:t>Question:</a:t>
              </a:r>
              <a:r>
                <a:rPr lang="en-US" sz="2200" b="1" i="1" dirty="0"/>
                <a:t> </a:t>
              </a:r>
              <a:r>
                <a:rPr lang="en-US" sz="2200" i="1" dirty="0"/>
                <a:t>“What does photosynthesis produce that helps plants grow?”</a:t>
              </a:r>
            </a:p>
          </p:txBody>
        </p:sp>
        <p:sp>
          <p:nvSpPr>
            <p:cNvPr id="11" name="Alternate Process 10">
              <a:extLst>
                <a:ext uri="{FF2B5EF4-FFF2-40B4-BE49-F238E27FC236}">
                  <a16:creationId xmlns:a16="http://schemas.microsoft.com/office/drawing/2014/main" id="{FD9763AB-3480-C247-A070-B7F186D41102}"/>
                </a:ext>
              </a:extLst>
            </p:cNvPr>
            <p:cNvSpPr/>
            <p:nvPr/>
          </p:nvSpPr>
          <p:spPr>
            <a:xfrm>
              <a:off x="838200" y="5289449"/>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 water </a:t>
              </a:r>
              <a:br>
                <a:rPr lang="en-US" i="1" dirty="0">
                  <a:solidFill>
                    <a:schemeClr val="tx1"/>
                  </a:solidFill>
                </a:rPr>
              </a:br>
              <a:r>
                <a:rPr lang="en-US" i="1" dirty="0">
                  <a:solidFill>
                    <a:schemeClr val="tx1"/>
                  </a:solidFill>
                </a:rPr>
                <a:t>(B) oxygen </a:t>
              </a:r>
              <a:br>
                <a:rPr lang="en-US" i="1" dirty="0">
                  <a:solidFill>
                    <a:schemeClr val="tx1"/>
                  </a:solidFill>
                </a:rPr>
              </a:br>
              <a:r>
                <a:rPr lang="en-US" i="1" dirty="0">
                  <a:solidFill>
                    <a:schemeClr val="tx1"/>
                  </a:solidFill>
                </a:rPr>
                <a:t>(C) protein </a:t>
              </a:r>
              <a:br>
                <a:rPr lang="en-US" i="1" dirty="0">
                  <a:solidFill>
                    <a:schemeClr val="tx1"/>
                  </a:solidFill>
                </a:rPr>
              </a:br>
              <a:r>
                <a:rPr lang="en-US" i="1" dirty="0">
                  <a:solidFill>
                    <a:schemeClr val="tx1"/>
                  </a:solidFill>
                </a:rPr>
                <a:t>(D) sugar</a:t>
              </a:r>
            </a:p>
          </p:txBody>
        </p:sp>
        <p:sp>
          <p:nvSpPr>
            <p:cNvPr id="15" name="Rectangle 14">
              <a:extLst>
                <a:ext uri="{FF2B5EF4-FFF2-40B4-BE49-F238E27FC236}">
                  <a16:creationId xmlns:a16="http://schemas.microsoft.com/office/drawing/2014/main" id="{BCF1A679-7447-074E-8AEC-E841ABE838D1}"/>
                </a:ext>
              </a:extLst>
            </p:cNvPr>
            <p:cNvSpPr/>
            <p:nvPr/>
          </p:nvSpPr>
          <p:spPr>
            <a:xfrm>
              <a:off x="9447084" y="5287012"/>
              <a:ext cx="1968499" cy="461665"/>
            </a:xfrm>
            <a:prstGeom prst="rect">
              <a:avLst/>
            </a:prstGeom>
          </p:spPr>
          <p:txBody>
            <a:bodyPr wrap="square">
              <a:spAutoFit/>
            </a:bodyPr>
            <a:lstStyle/>
            <a:p>
              <a:pPr algn="ctr"/>
              <a:r>
                <a:rPr lang="en-US" sz="2400" i="1" dirty="0"/>
                <a:t>“sugar”</a:t>
              </a:r>
            </a:p>
          </p:txBody>
        </p:sp>
      </p:grpSp>
      <p:sp>
        <p:nvSpPr>
          <p:cNvPr id="16" name="Rectangle 15">
            <a:extLst>
              <a:ext uri="{FF2B5EF4-FFF2-40B4-BE49-F238E27FC236}">
                <a16:creationId xmlns:a16="http://schemas.microsoft.com/office/drawing/2014/main" id="{17CA043C-5E83-C245-9027-BE7D8E7ED808}"/>
              </a:ext>
            </a:extLst>
          </p:cNvPr>
          <p:cNvSpPr/>
          <p:nvPr/>
        </p:nvSpPr>
        <p:spPr>
          <a:xfrm>
            <a:off x="149607" y="1364739"/>
            <a:ext cx="1529586" cy="369332"/>
          </a:xfrm>
          <a:prstGeom prst="rect">
            <a:avLst/>
          </a:prstGeom>
        </p:spPr>
        <p:txBody>
          <a:bodyPr wrap="none">
            <a:spAutoFit/>
          </a:bodyPr>
          <a:lstStyle/>
          <a:p>
            <a:r>
              <a:rPr lang="en-US" b="1" dirty="0" err="1">
                <a:solidFill>
                  <a:schemeClr val="tx2"/>
                </a:solidFill>
              </a:rPr>
              <a:t>ExtractiveQA</a:t>
            </a:r>
            <a:endParaRPr lang="en-US" b="1" dirty="0">
              <a:solidFill>
                <a:schemeClr val="tx2"/>
              </a:solidFill>
            </a:endParaRPr>
          </a:p>
        </p:txBody>
      </p:sp>
      <p:sp>
        <p:nvSpPr>
          <p:cNvPr id="17" name="Rectangle 16">
            <a:extLst>
              <a:ext uri="{FF2B5EF4-FFF2-40B4-BE49-F238E27FC236}">
                <a16:creationId xmlns:a16="http://schemas.microsoft.com/office/drawing/2014/main" id="{AC7A5A86-FCC0-4443-A5F3-2F7CB20733F8}"/>
              </a:ext>
            </a:extLst>
          </p:cNvPr>
          <p:cNvSpPr/>
          <p:nvPr/>
        </p:nvSpPr>
        <p:spPr>
          <a:xfrm>
            <a:off x="162307" y="4063188"/>
            <a:ext cx="2004075" cy="369332"/>
          </a:xfrm>
          <a:prstGeom prst="rect">
            <a:avLst/>
          </a:prstGeom>
        </p:spPr>
        <p:txBody>
          <a:bodyPr wrap="none">
            <a:spAutoFit/>
          </a:bodyPr>
          <a:lstStyle/>
          <a:p>
            <a:r>
              <a:rPr lang="en-US" b="1" dirty="0" err="1">
                <a:solidFill>
                  <a:schemeClr val="tx2"/>
                </a:solidFill>
              </a:rPr>
              <a:t>MultipleChoiceQA</a:t>
            </a:r>
            <a:endParaRPr lang="en-US" b="1" dirty="0">
              <a:solidFill>
                <a:schemeClr val="tx2"/>
              </a:solidFill>
            </a:endParaRPr>
          </a:p>
        </p:txBody>
      </p:sp>
      <p:pic>
        <p:nvPicPr>
          <p:cNvPr id="18" name="Picture 17">
            <a:extLst>
              <a:ext uri="{FF2B5EF4-FFF2-40B4-BE49-F238E27FC236}">
                <a16:creationId xmlns:a16="http://schemas.microsoft.com/office/drawing/2014/main" id="{6D36370A-AE6B-274A-9447-DDAE296CD8B4}"/>
              </a:ext>
            </a:extLst>
          </p:cNvPr>
          <p:cNvPicPr>
            <a:picLocks noChangeAspect="1"/>
          </p:cNvPicPr>
          <p:nvPr/>
        </p:nvPicPr>
        <p:blipFill>
          <a:blip r:embed="rId3">
            <a:duotone>
              <a:schemeClr val="accent2">
                <a:shade val="45000"/>
                <a:satMod val="135000"/>
              </a:schemeClr>
              <a:prstClr val="white"/>
            </a:duotone>
          </a:blip>
          <a:stretch>
            <a:fillRect/>
          </a:stretch>
        </p:blipFill>
        <p:spPr>
          <a:xfrm>
            <a:off x="6096000" y="2139134"/>
            <a:ext cx="1809406" cy="1403275"/>
          </a:xfrm>
          <a:prstGeom prst="rect">
            <a:avLst/>
          </a:prstGeom>
        </p:spPr>
      </p:pic>
      <p:sp>
        <p:nvSpPr>
          <p:cNvPr id="19" name="Chevron 18">
            <a:extLst>
              <a:ext uri="{FF2B5EF4-FFF2-40B4-BE49-F238E27FC236}">
                <a16:creationId xmlns:a16="http://schemas.microsoft.com/office/drawing/2014/main" id="{A7443116-A0DB-D344-A61A-C99BF6F5A7D5}"/>
              </a:ext>
            </a:extLst>
          </p:cNvPr>
          <p:cNvSpPr/>
          <p:nvPr/>
        </p:nvSpPr>
        <p:spPr>
          <a:xfrm>
            <a:off x="8265880" y="2685569"/>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0" name="Chevron 19">
            <a:extLst>
              <a:ext uri="{FF2B5EF4-FFF2-40B4-BE49-F238E27FC236}">
                <a16:creationId xmlns:a16="http://schemas.microsoft.com/office/drawing/2014/main" id="{61D776CA-1714-D941-9F5F-3211648D572D}"/>
              </a:ext>
            </a:extLst>
          </p:cNvPr>
          <p:cNvSpPr/>
          <p:nvPr/>
        </p:nvSpPr>
        <p:spPr>
          <a:xfrm>
            <a:off x="8265880" y="5254712"/>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ED2817A1-FEBB-0E4B-ACC8-AAE7BFEF3B9D}"/>
              </a:ext>
            </a:extLst>
          </p:cNvPr>
          <p:cNvPicPr>
            <a:picLocks noChangeAspect="1"/>
          </p:cNvPicPr>
          <p:nvPr/>
        </p:nvPicPr>
        <p:blipFill>
          <a:blip r:embed="rId3">
            <a:duotone>
              <a:schemeClr val="accent5">
                <a:shade val="45000"/>
                <a:satMod val="135000"/>
              </a:schemeClr>
              <a:prstClr val="white"/>
            </a:duotone>
          </a:blip>
          <a:stretch>
            <a:fillRect/>
          </a:stretch>
        </p:blipFill>
        <p:spPr>
          <a:xfrm>
            <a:off x="6150919" y="4732969"/>
            <a:ext cx="1809406" cy="1403275"/>
          </a:xfrm>
          <a:prstGeom prst="rect">
            <a:avLst/>
          </a:prstGeom>
        </p:spPr>
      </p:pic>
      <p:sp>
        <p:nvSpPr>
          <p:cNvPr id="3" name="Multiply 2">
            <a:extLst>
              <a:ext uri="{FF2B5EF4-FFF2-40B4-BE49-F238E27FC236}">
                <a16:creationId xmlns:a16="http://schemas.microsoft.com/office/drawing/2014/main" id="{2A805BC2-D089-A44B-8F89-A823183D7280}"/>
              </a:ext>
            </a:extLst>
          </p:cNvPr>
          <p:cNvSpPr/>
          <p:nvPr/>
        </p:nvSpPr>
        <p:spPr>
          <a:xfrm>
            <a:off x="8337138" y="3620638"/>
            <a:ext cx="790832" cy="785124"/>
          </a:xfrm>
          <a:prstGeom prst="mathMultiply">
            <a:avLst>
              <a:gd name="adj1" fmla="val 140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D1DA93A3-4ED1-0745-9009-AF14937704EA}"/>
              </a:ext>
            </a:extLst>
          </p:cNvPr>
          <p:cNvSpPr>
            <a:spLocks noGrp="1"/>
          </p:cNvSpPr>
          <p:nvPr>
            <p:ph type="sldNum" sz="quarter" idx="10"/>
          </p:nvPr>
        </p:nvSpPr>
        <p:spPr/>
        <p:txBody>
          <a:bodyPr/>
          <a:lstStyle/>
          <a:p>
            <a:pPr>
              <a:defRPr/>
            </a:pPr>
            <a:fld id="{0121240C-47AF-2F4D-83B3-CC3EDF50F794}" type="slidenum">
              <a:rPr lang="en-US" smtClean="0"/>
              <a:pPr>
                <a:defRPr/>
              </a:pPr>
              <a:t>15</a:t>
            </a:fld>
            <a:endParaRPr lang="en-US" dirty="0"/>
          </a:p>
        </p:txBody>
      </p:sp>
    </p:spTree>
    <p:extLst>
      <p:ext uri="{BB962C8B-B14F-4D97-AF65-F5344CB8AC3E}">
        <p14:creationId xmlns:p14="http://schemas.microsoft.com/office/powerpoint/2010/main" val="19499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animBg="1"/>
      <p:bldP spid="14" grpId="1" animBg="1"/>
      <p:bldP spid="19" grpId="0" animBg="1"/>
      <p:bldP spid="19" grpId="1" animBg="1"/>
      <p:bldP spid="20" grpId="0" animBg="1"/>
      <p:bldP spid="20" grpId="1"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6992-1B72-F341-B9CB-11B9C9F3A201}"/>
              </a:ext>
            </a:extLst>
          </p:cNvPr>
          <p:cNvSpPr>
            <a:spLocks noGrp="1"/>
          </p:cNvSpPr>
          <p:nvPr>
            <p:ph type="title"/>
          </p:nvPr>
        </p:nvSpPr>
        <p:spPr/>
        <p:txBody>
          <a:bodyPr/>
          <a:lstStyle/>
          <a:p>
            <a:r>
              <a:rPr lang="en-US" dirty="0"/>
              <a:t>Beyond Format-Specialized Models</a:t>
            </a:r>
          </a:p>
        </p:txBody>
      </p:sp>
      <p:sp>
        <p:nvSpPr>
          <p:cNvPr id="9" name="Chevron 8">
            <a:extLst>
              <a:ext uri="{FF2B5EF4-FFF2-40B4-BE49-F238E27FC236}">
                <a16:creationId xmlns:a16="http://schemas.microsoft.com/office/drawing/2014/main" id="{678264A3-83A6-C748-A790-C82A33477375}"/>
              </a:ext>
            </a:extLst>
          </p:cNvPr>
          <p:cNvSpPr/>
          <p:nvPr/>
        </p:nvSpPr>
        <p:spPr>
          <a:xfrm rot="2574837">
            <a:off x="5273564" y="3101719"/>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Chevron 13">
            <a:extLst>
              <a:ext uri="{FF2B5EF4-FFF2-40B4-BE49-F238E27FC236}">
                <a16:creationId xmlns:a16="http://schemas.microsoft.com/office/drawing/2014/main" id="{052D8432-6CC1-474D-BC49-A92C4E866FC4}"/>
              </a:ext>
            </a:extLst>
          </p:cNvPr>
          <p:cNvSpPr/>
          <p:nvPr/>
        </p:nvSpPr>
        <p:spPr>
          <a:xfrm rot="18886926">
            <a:off x="5352017" y="4801683"/>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17CA043C-5E83-C245-9027-BE7D8E7ED808}"/>
              </a:ext>
            </a:extLst>
          </p:cNvPr>
          <p:cNvSpPr/>
          <p:nvPr/>
        </p:nvSpPr>
        <p:spPr>
          <a:xfrm>
            <a:off x="149607" y="1364739"/>
            <a:ext cx="1529586" cy="369332"/>
          </a:xfrm>
          <a:prstGeom prst="rect">
            <a:avLst/>
          </a:prstGeom>
        </p:spPr>
        <p:txBody>
          <a:bodyPr wrap="none">
            <a:spAutoFit/>
          </a:bodyPr>
          <a:lstStyle/>
          <a:p>
            <a:r>
              <a:rPr lang="en-US" b="1" dirty="0" err="1">
                <a:solidFill>
                  <a:schemeClr val="tx2"/>
                </a:solidFill>
              </a:rPr>
              <a:t>ExtractiveQA</a:t>
            </a:r>
            <a:endParaRPr lang="en-US" b="1" dirty="0">
              <a:solidFill>
                <a:schemeClr val="tx2"/>
              </a:solidFill>
            </a:endParaRPr>
          </a:p>
        </p:txBody>
      </p:sp>
      <p:sp>
        <p:nvSpPr>
          <p:cNvPr id="17" name="Rectangle 16">
            <a:extLst>
              <a:ext uri="{FF2B5EF4-FFF2-40B4-BE49-F238E27FC236}">
                <a16:creationId xmlns:a16="http://schemas.microsoft.com/office/drawing/2014/main" id="{AC7A5A86-FCC0-4443-A5F3-2F7CB20733F8}"/>
              </a:ext>
            </a:extLst>
          </p:cNvPr>
          <p:cNvSpPr/>
          <p:nvPr/>
        </p:nvSpPr>
        <p:spPr>
          <a:xfrm>
            <a:off x="162307" y="4063188"/>
            <a:ext cx="2004075" cy="369332"/>
          </a:xfrm>
          <a:prstGeom prst="rect">
            <a:avLst/>
          </a:prstGeom>
        </p:spPr>
        <p:txBody>
          <a:bodyPr wrap="none">
            <a:spAutoFit/>
          </a:bodyPr>
          <a:lstStyle/>
          <a:p>
            <a:r>
              <a:rPr lang="en-US" b="1" dirty="0" err="1">
                <a:solidFill>
                  <a:schemeClr val="tx2"/>
                </a:solidFill>
              </a:rPr>
              <a:t>MultipleChoiceQA</a:t>
            </a:r>
            <a:endParaRPr lang="en-US" b="1" dirty="0">
              <a:solidFill>
                <a:schemeClr val="tx2"/>
              </a:solidFill>
            </a:endParaRPr>
          </a:p>
        </p:txBody>
      </p:sp>
      <p:pic>
        <p:nvPicPr>
          <p:cNvPr id="21" name="Picture 20">
            <a:extLst>
              <a:ext uri="{FF2B5EF4-FFF2-40B4-BE49-F238E27FC236}">
                <a16:creationId xmlns:a16="http://schemas.microsoft.com/office/drawing/2014/main" id="{ED2817A1-FEBB-0E4B-ACC8-AAE7BFEF3B9D}"/>
              </a:ext>
            </a:extLst>
          </p:cNvPr>
          <p:cNvPicPr>
            <a:picLocks noChangeAspect="1"/>
          </p:cNvPicPr>
          <p:nvPr/>
        </p:nvPicPr>
        <p:blipFill>
          <a:blip r:embed="rId3"/>
          <a:stretch>
            <a:fillRect/>
          </a:stretch>
        </p:blipFill>
        <p:spPr>
          <a:xfrm>
            <a:off x="6309103" y="3394782"/>
            <a:ext cx="1809406" cy="1403275"/>
          </a:xfrm>
          <a:prstGeom prst="rect">
            <a:avLst/>
          </a:prstGeom>
        </p:spPr>
      </p:pic>
      <p:sp>
        <p:nvSpPr>
          <p:cNvPr id="22" name="Chevron 21">
            <a:extLst>
              <a:ext uri="{FF2B5EF4-FFF2-40B4-BE49-F238E27FC236}">
                <a16:creationId xmlns:a16="http://schemas.microsoft.com/office/drawing/2014/main" id="{97685350-2A40-4947-9DC2-73B0B68E72F7}"/>
              </a:ext>
            </a:extLst>
          </p:cNvPr>
          <p:cNvSpPr/>
          <p:nvPr/>
        </p:nvSpPr>
        <p:spPr>
          <a:xfrm rot="2574837">
            <a:off x="8220016" y="4808772"/>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3" name="Chevron 22">
            <a:extLst>
              <a:ext uri="{FF2B5EF4-FFF2-40B4-BE49-F238E27FC236}">
                <a16:creationId xmlns:a16="http://schemas.microsoft.com/office/drawing/2014/main" id="{C8A29FC2-99EF-8549-BD50-7FE5B9B33F7D}"/>
              </a:ext>
            </a:extLst>
          </p:cNvPr>
          <p:cNvSpPr/>
          <p:nvPr/>
        </p:nvSpPr>
        <p:spPr>
          <a:xfrm rot="18886926">
            <a:off x="8147760" y="296879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F001D3C0-297F-554D-83A7-5FB3B4FAC284}"/>
              </a:ext>
            </a:extLst>
          </p:cNvPr>
          <p:cNvSpPr/>
          <p:nvPr/>
        </p:nvSpPr>
        <p:spPr>
          <a:xfrm>
            <a:off x="1038963" y="1838155"/>
            <a:ext cx="3383073" cy="769441"/>
          </a:xfrm>
          <a:prstGeom prst="rect">
            <a:avLst/>
          </a:prstGeom>
        </p:spPr>
        <p:txBody>
          <a:bodyPr wrap="square">
            <a:spAutoFit/>
          </a:bodyPr>
          <a:lstStyle/>
          <a:p>
            <a:pPr algn="ctr"/>
            <a:r>
              <a:rPr lang="en-US" sz="2200" b="1" dirty="0"/>
              <a:t>Question:</a:t>
            </a:r>
            <a:r>
              <a:rPr lang="en-US" sz="2200" b="1" i="1" dirty="0"/>
              <a:t> </a:t>
            </a:r>
            <a:r>
              <a:rPr lang="en-US" sz="2200" i="1" dirty="0"/>
              <a:t>“At what speed did the turbine operate?”</a:t>
            </a:r>
          </a:p>
        </p:txBody>
      </p:sp>
      <p:sp>
        <p:nvSpPr>
          <p:cNvPr id="25" name="Rectangle 24">
            <a:extLst>
              <a:ext uri="{FF2B5EF4-FFF2-40B4-BE49-F238E27FC236}">
                <a16:creationId xmlns:a16="http://schemas.microsoft.com/office/drawing/2014/main" id="{624BE91D-FB50-F641-A49B-6039E1C4D899}"/>
              </a:ext>
            </a:extLst>
          </p:cNvPr>
          <p:cNvSpPr/>
          <p:nvPr/>
        </p:nvSpPr>
        <p:spPr>
          <a:xfrm>
            <a:off x="631524" y="4511963"/>
            <a:ext cx="4576337" cy="769441"/>
          </a:xfrm>
          <a:prstGeom prst="rect">
            <a:avLst/>
          </a:prstGeom>
        </p:spPr>
        <p:txBody>
          <a:bodyPr wrap="square">
            <a:spAutoFit/>
          </a:bodyPr>
          <a:lstStyle/>
          <a:p>
            <a:pPr algn="ctr"/>
            <a:r>
              <a:rPr lang="en-US" sz="2200" b="1" dirty="0"/>
              <a:t>Question:</a:t>
            </a:r>
            <a:r>
              <a:rPr lang="en-US" sz="2200" b="1" i="1" dirty="0"/>
              <a:t> </a:t>
            </a:r>
            <a:r>
              <a:rPr lang="en-US" sz="2200" i="1" dirty="0"/>
              <a:t>“What does photosynthesis produce that helps plants grow?”</a:t>
            </a:r>
          </a:p>
        </p:txBody>
      </p:sp>
      <p:sp>
        <p:nvSpPr>
          <p:cNvPr id="26" name="Rectangle 25">
            <a:extLst>
              <a:ext uri="{FF2B5EF4-FFF2-40B4-BE49-F238E27FC236}">
                <a16:creationId xmlns:a16="http://schemas.microsoft.com/office/drawing/2014/main" id="{03C91178-B225-A14A-AE58-BA0221BA7C9D}"/>
              </a:ext>
            </a:extLst>
          </p:cNvPr>
          <p:cNvSpPr/>
          <p:nvPr/>
        </p:nvSpPr>
        <p:spPr>
          <a:xfrm>
            <a:off x="9488444" y="2628249"/>
            <a:ext cx="1968499" cy="461665"/>
          </a:xfrm>
          <a:prstGeom prst="rect">
            <a:avLst/>
          </a:prstGeom>
        </p:spPr>
        <p:txBody>
          <a:bodyPr wrap="square">
            <a:spAutoFit/>
          </a:bodyPr>
          <a:lstStyle/>
          <a:p>
            <a:pPr algn="ctr"/>
            <a:r>
              <a:rPr lang="en-US" sz="2400" i="1" dirty="0"/>
              <a:t>“16,000 rpm”</a:t>
            </a:r>
          </a:p>
        </p:txBody>
      </p:sp>
      <p:sp>
        <p:nvSpPr>
          <p:cNvPr id="27" name="Rectangle 26">
            <a:extLst>
              <a:ext uri="{FF2B5EF4-FFF2-40B4-BE49-F238E27FC236}">
                <a16:creationId xmlns:a16="http://schemas.microsoft.com/office/drawing/2014/main" id="{3892A9B9-245E-4C40-93A0-D7C61476432E}"/>
              </a:ext>
            </a:extLst>
          </p:cNvPr>
          <p:cNvSpPr/>
          <p:nvPr/>
        </p:nvSpPr>
        <p:spPr>
          <a:xfrm>
            <a:off x="9447084" y="5287012"/>
            <a:ext cx="1968499" cy="461665"/>
          </a:xfrm>
          <a:prstGeom prst="rect">
            <a:avLst/>
          </a:prstGeom>
        </p:spPr>
        <p:txBody>
          <a:bodyPr wrap="square">
            <a:spAutoFit/>
          </a:bodyPr>
          <a:lstStyle/>
          <a:p>
            <a:pPr algn="ctr"/>
            <a:r>
              <a:rPr lang="en-US" sz="2400" i="1" dirty="0"/>
              <a:t>“sugar”</a:t>
            </a:r>
          </a:p>
        </p:txBody>
      </p:sp>
      <p:sp>
        <p:nvSpPr>
          <p:cNvPr id="28" name="Alternate Process 27">
            <a:extLst>
              <a:ext uri="{FF2B5EF4-FFF2-40B4-BE49-F238E27FC236}">
                <a16:creationId xmlns:a16="http://schemas.microsoft.com/office/drawing/2014/main" id="{AD007A76-470C-9D44-8C0F-DCF0D3401C5D}"/>
              </a:ext>
            </a:extLst>
          </p:cNvPr>
          <p:cNvSpPr/>
          <p:nvPr/>
        </p:nvSpPr>
        <p:spPr>
          <a:xfrm>
            <a:off x="838200" y="2598078"/>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a:t>
            </a:r>
            <a:r>
              <a:rPr lang="en-US" i="1" dirty="0">
                <a:solidFill>
                  <a:schemeClr val="tx1"/>
                </a:solidFill>
                <a:highlight>
                  <a:srgbClr val="FFFF00"/>
                </a:highlight>
              </a:rPr>
              <a:t>16,000 rpm</a:t>
            </a:r>
            <a:r>
              <a:rPr lang="en-US" i="1" dirty="0">
                <a:solidFill>
                  <a:schemeClr val="tx1"/>
                </a:solidFill>
              </a:rPr>
              <a:t> bladeless turbine.  …</a:t>
            </a:r>
          </a:p>
        </p:txBody>
      </p:sp>
      <p:sp>
        <p:nvSpPr>
          <p:cNvPr id="29" name="Alternate Process 28">
            <a:extLst>
              <a:ext uri="{FF2B5EF4-FFF2-40B4-BE49-F238E27FC236}">
                <a16:creationId xmlns:a16="http://schemas.microsoft.com/office/drawing/2014/main" id="{88ACA3FC-DF27-4D45-A916-88352CFEF851}"/>
              </a:ext>
            </a:extLst>
          </p:cNvPr>
          <p:cNvSpPr/>
          <p:nvPr/>
        </p:nvSpPr>
        <p:spPr>
          <a:xfrm>
            <a:off x="838200" y="5289449"/>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 water </a:t>
            </a:r>
            <a:br>
              <a:rPr lang="en-US" i="1" dirty="0">
                <a:solidFill>
                  <a:schemeClr val="tx1"/>
                </a:solidFill>
              </a:rPr>
            </a:br>
            <a:r>
              <a:rPr lang="en-US" i="1" dirty="0">
                <a:solidFill>
                  <a:schemeClr val="tx1"/>
                </a:solidFill>
              </a:rPr>
              <a:t>(B) oxygen </a:t>
            </a:r>
            <a:br>
              <a:rPr lang="en-US" i="1" dirty="0">
                <a:solidFill>
                  <a:schemeClr val="tx1"/>
                </a:solidFill>
              </a:rPr>
            </a:br>
            <a:r>
              <a:rPr lang="en-US" i="1" dirty="0">
                <a:solidFill>
                  <a:schemeClr val="tx1"/>
                </a:solidFill>
              </a:rPr>
              <a:t>(C) protein </a:t>
            </a:r>
            <a:br>
              <a:rPr lang="en-US" i="1" dirty="0">
                <a:solidFill>
                  <a:schemeClr val="tx1"/>
                </a:solidFill>
              </a:rPr>
            </a:br>
            <a:r>
              <a:rPr lang="en-US" i="1" dirty="0">
                <a:solidFill>
                  <a:schemeClr val="tx1"/>
                </a:solidFill>
              </a:rPr>
              <a:t>(D) sugar</a:t>
            </a:r>
          </a:p>
        </p:txBody>
      </p:sp>
      <p:sp>
        <p:nvSpPr>
          <p:cNvPr id="3" name="Slide Number Placeholder 2">
            <a:extLst>
              <a:ext uri="{FF2B5EF4-FFF2-40B4-BE49-F238E27FC236}">
                <a16:creationId xmlns:a16="http://schemas.microsoft.com/office/drawing/2014/main" id="{6F9B1977-1F6B-6A42-A44B-08E763C689A0}"/>
              </a:ext>
            </a:extLst>
          </p:cNvPr>
          <p:cNvSpPr>
            <a:spLocks noGrp="1"/>
          </p:cNvSpPr>
          <p:nvPr>
            <p:ph type="sldNum" sz="quarter" idx="10"/>
          </p:nvPr>
        </p:nvSpPr>
        <p:spPr/>
        <p:txBody>
          <a:bodyPr/>
          <a:lstStyle/>
          <a:p>
            <a:pPr>
              <a:defRPr/>
            </a:pPr>
            <a:fld id="{0121240C-47AF-2F4D-83B3-CC3EDF50F794}" type="slidenum">
              <a:rPr lang="en-US" smtClean="0"/>
              <a:pPr>
                <a:defRPr/>
              </a:pPr>
              <a:t>16</a:t>
            </a:fld>
            <a:endParaRPr lang="en-US" dirty="0"/>
          </a:p>
        </p:txBody>
      </p:sp>
    </p:spTree>
    <p:extLst>
      <p:ext uri="{BB962C8B-B14F-4D97-AF65-F5344CB8AC3E}">
        <p14:creationId xmlns:p14="http://schemas.microsoft.com/office/powerpoint/2010/main" val="268292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EE0-C473-BB4A-A1B6-F63421249882}"/>
              </a:ext>
            </a:extLst>
          </p:cNvPr>
          <p:cNvSpPr>
            <a:spLocks noGrp="1"/>
          </p:cNvSpPr>
          <p:nvPr>
            <p:ph type="title"/>
          </p:nvPr>
        </p:nvSpPr>
        <p:spPr/>
        <p:txBody>
          <a:bodyPr/>
          <a:lstStyle/>
          <a:p>
            <a:r>
              <a:rPr lang="en-US" dirty="0" err="1"/>
              <a:t>UnifiedQA</a:t>
            </a:r>
            <a:r>
              <a:rPr lang="en-US" dirty="0"/>
              <a:t>: Definition </a:t>
            </a:r>
          </a:p>
        </p:txBody>
      </p:sp>
      <p:sp>
        <p:nvSpPr>
          <p:cNvPr id="3" name="Content Placeholder 2">
            <a:extLst>
              <a:ext uri="{FF2B5EF4-FFF2-40B4-BE49-F238E27FC236}">
                <a16:creationId xmlns:a16="http://schemas.microsoft.com/office/drawing/2014/main" id="{72B6D91F-68C0-EC4D-93E5-ACE661A53724}"/>
              </a:ext>
            </a:extLst>
          </p:cNvPr>
          <p:cNvSpPr>
            <a:spLocks noGrp="1"/>
          </p:cNvSpPr>
          <p:nvPr>
            <p:ph idx="1"/>
          </p:nvPr>
        </p:nvSpPr>
        <p:spPr/>
        <p:txBody>
          <a:bodyPr/>
          <a:lstStyle/>
          <a:p>
            <a:pPr marL="514350" indent="-514350">
              <a:buFont typeface="+mj-lt"/>
              <a:buAutoNum type="arabicPeriod"/>
            </a:pPr>
            <a:r>
              <a:rPr lang="en-US" dirty="0"/>
              <a:t>It’s a single system that is supposed to work on a variety of </a:t>
            </a:r>
            <a:r>
              <a:rPr lang="en-US" b="1" dirty="0"/>
              <a:t>QA formats</a:t>
            </a:r>
            <a:r>
              <a:rPr lang="en-US" dirty="0"/>
              <a:t>. </a:t>
            </a:r>
          </a:p>
          <a:p>
            <a:pPr marL="514350" indent="-514350">
              <a:buFont typeface="+mj-lt"/>
              <a:buAutoNum type="arabicPeriod"/>
            </a:pPr>
            <a:r>
              <a:rPr lang="en-US" dirty="0"/>
              <a:t>The input should be </a:t>
            </a:r>
            <a:r>
              <a:rPr lang="en-US" i="1" dirty="0"/>
              <a:t>natural</a:t>
            </a:r>
            <a:r>
              <a:rPr lang="en-US" dirty="0"/>
              <a:t>.  </a:t>
            </a:r>
          </a:p>
          <a:p>
            <a:pPr lvl="1"/>
            <a:r>
              <a:rPr lang="en-US" dirty="0"/>
              <a:t>Minimal-enough for a human solver to infer the format.  </a:t>
            </a:r>
          </a:p>
        </p:txBody>
      </p:sp>
      <p:sp>
        <p:nvSpPr>
          <p:cNvPr id="4" name="Rectangle 3">
            <a:extLst>
              <a:ext uri="{FF2B5EF4-FFF2-40B4-BE49-F238E27FC236}">
                <a16:creationId xmlns:a16="http://schemas.microsoft.com/office/drawing/2014/main" id="{D0CAA803-EC5D-E543-B7E7-FD63EDDE7A68}"/>
              </a:ext>
            </a:extLst>
          </p:cNvPr>
          <p:cNvSpPr/>
          <p:nvPr/>
        </p:nvSpPr>
        <p:spPr>
          <a:xfrm>
            <a:off x="2511845" y="3870730"/>
            <a:ext cx="7170237"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latin typeface="Consolas" panose="020B0609020204030204" pitchFamily="49" charset="0"/>
                <a:cs typeface="Consolas" panose="020B0609020204030204" pitchFamily="49" charset="0"/>
              </a:rPr>
              <a:t>What causes sound? </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(A) sunlight (B) vibrations (C) x-rays (D) pitch</a:t>
            </a:r>
          </a:p>
        </p:txBody>
      </p:sp>
      <p:sp>
        <p:nvSpPr>
          <p:cNvPr id="5" name="Rectangle 4">
            <a:extLst>
              <a:ext uri="{FF2B5EF4-FFF2-40B4-BE49-F238E27FC236}">
                <a16:creationId xmlns:a16="http://schemas.microsoft.com/office/drawing/2014/main" id="{1CA65B40-B1F6-A34B-97E9-ABF84F76CCE3}"/>
              </a:ext>
            </a:extLst>
          </p:cNvPr>
          <p:cNvSpPr/>
          <p:nvPr/>
        </p:nvSpPr>
        <p:spPr>
          <a:xfrm>
            <a:off x="5237356" y="5596027"/>
            <a:ext cx="1717287" cy="369332"/>
          </a:xfrm>
          <a:prstGeom prst="rect">
            <a:avLst/>
          </a:prstGeom>
        </p:spPr>
        <p:txBody>
          <a:bodyPr wrap="square">
            <a:spAutoFit/>
          </a:bodyPr>
          <a:lstStyle/>
          <a:p>
            <a:r>
              <a:rPr lang="en-US" dirty="0">
                <a:latin typeface="Consolas" panose="020B0609020204030204" pitchFamily="49" charset="0"/>
                <a:cs typeface="Consolas" panose="020B0609020204030204" pitchFamily="49" charset="0"/>
              </a:rPr>
              <a:t>“vibrations”</a:t>
            </a:r>
          </a:p>
        </p:txBody>
      </p:sp>
      <p:sp>
        <p:nvSpPr>
          <p:cNvPr id="7" name="Slide Number Placeholder 6">
            <a:extLst>
              <a:ext uri="{FF2B5EF4-FFF2-40B4-BE49-F238E27FC236}">
                <a16:creationId xmlns:a16="http://schemas.microsoft.com/office/drawing/2014/main" id="{A3E00D10-C3DA-8948-9B78-1618F5BB671A}"/>
              </a:ext>
            </a:extLst>
          </p:cNvPr>
          <p:cNvSpPr>
            <a:spLocks noGrp="1"/>
          </p:cNvSpPr>
          <p:nvPr>
            <p:ph type="sldNum" sz="quarter" idx="10"/>
          </p:nvPr>
        </p:nvSpPr>
        <p:spPr/>
        <p:txBody>
          <a:bodyPr/>
          <a:lstStyle/>
          <a:p>
            <a:pPr>
              <a:defRPr/>
            </a:pPr>
            <a:fld id="{0121240C-47AF-2F4D-83B3-CC3EDF50F794}" type="slidenum">
              <a:rPr lang="en-US" smtClean="0"/>
              <a:pPr>
                <a:defRPr/>
              </a:pPr>
              <a:t>17</a:t>
            </a:fld>
            <a:endParaRPr lang="en-US" dirty="0"/>
          </a:p>
        </p:txBody>
      </p:sp>
      <p:sp>
        <p:nvSpPr>
          <p:cNvPr id="8" name="Chevron 7">
            <a:extLst>
              <a:ext uri="{FF2B5EF4-FFF2-40B4-BE49-F238E27FC236}">
                <a16:creationId xmlns:a16="http://schemas.microsoft.com/office/drawing/2014/main" id="{8E6FD5BF-2779-FE47-9AD3-42F5A882924A}"/>
              </a:ext>
            </a:extLst>
          </p:cNvPr>
          <p:cNvSpPr/>
          <p:nvPr/>
        </p:nvSpPr>
        <p:spPr>
          <a:xfrm rot="5400000">
            <a:off x="5865032" y="5209047"/>
            <a:ext cx="369332" cy="19975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0269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0" end="0"/>
                                            </p:txEl>
                                          </p:spTgt>
                                        </p:tgtEl>
                                        <p:attrNameLst>
                                          <p:attrName>style.opacity</p:attrName>
                                        </p:attrNameLst>
                                      </p:cBhvr>
                                      <p:to>
                                        <p:strVal val="1"/>
                                      </p:to>
                                    </p:set>
                                    <p:animEffect filter="image" prLst="opacity: 1">
                                      <p:cBhvr rctx="IE">
                                        <p:cTn id="18" dur="indefinite"/>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1" end="1"/>
                                            </p:txEl>
                                          </p:spTgt>
                                        </p:tgtEl>
                                        <p:attrNameLst>
                                          <p:attrName>style.opacity</p:attrName>
                                        </p:attrNameLst>
                                      </p:cBhvr>
                                      <p:to>
                                        <p:strVal val="1"/>
                                      </p:to>
                                    </p:set>
                                    <p:animEffect filter="image" prLst="opacity: 1">
                                      <p:cBhvr rctx="IE">
                                        <p:cTn id="23" dur="indefinite"/>
                                        <p:tgtEl>
                                          <p:spTgt spid="3">
                                            <p:txEl>
                                              <p:pRg st="1" end="1"/>
                                            </p:txEl>
                                          </p:spTgt>
                                        </p:tgtEl>
                                      </p:cBhvr>
                                    </p:animEffect>
                                  </p:childTnLst>
                                </p:cTn>
                              </p:par>
                              <p:par>
                                <p:cTn id="24" presetID="9" presetClass="emph" presetSubtype="0" nodeType="withEffect">
                                  <p:stCondLst>
                                    <p:cond delay="0"/>
                                  </p:stCondLst>
                                  <p:childTnLst>
                                    <p:set>
                                      <p:cBhvr>
                                        <p:cTn id="25" dur="indefinite"/>
                                        <p:tgtEl>
                                          <p:spTgt spid="3">
                                            <p:txEl>
                                              <p:pRg st="2" end="2"/>
                                            </p:txEl>
                                          </p:spTgt>
                                        </p:tgtEl>
                                        <p:attrNameLst>
                                          <p:attrName>style.opacity</p:attrName>
                                        </p:attrNameLst>
                                      </p:cBhvr>
                                      <p:to>
                                        <p:strVal val="1"/>
                                      </p:to>
                                    </p:set>
                                    <p:animEffect filter="image" prLst="opacity: 1">
                                      <p:cBhvr rctx="IE">
                                        <p:cTn id="26" dur="indefinite"/>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EE0-C473-BB4A-A1B6-F63421249882}"/>
              </a:ext>
            </a:extLst>
          </p:cNvPr>
          <p:cNvSpPr>
            <a:spLocks noGrp="1"/>
          </p:cNvSpPr>
          <p:nvPr>
            <p:ph type="title"/>
          </p:nvPr>
        </p:nvSpPr>
        <p:spPr/>
        <p:txBody>
          <a:bodyPr/>
          <a:lstStyle/>
          <a:p>
            <a:r>
              <a:rPr lang="en-US" dirty="0" err="1"/>
              <a:t>UnifiedQA</a:t>
            </a:r>
            <a:r>
              <a:rPr lang="en-US" dirty="0"/>
              <a:t>: Definition </a:t>
            </a:r>
          </a:p>
        </p:txBody>
      </p:sp>
      <p:sp>
        <p:nvSpPr>
          <p:cNvPr id="3" name="Content Placeholder 2">
            <a:extLst>
              <a:ext uri="{FF2B5EF4-FFF2-40B4-BE49-F238E27FC236}">
                <a16:creationId xmlns:a16="http://schemas.microsoft.com/office/drawing/2014/main" id="{72B6D91F-68C0-EC4D-93E5-ACE661A53724}"/>
              </a:ext>
            </a:extLst>
          </p:cNvPr>
          <p:cNvSpPr>
            <a:spLocks noGrp="1"/>
          </p:cNvSpPr>
          <p:nvPr>
            <p:ph idx="1"/>
          </p:nvPr>
        </p:nvSpPr>
        <p:spPr/>
        <p:txBody>
          <a:bodyPr/>
          <a:lstStyle/>
          <a:p>
            <a:pPr marL="514350" indent="-514350">
              <a:buFont typeface="+mj-lt"/>
              <a:buAutoNum type="arabicPeriod"/>
            </a:pPr>
            <a:r>
              <a:rPr lang="en-US" dirty="0"/>
              <a:t>It’s a single system that is supposed to work on a variety of </a:t>
            </a:r>
            <a:r>
              <a:rPr lang="en-US" b="1" dirty="0"/>
              <a:t>QA formats</a:t>
            </a:r>
            <a:r>
              <a:rPr lang="en-US" dirty="0"/>
              <a:t>. </a:t>
            </a:r>
          </a:p>
          <a:p>
            <a:pPr marL="514350" indent="-514350">
              <a:buFont typeface="+mj-lt"/>
              <a:buAutoNum type="arabicPeriod"/>
            </a:pPr>
            <a:r>
              <a:rPr lang="en-US" dirty="0"/>
              <a:t>The input should be </a:t>
            </a:r>
            <a:r>
              <a:rPr lang="en-US" i="1" dirty="0"/>
              <a:t>natural</a:t>
            </a:r>
            <a:r>
              <a:rPr lang="en-US" dirty="0"/>
              <a:t>.  </a:t>
            </a:r>
          </a:p>
          <a:p>
            <a:pPr lvl="1"/>
            <a:r>
              <a:rPr lang="en-US" dirty="0"/>
              <a:t>Minimal-enough for a human solver to infer the format.  </a:t>
            </a:r>
          </a:p>
        </p:txBody>
      </p:sp>
      <p:sp>
        <p:nvSpPr>
          <p:cNvPr id="4" name="Rectangle 3">
            <a:extLst>
              <a:ext uri="{FF2B5EF4-FFF2-40B4-BE49-F238E27FC236}">
                <a16:creationId xmlns:a16="http://schemas.microsoft.com/office/drawing/2014/main" id="{D0CAA803-EC5D-E543-B7E7-FD63EDDE7A68}"/>
              </a:ext>
            </a:extLst>
          </p:cNvPr>
          <p:cNvSpPr/>
          <p:nvPr/>
        </p:nvSpPr>
        <p:spPr>
          <a:xfrm>
            <a:off x="2510881" y="3870730"/>
            <a:ext cx="717023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latin typeface="Consolas" panose="020B0609020204030204" pitchFamily="49" charset="0"/>
                <a:cs typeface="Consolas" panose="020B0609020204030204" pitchFamily="49" charset="0"/>
              </a:rPr>
              <a:t>Is Jamaica considered part of the United States?</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(Jamaica) Jamaica (/</a:t>
            </a:r>
            <a:r>
              <a:rPr lang="en-US" dirty="0" err="1">
                <a:latin typeface="Consolas" panose="020B0609020204030204" pitchFamily="49" charset="0"/>
                <a:cs typeface="Consolas" panose="020B0609020204030204" pitchFamily="49" charset="0"/>
              </a:rPr>
              <a:t>dʒəˈmeɪkə</a:t>
            </a:r>
            <a:r>
              <a:rPr lang="en-US" dirty="0">
                <a:latin typeface="Consolas" panose="020B0609020204030204" pitchFamily="49" charset="0"/>
                <a:cs typeface="Consolas" panose="020B0609020204030204" pitchFamily="49" charset="0"/>
              </a:rPr>
              <a:t>/ ( listen)) is an island country situated in the Caribbean Sea...</a:t>
            </a:r>
            <a:endParaRPr lang="en-US" i="1" dirty="0"/>
          </a:p>
        </p:txBody>
      </p:sp>
      <p:sp>
        <p:nvSpPr>
          <p:cNvPr id="5" name="Rectangle 4">
            <a:extLst>
              <a:ext uri="{FF2B5EF4-FFF2-40B4-BE49-F238E27FC236}">
                <a16:creationId xmlns:a16="http://schemas.microsoft.com/office/drawing/2014/main" id="{1CA65B40-B1F6-A34B-97E9-ABF84F76CCE3}"/>
              </a:ext>
            </a:extLst>
          </p:cNvPr>
          <p:cNvSpPr/>
          <p:nvPr/>
        </p:nvSpPr>
        <p:spPr>
          <a:xfrm>
            <a:off x="5439432" y="5543434"/>
            <a:ext cx="1208031" cy="369332"/>
          </a:xfrm>
          <a:prstGeom prst="rect">
            <a:avLst/>
          </a:prstGeom>
        </p:spPr>
        <p:txBody>
          <a:bodyPr wrap="square">
            <a:spAutoFit/>
          </a:bodyPr>
          <a:lstStyle/>
          <a:p>
            <a:pPr algn="ctr"/>
            <a:r>
              <a:rPr lang="en-US" dirty="0">
                <a:latin typeface="Consolas" panose="020B0609020204030204" pitchFamily="49" charset="0"/>
                <a:cs typeface="Consolas" panose="020B0609020204030204" pitchFamily="49" charset="0"/>
              </a:rPr>
              <a:t>“</a:t>
            </a:r>
            <a:r>
              <a:rPr lang="en-US" i="1" dirty="0">
                <a:latin typeface="Consolas" panose="020B0609020204030204" pitchFamily="49" charset="0"/>
                <a:cs typeface="Consolas" panose="020B0609020204030204" pitchFamily="49" charset="0"/>
              </a:rPr>
              <a:t>no</a:t>
            </a:r>
            <a:r>
              <a:rPr lang="en-US" dirty="0">
                <a:latin typeface="Consolas" panose="020B0609020204030204" pitchFamily="49" charset="0"/>
                <a:cs typeface="Consolas" panose="020B0609020204030204" pitchFamily="49" charset="0"/>
              </a:rPr>
              <a:t>”</a:t>
            </a:r>
          </a:p>
        </p:txBody>
      </p:sp>
      <p:sp>
        <p:nvSpPr>
          <p:cNvPr id="6" name="Slide Number Placeholder 5">
            <a:extLst>
              <a:ext uri="{FF2B5EF4-FFF2-40B4-BE49-F238E27FC236}">
                <a16:creationId xmlns:a16="http://schemas.microsoft.com/office/drawing/2014/main" id="{5D5883B4-89A9-184D-B0E0-57E20B9DED6B}"/>
              </a:ext>
            </a:extLst>
          </p:cNvPr>
          <p:cNvSpPr>
            <a:spLocks noGrp="1"/>
          </p:cNvSpPr>
          <p:nvPr>
            <p:ph type="sldNum" sz="quarter" idx="10"/>
          </p:nvPr>
        </p:nvSpPr>
        <p:spPr/>
        <p:txBody>
          <a:bodyPr/>
          <a:lstStyle/>
          <a:p>
            <a:pPr>
              <a:defRPr/>
            </a:pPr>
            <a:fld id="{0121240C-47AF-2F4D-83B3-CC3EDF50F794}" type="slidenum">
              <a:rPr lang="en-US" smtClean="0"/>
              <a:pPr>
                <a:defRPr/>
              </a:pPr>
              <a:t>18</a:t>
            </a:fld>
            <a:endParaRPr lang="en-US" dirty="0"/>
          </a:p>
        </p:txBody>
      </p:sp>
      <p:sp>
        <p:nvSpPr>
          <p:cNvPr id="7" name="Chevron 6">
            <a:extLst>
              <a:ext uri="{FF2B5EF4-FFF2-40B4-BE49-F238E27FC236}">
                <a16:creationId xmlns:a16="http://schemas.microsoft.com/office/drawing/2014/main" id="{CBBD238C-3A30-934D-983A-EDB24A3CF074}"/>
              </a:ext>
            </a:extLst>
          </p:cNvPr>
          <p:cNvSpPr/>
          <p:nvPr/>
        </p:nvSpPr>
        <p:spPr>
          <a:xfrm rot="5400000">
            <a:off x="5839927" y="5252184"/>
            <a:ext cx="369332" cy="19975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5968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EE0-C473-BB4A-A1B6-F63421249882}"/>
              </a:ext>
            </a:extLst>
          </p:cNvPr>
          <p:cNvSpPr>
            <a:spLocks noGrp="1"/>
          </p:cNvSpPr>
          <p:nvPr>
            <p:ph type="title"/>
          </p:nvPr>
        </p:nvSpPr>
        <p:spPr/>
        <p:txBody>
          <a:bodyPr/>
          <a:lstStyle/>
          <a:p>
            <a:r>
              <a:rPr lang="en-US" dirty="0" err="1"/>
              <a:t>UnifiedQA</a:t>
            </a:r>
            <a:r>
              <a:rPr lang="en-US" dirty="0"/>
              <a:t>: Definition </a:t>
            </a:r>
          </a:p>
        </p:txBody>
      </p:sp>
      <p:sp>
        <p:nvSpPr>
          <p:cNvPr id="3" name="Content Placeholder 2">
            <a:extLst>
              <a:ext uri="{FF2B5EF4-FFF2-40B4-BE49-F238E27FC236}">
                <a16:creationId xmlns:a16="http://schemas.microsoft.com/office/drawing/2014/main" id="{72B6D91F-68C0-EC4D-93E5-ACE661A53724}"/>
              </a:ext>
            </a:extLst>
          </p:cNvPr>
          <p:cNvSpPr>
            <a:spLocks noGrp="1"/>
          </p:cNvSpPr>
          <p:nvPr>
            <p:ph idx="1"/>
          </p:nvPr>
        </p:nvSpPr>
        <p:spPr/>
        <p:txBody>
          <a:bodyPr/>
          <a:lstStyle/>
          <a:p>
            <a:pPr marL="514350" indent="-514350">
              <a:buFont typeface="+mj-lt"/>
              <a:buAutoNum type="arabicPeriod"/>
            </a:pPr>
            <a:r>
              <a:rPr lang="en-US" dirty="0"/>
              <a:t>It’s a single system that is supposed to work on a variety of </a:t>
            </a:r>
            <a:r>
              <a:rPr lang="en-US" b="1" dirty="0"/>
              <a:t>QA formats</a:t>
            </a:r>
            <a:r>
              <a:rPr lang="en-US" dirty="0"/>
              <a:t>. </a:t>
            </a:r>
          </a:p>
          <a:p>
            <a:pPr marL="514350" indent="-514350">
              <a:buFont typeface="+mj-lt"/>
              <a:buAutoNum type="arabicPeriod"/>
            </a:pPr>
            <a:r>
              <a:rPr lang="en-US" dirty="0"/>
              <a:t>The input should be </a:t>
            </a:r>
            <a:r>
              <a:rPr lang="en-US" i="1" dirty="0"/>
              <a:t>natural</a:t>
            </a:r>
            <a:r>
              <a:rPr lang="en-US" dirty="0"/>
              <a:t>.  </a:t>
            </a:r>
          </a:p>
          <a:p>
            <a:pPr lvl="1"/>
            <a:r>
              <a:rPr lang="en-US" dirty="0"/>
              <a:t>Minimal-enough for a human solver to infer the format.  </a:t>
            </a:r>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marL="514350" indent="-514350">
              <a:buFont typeface="+mj-lt"/>
              <a:buAutoNum type="arabicPeriod"/>
            </a:pPr>
            <a:r>
              <a:rPr lang="en-US" dirty="0"/>
              <a:t>Use text-to-text architectures: </a:t>
            </a:r>
            <a:r>
              <a:rPr lang="en-US" sz="2000" dirty="0"/>
              <a:t>T5 </a:t>
            </a:r>
            <a:r>
              <a:rPr lang="en-US" sz="1200" dirty="0">
                <a:solidFill>
                  <a:schemeClr val="bg1">
                    <a:lumMod val="50000"/>
                  </a:schemeClr>
                </a:solidFill>
              </a:rPr>
              <a:t>[</a:t>
            </a:r>
            <a:r>
              <a:rPr lang="en-US" sz="1200" dirty="0" err="1">
                <a:solidFill>
                  <a:schemeClr val="bg1">
                    <a:lumMod val="50000"/>
                  </a:schemeClr>
                </a:solidFill>
              </a:rPr>
              <a:t>Raffal</a:t>
            </a:r>
            <a:r>
              <a:rPr lang="en-US" sz="1200" dirty="0">
                <a:solidFill>
                  <a:schemeClr val="bg1">
                    <a:lumMod val="50000"/>
                  </a:schemeClr>
                </a:solidFill>
              </a:rPr>
              <a:t> et al. 2020]</a:t>
            </a:r>
            <a:r>
              <a:rPr lang="en-US" sz="2000" dirty="0"/>
              <a:t>, BART </a:t>
            </a:r>
            <a:r>
              <a:rPr lang="en-US" sz="1200" dirty="0">
                <a:solidFill>
                  <a:schemeClr val="bg1">
                    <a:lumMod val="50000"/>
                  </a:schemeClr>
                </a:solidFill>
              </a:rPr>
              <a:t>[Lewis et al. 2019]</a:t>
            </a:r>
            <a:r>
              <a:rPr lang="en-US" sz="2000" dirty="0"/>
              <a:t>, etc. </a:t>
            </a:r>
            <a:endParaRPr lang="en-US" dirty="0"/>
          </a:p>
          <a:p>
            <a:pPr marL="457200" lvl="1" indent="0">
              <a:buNone/>
            </a:pPr>
            <a:endParaRPr lang="en-US" dirty="0"/>
          </a:p>
        </p:txBody>
      </p:sp>
      <p:sp>
        <p:nvSpPr>
          <p:cNvPr id="4" name="Rectangle 3">
            <a:extLst>
              <a:ext uri="{FF2B5EF4-FFF2-40B4-BE49-F238E27FC236}">
                <a16:creationId xmlns:a16="http://schemas.microsoft.com/office/drawing/2014/main" id="{D0CAA803-EC5D-E543-B7E7-FD63EDDE7A68}"/>
              </a:ext>
            </a:extLst>
          </p:cNvPr>
          <p:cNvSpPr/>
          <p:nvPr/>
        </p:nvSpPr>
        <p:spPr>
          <a:xfrm>
            <a:off x="2509277" y="3863200"/>
            <a:ext cx="7170237" cy="10956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30" dirty="0">
                <a:latin typeface="Consolas" panose="020B0609020204030204" pitchFamily="49" charset="0"/>
                <a:cs typeface="Consolas" panose="020B0609020204030204" pitchFamily="49" charset="0"/>
              </a:rPr>
              <a:t>What type of musical instruments did the Yuan bring to China?   </a:t>
            </a:r>
          </a:p>
          <a:p>
            <a:br>
              <a:rPr lang="en-US" sz="1630" dirty="0">
                <a:latin typeface="Consolas" panose="020B0609020204030204" pitchFamily="49" charset="0"/>
                <a:cs typeface="Consolas" panose="020B0609020204030204" pitchFamily="49" charset="0"/>
              </a:rPr>
            </a:br>
            <a:r>
              <a:rPr lang="en-US" sz="1630" dirty="0">
                <a:latin typeface="Consolas" panose="020B0609020204030204" pitchFamily="49" charset="0"/>
                <a:cs typeface="Consolas" panose="020B0609020204030204" pitchFamily="49" charset="0"/>
              </a:rPr>
              <a:t>(</a:t>
            </a:r>
            <a:r>
              <a:rPr lang="en-US" sz="1630" dirty="0" err="1">
                <a:latin typeface="Consolas" panose="020B0609020204030204" pitchFamily="49" charset="0"/>
                <a:cs typeface="Consolas" panose="020B0609020204030204" pitchFamily="49" charset="0"/>
              </a:rPr>
              <a:t>Yuan_dynasty</a:t>
            </a:r>
            <a:r>
              <a:rPr lang="en-US" sz="1630" dirty="0">
                <a:latin typeface="Consolas" panose="020B0609020204030204" pitchFamily="49" charset="0"/>
                <a:cs typeface="Consolas" panose="020B0609020204030204" pitchFamily="49" charset="0"/>
              </a:rPr>
              <a:t>) Western musical instruments were introduced to enrich Chinese performing arts....</a:t>
            </a:r>
          </a:p>
        </p:txBody>
      </p:sp>
      <p:sp>
        <p:nvSpPr>
          <p:cNvPr id="5" name="Rectangle 4">
            <a:extLst>
              <a:ext uri="{FF2B5EF4-FFF2-40B4-BE49-F238E27FC236}">
                <a16:creationId xmlns:a16="http://schemas.microsoft.com/office/drawing/2014/main" id="{1CA65B40-B1F6-A34B-97E9-ABF84F76CCE3}"/>
              </a:ext>
            </a:extLst>
          </p:cNvPr>
          <p:cNvSpPr/>
          <p:nvPr/>
        </p:nvSpPr>
        <p:spPr>
          <a:xfrm>
            <a:off x="4021423" y="5549535"/>
            <a:ext cx="3980985" cy="369332"/>
          </a:xfrm>
          <a:prstGeom prst="rect">
            <a:avLst/>
          </a:prstGeom>
        </p:spPr>
        <p:txBody>
          <a:bodyPr wrap="square">
            <a:spAutoFit/>
          </a:bodyPr>
          <a:lstStyle/>
          <a:p>
            <a:pPr algn="ctr"/>
            <a:r>
              <a:rPr lang="en-US" dirty="0">
                <a:latin typeface="Consolas" panose="020B0609020204030204" pitchFamily="49" charset="0"/>
                <a:cs typeface="Consolas" panose="020B0609020204030204" pitchFamily="49" charset="0"/>
              </a:rPr>
              <a:t>“Western musical instruments”</a:t>
            </a:r>
          </a:p>
        </p:txBody>
      </p:sp>
      <p:sp>
        <p:nvSpPr>
          <p:cNvPr id="6" name="Rounded Rectangular Callout 5">
            <a:extLst>
              <a:ext uri="{FF2B5EF4-FFF2-40B4-BE49-F238E27FC236}">
                <a16:creationId xmlns:a16="http://schemas.microsoft.com/office/drawing/2014/main" id="{33CC78A8-01E3-8C4C-A15D-11E9CB7DC4F1}"/>
              </a:ext>
            </a:extLst>
          </p:cNvPr>
          <p:cNvSpPr/>
          <p:nvPr/>
        </p:nvSpPr>
        <p:spPr>
          <a:xfrm>
            <a:off x="7220607" y="1882080"/>
            <a:ext cx="4761186" cy="1464231"/>
          </a:xfrm>
          <a:prstGeom prst="wedgeRoundRectCallout">
            <a:avLst>
              <a:gd name="adj1" fmla="val -35889"/>
              <a:gd name="adj2" fmla="val 871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22238" lvl="1"/>
            <a:r>
              <a:rPr lang="en-US" sz="2000" b="1" i="1" dirty="0"/>
              <a:t>Our encoding: </a:t>
            </a:r>
          </a:p>
          <a:p>
            <a:pPr marL="407988" lvl="1" indent="-285750">
              <a:buFont typeface="Arial" panose="020B0604020202020204" pitchFamily="34" charset="0"/>
              <a:buChar char="•"/>
            </a:pPr>
            <a:r>
              <a:rPr lang="en-US" sz="2000" i="1" dirty="0"/>
              <a:t>Text-in, text-out</a:t>
            </a:r>
          </a:p>
          <a:p>
            <a:pPr marL="407988" lvl="1" indent="-285750">
              <a:buFont typeface="Arial" panose="020B0604020202020204" pitchFamily="34" charset="0"/>
              <a:buChar char="•"/>
            </a:pPr>
            <a:r>
              <a:rPr lang="en-US" sz="2000" i="1" dirty="0"/>
              <a:t>The question always comes first.</a:t>
            </a:r>
          </a:p>
          <a:p>
            <a:pPr marL="407988" lvl="1" indent="-285750">
              <a:buFont typeface="Arial" panose="020B0604020202020204" pitchFamily="34" charset="0"/>
              <a:buChar char="•"/>
            </a:pPr>
            <a:r>
              <a:rPr lang="en-US" sz="2000" i="1" dirty="0"/>
              <a:t>Additional info are appended with “\n”. </a:t>
            </a:r>
          </a:p>
        </p:txBody>
      </p:sp>
      <p:sp>
        <p:nvSpPr>
          <p:cNvPr id="7" name="Slide Number Placeholder 6">
            <a:extLst>
              <a:ext uri="{FF2B5EF4-FFF2-40B4-BE49-F238E27FC236}">
                <a16:creationId xmlns:a16="http://schemas.microsoft.com/office/drawing/2014/main" id="{17C9DE60-385C-3F4B-83AA-EB9AF60BEB6A}"/>
              </a:ext>
            </a:extLst>
          </p:cNvPr>
          <p:cNvSpPr>
            <a:spLocks noGrp="1"/>
          </p:cNvSpPr>
          <p:nvPr>
            <p:ph type="sldNum" sz="quarter" idx="10"/>
          </p:nvPr>
        </p:nvSpPr>
        <p:spPr/>
        <p:txBody>
          <a:bodyPr/>
          <a:lstStyle/>
          <a:p>
            <a:pPr>
              <a:defRPr/>
            </a:pPr>
            <a:fld id="{0121240C-47AF-2F4D-83B3-CC3EDF50F794}" type="slidenum">
              <a:rPr lang="en-US" smtClean="0"/>
              <a:pPr>
                <a:defRPr/>
              </a:pPr>
              <a:t>19</a:t>
            </a:fld>
            <a:endParaRPr lang="en-US" dirty="0"/>
          </a:p>
        </p:txBody>
      </p:sp>
      <p:sp>
        <p:nvSpPr>
          <p:cNvPr id="8" name="Chevron 7">
            <a:extLst>
              <a:ext uri="{FF2B5EF4-FFF2-40B4-BE49-F238E27FC236}">
                <a16:creationId xmlns:a16="http://schemas.microsoft.com/office/drawing/2014/main" id="{BE9C245B-E523-C947-B0B7-69F22578A6BA}"/>
              </a:ext>
            </a:extLst>
          </p:cNvPr>
          <p:cNvSpPr/>
          <p:nvPr/>
        </p:nvSpPr>
        <p:spPr>
          <a:xfrm rot="5400000">
            <a:off x="5838824" y="5257685"/>
            <a:ext cx="369332" cy="19975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018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E05D-6E05-FD40-BCD0-35567CF7E537}"/>
              </a:ext>
            </a:extLst>
          </p:cNvPr>
          <p:cNvSpPr>
            <a:spLocks noGrp="1"/>
          </p:cNvSpPr>
          <p:nvPr>
            <p:ph type="title"/>
          </p:nvPr>
        </p:nvSpPr>
        <p:spPr/>
        <p:txBody>
          <a:bodyPr/>
          <a:lstStyle/>
          <a:p>
            <a:r>
              <a:rPr lang="en-US" dirty="0"/>
              <a:t>AlphaGo: The Success </a:t>
            </a:r>
          </a:p>
        </p:txBody>
      </p:sp>
      <p:sp>
        <p:nvSpPr>
          <p:cNvPr id="4" name="Content Placeholder 3">
            <a:extLst>
              <a:ext uri="{FF2B5EF4-FFF2-40B4-BE49-F238E27FC236}">
                <a16:creationId xmlns:a16="http://schemas.microsoft.com/office/drawing/2014/main" id="{EBF4D937-EA02-3441-B929-2453FA1E6D35}"/>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3A643CF9-B8AB-D446-9E99-AE9A03B754BD}"/>
              </a:ext>
            </a:extLst>
          </p:cNvPr>
          <p:cNvSpPr>
            <a:spLocks noGrp="1"/>
          </p:cNvSpPr>
          <p:nvPr>
            <p:ph type="sldNum" sz="quarter" idx="10"/>
          </p:nvPr>
        </p:nvSpPr>
        <p:spPr/>
        <p:txBody>
          <a:bodyPr/>
          <a:lstStyle/>
          <a:p>
            <a:pPr>
              <a:defRPr/>
            </a:pPr>
            <a:fld id="{17736792-7E9C-9442-95C1-E9985CE4D3B6}" type="slidenum">
              <a:rPr lang="en-US" smtClean="0"/>
              <a:pPr>
                <a:defRPr/>
              </a:pPr>
              <a:t>2</a:t>
            </a:fld>
            <a:endParaRPr lang="en-US" dirty="0"/>
          </a:p>
        </p:txBody>
      </p:sp>
      <p:pic>
        <p:nvPicPr>
          <p:cNvPr id="1026" name="Picture 2" descr="Image result for AlphaGO">
            <a:extLst>
              <a:ext uri="{FF2B5EF4-FFF2-40B4-BE49-F238E27FC236}">
                <a16:creationId xmlns:a16="http://schemas.microsoft.com/office/drawing/2014/main" id="{FB194D05-5A91-754B-A754-8112B65BA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816" y="1606052"/>
            <a:ext cx="6856367" cy="457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733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5C5B85-DED3-AA46-871F-715E7674200E}"/>
              </a:ext>
            </a:extLst>
          </p:cNvPr>
          <p:cNvSpPr>
            <a:spLocks noGrp="1"/>
          </p:cNvSpPr>
          <p:nvPr>
            <p:ph idx="1"/>
          </p:nvPr>
        </p:nvSpPr>
        <p:spPr/>
        <p:txBody>
          <a:bodyPr/>
          <a:lstStyle/>
          <a:p>
            <a:r>
              <a:rPr lang="en-US" dirty="0"/>
              <a:t>Is there any value in out-of-format training? </a:t>
            </a:r>
          </a:p>
          <a:p>
            <a:endParaRPr lang="en-US" dirty="0"/>
          </a:p>
        </p:txBody>
      </p:sp>
      <p:sp>
        <p:nvSpPr>
          <p:cNvPr id="28" name="Google Shape;602;p44">
            <a:extLst>
              <a:ext uri="{FF2B5EF4-FFF2-40B4-BE49-F238E27FC236}">
                <a16:creationId xmlns:a16="http://schemas.microsoft.com/office/drawing/2014/main" id="{08CEA626-CAB7-B64A-A3AF-2046249B0C38}"/>
              </a:ext>
            </a:extLst>
          </p:cNvPr>
          <p:cNvSpPr txBox="1">
            <a:spLocks/>
          </p:cNvSpPr>
          <p:nvPr/>
        </p:nvSpPr>
        <p:spPr>
          <a:xfrm>
            <a:off x="205929" y="2634345"/>
            <a:ext cx="4236688" cy="1298060"/>
          </a:xfrm>
          <a:prstGeom prst="round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50000"/>
              </a:lnSpc>
              <a:spcBef>
                <a:spcPts val="1000"/>
              </a:spcBef>
              <a:buFont typeface="Wingdings" charset="2"/>
              <a:buChar char="§"/>
              <a:defRPr sz="2600" kern="1200">
                <a:solidFill>
                  <a:schemeClr val="tx1"/>
                </a:solidFill>
                <a:latin typeface="Merriweather Sans" charset="0"/>
                <a:ea typeface="Merriweather Sans" charset="0"/>
                <a:cs typeface="Merriweather Sans" charset="0"/>
              </a:defRPr>
            </a:lvl1pPr>
            <a:lvl2pPr marL="685800" indent="-228600" algn="l" defTabSz="914400" rtl="0" eaLnBrk="1" latinLnBrk="0" hangingPunct="1">
              <a:lnSpc>
                <a:spcPct val="150000"/>
              </a:lnSpc>
              <a:spcBef>
                <a:spcPts val="500"/>
              </a:spcBef>
              <a:buFont typeface="Courier New" charset="0"/>
              <a:buChar char="o"/>
              <a:defRPr sz="2200" kern="1200">
                <a:solidFill>
                  <a:schemeClr val="tx1"/>
                </a:solidFill>
                <a:latin typeface="Merriweather Sans" charset="0"/>
                <a:ea typeface="Merriweather Sans" charset="0"/>
                <a:cs typeface="Merriweather Sans" charset="0"/>
              </a:defRPr>
            </a:lvl2pPr>
            <a:lvl3pPr marL="1143000" indent="-228600" algn="l" defTabSz="914400" rtl="0" eaLnBrk="1" latinLnBrk="0" hangingPunct="1">
              <a:lnSpc>
                <a:spcPct val="150000"/>
              </a:lnSpc>
              <a:spcBef>
                <a:spcPts val="500"/>
              </a:spcBef>
              <a:buFont typeface="Arial"/>
              <a:buChar char="•"/>
              <a:defRPr sz="1800" kern="1200">
                <a:solidFill>
                  <a:schemeClr val="tx1"/>
                </a:solidFill>
                <a:latin typeface="Merriweather Sans" charset="0"/>
                <a:ea typeface="Merriweather Sans" charset="0"/>
                <a:cs typeface="Merriweather Sans" charset="0"/>
              </a:defRPr>
            </a:lvl3pPr>
            <a:lvl4pPr marL="1600200" indent="-228600" algn="l" defTabSz="914400" rtl="0" eaLnBrk="1" latinLnBrk="0" hangingPunct="1">
              <a:lnSpc>
                <a:spcPct val="150000"/>
              </a:lnSpc>
              <a:spcBef>
                <a:spcPts val="500"/>
              </a:spcBef>
              <a:buFont typeface="Wingdings" charset="2"/>
              <a:buChar char="§"/>
              <a:defRPr sz="1600" kern="1200">
                <a:solidFill>
                  <a:schemeClr val="tx1"/>
                </a:solidFill>
                <a:latin typeface="Merriweather Sans" charset="0"/>
                <a:ea typeface="Merriweather Sans" charset="0"/>
                <a:cs typeface="Merriweather Sans" charset="0"/>
              </a:defRPr>
            </a:lvl4pPr>
            <a:lvl5pPr marL="2057400" indent="-228600" algn="l" defTabSz="914400" rtl="0" eaLnBrk="1" latinLnBrk="0" hangingPunct="1">
              <a:lnSpc>
                <a:spcPct val="150000"/>
              </a:lnSpc>
              <a:spcBef>
                <a:spcPts val="500"/>
              </a:spcBef>
              <a:buFont typeface="Arial"/>
              <a:buChar char="•"/>
              <a:defRPr sz="1600" kern="1200">
                <a:solidFill>
                  <a:schemeClr val="tx1"/>
                </a:solidFill>
                <a:latin typeface="Merriweather Sans" charset="0"/>
                <a:ea typeface="Merriweather Sans" charset="0"/>
                <a:cs typeface="Merriweather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400"/>
              </a:spcBef>
              <a:buSzPts val="2000"/>
              <a:buNone/>
            </a:pPr>
            <a:r>
              <a:rPr lang="en-US" sz="2000" dirty="0">
                <a:latin typeface="+mn-lt"/>
              </a:rPr>
              <a:t>Mixing RACE (</a:t>
            </a:r>
            <a:r>
              <a:rPr lang="en-US" sz="2000" b="1" dirty="0">
                <a:latin typeface="+mn-lt"/>
              </a:rPr>
              <a:t>Multiple-Choice</a:t>
            </a:r>
            <a:r>
              <a:rPr lang="en-US" sz="2000" dirty="0">
                <a:latin typeface="+mn-lt"/>
              </a:rPr>
              <a:t>)</a:t>
            </a:r>
            <a:br>
              <a:rPr lang="en-US" sz="2000" dirty="0">
                <a:latin typeface="+mn-lt"/>
              </a:rPr>
            </a:br>
            <a:r>
              <a:rPr lang="en-US" sz="2000" dirty="0">
                <a:latin typeface="+mn-lt"/>
              </a:rPr>
              <a:t>w/ datasets of different formats. </a:t>
            </a:r>
          </a:p>
        </p:txBody>
      </p:sp>
      <p:grpSp>
        <p:nvGrpSpPr>
          <p:cNvPr id="4" name="Group 3">
            <a:extLst>
              <a:ext uri="{FF2B5EF4-FFF2-40B4-BE49-F238E27FC236}">
                <a16:creationId xmlns:a16="http://schemas.microsoft.com/office/drawing/2014/main" id="{DCFD8606-E919-7C44-91DB-F20A3E672E69}"/>
              </a:ext>
            </a:extLst>
          </p:cNvPr>
          <p:cNvGrpSpPr/>
          <p:nvPr/>
        </p:nvGrpSpPr>
        <p:grpSpPr>
          <a:xfrm>
            <a:off x="1532966" y="4187814"/>
            <a:ext cx="1783565" cy="954259"/>
            <a:chOff x="1532966" y="4187814"/>
            <a:chExt cx="1783565" cy="954259"/>
          </a:xfrm>
        </p:grpSpPr>
        <p:sp>
          <p:nvSpPr>
            <p:cNvPr id="7" name="TextBox 6">
              <a:extLst>
                <a:ext uri="{FF2B5EF4-FFF2-40B4-BE49-F238E27FC236}">
                  <a16:creationId xmlns:a16="http://schemas.microsoft.com/office/drawing/2014/main" id="{1A093C52-DF90-0F4D-AAAE-5A8FD8A50BF7}"/>
                </a:ext>
              </a:extLst>
            </p:cNvPr>
            <p:cNvSpPr txBox="1"/>
            <p:nvPr/>
          </p:nvSpPr>
          <p:spPr>
            <a:xfrm>
              <a:off x="1532966" y="4772741"/>
              <a:ext cx="1783565" cy="369332"/>
            </a:xfrm>
            <a:prstGeom prst="rect">
              <a:avLst/>
            </a:prstGeom>
            <a:noFill/>
          </p:spPr>
          <p:txBody>
            <a:bodyPr wrap="none" rtlCol="0">
              <a:spAutoFit/>
            </a:bodyPr>
            <a:lstStyle/>
            <a:p>
              <a:pPr algn="ctr"/>
              <a:r>
                <a:rPr lang="en-US" dirty="0"/>
                <a:t>Trained on RACE</a:t>
              </a:r>
            </a:p>
          </p:txBody>
        </p:sp>
        <p:sp>
          <p:nvSpPr>
            <p:cNvPr id="32" name="Rectangle 31">
              <a:extLst>
                <a:ext uri="{FF2B5EF4-FFF2-40B4-BE49-F238E27FC236}">
                  <a16:creationId xmlns:a16="http://schemas.microsoft.com/office/drawing/2014/main" id="{1A272525-DAD5-8A44-97CA-73798E04A149}"/>
                </a:ext>
              </a:extLst>
            </p:cNvPr>
            <p:cNvSpPr/>
            <p:nvPr/>
          </p:nvSpPr>
          <p:spPr>
            <a:xfrm>
              <a:off x="1737876" y="4187814"/>
              <a:ext cx="1363154" cy="617585"/>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E2D2A76-68C9-834B-91A5-E5497C47336C}"/>
              </a:ext>
            </a:extLst>
          </p:cNvPr>
          <p:cNvGrpSpPr/>
          <p:nvPr/>
        </p:nvGrpSpPr>
        <p:grpSpPr>
          <a:xfrm>
            <a:off x="1386006" y="5276299"/>
            <a:ext cx="2900859" cy="911082"/>
            <a:chOff x="1386006" y="5276299"/>
            <a:chExt cx="2900859" cy="911082"/>
          </a:xfrm>
        </p:grpSpPr>
        <p:sp>
          <p:nvSpPr>
            <p:cNvPr id="31" name="TextBox 30">
              <a:extLst>
                <a:ext uri="{FF2B5EF4-FFF2-40B4-BE49-F238E27FC236}">
                  <a16:creationId xmlns:a16="http://schemas.microsoft.com/office/drawing/2014/main" id="{1BFF99D0-A010-9D44-A9A6-9805AB26DBDB}"/>
                </a:ext>
              </a:extLst>
            </p:cNvPr>
            <p:cNvSpPr txBox="1"/>
            <p:nvPr/>
          </p:nvSpPr>
          <p:spPr>
            <a:xfrm>
              <a:off x="1386006" y="5818049"/>
              <a:ext cx="2900859" cy="369332"/>
            </a:xfrm>
            <a:prstGeom prst="rect">
              <a:avLst/>
            </a:prstGeom>
            <a:noFill/>
          </p:spPr>
          <p:txBody>
            <a:bodyPr wrap="none" rtlCol="0">
              <a:spAutoFit/>
            </a:bodyPr>
            <a:lstStyle/>
            <a:p>
              <a:r>
                <a:rPr lang="en-US" dirty="0"/>
                <a:t>Trained on RACE + </a:t>
              </a:r>
              <a:r>
                <a:rPr lang="en-US" b="1" dirty="0" err="1">
                  <a:solidFill>
                    <a:srgbClr val="FF0000"/>
                  </a:solidFill>
                </a:rPr>
                <a:t>SQuAD</a:t>
              </a:r>
              <a:r>
                <a:rPr lang="en-US" b="1" dirty="0">
                  <a:solidFill>
                    <a:srgbClr val="FF0000"/>
                  </a:solidFill>
                </a:rPr>
                <a:t> 1</a:t>
              </a:r>
            </a:p>
          </p:txBody>
        </p:sp>
        <p:sp>
          <p:nvSpPr>
            <p:cNvPr id="34" name="Rectangle 33">
              <a:extLst>
                <a:ext uri="{FF2B5EF4-FFF2-40B4-BE49-F238E27FC236}">
                  <a16:creationId xmlns:a16="http://schemas.microsoft.com/office/drawing/2014/main" id="{7F1315D7-E384-DA49-A4AF-FDA96009E251}"/>
                </a:ext>
              </a:extLst>
            </p:cNvPr>
            <p:cNvSpPr/>
            <p:nvPr/>
          </p:nvSpPr>
          <p:spPr>
            <a:xfrm>
              <a:off x="1748150" y="5276299"/>
              <a:ext cx="1363154" cy="61758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40F69E0-166D-D14E-A2BA-6D04EF3DDCCB}"/>
              </a:ext>
            </a:extLst>
          </p:cNvPr>
          <p:cNvGrpSpPr/>
          <p:nvPr/>
        </p:nvGrpSpPr>
        <p:grpSpPr>
          <a:xfrm>
            <a:off x="5673192" y="4984065"/>
            <a:ext cx="741671" cy="960439"/>
            <a:chOff x="5673192" y="4995216"/>
            <a:chExt cx="741671" cy="960439"/>
          </a:xfrm>
        </p:grpSpPr>
        <p:sp>
          <p:nvSpPr>
            <p:cNvPr id="46" name="Rectangle 45">
              <a:extLst>
                <a:ext uri="{FF2B5EF4-FFF2-40B4-BE49-F238E27FC236}">
                  <a16:creationId xmlns:a16="http://schemas.microsoft.com/office/drawing/2014/main" id="{34F404C0-DCA0-2443-8B7D-C833F1A5DD90}"/>
                </a:ext>
              </a:extLst>
            </p:cNvPr>
            <p:cNvSpPr/>
            <p:nvPr/>
          </p:nvSpPr>
          <p:spPr>
            <a:xfrm>
              <a:off x="5673192" y="4995216"/>
              <a:ext cx="722842" cy="960439"/>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5692021" y="5000222"/>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55.8</a:t>
              </a:r>
            </a:p>
          </p:txBody>
        </p:sp>
      </p:gr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Experiment: Mixing Pairs of Formats</a:t>
            </a:r>
          </a:p>
        </p:txBody>
      </p:sp>
      <p:grpSp>
        <p:nvGrpSpPr>
          <p:cNvPr id="13" name="Group 12">
            <a:extLst>
              <a:ext uri="{FF2B5EF4-FFF2-40B4-BE49-F238E27FC236}">
                <a16:creationId xmlns:a16="http://schemas.microsoft.com/office/drawing/2014/main" id="{14D4A842-C25A-1149-9F46-1470B0DFF94B}"/>
              </a:ext>
            </a:extLst>
          </p:cNvPr>
          <p:cNvGrpSpPr/>
          <p:nvPr/>
        </p:nvGrpSpPr>
        <p:grpSpPr>
          <a:xfrm>
            <a:off x="6511749" y="4315166"/>
            <a:ext cx="722842" cy="1629338"/>
            <a:chOff x="6433692" y="4326317"/>
            <a:chExt cx="722842" cy="1629338"/>
          </a:xfrm>
        </p:grpSpPr>
        <p:sp>
          <p:nvSpPr>
            <p:cNvPr id="24" name="Rectangle 23">
              <a:extLst>
                <a:ext uri="{FF2B5EF4-FFF2-40B4-BE49-F238E27FC236}">
                  <a16:creationId xmlns:a16="http://schemas.microsoft.com/office/drawing/2014/main" id="{622EF219-FFA4-B04A-869C-DC596A4343E4}"/>
                </a:ext>
              </a:extLst>
            </p:cNvPr>
            <p:cNvSpPr/>
            <p:nvPr/>
          </p:nvSpPr>
          <p:spPr>
            <a:xfrm>
              <a:off x="6433692" y="4348198"/>
              <a:ext cx="722842" cy="1607457"/>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AC344EE-C9EA-6C4E-A502-0EC1CDE3DFB8}"/>
                </a:ext>
              </a:extLst>
            </p:cNvPr>
            <p:cNvSpPr txBox="1"/>
            <p:nvPr/>
          </p:nvSpPr>
          <p:spPr>
            <a:xfrm>
              <a:off x="6433692" y="4326317"/>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59.1</a:t>
              </a:r>
            </a:p>
          </p:txBody>
        </p:sp>
      </p:grpSp>
      <p:grpSp>
        <p:nvGrpSpPr>
          <p:cNvPr id="11" name="Group 10">
            <a:extLst>
              <a:ext uri="{FF2B5EF4-FFF2-40B4-BE49-F238E27FC236}">
                <a16:creationId xmlns:a16="http://schemas.microsoft.com/office/drawing/2014/main" id="{F137CD8E-29D1-5E48-8023-963909CA8E3A}"/>
              </a:ext>
            </a:extLst>
          </p:cNvPr>
          <p:cNvGrpSpPr/>
          <p:nvPr/>
        </p:nvGrpSpPr>
        <p:grpSpPr>
          <a:xfrm>
            <a:off x="8620431" y="3885778"/>
            <a:ext cx="725689" cy="2058017"/>
            <a:chOff x="8620431" y="3885778"/>
            <a:chExt cx="725689" cy="2058017"/>
          </a:xfrm>
        </p:grpSpPr>
        <p:sp>
          <p:nvSpPr>
            <p:cNvPr id="63" name="Rectangle 62">
              <a:extLst>
                <a:ext uri="{FF2B5EF4-FFF2-40B4-BE49-F238E27FC236}">
                  <a16:creationId xmlns:a16="http://schemas.microsoft.com/office/drawing/2014/main" id="{D7D1ACF0-9436-BF4A-823E-860B54F4E908}"/>
                </a:ext>
              </a:extLst>
            </p:cNvPr>
            <p:cNvSpPr/>
            <p:nvPr/>
          </p:nvSpPr>
          <p:spPr>
            <a:xfrm>
              <a:off x="8623278" y="3885778"/>
              <a:ext cx="722842" cy="205801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8620431" y="3908114"/>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62.5</a:t>
              </a:r>
            </a:p>
          </p:txBody>
        </p:sp>
      </p:grpSp>
      <p:grpSp>
        <p:nvGrpSpPr>
          <p:cNvPr id="14" name="Group 13">
            <a:extLst>
              <a:ext uri="{FF2B5EF4-FFF2-40B4-BE49-F238E27FC236}">
                <a16:creationId xmlns:a16="http://schemas.microsoft.com/office/drawing/2014/main" id="{3251E3AF-DB7C-6E41-9242-86FAE4B70F5A}"/>
              </a:ext>
            </a:extLst>
          </p:cNvPr>
          <p:cNvGrpSpPr/>
          <p:nvPr/>
        </p:nvGrpSpPr>
        <p:grpSpPr>
          <a:xfrm>
            <a:off x="9363644" y="2771629"/>
            <a:ext cx="742976" cy="3172167"/>
            <a:chOff x="9363644" y="2771629"/>
            <a:chExt cx="742976" cy="3172167"/>
          </a:xfrm>
        </p:grpSpPr>
        <p:sp>
          <p:nvSpPr>
            <p:cNvPr id="62" name="Rectangle 61">
              <a:extLst>
                <a:ext uri="{FF2B5EF4-FFF2-40B4-BE49-F238E27FC236}">
                  <a16:creationId xmlns:a16="http://schemas.microsoft.com/office/drawing/2014/main" id="{C06CEE90-88D1-2E4E-86E0-EA521C15FBF1}"/>
                </a:ext>
              </a:extLst>
            </p:cNvPr>
            <p:cNvSpPr/>
            <p:nvPr/>
          </p:nvSpPr>
          <p:spPr>
            <a:xfrm>
              <a:off x="9383778" y="2776581"/>
              <a:ext cx="722842" cy="316721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86691C9D-BD59-8048-A801-4767FB6FD6EB}"/>
                </a:ext>
              </a:extLst>
            </p:cNvPr>
            <p:cNvSpPr txBox="1"/>
            <p:nvPr/>
          </p:nvSpPr>
          <p:spPr>
            <a:xfrm>
              <a:off x="9363644" y="2771629"/>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69.4</a:t>
              </a:r>
            </a:p>
          </p:txBody>
        </p:sp>
      </p:grpSp>
      <p:grpSp>
        <p:nvGrpSpPr>
          <p:cNvPr id="9" name="Group 8">
            <a:extLst>
              <a:ext uri="{FF2B5EF4-FFF2-40B4-BE49-F238E27FC236}">
                <a16:creationId xmlns:a16="http://schemas.microsoft.com/office/drawing/2014/main" id="{3EE7EB6B-5D36-4442-B400-07EDA0E06350}"/>
              </a:ext>
            </a:extLst>
          </p:cNvPr>
          <p:cNvGrpSpPr/>
          <p:nvPr/>
        </p:nvGrpSpPr>
        <p:grpSpPr>
          <a:xfrm>
            <a:off x="5008494" y="2141721"/>
            <a:ext cx="5518155" cy="4511056"/>
            <a:chOff x="5008494" y="2141721"/>
            <a:chExt cx="5518155" cy="4511056"/>
          </a:xfrm>
        </p:grpSpPr>
        <p:sp>
          <p:nvSpPr>
            <p:cNvPr id="12" name="TextBox 11">
              <a:extLst>
                <a:ext uri="{FF2B5EF4-FFF2-40B4-BE49-F238E27FC236}">
                  <a16:creationId xmlns:a16="http://schemas.microsoft.com/office/drawing/2014/main" id="{45D0358D-3E08-A840-B972-F7254ABB27E2}"/>
                </a:ext>
              </a:extLst>
            </p:cNvPr>
            <p:cNvSpPr txBox="1"/>
            <p:nvPr/>
          </p:nvSpPr>
          <p:spPr>
            <a:xfrm>
              <a:off x="5008494" y="2141721"/>
              <a:ext cx="425181" cy="3970318"/>
            </a:xfrm>
            <a:prstGeom prst="rect">
              <a:avLst/>
            </a:prstGeom>
            <a:noFill/>
          </p:spPr>
          <p:txBody>
            <a:bodyPr wrap="none" rtlCol="0" anchor="ctr" anchorCtr="0">
              <a:spAutoFit/>
            </a:bodyPr>
            <a:lstStyle/>
            <a:p>
              <a:pPr algn="r"/>
              <a:endParaRPr lang="en-US" dirty="0">
                <a:latin typeface="+mn-lt"/>
              </a:endParaRPr>
            </a:p>
            <a:p>
              <a:pPr algn="r"/>
              <a:r>
                <a:rPr lang="en-US" dirty="0">
                  <a:latin typeface="+mn-lt"/>
                </a:rPr>
                <a:t>70</a:t>
              </a:r>
            </a:p>
            <a:p>
              <a:pPr algn="r"/>
              <a:endParaRPr lang="en-US" dirty="0">
                <a:latin typeface="+mn-lt"/>
              </a:endParaRPr>
            </a:p>
            <a:p>
              <a:pPr algn="r"/>
              <a:endParaRPr lang="en-US" dirty="0">
                <a:latin typeface="+mn-lt"/>
              </a:endParaRPr>
            </a:p>
            <a:p>
              <a:pPr algn="r"/>
              <a:r>
                <a:rPr lang="en-US" dirty="0">
                  <a:latin typeface="+mn-lt"/>
                </a:rPr>
                <a:t>65</a:t>
              </a:r>
            </a:p>
            <a:p>
              <a:pPr algn="r"/>
              <a:endParaRPr lang="en-US" dirty="0">
                <a:latin typeface="+mn-lt"/>
              </a:endParaRPr>
            </a:p>
            <a:p>
              <a:pPr algn="r"/>
              <a:endParaRPr lang="en-US" dirty="0">
                <a:latin typeface="+mn-lt"/>
              </a:endParaRPr>
            </a:p>
            <a:p>
              <a:pPr algn="r"/>
              <a:r>
                <a:rPr lang="en-US" dirty="0">
                  <a:latin typeface="+mn-lt"/>
                </a:rPr>
                <a:t>60</a:t>
              </a:r>
            </a:p>
            <a:p>
              <a:pPr algn="r"/>
              <a:endParaRPr lang="en-US" dirty="0">
                <a:latin typeface="+mn-lt"/>
              </a:endParaRPr>
            </a:p>
            <a:p>
              <a:pPr algn="r"/>
              <a:endParaRPr lang="en-US" dirty="0">
                <a:latin typeface="+mn-lt"/>
              </a:endParaRPr>
            </a:p>
            <a:p>
              <a:pPr algn="r"/>
              <a:r>
                <a:rPr lang="en-US" dirty="0">
                  <a:latin typeface="+mn-lt"/>
                </a:rPr>
                <a:t>55</a:t>
              </a:r>
            </a:p>
            <a:p>
              <a:pPr algn="r"/>
              <a:endParaRPr lang="en-US" dirty="0">
                <a:latin typeface="+mn-lt"/>
              </a:endParaRPr>
            </a:p>
            <a:p>
              <a:pPr algn="r"/>
              <a:endParaRPr lang="en-US" dirty="0">
                <a:latin typeface="+mn-lt"/>
              </a:endParaRPr>
            </a:p>
            <a:p>
              <a:pPr algn="r"/>
              <a:r>
                <a:rPr lang="en-US" dirty="0">
                  <a:latin typeface="+mn-lt"/>
                </a:rPr>
                <a:t>50</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5413184" y="5962535"/>
              <a:ext cx="511346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2C1D6CB-241D-8742-8C7A-0231E60EEE6B}"/>
                </a:ext>
              </a:extLst>
            </p:cNvPr>
            <p:cNvSpPr/>
            <p:nvPr/>
          </p:nvSpPr>
          <p:spPr>
            <a:xfrm>
              <a:off x="6098255" y="6035839"/>
              <a:ext cx="727443" cy="369332"/>
            </a:xfrm>
            <a:prstGeom prst="rect">
              <a:avLst/>
            </a:prstGeom>
          </p:spPr>
          <p:txBody>
            <a:bodyPr wrap="none">
              <a:spAutoFit/>
            </a:bodyPr>
            <a:lstStyle/>
            <a:p>
              <a:r>
                <a:rPr lang="en-US" dirty="0">
                  <a:latin typeface="+mn-lt"/>
                </a:rPr>
                <a:t>RACE</a:t>
              </a:r>
            </a:p>
          </p:txBody>
        </p:sp>
        <p:sp>
          <p:nvSpPr>
            <p:cNvPr id="67" name="Rectangle 66">
              <a:extLst>
                <a:ext uri="{FF2B5EF4-FFF2-40B4-BE49-F238E27FC236}">
                  <a16:creationId xmlns:a16="http://schemas.microsoft.com/office/drawing/2014/main" id="{8F3FAE3B-3D92-A949-8A12-0C491857F2C6}"/>
                </a:ext>
              </a:extLst>
            </p:cNvPr>
            <p:cNvSpPr/>
            <p:nvPr/>
          </p:nvSpPr>
          <p:spPr>
            <a:xfrm>
              <a:off x="8924806" y="6008934"/>
              <a:ext cx="912173" cy="369332"/>
            </a:xfrm>
            <a:prstGeom prst="rect">
              <a:avLst/>
            </a:prstGeom>
          </p:spPr>
          <p:txBody>
            <a:bodyPr wrap="none">
              <a:spAutoFit/>
            </a:bodyPr>
            <a:lstStyle/>
            <a:p>
              <a:r>
                <a:rPr lang="en-US" dirty="0" err="1">
                  <a:latin typeface="+mn-lt"/>
                </a:rPr>
                <a:t>MCTest</a:t>
              </a:r>
              <a:endParaRPr lang="en-US" dirty="0">
                <a:latin typeface="+mn-lt"/>
              </a:endParaRPr>
            </a:p>
          </p:txBody>
        </p:sp>
        <p:sp>
          <p:nvSpPr>
            <p:cNvPr id="68" name="Rectangle 67">
              <a:extLst>
                <a:ext uri="{FF2B5EF4-FFF2-40B4-BE49-F238E27FC236}">
                  <a16:creationId xmlns:a16="http://schemas.microsoft.com/office/drawing/2014/main" id="{E62BFE43-10A2-7E4A-A8B4-C2EFA417DECC}"/>
                </a:ext>
              </a:extLst>
            </p:cNvPr>
            <p:cNvSpPr/>
            <p:nvPr/>
          </p:nvSpPr>
          <p:spPr>
            <a:xfrm>
              <a:off x="8596389" y="6330332"/>
              <a:ext cx="1798890" cy="307777"/>
            </a:xfrm>
            <a:prstGeom prst="rect">
              <a:avLst/>
            </a:prstGeom>
          </p:spPr>
          <p:txBody>
            <a:bodyPr wrap="none">
              <a:spAutoFit/>
            </a:bodyPr>
            <a:lstStyle/>
            <a:p>
              <a:r>
                <a:rPr lang="en-US" sz="1400" dirty="0">
                  <a:solidFill>
                    <a:schemeClr val="bg1">
                      <a:lumMod val="50000"/>
                    </a:schemeClr>
                  </a:solidFill>
                </a:rPr>
                <a:t>[Richardson et al. 15]</a:t>
              </a:r>
            </a:p>
          </p:txBody>
        </p:sp>
        <p:sp>
          <p:nvSpPr>
            <p:cNvPr id="70" name="Rectangle 69">
              <a:extLst>
                <a:ext uri="{FF2B5EF4-FFF2-40B4-BE49-F238E27FC236}">
                  <a16:creationId xmlns:a16="http://schemas.microsoft.com/office/drawing/2014/main" id="{3517D684-2AE9-CE4B-8E0F-5A722B119A9A}"/>
                </a:ext>
              </a:extLst>
            </p:cNvPr>
            <p:cNvSpPr/>
            <p:nvPr/>
          </p:nvSpPr>
          <p:spPr>
            <a:xfrm>
              <a:off x="5938288" y="6345000"/>
              <a:ext cx="1123064" cy="307777"/>
            </a:xfrm>
            <a:prstGeom prst="rect">
              <a:avLst/>
            </a:prstGeom>
          </p:spPr>
          <p:txBody>
            <a:bodyPr wrap="none">
              <a:spAutoFit/>
            </a:bodyPr>
            <a:lstStyle/>
            <a:p>
              <a:r>
                <a:rPr lang="en-US" sz="1400" dirty="0">
                  <a:solidFill>
                    <a:schemeClr val="bg1">
                      <a:lumMod val="50000"/>
                    </a:schemeClr>
                  </a:solidFill>
                </a:rPr>
                <a:t>[Lai et al. 17]</a:t>
              </a:r>
            </a:p>
          </p:txBody>
        </p:sp>
      </p:grpSp>
      <p:sp>
        <p:nvSpPr>
          <p:cNvPr id="15" name="Rectangle 14">
            <a:extLst>
              <a:ext uri="{FF2B5EF4-FFF2-40B4-BE49-F238E27FC236}">
                <a16:creationId xmlns:a16="http://schemas.microsoft.com/office/drawing/2014/main" id="{94DA6CE7-2C8E-BD44-915A-4FDA6662E284}"/>
              </a:ext>
            </a:extLst>
          </p:cNvPr>
          <p:cNvSpPr/>
          <p:nvPr/>
        </p:nvSpPr>
        <p:spPr>
          <a:xfrm>
            <a:off x="5564459" y="4673347"/>
            <a:ext cx="850404" cy="12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4E90A73-839B-844F-A3CE-B3C47ABD929D}"/>
              </a:ext>
            </a:extLst>
          </p:cNvPr>
          <p:cNvSpPr/>
          <p:nvPr/>
        </p:nvSpPr>
        <p:spPr>
          <a:xfrm>
            <a:off x="8507269" y="3714754"/>
            <a:ext cx="850404" cy="2229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AA6479E-F807-C842-BCE6-EE272696ADE8}"/>
              </a:ext>
            </a:extLst>
          </p:cNvPr>
          <p:cNvSpPr/>
          <p:nvPr/>
        </p:nvSpPr>
        <p:spPr>
          <a:xfrm>
            <a:off x="6506861" y="4169009"/>
            <a:ext cx="1069326" cy="1774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0EC7008-FCBC-FA46-BA5A-BE74EBD15643}"/>
              </a:ext>
            </a:extLst>
          </p:cNvPr>
          <p:cNvSpPr/>
          <p:nvPr/>
        </p:nvSpPr>
        <p:spPr>
          <a:xfrm>
            <a:off x="9379158" y="2771629"/>
            <a:ext cx="1358984" cy="3179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a:extLst>
              <a:ext uri="{FF2B5EF4-FFF2-40B4-BE49-F238E27FC236}">
                <a16:creationId xmlns:a16="http://schemas.microsoft.com/office/drawing/2014/main" id="{AD735698-923B-DF47-B2E9-B5E38CD148F2}"/>
              </a:ext>
            </a:extLst>
          </p:cNvPr>
          <p:cNvSpPr>
            <a:spLocks noGrp="1"/>
          </p:cNvSpPr>
          <p:nvPr>
            <p:ph type="sldNum" sz="quarter" idx="10"/>
          </p:nvPr>
        </p:nvSpPr>
        <p:spPr/>
        <p:txBody>
          <a:bodyPr/>
          <a:lstStyle/>
          <a:p>
            <a:pPr>
              <a:defRPr/>
            </a:pPr>
            <a:fld id="{0121240C-47AF-2F4D-83B3-CC3EDF50F794}" type="slidenum">
              <a:rPr lang="en-US" smtClean="0"/>
              <a:pPr>
                <a:defRPr/>
              </a:pPr>
              <a:t>20</a:t>
            </a:fld>
            <a:endParaRPr lang="en-US" dirty="0"/>
          </a:p>
        </p:txBody>
      </p:sp>
    </p:spTree>
    <p:extLst>
      <p:ext uri="{BB962C8B-B14F-4D97-AF65-F5344CB8AC3E}">
        <p14:creationId xmlns:p14="http://schemas.microsoft.com/office/powerpoint/2010/main" val="73730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22" presetClass="exit" presetSubtype="4" fill="hold" grpId="0" nodeType="withEffect">
                                  <p:stCondLst>
                                    <p:cond delay="0"/>
                                  </p:stCondLst>
                                  <p:childTnLst>
                                    <p:animEffect transition="out" filter="wipe(down)">
                                      <p:cBhvr>
                                        <p:cTn id="21" dur="500"/>
                                        <p:tgtEl>
                                          <p:spTgt spid="35"/>
                                        </p:tgtEl>
                                      </p:cBhvr>
                                    </p:animEffect>
                                    <p:set>
                                      <p:cBhvr>
                                        <p:cTn id="22" dur="1" fill="hold">
                                          <p:stCondLst>
                                            <p:cond delay="499"/>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animBg="1"/>
      <p:bldP spid="35" grpId="0" animBg="1"/>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DDD6-F915-544A-BB52-6A7B7A2F929D}"/>
              </a:ext>
            </a:extLst>
          </p:cNvPr>
          <p:cNvSpPr>
            <a:spLocks noGrp="1"/>
          </p:cNvSpPr>
          <p:nvPr>
            <p:ph type="title"/>
          </p:nvPr>
        </p:nvSpPr>
        <p:spPr/>
        <p:txBody>
          <a:bodyPr/>
          <a:lstStyle/>
          <a:p>
            <a:r>
              <a:rPr lang="en-US" dirty="0"/>
              <a:t>UnifiedQA-v1</a:t>
            </a:r>
          </a:p>
        </p:txBody>
      </p:sp>
      <p:sp>
        <p:nvSpPr>
          <p:cNvPr id="3" name="Content Placeholder 2">
            <a:extLst>
              <a:ext uri="{FF2B5EF4-FFF2-40B4-BE49-F238E27FC236}">
                <a16:creationId xmlns:a16="http://schemas.microsoft.com/office/drawing/2014/main" id="{E6600325-3370-444E-B596-A08510B09964}"/>
              </a:ext>
            </a:extLst>
          </p:cNvPr>
          <p:cNvSpPr>
            <a:spLocks noGrp="1"/>
          </p:cNvSpPr>
          <p:nvPr>
            <p:ph idx="1"/>
          </p:nvPr>
        </p:nvSpPr>
        <p:spPr/>
        <p:txBody>
          <a:bodyPr/>
          <a:lstStyle/>
          <a:p>
            <a:r>
              <a:rPr lang="en-US" dirty="0"/>
              <a:t>Trained on the union of different formats: </a:t>
            </a:r>
          </a:p>
          <a:p>
            <a:pPr lvl="1"/>
            <a:r>
              <a:rPr lang="en-US" b="1" dirty="0"/>
              <a:t>Extractive:</a:t>
            </a:r>
            <a:r>
              <a:rPr lang="en-US" dirty="0"/>
              <a:t> 		</a:t>
            </a:r>
            <a:r>
              <a:rPr lang="en-US" dirty="0" err="1"/>
              <a:t>SQuAD</a:t>
            </a:r>
            <a:r>
              <a:rPr lang="en-US" dirty="0"/>
              <a:t> 1.1, </a:t>
            </a:r>
            <a:r>
              <a:rPr lang="en-US" dirty="0" err="1"/>
              <a:t>SQuAD</a:t>
            </a:r>
            <a:r>
              <a:rPr lang="en-US" dirty="0"/>
              <a:t> 2.0 </a:t>
            </a:r>
            <a:endParaRPr lang="en-US" sz="1600" dirty="0"/>
          </a:p>
          <a:p>
            <a:pPr lvl="1"/>
            <a:r>
              <a:rPr lang="en-US" b="1" dirty="0"/>
              <a:t>Abstractive: </a:t>
            </a:r>
            <a:r>
              <a:rPr lang="en-US" dirty="0"/>
              <a:t>		</a:t>
            </a:r>
            <a:r>
              <a:rPr lang="en-US" dirty="0" err="1"/>
              <a:t>NarrativeQA</a:t>
            </a:r>
            <a:r>
              <a:rPr lang="en-US" dirty="0"/>
              <a:t> </a:t>
            </a:r>
            <a:endParaRPr lang="en-US" sz="1600" dirty="0"/>
          </a:p>
          <a:p>
            <a:pPr lvl="1"/>
            <a:r>
              <a:rPr lang="en-US" b="1" dirty="0"/>
              <a:t>Multiple-choice:</a:t>
            </a:r>
            <a:r>
              <a:rPr lang="en-US" dirty="0"/>
              <a:t> 	RACE, ARC, OBQA, </a:t>
            </a:r>
            <a:r>
              <a:rPr lang="en-US" dirty="0" err="1"/>
              <a:t>MCTest</a:t>
            </a:r>
            <a:endParaRPr lang="en-US" sz="1600" dirty="0"/>
          </a:p>
          <a:p>
            <a:pPr lvl="1"/>
            <a:r>
              <a:rPr lang="en-US" b="1" dirty="0" err="1"/>
              <a:t>YesNo</a:t>
            </a:r>
            <a:r>
              <a:rPr lang="en-US" b="1" dirty="0"/>
              <a:t>:</a:t>
            </a:r>
            <a:r>
              <a:rPr lang="en-US" dirty="0"/>
              <a:t> 			</a:t>
            </a:r>
            <a:r>
              <a:rPr lang="en-US" dirty="0" err="1"/>
              <a:t>BoolQ</a:t>
            </a:r>
            <a:endParaRPr lang="en-US" dirty="0"/>
          </a:p>
          <a:p>
            <a:endParaRPr lang="en-US" dirty="0"/>
          </a:p>
          <a:p>
            <a:endParaRPr lang="en-US" dirty="0"/>
          </a:p>
          <a:p>
            <a:endParaRPr lang="en-US" dirty="0"/>
          </a:p>
          <a:p>
            <a:pPr marL="0" indent="0">
              <a:buNone/>
            </a:pPr>
            <a:r>
              <a:rPr lang="en-US" sz="1500" dirty="0">
                <a:solidFill>
                  <a:schemeClr val="bg1">
                    <a:lumMod val="50000"/>
                  </a:schemeClr>
                </a:solidFill>
              </a:rPr>
              <a:t>* </a:t>
            </a:r>
            <a:r>
              <a:rPr lang="en-US" sz="1500" dirty="0" err="1">
                <a:solidFill>
                  <a:schemeClr val="bg1">
                    <a:lumMod val="50000"/>
                  </a:schemeClr>
                </a:solidFill>
              </a:rPr>
              <a:t>Rajpurkar</a:t>
            </a:r>
            <a:r>
              <a:rPr lang="en-US" sz="1500" dirty="0">
                <a:solidFill>
                  <a:schemeClr val="bg1">
                    <a:lumMod val="50000"/>
                  </a:schemeClr>
                </a:solidFill>
              </a:rPr>
              <a:t> et al. ‘16 &amp; ‘18; </a:t>
            </a:r>
            <a:r>
              <a:rPr lang="en-US" sz="1500" dirty="0" err="1">
                <a:solidFill>
                  <a:schemeClr val="bg1">
                    <a:lumMod val="50000"/>
                  </a:schemeClr>
                </a:solidFill>
              </a:rPr>
              <a:t>Kociský</a:t>
            </a:r>
            <a:r>
              <a:rPr lang="en-US" sz="1500" dirty="0">
                <a:solidFill>
                  <a:schemeClr val="bg1">
                    <a:lumMod val="50000"/>
                  </a:schemeClr>
                </a:solidFill>
              </a:rPr>
              <a:t> et al. ‘18; Lai et al. ‘17; Clark et al. ‘18; </a:t>
            </a:r>
            <a:r>
              <a:rPr lang="en-US" sz="1500" dirty="0" err="1">
                <a:solidFill>
                  <a:schemeClr val="bg1">
                    <a:lumMod val="50000"/>
                  </a:schemeClr>
                </a:solidFill>
              </a:rPr>
              <a:t>Mihaylov</a:t>
            </a:r>
            <a:r>
              <a:rPr lang="en-US" sz="1500" dirty="0">
                <a:solidFill>
                  <a:schemeClr val="bg1">
                    <a:lumMod val="50000"/>
                  </a:schemeClr>
                </a:solidFill>
              </a:rPr>
              <a:t> et al. ‘18; Richardson et al. ‘13; Clark et al. ‘19</a:t>
            </a:r>
            <a:endParaRPr lang="en-US" sz="1500" dirty="0"/>
          </a:p>
          <a:p>
            <a:endParaRPr lang="en-US" dirty="0"/>
          </a:p>
        </p:txBody>
      </p:sp>
      <p:sp>
        <p:nvSpPr>
          <p:cNvPr id="5" name="Slide Number Placeholder 4">
            <a:extLst>
              <a:ext uri="{FF2B5EF4-FFF2-40B4-BE49-F238E27FC236}">
                <a16:creationId xmlns:a16="http://schemas.microsoft.com/office/drawing/2014/main" id="{01B4B4DC-AFD8-9442-BD2E-F6183A4AEE92}"/>
              </a:ext>
            </a:extLst>
          </p:cNvPr>
          <p:cNvSpPr>
            <a:spLocks noGrp="1"/>
          </p:cNvSpPr>
          <p:nvPr>
            <p:ph type="sldNum" sz="quarter" idx="10"/>
          </p:nvPr>
        </p:nvSpPr>
        <p:spPr/>
        <p:txBody>
          <a:bodyPr/>
          <a:lstStyle/>
          <a:p>
            <a:pPr>
              <a:defRPr/>
            </a:pPr>
            <a:fld id="{0121240C-47AF-2F4D-83B3-CC3EDF50F794}" type="slidenum">
              <a:rPr lang="en-US" smtClean="0"/>
              <a:pPr>
                <a:defRPr/>
              </a:pPr>
              <a:t>21</a:t>
            </a:fld>
            <a:endParaRPr lang="en-US" dirty="0"/>
          </a:p>
        </p:txBody>
      </p:sp>
    </p:spTree>
    <p:extLst>
      <p:ext uri="{BB962C8B-B14F-4D97-AF65-F5344CB8AC3E}">
        <p14:creationId xmlns:p14="http://schemas.microsoft.com/office/powerpoint/2010/main" val="143534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a:xfrm>
            <a:off x="806669" y="290984"/>
            <a:ext cx="11353801" cy="960438"/>
          </a:xfrm>
        </p:spPr>
        <p:txBody>
          <a:bodyPr/>
          <a:lstStyle/>
          <a:p>
            <a:r>
              <a:rPr lang="en-US" dirty="0"/>
              <a:t>Experiment: Comparison w/ Dedicated Models</a:t>
            </a:r>
          </a:p>
        </p:txBody>
      </p:sp>
      <p:sp>
        <p:nvSpPr>
          <p:cNvPr id="6" name="Content Placeholder 5">
            <a:extLst>
              <a:ext uri="{FF2B5EF4-FFF2-40B4-BE49-F238E27FC236}">
                <a16:creationId xmlns:a16="http://schemas.microsoft.com/office/drawing/2014/main" id="{87BB548B-CA4C-4144-BA7F-17E75268F3A1}"/>
              </a:ext>
            </a:extLst>
          </p:cNvPr>
          <p:cNvSpPr>
            <a:spLocks noGrp="1"/>
          </p:cNvSpPr>
          <p:nvPr>
            <p:ph idx="1"/>
          </p:nvPr>
        </p:nvSpPr>
        <p:spPr>
          <a:xfrm>
            <a:off x="594663" y="1511718"/>
            <a:ext cx="10515600" cy="4838817"/>
          </a:xfrm>
        </p:spPr>
        <p:txBody>
          <a:bodyPr/>
          <a:lstStyle/>
          <a:p>
            <a:r>
              <a:rPr lang="en-US" dirty="0"/>
              <a:t>Is </a:t>
            </a:r>
            <a:r>
              <a:rPr lang="en-US" dirty="0" err="1"/>
              <a:t>UnifiedQA</a:t>
            </a:r>
            <a:r>
              <a:rPr lang="en-US" dirty="0"/>
              <a:t> as good as systems dedicated to individual datasets?</a:t>
            </a:r>
          </a:p>
          <a:p>
            <a:endParaRPr lang="en-US" dirty="0"/>
          </a:p>
          <a:p>
            <a:endParaRPr lang="en-US" dirty="0"/>
          </a:p>
          <a:p>
            <a:endParaRPr lang="en-US" dirty="0"/>
          </a:p>
          <a:p>
            <a:endParaRPr lang="en-US" dirty="0"/>
          </a:p>
          <a:p>
            <a:endParaRPr lang="en-US" dirty="0"/>
          </a:p>
          <a:p>
            <a:endParaRPr lang="en-US" dirty="0"/>
          </a:p>
          <a:p>
            <a:endParaRPr lang="en-US" dirty="0"/>
          </a:p>
          <a:p>
            <a:r>
              <a:rPr lang="en-US" dirty="0" err="1"/>
              <a:t>UnifiedQA</a:t>
            </a:r>
            <a:r>
              <a:rPr lang="en-US" dirty="0"/>
              <a:t> performs almost as well as individual T5 models targeted to each dataset.</a:t>
            </a:r>
          </a:p>
        </p:txBody>
      </p:sp>
      <p:graphicFrame>
        <p:nvGraphicFramePr>
          <p:cNvPr id="7" name="Chart 6">
            <a:extLst>
              <a:ext uri="{FF2B5EF4-FFF2-40B4-BE49-F238E27FC236}">
                <a16:creationId xmlns:a16="http://schemas.microsoft.com/office/drawing/2014/main" id="{9D1E6409-8C35-F740-A858-629B38CB23F5}"/>
              </a:ext>
            </a:extLst>
          </p:cNvPr>
          <p:cNvGraphicFramePr>
            <a:graphicFrameLocks/>
          </p:cNvGraphicFramePr>
          <p:nvPr>
            <p:extLst>
              <p:ext uri="{D42A27DB-BD31-4B8C-83A1-F6EECF244321}">
                <p14:modId xmlns:p14="http://schemas.microsoft.com/office/powerpoint/2010/main" val="3062131186"/>
              </p:ext>
            </p:extLst>
          </p:nvPr>
        </p:nvGraphicFramePr>
        <p:xfrm>
          <a:off x="2957094" y="2112836"/>
          <a:ext cx="5912536" cy="3479824"/>
        </p:xfrm>
        <a:graphic>
          <a:graphicData uri="http://schemas.openxmlformats.org/drawingml/2006/chart">
            <c:chart xmlns:c="http://schemas.openxmlformats.org/drawingml/2006/chart" xmlns:r="http://schemas.openxmlformats.org/officeDocument/2006/relationships" r:id="rId3"/>
          </a:graphicData>
        </a:graphic>
      </p:graphicFrame>
      <p:sp>
        <p:nvSpPr>
          <p:cNvPr id="10" name="Slide Number Placeholder 9">
            <a:extLst>
              <a:ext uri="{FF2B5EF4-FFF2-40B4-BE49-F238E27FC236}">
                <a16:creationId xmlns:a16="http://schemas.microsoft.com/office/drawing/2014/main" id="{9617D96A-75B7-0849-9A9E-926915C5398D}"/>
              </a:ext>
            </a:extLst>
          </p:cNvPr>
          <p:cNvSpPr>
            <a:spLocks noGrp="1"/>
          </p:cNvSpPr>
          <p:nvPr>
            <p:ph type="sldNum" sz="quarter" idx="10"/>
          </p:nvPr>
        </p:nvSpPr>
        <p:spPr/>
        <p:txBody>
          <a:bodyPr/>
          <a:lstStyle/>
          <a:p>
            <a:pPr>
              <a:defRPr/>
            </a:pPr>
            <a:fld id="{0121240C-47AF-2F4D-83B3-CC3EDF50F794}" type="slidenum">
              <a:rPr lang="en-US" smtClean="0"/>
              <a:pPr>
                <a:defRPr/>
              </a:pPr>
              <a:t>22</a:t>
            </a:fld>
            <a:endParaRPr lang="en-US" dirty="0"/>
          </a:p>
        </p:txBody>
      </p:sp>
      <p:sp>
        <p:nvSpPr>
          <p:cNvPr id="2" name="Rounded Rectangle 1">
            <a:extLst>
              <a:ext uri="{FF2B5EF4-FFF2-40B4-BE49-F238E27FC236}">
                <a16:creationId xmlns:a16="http://schemas.microsoft.com/office/drawing/2014/main" id="{44BEDD1E-B5CA-0344-AA6B-04BFA6F0A086}"/>
              </a:ext>
            </a:extLst>
          </p:cNvPr>
          <p:cNvSpPr/>
          <p:nvPr/>
        </p:nvSpPr>
        <p:spPr>
          <a:xfrm>
            <a:off x="8229600" y="2782388"/>
            <a:ext cx="640030" cy="1894113"/>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34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fade">
                                      <p:cBhvr>
                                        <p:cTn id="1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B0F30-A8D5-F94C-A7C6-893FF89B2EC6}"/>
              </a:ext>
            </a:extLst>
          </p:cNvPr>
          <p:cNvSpPr>
            <a:spLocks noGrp="1"/>
          </p:cNvSpPr>
          <p:nvPr>
            <p:ph idx="1"/>
          </p:nvPr>
        </p:nvSpPr>
        <p:spPr/>
        <p:txBody>
          <a:bodyPr/>
          <a:lstStyle/>
          <a:p>
            <a:r>
              <a:rPr lang="en-US" dirty="0"/>
              <a:t>Is there value in using </a:t>
            </a:r>
            <a:r>
              <a:rPr lang="en-US" dirty="0" err="1"/>
              <a:t>UnifiedQA</a:t>
            </a:r>
            <a:r>
              <a:rPr lang="en-US" dirty="0"/>
              <a:t> as a starting point for fine-tuning?</a:t>
            </a:r>
          </a:p>
          <a:p>
            <a:pPr lvl="1"/>
            <a:r>
              <a:rPr lang="en-US" dirty="0"/>
              <a:t>Show SOTA on 10 datasets (</a:t>
            </a:r>
            <a:r>
              <a:rPr lang="en-US" sz="2000" dirty="0"/>
              <a:t>OBQA, QASC, RACE, </a:t>
            </a:r>
            <a:r>
              <a:rPr lang="en-US" sz="2000" dirty="0" err="1"/>
              <a:t>WinoGrande</a:t>
            </a:r>
            <a:r>
              <a:rPr lang="en-US" sz="2000" dirty="0"/>
              <a:t>, PIQA, SIQA, ROPES</a:t>
            </a:r>
            <a:r>
              <a:rPr lang="en-US" dirty="0"/>
              <a:t>)</a:t>
            </a:r>
          </a:p>
          <a:p>
            <a:pPr lvl="1"/>
            <a:r>
              <a:rPr lang="en-US" dirty="0"/>
              <a:t>Similar trends for BART </a:t>
            </a:r>
          </a:p>
          <a:p>
            <a:endParaRPr lang="en-US" dirty="0"/>
          </a:p>
        </p:txBody>
      </p:sp>
      <p:sp>
        <p:nvSpPr>
          <p:cNvPr id="12" name="TextBox 11">
            <a:extLst>
              <a:ext uri="{FF2B5EF4-FFF2-40B4-BE49-F238E27FC236}">
                <a16:creationId xmlns:a16="http://schemas.microsoft.com/office/drawing/2014/main" id="{45D0358D-3E08-A840-B972-F7254ABB27E2}"/>
              </a:ext>
            </a:extLst>
          </p:cNvPr>
          <p:cNvSpPr txBox="1"/>
          <p:nvPr/>
        </p:nvSpPr>
        <p:spPr>
          <a:xfrm>
            <a:off x="4131361" y="2339715"/>
            <a:ext cx="418769" cy="3693319"/>
          </a:xfrm>
          <a:prstGeom prst="rect">
            <a:avLst/>
          </a:prstGeom>
          <a:noFill/>
        </p:spPr>
        <p:txBody>
          <a:bodyPr wrap="none" rtlCol="0" anchor="ctr" anchorCtr="0">
            <a:spAutoFit/>
          </a:bodyPr>
          <a:lstStyle/>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85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75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65</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4461554" y="5955391"/>
            <a:ext cx="620061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22EF219-FFA4-B04A-869C-DC596A4343E4}"/>
              </a:ext>
            </a:extLst>
          </p:cNvPr>
          <p:cNvSpPr/>
          <p:nvPr/>
        </p:nvSpPr>
        <p:spPr>
          <a:xfrm>
            <a:off x="9544462" y="3204731"/>
            <a:ext cx="722842" cy="2738076"/>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A093C52-DF90-0F4D-AAAE-5A8FD8A50BF7}"/>
              </a:ext>
            </a:extLst>
          </p:cNvPr>
          <p:cNvSpPr txBox="1"/>
          <p:nvPr/>
        </p:nvSpPr>
        <p:spPr>
          <a:xfrm>
            <a:off x="1297411" y="4886252"/>
            <a:ext cx="1791132" cy="369332"/>
          </a:xfrm>
          <a:prstGeom prst="rect">
            <a:avLst/>
          </a:prstGeom>
          <a:noFill/>
        </p:spPr>
        <p:txBody>
          <a:bodyPr wrap="none" rtlCol="0">
            <a:spAutoFit/>
          </a:bodyPr>
          <a:lstStyle/>
          <a:p>
            <a:pPr algn="ctr"/>
            <a:r>
              <a:rPr lang="en-US" dirty="0"/>
              <a:t>Fine-tuned on T5</a:t>
            </a:r>
            <a:endParaRPr lang="en-US" dirty="0">
              <a:latin typeface="Merriweather Sans" panose="02000503060000020004" pitchFamily="2" charset="77"/>
            </a:endParaRPr>
          </a:p>
        </p:txBody>
      </p:sp>
      <p:sp>
        <p:nvSpPr>
          <p:cNvPr id="31" name="TextBox 30">
            <a:extLst>
              <a:ext uri="{FF2B5EF4-FFF2-40B4-BE49-F238E27FC236}">
                <a16:creationId xmlns:a16="http://schemas.microsoft.com/office/drawing/2014/main" id="{1BFF99D0-A010-9D44-A9A6-9805AB26DBDB}"/>
              </a:ext>
            </a:extLst>
          </p:cNvPr>
          <p:cNvSpPr txBox="1"/>
          <p:nvPr/>
        </p:nvSpPr>
        <p:spPr>
          <a:xfrm>
            <a:off x="932803" y="5952535"/>
            <a:ext cx="2510880" cy="646331"/>
          </a:xfrm>
          <a:prstGeom prst="rect">
            <a:avLst/>
          </a:prstGeom>
          <a:noFill/>
        </p:spPr>
        <p:txBody>
          <a:bodyPr wrap="none" rtlCol="0">
            <a:spAutoFit/>
          </a:bodyPr>
          <a:lstStyle/>
          <a:p>
            <a:pPr algn="ctr"/>
            <a:r>
              <a:rPr lang="en-US" dirty="0"/>
              <a:t>Fine-tuned </a:t>
            </a:r>
            <a:br>
              <a:rPr lang="en-US" dirty="0"/>
            </a:br>
            <a:r>
              <a:rPr lang="en-US" dirty="0" err="1"/>
              <a:t>UnifiedQA</a:t>
            </a:r>
            <a:r>
              <a:rPr lang="en-US" dirty="0"/>
              <a:t> (based on T5)</a:t>
            </a:r>
            <a:endParaRPr lang="en-US" b="1" dirty="0">
              <a:solidFill>
                <a:srgbClr val="FF0000"/>
              </a:solidFill>
              <a:latin typeface="Merriweather Sans" panose="02000503060000020004" pitchFamily="2" charset="77"/>
            </a:endParaRPr>
          </a:p>
        </p:txBody>
      </p:sp>
      <p:sp>
        <p:nvSpPr>
          <p:cNvPr id="32" name="Rectangle 31">
            <a:extLst>
              <a:ext uri="{FF2B5EF4-FFF2-40B4-BE49-F238E27FC236}">
                <a16:creationId xmlns:a16="http://schemas.microsoft.com/office/drawing/2014/main" id="{1A272525-DAD5-8A44-97CA-73798E04A149}"/>
              </a:ext>
            </a:extLst>
          </p:cNvPr>
          <p:cNvSpPr/>
          <p:nvPr/>
        </p:nvSpPr>
        <p:spPr>
          <a:xfrm>
            <a:off x="1484330" y="4511218"/>
            <a:ext cx="1363154" cy="395479"/>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F1315D7-E384-DA49-A4AF-FDA96009E251}"/>
              </a:ext>
            </a:extLst>
          </p:cNvPr>
          <p:cNvSpPr/>
          <p:nvPr/>
        </p:nvSpPr>
        <p:spPr>
          <a:xfrm>
            <a:off x="1494604" y="5615496"/>
            <a:ext cx="1363154" cy="369332"/>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4F404C0-DCA0-2443-8B7D-C833F1A5DD90}"/>
              </a:ext>
            </a:extLst>
          </p:cNvPr>
          <p:cNvSpPr/>
          <p:nvPr/>
        </p:nvSpPr>
        <p:spPr>
          <a:xfrm>
            <a:off x="8783962" y="3711967"/>
            <a:ext cx="722842" cy="2230839"/>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8788545" y="3740894"/>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84</a:t>
            </a:r>
          </a:p>
        </p:txBody>
      </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Experiment: Fine-tuning </a:t>
            </a:r>
            <a:r>
              <a:rPr lang="en-US" dirty="0" err="1"/>
              <a:t>UnifiedQA</a:t>
            </a:r>
            <a:r>
              <a:rPr lang="en-US" dirty="0"/>
              <a:t> </a:t>
            </a:r>
          </a:p>
        </p:txBody>
      </p:sp>
      <p:sp>
        <p:nvSpPr>
          <p:cNvPr id="49" name="TextBox 48">
            <a:extLst>
              <a:ext uri="{FF2B5EF4-FFF2-40B4-BE49-F238E27FC236}">
                <a16:creationId xmlns:a16="http://schemas.microsoft.com/office/drawing/2014/main" id="{BAC344EE-C9EA-6C4E-A502-0EC1CDE3DFB8}"/>
              </a:ext>
            </a:extLst>
          </p:cNvPr>
          <p:cNvSpPr txBox="1"/>
          <p:nvPr/>
        </p:nvSpPr>
        <p:spPr>
          <a:xfrm>
            <a:off x="9547967" y="3204731"/>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87</a:t>
            </a:r>
          </a:p>
        </p:txBody>
      </p:sp>
      <p:sp>
        <p:nvSpPr>
          <p:cNvPr id="58" name="Rectangle 57">
            <a:extLst>
              <a:ext uri="{FF2B5EF4-FFF2-40B4-BE49-F238E27FC236}">
                <a16:creationId xmlns:a16="http://schemas.microsoft.com/office/drawing/2014/main" id="{D594139F-EADC-E44D-9442-10A2DC2F4BAC}"/>
              </a:ext>
            </a:extLst>
          </p:cNvPr>
          <p:cNvSpPr/>
          <p:nvPr/>
        </p:nvSpPr>
        <p:spPr>
          <a:xfrm>
            <a:off x="5437319" y="4540458"/>
            <a:ext cx="722842" cy="138976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58EE8BE-27FA-A346-B849-1CF7B2E29F35}"/>
              </a:ext>
            </a:extLst>
          </p:cNvPr>
          <p:cNvSpPr/>
          <p:nvPr/>
        </p:nvSpPr>
        <p:spPr>
          <a:xfrm>
            <a:off x="4676819" y="5287591"/>
            <a:ext cx="722842" cy="642632"/>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5DEA883-B5EF-6343-ACB8-6235CF70FB6F}"/>
              </a:ext>
            </a:extLst>
          </p:cNvPr>
          <p:cNvSpPr txBox="1"/>
          <p:nvPr/>
        </p:nvSpPr>
        <p:spPr>
          <a:xfrm>
            <a:off x="4672476" y="5288826"/>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70</a:t>
            </a:r>
          </a:p>
        </p:txBody>
      </p:sp>
      <p:sp>
        <p:nvSpPr>
          <p:cNvPr id="61" name="TextBox 60">
            <a:extLst>
              <a:ext uri="{FF2B5EF4-FFF2-40B4-BE49-F238E27FC236}">
                <a16:creationId xmlns:a16="http://schemas.microsoft.com/office/drawing/2014/main" id="{DEB71D89-2858-4F41-9611-4C5F7DC97A8A}"/>
              </a:ext>
            </a:extLst>
          </p:cNvPr>
          <p:cNvSpPr txBox="1"/>
          <p:nvPr/>
        </p:nvSpPr>
        <p:spPr>
          <a:xfrm>
            <a:off x="5405755" y="452256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78</a:t>
            </a:r>
          </a:p>
        </p:txBody>
      </p:sp>
      <p:sp>
        <p:nvSpPr>
          <p:cNvPr id="62" name="Rectangle 61">
            <a:extLst>
              <a:ext uri="{FF2B5EF4-FFF2-40B4-BE49-F238E27FC236}">
                <a16:creationId xmlns:a16="http://schemas.microsoft.com/office/drawing/2014/main" id="{C06CEE90-88D1-2E4E-86E0-EA521C15FBF1}"/>
              </a:ext>
            </a:extLst>
          </p:cNvPr>
          <p:cNvSpPr/>
          <p:nvPr/>
        </p:nvSpPr>
        <p:spPr>
          <a:xfrm>
            <a:off x="7488547" y="4406645"/>
            <a:ext cx="722842" cy="1535184"/>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7D1ACF0-9436-BF4A-823E-860B54F4E908}"/>
              </a:ext>
            </a:extLst>
          </p:cNvPr>
          <p:cNvSpPr/>
          <p:nvPr/>
        </p:nvSpPr>
        <p:spPr>
          <a:xfrm>
            <a:off x="6728047" y="4552064"/>
            <a:ext cx="722842" cy="1389765"/>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6734141" y="453322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78</a:t>
            </a:r>
          </a:p>
        </p:txBody>
      </p:sp>
      <p:sp>
        <p:nvSpPr>
          <p:cNvPr id="65" name="TextBox 64">
            <a:extLst>
              <a:ext uri="{FF2B5EF4-FFF2-40B4-BE49-F238E27FC236}">
                <a16:creationId xmlns:a16="http://schemas.microsoft.com/office/drawing/2014/main" id="{86691C9D-BD59-8048-A801-4767FB6FD6EB}"/>
              </a:ext>
            </a:extLst>
          </p:cNvPr>
          <p:cNvSpPr txBox="1"/>
          <p:nvPr/>
        </p:nvSpPr>
        <p:spPr>
          <a:xfrm>
            <a:off x="7466245" y="4386047"/>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79</a:t>
            </a:r>
          </a:p>
        </p:txBody>
      </p:sp>
      <p:sp>
        <p:nvSpPr>
          <p:cNvPr id="6" name="Rectangle 5">
            <a:extLst>
              <a:ext uri="{FF2B5EF4-FFF2-40B4-BE49-F238E27FC236}">
                <a16:creationId xmlns:a16="http://schemas.microsoft.com/office/drawing/2014/main" id="{72C1D6CB-241D-8742-8C7A-0231E60EEE6B}"/>
              </a:ext>
            </a:extLst>
          </p:cNvPr>
          <p:cNvSpPr/>
          <p:nvPr/>
        </p:nvSpPr>
        <p:spPr>
          <a:xfrm>
            <a:off x="9129999" y="5973701"/>
            <a:ext cx="750526" cy="369332"/>
          </a:xfrm>
          <a:prstGeom prst="rect">
            <a:avLst/>
          </a:prstGeom>
        </p:spPr>
        <p:txBody>
          <a:bodyPr wrap="none">
            <a:spAutoFit/>
          </a:bodyPr>
          <a:lstStyle/>
          <a:p>
            <a:r>
              <a:rPr lang="en-US" dirty="0">
                <a:latin typeface="Merriweather Sans" panose="02000503060000020004" pitchFamily="2" charset="77"/>
              </a:rPr>
              <a:t>OBQA</a:t>
            </a:r>
            <a:endParaRPr lang="en-US" dirty="0"/>
          </a:p>
        </p:txBody>
      </p:sp>
      <p:sp>
        <p:nvSpPr>
          <p:cNvPr id="66" name="Rectangle 65">
            <a:extLst>
              <a:ext uri="{FF2B5EF4-FFF2-40B4-BE49-F238E27FC236}">
                <a16:creationId xmlns:a16="http://schemas.microsoft.com/office/drawing/2014/main" id="{0C8AD106-ED84-054C-B1FE-34C37CD38912}"/>
              </a:ext>
            </a:extLst>
          </p:cNvPr>
          <p:cNvSpPr/>
          <p:nvPr/>
        </p:nvSpPr>
        <p:spPr>
          <a:xfrm>
            <a:off x="4889019" y="5994481"/>
            <a:ext cx="1124026" cy="369332"/>
          </a:xfrm>
          <a:prstGeom prst="rect">
            <a:avLst/>
          </a:prstGeom>
        </p:spPr>
        <p:txBody>
          <a:bodyPr wrap="none">
            <a:spAutoFit/>
          </a:bodyPr>
          <a:lstStyle/>
          <a:p>
            <a:r>
              <a:rPr lang="en-US" dirty="0"/>
              <a:t>ARC-</a:t>
            </a:r>
            <a:r>
              <a:rPr lang="en-US" dirty="0" err="1"/>
              <a:t>chall</a:t>
            </a:r>
            <a:endParaRPr lang="en-US" dirty="0"/>
          </a:p>
        </p:txBody>
      </p:sp>
      <p:sp>
        <p:nvSpPr>
          <p:cNvPr id="67" name="Rectangle 66">
            <a:extLst>
              <a:ext uri="{FF2B5EF4-FFF2-40B4-BE49-F238E27FC236}">
                <a16:creationId xmlns:a16="http://schemas.microsoft.com/office/drawing/2014/main" id="{8F3FAE3B-3D92-A949-8A12-0C491857F2C6}"/>
              </a:ext>
            </a:extLst>
          </p:cNvPr>
          <p:cNvSpPr/>
          <p:nvPr/>
        </p:nvSpPr>
        <p:spPr>
          <a:xfrm>
            <a:off x="6543805" y="5990402"/>
            <a:ext cx="1863011" cy="369332"/>
          </a:xfrm>
          <a:prstGeom prst="rect">
            <a:avLst/>
          </a:prstGeom>
        </p:spPr>
        <p:txBody>
          <a:bodyPr wrap="none">
            <a:spAutoFit/>
          </a:bodyPr>
          <a:lstStyle/>
          <a:p>
            <a:r>
              <a:rPr lang="en-US" dirty="0" err="1">
                <a:latin typeface="Merriweather Sans" panose="02000503060000020004" pitchFamily="2" charset="77"/>
              </a:rPr>
              <a:t>CommonsenseQA</a:t>
            </a:r>
            <a:endParaRPr lang="en-US" dirty="0"/>
          </a:p>
        </p:txBody>
      </p:sp>
      <p:sp>
        <p:nvSpPr>
          <p:cNvPr id="29" name="Rectangle 28">
            <a:extLst>
              <a:ext uri="{FF2B5EF4-FFF2-40B4-BE49-F238E27FC236}">
                <a16:creationId xmlns:a16="http://schemas.microsoft.com/office/drawing/2014/main" id="{75F15BB2-896F-FB41-AEED-6B0033AAE8BA}"/>
              </a:ext>
            </a:extLst>
          </p:cNvPr>
          <p:cNvSpPr/>
          <p:nvPr/>
        </p:nvSpPr>
        <p:spPr>
          <a:xfrm>
            <a:off x="4743864" y="6287636"/>
            <a:ext cx="5820205" cy="523220"/>
          </a:xfrm>
          <a:prstGeom prst="rect">
            <a:avLst/>
          </a:prstGeom>
        </p:spPr>
        <p:txBody>
          <a:bodyPr wrap="square">
            <a:spAutoFit/>
          </a:bodyPr>
          <a:lstStyle/>
          <a:p>
            <a:r>
              <a:rPr lang="en-US" sz="1400" dirty="0">
                <a:solidFill>
                  <a:schemeClr val="bg1">
                    <a:lumMod val="50000"/>
                  </a:schemeClr>
                </a:solidFill>
              </a:rPr>
              <a:t> [Clark et al. 18] 	        [Talmor et al. 19] 	               [</a:t>
            </a:r>
            <a:r>
              <a:rPr lang="en-US" sz="1400" dirty="0" err="1">
                <a:solidFill>
                  <a:schemeClr val="bg1">
                    <a:lumMod val="50000"/>
                  </a:schemeClr>
                </a:solidFill>
              </a:rPr>
              <a:t>Khot</a:t>
            </a:r>
            <a:r>
              <a:rPr lang="en-US" sz="1400" dirty="0">
                <a:solidFill>
                  <a:schemeClr val="bg1">
                    <a:lumMod val="50000"/>
                  </a:schemeClr>
                </a:solidFill>
              </a:rPr>
              <a:t> et al. 19]	 </a:t>
            </a:r>
          </a:p>
          <a:p>
            <a:endParaRPr lang="en-US" sz="1400" dirty="0">
              <a:solidFill>
                <a:schemeClr val="bg1">
                  <a:lumMod val="50000"/>
                </a:schemeClr>
              </a:solidFill>
            </a:endParaRPr>
          </a:p>
        </p:txBody>
      </p:sp>
      <p:sp>
        <p:nvSpPr>
          <p:cNvPr id="3" name="Slide Number Placeholder 2">
            <a:extLst>
              <a:ext uri="{FF2B5EF4-FFF2-40B4-BE49-F238E27FC236}">
                <a16:creationId xmlns:a16="http://schemas.microsoft.com/office/drawing/2014/main" id="{5413DCE5-95A5-E44B-870C-CFBF7FB0C1DC}"/>
              </a:ext>
            </a:extLst>
          </p:cNvPr>
          <p:cNvSpPr>
            <a:spLocks noGrp="1"/>
          </p:cNvSpPr>
          <p:nvPr>
            <p:ph type="sldNum" sz="quarter" idx="10"/>
          </p:nvPr>
        </p:nvSpPr>
        <p:spPr/>
        <p:txBody>
          <a:bodyPr/>
          <a:lstStyle/>
          <a:p>
            <a:pPr>
              <a:defRPr/>
            </a:pPr>
            <a:fld id="{0121240C-47AF-2F4D-83B3-CC3EDF50F794}" type="slidenum">
              <a:rPr lang="en-US" smtClean="0"/>
              <a:pPr>
                <a:defRPr/>
              </a:pPr>
              <a:t>23</a:t>
            </a:fld>
            <a:endParaRPr lang="en-US" dirty="0"/>
          </a:p>
        </p:txBody>
      </p:sp>
      <p:sp>
        <p:nvSpPr>
          <p:cNvPr id="39" name="Rectangle 38">
            <a:extLst>
              <a:ext uri="{FF2B5EF4-FFF2-40B4-BE49-F238E27FC236}">
                <a16:creationId xmlns:a16="http://schemas.microsoft.com/office/drawing/2014/main" id="{CEA0CBD3-507C-B745-95C4-D676F91CE4E3}"/>
              </a:ext>
            </a:extLst>
          </p:cNvPr>
          <p:cNvSpPr/>
          <p:nvPr/>
        </p:nvSpPr>
        <p:spPr>
          <a:xfrm>
            <a:off x="4672476" y="3835060"/>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41905EF-8BA2-0144-9A27-E3AACCA5311F}"/>
              </a:ext>
            </a:extLst>
          </p:cNvPr>
          <p:cNvSpPr/>
          <p:nvPr/>
        </p:nvSpPr>
        <p:spPr>
          <a:xfrm>
            <a:off x="6697197" y="3830629"/>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22019CF-C3F9-614E-B29A-8A233321FE9E}"/>
              </a:ext>
            </a:extLst>
          </p:cNvPr>
          <p:cNvSpPr/>
          <p:nvPr/>
        </p:nvSpPr>
        <p:spPr>
          <a:xfrm>
            <a:off x="8777394" y="3645477"/>
            <a:ext cx="753692" cy="2298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7B87786-59B7-4E4C-A3C3-063955A75E6A}"/>
              </a:ext>
            </a:extLst>
          </p:cNvPr>
          <p:cNvSpPr/>
          <p:nvPr/>
        </p:nvSpPr>
        <p:spPr>
          <a:xfrm>
            <a:off x="5436449" y="3821840"/>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2AA5CD9-968C-8D4B-BFD2-40635A5099C8}"/>
              </a:ext>
            </a:extLst>
          </p:cNvPr>
          <p:cNvSpPr/>
          <p:nvPr/>
        </p:nvSpPr>
        <p:spPr>
          <a:xfrm>
            <a:off x="7484531" y="3839822"/>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047C498-0EB2-5942-9A00-1BCFC4280535}"/>
              </a:ext>
            </a:extLst>
          </p:cNvPr>
          <p:cNvSpPr/>
          <p:nvPr/>
        </p:nvSpPr>
        <p:spPr>
          <a:xfrm>
            <a:off x="9532346" y="3071275"/>
            <a:ext cx="753692" cy="2871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13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40"/>
                                        </p:tgtEl>
                                      </p:cBhvr>
                                    </p:animEffect>
                                    <p:set>
                                      <p:cBhvr>
                                        <p:cTn id="10" dur="1" fill="hold">
                                          <p:stCondLst>
                                            <p:cond delay="499"/>
                                          </p:stCondLst>
                                        </p:cTn>
                                        <p:tgtEl>
                                          <p:spTgt spid="40"/>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0" nodeType="clickEffect">
                                  <p:stCondLst>
                                    <p:cond delay="0"/>
                                  </p:stCondLst>
                                  <p:childTnLst>
                                    <p:animEffect transition="out" filter="wipe(down)">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par>
                                <p:cTn id="19" presetID="22" presetClass="exit" presetSubtype="4" fill="hold" grpId="0" nodeType="withEffect">
                                  <p:stCondLst>
                                    <p:cond delay="0"/>
                                  </p:stCondLst>
                                  <p:childTnLst>
                                    <p:animEffect transition="out" filter="wipe(down)">
                                      <p:cBhvr>
                                        <p:cTn id="20" dur="500"/>
                                        <p:tgtEl>
                                          <p:spTgt spid="43"/>
                                        </p:tgtEl>
                                      </p:cBhvr>
                                    </p:animEffect>
                                    <p:set>
                                      <p:cBhvr>
                                        <p:cTn id="21" dur="1" fill="hold">
                                          <p:stCondLst>
                                            <p:cond delay="499"/>
                                          </p:stCondLst>
                                        </p:cTn>
                                        <p:tgtEl>
                                          <p:spTgt spid="43"/>
                                        </p:tgtEl>
                                        <p:attrNameLst>
                                          <p:attrName>style.visibility</p:attrName>
                                        </p:attrNameLst>
                                      </p:cBhvr>
                                      <p:to>
                                        <p:strVal val="hidden"/>
                                      </p:to>
                                    </p:set>
                                  </p:childTnLst>
                                </p:cTn>
                              </p:par>
                              <p:par>
                                <p:cTn id="22" presetID="22" presetClass="exit" presetSubtype="4" fill="hold" grpId="0" nodeType="withEffect">
                                  <p:stCondLst>
                                    <p:cond delay="0"/>
                                  </p:stCondLst>
                                  <p:childTnLst>
                                    <p:animEffect transition="out" filter="wipe(down)">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6066-E10B-0E46-B550-485D58BA65CF}"/>
              </a:ext>
            </a:extLst>
          </p:cNvPr>
          <p:cNvSpPr>
            <a:spLocks noGrp="1"/>
          </p:cNvSpPr>
          <p:nvPr>
            <p:ph type="title"/>
          </p:nvPr>
        </p:nvSpPr>
        <p:spPr/>
        <p:txBody>
          <a:bodyPr/>
          <a:lstStyle/>
          <a:p>
            <a:r>
              <a:rPr lang="en-US" dirty="0"/>
              <a:t>Earlier Work on Multi-task Learning</a:t>
            </a:r>
          </a:p>
        </p:txBody>
      </p:sp>
      <p:sp>
        <p:nvSpPr>
          <p:cNvPr id="3" name="Content Placeholder 2">
            <a:extLst>
              <a:ext uri="{FF2B5EF4-FFF2-40B4-BE49-F238E27FC236}">
                <a16:creationId xmlns:a16="http://schemas.microsoft.com/office/drawing/2014/main" id="{8FD5E14D-6420-E345-A12C-933029A94C0F}"/>
              </a:ext>
            </a:extLst>
          </p:cNvPr>
          <p:cNvSpPr>
            <a:spLocks noGrp="1"/>
          </p:cNvSpPr>
          <p:nvPr>
            <p:ph idx="1"/>
          </p:nvPr>
        </p:nvSpPr>
        <p:spPr/>
        <p:txBody>
          <a:bodyPr/>
          <a:lstStyle/>
          <a:p>
            <a:r>
              <a:rPr lang="en-US" dirty="0"/>
              <a:t>In the same spirit as multi-task learning </a:t>
            </a:r>
          </a:p>
          <a:p>
            <a:pPr lvl="1"/>
            <a:r>
              <a:rPr lang="en-US" dirty="0"/>
              <a:t>They usually don’t work! 😭</a:t>
            </a:r>
          </a:p>
          <a:p>
            <a:pPr marL="0" indent="0">
              <a:buNone/>
            </a:pPr>
            <a:endParaRPr lang="en-US" dirty="0"/>
          </a:p>
          <a:p>
            <a:r>
              <a:rPr lang="en-US" dirty="0"/>
              <a:t>The choice of tasks is also important. </a:t>
            </a:r>
          </a:p>
          <a:p>
            <a:pPr lvl="1"/>
            <a:r>
              <a:rPr lang="en-US" dirty="0"/>
              <a:t>Earlier works select </a:t>
            </a:r>
            <a:r>
              <a:rPr lang="en-US" dirty="0">
                <a:solidFill>
                  <a:srgbClr val="FF0000"/>
                </a:solidFill>
              </a:rPr>
              <a:t>too broad</a:t>
            </a:r>
            <a:r>
              <a:rPr lang="en-US" dirty="0"/>
              <a:t> of tasks. </a:t>
            </a:r>
          </a:p>
          <a:p>
            <a:pPr lvl="2"/>
            <a:r>
              <a:rPr lang="en-US" dirty="0"/>
              <a:t>E.g., </a:t>
            </a:r>
            <a:r>
              <a:rPr lang="en-US" dirty="0">
                <a:solidFill>
                  <a:schemeClr val="bg1">
                    <a:lumMod val="50000"/>
                  </a:schemeClr>
                </a:solidFill>
              </a:rPr>
              <a:t>[</a:t>
            </a:r>
            <a:r>
              <a:rPr lang="en-US" dirty="0" err="1">
                <a:solidFill>
                  <a:schemeClr val="bg1">
                    <a:lumMod val="50000"/>
                  </a:schemeClr>
                </a:solidFill>
              </a:rPr>
              <a:t>Raffel</a:t>
            </a:r>
            <a:r>
              <a:rPr lang="en-US" dirty="0">
                <a:solidFill>
                  <a:schemeClr val="bg1">
                    <a:lumMod val="50000"/>
                  </a:schemeClr>
                </a:solidFill>
              </a:rPr>
              <a:t> et al.’19]:</a:t>
            </a:r>
            <a:r>
              <a:rPr lang="en-US" dirty="0"/>
              <a:t> diverse NLP tasks (machine translation, summarization, </a:t>
            </a:r>
            <a:r>
              <a:rPr lang="en-US" dirty="0" err="1"/>
              <a:t>etc</a:t>
            </a:r>
            <a:r>
              <a:rPr lang="en-US" dirty="0"/>
              <a:t>) and conclude that a single model for multiple NLP tasks underperform task-specific models. </a:t>
            </a:r>
          </a:p>
          <a:p>
            <a:endParaRPr lang="en-US" dirty="0"/>
          </a:p>
          <a:p>
            <a:r>
              <a:rPr lang="en-US" dirty="0"/>
              <a:t>We choose to stay within the boundaries of QA. </a:t>
            </a:r>
          </a:p>
          <a:p>
            <a:pPr marL="0" indent="0">
              <a:buNone/>
            </a:pPr>
            <a:endParaRPr lang="en-US" dirty="0"/>
          </a:p>
        </p:txBody>
      </p:sp>
      <p:sp>
        <p:nvSpPr>
          <p:cNvPr id="4" name="Slide Number Placeholder 3">
            <a:extLst>
              <a:ext uri="{FF2B5EF4-FFF2-40B4-BE49-F238E27FC236}">
                <a16:creationId xmlns:a16="http://schemas.microsoft.com/office/drawing/2014/main" id="{D9931BA0-F674-CF4D-A03F-EA35C92D11E9}"/>
              </a:ext>
            </a:extLst>
          </p:cNvPr>
          <p:cNvSpPr>
            <a:spLocks noGrp="1"/>
          </p:cNvSpPr>
          <p:nvPr>
            <p:ph type="sldNum" sz="quarter" idx="10"/>
          </p:nvPr>
        </p:nvSpPr>
        <p:spPr/>
        <p:txBody>
          <a:bodyPr/>
          <a:lstStyle/>
          <a:p>
            <a:pPr>
              <a:defRPr/>
            </a:pPr>
            <a:fld id="{0121240C-47AF-2F4D-83B3-CC3EDF50F794}" type="slidenum">
              <a:rPr lang="en-US" smtClean="0"/>
              <a:pPr>
                <a:defRPr/>
              </a:pPr>
              <a:t>24</a:t>
            </a:fld>
            <a:endParaRPr lang="en-US" dirty="0"/>
          </a:p>
        </p:txBody>
      </p:sp>
      <p:sp>
        <p:nvSpPr>
          <p:cNvPr id="5" name="Rectangle 4">
            <a:extLst>
              <a:ext uri="{FF2B5EF4-FFF2-40B4-BE49-F238E27FC236}">
                <a16:creationId xmlns:a16="http://schemas.microsoft.com/office/drawing/2014/main" id="{76C5E7AD-F97F-774C-A8C3-33A148AED400}"/>
              </a:ext>
            </a:extLst>
          </p:cNvPr>
          <p:cNvSpPr/>
          <p:nvPr/>
        </p:nvSpPr>
        <p:spPr>
          <a:xfrm>
            <a:off x="7054661" y="1892533"/>
            <a:ext cx="3157211" cy="369332"/>
          </a:xfrm>
          <a:prstGeom prst="rect">
            <a:avLst/>
          </a:prstGeom>
        </p:spPr>
        <p:txBody>
          <a:bodyPr wrap="none">
            <a:spAutoFit/>
          </a:bodyPr>
          <a:lstStyle/>
          <a:p>
            <a:r>
              <a:rPr lang="en-US" dirty="0">
                <a:solidFill>
                  <a:schemeClr val="bg1">
                    <a:lumMod val="50000"/>
                  </a:schemeClr>
                </a:solidFill>
              </a:rPr>
              <a:t>[Caruana '97; McCann et al. ’18]</a:t>
            </a:r>
          </a:p>
        </p:txBody>
      </p:sp>
      <p:sp>
        <p:nvSpPr>
          <p:cNvPr id="6" name="Rounded Rectangular Callout 5">
            <a:extLst>
              <a:ext uri="{FF2B5EF4-FFF2-40B4-BE49-F238E27FC236}">
                <a16:creationId xmlns:a16="http://schemas.microsoft.com/office/drawing/2014/main" id="{667521C8-DD2B-534A-8102-CA93BB1A9D70}"/>
              </a:ext>
            </a:extLst>
          </p:cNvPr>
          <p:cNvSpPr/>
          <p:nvPr/>
        </p:nvSpPr>
        <p:spPr>
          <a:xfrm>
            <a:off x="7267265" y="2449747"/>
            <a:ext cx="4638129" cy="408623"/>
          </a:xfrm>
          <a:prstGeom prst="wedgeRoundRectCallout">
            <a:avLst>
              <a:gd name="adj1" fmla="val 45525"/>
              <a:gd name="adj2" fmla="val 1225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dirty="0"/>
              <a:t>Didn’t work before; why would it work now? 🤔</a:t>
            </a:r>
          </a:p>
        </p:txBody>
      </p:sp>
    </p:spTree>
    <p:extLst>
      <p:ext uri="{BB962C8B-B14F-4D97-AF65-F5344CB8AC3E}">
        <p14:creationId xmlns:p14="http://schemas.microsoft.com/office/powerpoint/2010/main" val="238254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3" end="3"/>
                                            </p:txEl>
                                          </p:spTgt>
                                        </p:tgtEl>
                                        <p:attrNameLst>
                                          <p:attrName>style.opacity</p:attrName>
                                        </p:attrNameLst>
                                      </p:cBhvr>
                                      <p:to>
                                        <p:strVal val="0.25"/>
                                      </p:to>
                                    </p:set>
                                    <p:animEffect filter="image" prLst="opacity: 0.25">
                                      <p:cBhvr rctx="IE">
                                        <p:cTn id="13" dur="indefinite"/>
                                        <p:tgtEl>
                                          <p:spTgt spid="3">
                                            <p:txEl>
                                              <p:pRg st="3" end="3"/>
                                            </p:txEl>
                                          </p:spTgt>
                                        </p:tgtEl>
                                      </p:cBhvr>
                                    </p:animEffect>
                                  </p:childTnLst>
                                </p:cTn>
                              </p:par>
                              <p:par>
                                <p:cTn id="14" presetID="9" presetClass="emph" presetSubtype="0" nodeType="withEffect">
                                  <p:stCondLst>
                                    <p:cond delay="0"/>
                                  </p:stCondLst>
                                  <p:childTnLst>
                                    <p:set>
                                      <p:cBhvr>
                                        <p:cTn id="15" dur="indefinite"/>
                                        <p:tgtEl>
                                          <p:spTgt spid="3">
                                            <p:txEl>
                                              <p:pRg st="4" end="4"/>
                                            </p:txEl>
                                          </p:spTgt>
                                        </p:tgtEl>
                                        <p:attrNameLst>
                                          <p:attrName>style.opacity</p:attrName>
                                        </p:attrNameLst>
                                      </p:cBhvr>
                                      <p:to>
                                        <p:strVal val="0.25"/>
                                      </p:to>
                                    </p:set>
                                    <p:animEffect filter="image" prLst="opacity: 0.25">
                                      <p:cBhvr rctx="IE">
                                        <p:cTn id="16" dur="indefinite"/>
                                        <p:tgtEl>
                                          <p:spTgt spid="3">
                                            <p:txEl>
                                              <p:pRg st="4" end="4"/>
                                            </p:txEl>
                                          </p:spTgt>
                                        </p:tgtEl>
                                      </p:cBhvr>
                                    </p:animEffect>
                                  </p:childTnLst>
                                </p:cTn>
                              </p:par>
                              <p:par>
                                <p:cTn id="17" presetID="9" presetClass="emph" presetSubtype="0" nodeType="withEffect">
                                  <p:stCondLst>
                                    <p:cond delay="0"/>
                                  </p:stCondLst>
                                  <p:childTnLst>
                                    <p:set>
                                      <p:cBhvr>
                                        <p:cTn id="18" dur="indefinite"/>
                                        <p:tgtEl>
                                          <p:spTgt spid="3">
                                            <p:txEl>
                                              <p:pRg st="5" end="5"/>
                                            </p:txEl>
                                          </p:spTgt>
                                        </p:tgtEl>
                                        <p:attrNameLst>
                                          <p:attrName>style.opacity</p:attrName>
                                        </p:attrNameLst>
                                      </p:cBhvr>
                                      <p:to>
                                        <p:strVal val="0.25"/>
                                      </p:to>
                                    </p:set>
                                    <p:animEffect filter="image" prLst="opacity: 0.25">
                                      <p:cBhvr rctx="IE">
                                        <p:cTn id="19" dur="indefinite"/>
                                        <p:tgtEl>
                                          <p:spTgt spid="3">
                                            <p:txEl>
                                              <p:pRg st="5" end="5"/>
                                            </p:txEl>
                                          </p:spTgt>
                                        </p:tgtEl>
                                      </p:cBhvr>
                                    </p:animEffect>
                                  </p:childTnLst>
                                </p:cTn>
                              </p:par>
                              <p:par>
                                <p:cTn id="20" presetID="9" presetClass="emph" presetSubtype="0" nodeType="withEffect">
                                  <p:stCondLst>
                                    <p:cond delay="0"/>
                                  </p:stCondLst>
                                  <p:childTnLst>
                                    <p:set>
                                      <p:cBhvr>
                                        <p:cTn id="21" dur="indefinite"/>
                                        <p:tgtEl>
                                          <p:spTgt spid="3">
                                            <p:txEl>
                                              <p:pRg st="7" end="7"/>
                                            </p:txEl>
                                          </p:spTgt>
                                        </p:tgtEl>
                                        <p:attrNameLst>
                                          <p:attrName>style.opacity</p:attrName>
                                        </p:attrNameLst>
                                      </p:cBhvr>
                                      <p:to>
                                        <p:strVal val="0.25"/>
                                      </p:to>
                                    </p:set>
                                    <p:animEffect filter="image" prLst="opacity: 0.25">
                                      <p:cBhvr rctx="IE">
                                        <p:cTn id="22" dur="indefinite"/>
                                        <p:tgtEl>
                                          <p:spTgt spid="3">
                                            <p:txEl>
                                              <p:pRg st="7" end="7"/>
                                            </p:txEl>
                                          </p:spTgt>
                                        </p:tgtEl>
                                      </p:cBhvr>
                                    </p:animEffect>
                                  </p:childTnLst>
                                </p:cTn>
                              </p:par>
                              <p:par>
                                <p:cTn id="23" presetID="9" presetClass="emph" presetSubtype="0" grpId="1" nodeType="withEffect">
                                  <p:stCondLst>
                                    <p:cond delay="0"/>
                                  </p:stCondLst>
                                  <p:childTnLst>
                                    <p:set>
                                      <p:cBhvr>
                                        <p:cTn id="24" dur="indefinite"/>
                                        <p:tgtEl>
                                          <p:spTgt spid="5"/>
                                        </p:tgtEl>
                                        <p:attrNameLst>
                                          <p:attrName>style.opacity</p:attrName>
                                        </p:attrNameLst>
                                      </p:cBhvr>
                                      <p:to>
                                        <p:strVal val="0.25"/>
                                      </p:to>
                                    </p:set>
                                    <p:animEffect filter="image" prLst="opacity: 0.25">
                                      <p:cBhvr rctx="IE">
                                        <p:cTn id="25" dur="indefinite"/>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p:cTn id="29" dur="indefinite"/>
                                        <p:tgtEl>
                                          <p:spTgt spid="3">
                                            <p:txEl>
                                              <p:pRg st="0" end="0"/>
                                            </p:txEl>
                                          </p:spTgt>
                                        </p:tgtEl>
                                        <p:attrNameLst>
                                          <p:attrName>style.opacity</p:attrName>
                                        </p:attrNameLst>
                                      </p:cBhvr>
                                      <p:to>
                                        <p:strVal val="1"/>
                                      </p:to>
                                    </p:set>
                                    <p:animEffect filter="image" prLst="opacity: 1">
                                      <p:cBhvr rctx="IE">
                                        <p:cTn id="30" dur="indefinite"/>
                                        <p:tgtEl>
                                          <p:spTgt spid="3">
                                            <p:txEl>
                                              <p:pRg st="0" end="0"/>
                                            </p:txEl>
                                          </p:spTgt>
                                        </p:tgtEl>
                                      </p:cBhvr>
                                    </p:animEffect>
                                  </p:childTnLst>
                                </p:cTn>
                              </p:par>
                              <p:par>
                                <p:cTn id="31" presetID="9" presetClass="emph" presetSubtype="0" grpId="0" nodeType="withEffect">
                                  <p:stCondLst>
                                    <p:cond delay="0"/>
                                  </p:stCondLst>
                                  <p:childTnLst>
                                    <p:set>
                                      <p:cBhvr>
                                        <p:cTn id="32" dur="indefinite"/>
                                        <p:tgtEl>
                                          <p:spTgt spid="5"/>
                                        </p:tgtEl>
                                        <p:attrNameLst>
                                          <p:attrName>style.opacity</p:attrName>
                                        </p:attrNameLst>
                                      </p:cBhvr>
                                      <p:to>
                                        <p:strVal val="1"/>
                                      </p:to>
                                    </p:set>
                                    <p:animEffect filter="image" prLst="opacity: 1">
                                      <p:cBhvr rctx="IE">
                                        <p:cTn id="33" dur="indefinite"/>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3">
                                            <p:txEl>
                                              <p:pRg st="1" end="1"/>
                                            </p:txEl>
                                          </p:spTgt>
                                        </p:tgtEl>
                                        <p:attrNameLst>
                                          <p:attrName>style.opacity</p:attrName>
                                        </p:attrNameLst>
                                      </p:cBhvr>
                                      <p:to>
                                        <p:strVal val="1"/>
                                      </p:to>
                                    </p:set>
                                    <p:animEffect filter="image" prLst="opacity: 1">
                                      <p:cBhvr rctx="IE">
                                        <p:cTn id="38" dur="indefinite"/>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
                                            <p:txEl>
                                              <p:pRg st="3" end="3"/>
                                            </p:txEl>
                                          </p:spTgt>
                                        </p:tgtEl>
                                        <p:attrNameLst>
                                          <p:attrName>style.opacity</p:attrName>
                                        </p:attrNameLst>
                                      </p:cBhvr>
                                      <p:to>
                                        <p:strVal val="1"/>
                                      </p:to>
                                    </p:set>
                                    <p:animEffect filter="image" prLst="opacity: 1">
                                      <p:cBhvr rctx="IE">
                                        <p:cTn id="48" dur="indefinite"/>
                                        <p:tgtEl>
                                          <p:spTgt spid="3">
                                            <p:txEl>
                                              <p:pRg st="3" end="3"/>
                                            </p:txEl>
                                          </p:spTgt>
                                        </p:tgtEl>
                                      </p:cBhvr>
                                    </p:animEffect>
                                  </p:childTnLst>
                                </p:cTn>
                              </p:par>
                              <p:par>
                                <p:cTn id="49" presetID="9" presetClass="emph" presetSubtype="0" nodeType="withEffect">
                                  <p:stCondLst>
                                    <p:cond delay="0"/>
                                  </p:stCondLst>
                                  <p:childTnLst>
                                    <p:set>
                                      <p:cBhvr>
                                        <p:cTn id="50" dur="indefinite"/>
                                        <p:tgtEl>
                                          <p:spTgt spid="3">
                                            <p:txEl>
                                              <p:pRg st="4" end="4"/>
                                            </p:txEl>
                                          </p:spTgt>
                                        </p:tgtEl>
                                        <p:attrNameLst>
                                          <p:attrName>style.opacity</p:attrName>
                                        </p:attrNameLst>
                                      </p:cBhvr>
                                      <p:to>
                                        <p:strVal val="1"/>
                                      </p:to>
                                    </p:set>
                                    <p:animEffect filter="image" prLst="opacity: 1">
                                      <p:cBhvr rctx="IE">
                                        <p:cTn id="51" dur="indefinite"/>
                                        <p:tgtEl>
                                          <p:spTgt spid="3">
                                            <p:txEl>
                                              <p:pRg st="4" end="4"/>
                                            </p:txEl>
                                          </p:spTgt>
                                        </p:tgtEl>
                                      </p:cBhvr>
                                    </p:animEffect>
                                  </p:childTnLst>
                                </p:cTn>
                              </p:par>
                              <p:par>
                                <p:cTn id="52" presetID="9" presetClass="emph" presetSubtype="0" nodeType="withEffect">
                                  <p:stCondLst>
                                    <p:cond delay="0"/>
                                  </p:stCondLst>
                                  <p:childTnLst>
                                    <p:set>
                                      <p:cBhvr>
                                        <p:cTn id="53" dur="indefinite"/>
                                        <p:tgtEl>
                                          <p:spTgt spid="3">
                                            <p:txEl>
                                              <p:pRg st="5" end="5"/>
                                            </p:txEl>
                                          </p:spTgt>
                                        </p:tgtEl>
                                        <p:attrNameLst>
                                          <p:attrName>style.opacity</p:attrName>
                                        </p:attrNameLst>
                                      </p:cBhvr>
                                      <p:to>
                                        <p:strVal val="1"/>
                                      </p:to>
                                    </p:set>
                                    <p:animEffect filter="image" prLst="opacity: 1">
                                      <p:cBhvr rctx="IE">
                                        <p:cTn id="54" dur="indefinite"/>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mph" presetSubtype="0" nodeType="clickEffect">
                                  <p:stCondLst>
                                    <p:cond delay="0"/>
                                  </p:stCondLst>
                                  <p:childTnLst>
                                    <p:set>
                                      <p:cBhvr>
                                        <p:cTn id="58" dur="indefinite"/>
                                        <p:tgtEl>
                                          <p:spTgt spid="3">
                                            <p:txEl>
                                              <p:pRg st="7" end="7"/>
                                            </p:txEl>
                                          </p:spTgt>
                                        </p:tgtEl>
                                        <p:attrNameLst>
                                          <p:attrName>style.opacity</p:attrName>
                                        </p:attrNameLst>
                                      </p:cBhvr>
                                      <p:to>
                                        <p:strVal val="1"/>
                                      </p:to>
                                    </p:set>
                                    <p:animEffect filter="image" prLst="opacity: 1">
                                      <p:cBhvr rctx="IE">
                                        <p:cTn id="59" dur="indefinite"/>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6517-D490-ED44-8AEF-ECEBC4BAFFF9}"/>
              </a:ext>
            </a:extLst>
          </p:cNvPr>
          <p:cNvSpPr>
            <a:spLocks noGrp="1"/>
          </p:cNvSpPr>
          <p:nvPr>
            <p:ph type="title"/>
          </p:nvPr>
        </p:nvSpPr>
        <p:spPr/>
        <p:txBody>
          <a:bodyPr/>
          <a:lstStyle/>
          <a:p>
            <a:r>
              <a:rPr lang="en-US" dirty="0"/>
              <a:t>Lessons</a:t>
            </a:r>
          </a:p>
        </p:txBody>
      </p:sp>
      <p:sp>
        <p:nvSpPr>
          <p:cNvPr id="3" name="Content Placeholder 2">
            <a:extLst>
              <a:ext uri="{FF2B5EF4-FFF2-40B4-BE49-F238E27FC236}">
                <a16:creationId xmlns:a16="http://schemas.microsoft.com/office/drawing/2014/main" id="{9EB3DA2A-7CCB-664A-94FD-5DEA15C91275}"/>
              </a:ext>
            </a:extLst>
          </p:cNvPr>
          <p:cNvSpPr>
            <a:spLocks noGrp="1"/>
          </p:cNvSpPr>
          <p:nvPr>
            <p:ph idx="1"/>
          </p:nvPr>
        </p:nvSpPr>
        <p:spPr>
          <a:xfrm>
            <a:off x="353407" y="1649780"/>
            <a:ext cx="11768255" cy="4351338"/>
          </a:xfrm>
        </p:spPr>
        <p:txBody>
          <a:bodyPr/>
          <a:lstStyle/>
          <a:p>
            <a:r>
              <a:rPr lang="en-US" dirty="0"/>
              <a:t>The field relies </a:t>
            </a:r>
            <a:r>
              <a:rPr lang="en-US" dirty="0">
                <a:solidFill>
                  <a:srgbClr val="FF0000"/>
                </a:solidFill>
              </a:rPr>
              <a:t>excessively</a:t>
            </a:r>
            <a:r>
              <a:rPr lang="en-US" dirty="0"/>
              <a:t> on </a:t>
            </a:r>
            <a:r>
              <a:rPr lang="en-US" dirty="0">
                <a:solidFill>
                  <a:srgbClr val="FF0000"/>
                </a:solidFill>
              </a:rPr>
              <a:t>format-specific </a:t>
            </a:r>
            <a:r>
              <a:rPr lang="en-US" dirty="0"/>
              <a:t>assumptions for system design. </a:t>
            </a:r>
          </a:p>
          <a:p>
            <a:pPr lvl="1"/>
            <a:r>
              <a:rPr lang="en-US" dirty="0"/>
              <a:t>Creating </a:t>
            </a:r>
            <a:r>
              <a:rPr lang="en-US" dirty="0">
                <a:solidFill>
                  <a:srgbClr val="FF0000"/>
                </a:solidFill>
              </a:rPr>
              <a:t>format-specific</a:t>
            </a:r>
            <a:r>
              <a:rPr lang="en-US" dirty="0"/>
              <a:t> QA models </a:t>
            </a:r>
            <a:r>
              <a:rPr lang="en-US" dirty="0">
                <a:solidFill>
                  <a:srgbClr val="FF0000"/>
                </a:solidFill>
              </a:rPr>
              <a:t>distance </a:t>
            </a:r>
            <a:r>
              <a:rPr lang="en-US" dirty="0"/>
              <a:t>us from broad QA. </a:t>
            </a:r>
            <a:br>
              <a:rPr lang="en-US" dirty="0"/>
            </a:br>
            <a:endParaRPr lang="en-US" dirty="0"/>
          </a:p>
          <a:p>
            <a:r>
              <a:rPr lang="en-US" dirty="0"/>
              <a:t>Instead, we should build </a:t>
            </a:r>
            <a:r>
              <a:rPr lang="en-US" dirty="0">
                <a:solidFill>
                  <a:srgbClr val="00B050"/>
                </a:solidFill>
              </a:rPr>
              <a:t>more general </a:t>
            </a:r>
            <a:r>
              <a:rPr lang="en-US" dirty="0"/>
              <a:t>QA architectures </a:t>
            </a:r>
            <a:r>
              <a:rPr lang="en-US" dirty="0">
                <a:sym typeface="Wingdings" pitchFamily="2" charset="2"/>
              </a:rPr>
              <a:t> more breadth! </a:t>
            </a:r>
            <a:br>
              <a:rPr lang="en-US" dirty="0"/>
            </a:br>
            <a:endParaRPr lang="en-US" dirty="0"/>
          </a:p>
          <a:p>
            <a:r>
              <a:rPr lang="en-US" dirty="0"/>
              <a:t>Incentive: there is </a:t>
            </a:r>
            <a:r>
              <a:rPr lang="en-US" dirty="0">
                <a:solidFill>
                  <a:srgbClr val="00B050"/>
                </a:solidFill>
              </a:rPr>
              <a:t>value in mixing </a:t>
            </a:r>
            <a:r>
              <a:rPr lang="en-US" dirty="0"/>
              <a:t>QA datasets of different formats. </a:t>
            </a:r>
            <a:br>
              <a:rPr lang="en-US" dirty="0"/>
            </a:br>
            <a:endParaRPr lang="en-US" dirty="0"/>
          </a:p>
          <a:p>
            <a:r>
              <a:rPr lang="en-US" dirty="0" err="1"/>
              <a:t>UnifiedQA</a:t>
            </a:r>
            <a:r>
              <a:rPr lang="en-US" dirty="0"/>
              <a:t>: a single QA system working across four common QA formats</a:t>
            </a:r>
          </a:p>
          <a:p>
            <a:pPr lvl="1"/>
            <a:r>
              <a:rPr lang="en-US" dirty="0"/>
              <a:t>Fine-tuning models pre-trained on </a:t>
            </a:r>
            <a:r>
              <a:rPr lang="en-US" dirty="0" err="1"/>
              <a:t>UnifiedQA</a:t>
            </a:r>
            <a:r>
              <a:rPr lang="en-US" dirty="0"/>
              <a:t> yields </a:t>
            </a:r>
            <a:r>
              <a:rPr lang="en-US" dirty="0">
                <a:solidFill>
                  <a:srgbClr val="00B050"/>
                </a:solidFill>
              </a:rPr>
              <a:t>SOTA </a:t>
            </a:r>
            <a:r>
              <a:rPr lang="en-US" dirty="0"/>
              <a:t>results. </a:t>
            </a:r>
          </a:p>
          <a:p>
            <a:endParaRPr lang="en-US" dirty="0"/>
          </a:p>
        </p:txBody>
      </p:sp>
      <p:sp>
        <p:nvSpPr>
          <p:cNvPr id="4" name="Rectangle 3">
            <a:extLst>
              <a:ext uri="{FF2B5EF4-FFF2-40B4-BE49-F238E27FC236}">
                <a16:creationId xmlns:a16="http://schemas.microsoft.com/office/drawing/2014/main" id="{2A653B11-89E3-3542-B90E-5886E9C06662}"/>
              </a:ext>
            </a:extLst>
          </p:cNvPr>
          <p:cNvSpPr/>
          <p:nvPr/>
        </p:nvSpPr>
        <p:spPr>
          <a:xfrm>
            <a:off x="2892383" y="5905007"/>
            <a:ext cx="6301725" cy="461665"/>
          </a:xfrm>
          <a:prstGeom prst="rect">
            <a:avLst/>
          </a:prstGeom>
        </p:spPr>
        <p:txBody>
          <a:bodyPr wrap="none">
            <a:spAutoFit/>
          </a:bodyPr>
          <a:lstStyle/>
          <a:p>
            <a:r>
              <a:rPr lang="en-US" sz="2400" dirty="0">
                <a:solidFill>
                  <a:srgbClr val="255ED3"/>
                </a:solidFill>
                <a:latin typeface="Consolas" panose="020B0609020204030204" pitchFamily="49" charset="0"/>
                <a:cs typeface="Consolas" panose="020B0609020204030204" pitchFamily="49" charset="0"/>
              </a:rPr>
              <a:t>https://</a:t>
            </a:r>
            <a:r>
              <a:rPr lang="en-US" sz="2400" dirty="0" err="1">
                <a:solidFill>
                  <a:srgbClr val="255ED3"/>
                </a:solidFill>
                <a:latin typeface="Consolas" panose="020B0609020204030204" pitchFamily="49" charset="0"/>
                <a:cs typeface="Consolas" panose="020B0609020204030204" pitchFamily="49" charset="0"/>
              </a:rPr>
              <a:t>github.com</a:t>
            </a:r>
            <a:r>
              <a:rPr lang="en-US" sz="2400" dirty="0">
                <a:solidFill>
                  <a:srgbClr val="255ED3"/>
                </a:solidFill>
                <a:latin typeface="Consolas" panose="020B0609020204030204" pitchFamily="49" charset="0"/>
                <a:cs typeface="Consolas" panose="020B0609020204030204" pitchFamily="49" charset="0"/>
              </a:rPr>
              <a:t>/</a:t>
            </a:r>
            <a:r>
              <a:rPr lang="en-US" sz="2400" dirty="0" err="1">
                <a:solidFill>
                  <a:srgbClr val="255ED3"/>
                </a:solidFill>
                <a:latin typeface="Consolas" panose="020B0609020204030204" pitchFamily="49" charset="0"/>
                <a:cs typeface="Consolas" panose="020B0609020204030204" pitchFamily="49" charset="0"/>
              </a:rPr>
              <a:t>allenai</a:t>
            </a:r>
            <a:r>
              <a:rPr lang="en-US" sz="2400" dirty="0">
                <a:solidFill>
                  <a:srgbClr val="255ED3"/>
                </a:solidFill>
                <a:latin typeface="Consolas" panose="020B0609020204030204" pitchFamily="49" charset="0"/>
                <a:cs typeface="Consolas" panose="020B0609020204030204" pitchFamily="49" charset="0"/>
              </a:rPr>
              <a:t>/</a:t>
            </a:r>
            <a:r>
              <a:rPr lang="en-US" sz="2400" dirty="0" err="1">
                <a:solidFill>
                  <a:srgbClr val="255ED3"/>
                </a:solidFill>
                <a:latin typeface="Consolas" panose="020B0609020204030204" pitchFamily="49" charset="0"/>
                <a:cs typeface="Consolas" panose="020B0609020204030204" pitchFamily="49" charset="0"/>
              </a:rPr>
              <a:t>unifiedqa</a:t>
            </a:r>
            <a:endParaRPr lang="en-US" sz="2400" dirty="0">
              <a:solidFill>
                <a:srgbClr val="255ED3"/>
              </a:solidFill>
              <a:latin typeface="Consolas" panose="020B0609020204030204" pitchFamily="49" charset="0"/>
              <a:cs typeface="Consolas" panose="020B0609020204030204" pitchFamily="49" charset="0"/>
            </a:endParaRPr>
          </a:p>
        </p:txBody>
      </p:sp>
      <p:sp>
        <p:nvSpPr>
          <p:cNvPr id="5" name="Slide Number Placeholder 4">
            <a:extLst>
              <a:ext uri="{FF2B5EF4-FFF2-40B4-BE49-F238E27FC236}">
                <a16:creationId xmlns:a16="http://schemas.microsoft.com/office/drawing/2014/main" id="{B40CB2C8-E8EE-1048-956F-EA3A2B46303A}"/>
              </a:ext>
            </a:extLst>
          </p:cNvPr>
          <p:cNvSpPr>
            <a:spLocks noGrp="1"/>
          </p:cNvSpPr>
          <p:nvPr>
            <p:ph type="sldNum" sz="quarter" idx="10"/>
          </p:nvPr>
        </p:nvSpPr>
        <p:spPr/>
        <p:txBody>
          <a:bodyPr/>
          <a:lstStyle/>
          <a:p>
            <a:pPr>
              <a:defRPr/>
            </a:pPr>
            <a:fld id="{0121240C-47AF-2F4D-83B3-CC3EDF50F794}" type="slidenum">
              <a:rPr lang="en-US" smtClean="0"/>
              <a:pPr>
                <a:defRPr/>
              </a:pPr>
              <a:t>25</a:t>
            </a:fld>
            <a:endParaRPr lang="en-US" dirty="0"/>
          </a:p>
        </p:txBody>
      </p:sp>
    </p:spTree>
    <p:extLst>
      <p:ext uri="{BB962C8B-B14F-4D97-AF65-F5344CB8AC3E}">
        <p14:creationId xmlns:p14="http://schemas.microsoft.com/office/powerpoint/2010/main" val="204660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par>
                                <p:cTn id="14" presetID="9" presetClass="emph" presetSubtype="0" nodeType="withEffect">
                                  <p:stCondLst>
                                    <p:cond delay="0"/>
                                  </p:stCondLst>
                                  <p:childTnLst>
                                    <p:set>
                                      <p:cBhvr>
                                        <p:cTn id="15" dur="indefinite"/>
                                        <p:tgtEl>
                                          <p:spTgt spid="3">
                                            <p:txEl>
                                              <p:pRg st="3" end="3"/>
                                            </p:txEl>
                                          </p:spTgt>
                                        </p:tgtEl>
                                        <p:attrNameLst>
                                          <p:attrName>style.opacity</p:attrName>
                                        </p:attrNameLst>
                                      </p:cBhvr>
                                      <p:to>
                                        <p:strVal val="0.25"/>
                                      </p:to>
                                    </p:set>
                                    <p:animEffect filter="image" prLst="opacity: 0.25">
                                      <p:cBhvr rctx="IE">
                                        <p:cTn id="16" dur="indefinite"/>
                                        <p:tgtEl>
                                          <p:spTgt spid="3">
                                            <p:txEl>
                                              <p:pRg st="3" end="3"/>
                                            </p:txEl>
                                          </p:spTgt>
                                        </p:tgtEl>
                                      </p:cBhvr>
                                    </p:animEffect>
                                  </p:childTnLst>
                                </p:cTn>
                              </p:par>
                              <p:par>
                                <p:cTn id="17" presetID="9" presetClass="emph" presetSubtype="0" nodeType="withEffect">
                                  <p:stCondLst>
                                    <p:cond delay="0"/>
                                  </p:stCondLst>
                                  <p:childTnLst>
                                    <p:set>
                                      <p:cBhvr>
                                        <p:cTn id="18" dur="indefinite"/>
                                        <p:tgtEl>
                                          <p:spTgt spid="3">
                                            <p:txEl>
                                              <p:pRg st="4" end="4"/>
                                            </p:txEl>
                                          </p:spTgt>
                                        </p:tgtEl>
                                        <p:attrNameLst>
                                          <p:attrName>style.opacity</p:attrName>
                                        </p:attrNameLst>
                                      </p:cBhvr>
                                      <p:to>
                                        <p:strVal val="0.25"/>
                                      </p:to>
                                    </p:set>
                                    <p:animEffect filter="image" prLst="opacity: 0.25">
                                      <p:cBhvr rctx="IE">
                                        <p:cTn id="19" dur="indefinite"/>
                                        <p:tgtEl>
                                          <p:spTgt spid="3">
                                            <p:txEl>
                                              <p:pRg st="4" end="4"/>
                                            </p:txEl>
                                          </p:spTgt>
                                        </p:tgtEl>
                                      </p:cBhvr>
                                    </p:animEffect>
                                  </p:childTnLst>
                                </p:cTn>
                              </p:par>
                              <p:par>
                                <p:cTn id="20" presetID="9" presetClass="emph" presetSubtype="0" nodeType="withEffect">
                                  <p:stCondLst>
                                    <p:cond delay="0"/>
                                  </p:stCondLst>
                                  <p:childTnLst>
                                    <p:set>
                                      <p:cBhvr>
                                        <p:cTn id="21" dur="indefinite"/>
                                        <p:tgtEl>
                                          <p:spTgt spid="3">
                                            <p:txEl>
                                              <p:pRg st="5" end="5"/>
                                            </p:txEl>
                                          </p:spTgt>
                                        </p:tgtEl>
                                        <p:attrNameLst>
                                          <p:attrName>style.opacity</p:attrName>
                                        </p:attrNameLst>
                                      </p:cBhvr>
                                      <p:to>
                                        <p:strVal val="0.25"/>
                                      </p:to>
                                    </p:set>
                                    <p:animEffect filter="image" prLst="opacity: 0.25">
                                      <p:cBhvr rctx="IE">
                                        <p:cTn id="22" dur="indefinite"/>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3">
                                            <p:txEl>
                                              <p:pRg st="0" end="0"/>
                                            </p:txEl>
                                          </p:spTgt>
                                        </p:tgtEl>
                                        <p:attrNameLst>
                                          <p:attrName>style.opacity</p:attrName>
                                        </p:attrNameLst>
                                      </p:cBhvr>
                                      <p:to>
                                        <p:strVal val="1"/>
                                      </p:to>
                                    </p:set>
                                    <p:animEffect filter="image" prLst="opacity: 1">
                                      <p:cBhvr rctx="IE">
                                        <p:cTn id="27" dur="indefinite"/>
                                        <p:tgtEl>
                                          <p:spTgt spid="3">
                                            <p:txEl>
                                              <p:pRg st="0" end="0"/>
                                            </p:txEl>
                                          </p:spTgt>
                                        </p:tgtEl>
                                      </p:cBhvr>
                                    </p:animEffect>
                                  </p:childTnLst>
                                </p:cTn>
                              </p:par>
                              <p:par>
                                <p:cTn id="28" presetID="9" presetClass="emph" presetSubtype="0" nodeType="withEffect">
                                  <p:stCondLst>
                                    <p:cond delay="0"/>
                                  </p:stCondLst>
                                  <p:childTnLst>
                                    <p:set>
                                      <p:cBhvr>
                                        <p:cTn id="29" dur="indefinite"/>
                                        <p:tgtEl>
                                          <p:spTgt spid="3">
                                            <p:txEl>
                                              <p:pRg st="1" end="1"/>
                                            </p:txEl>
                                          </p:spTgt>
                                        </p:tgtEl>
                                        <p:attrNameLst>
                                          <p:attrName>style.opacity</p:attrName>
                                        </p:attrNameLst>
                                      </p:cBhvr>
                                      <p:to>
                                        <p:strVal val="1"/>
                                      </p:to>
                                    </p:set>
                                    <p:animEffect filter="image" prLst="opacity: 1">
                                      <p:cBhvr rctx="IE">
                                        <p:cTn id="30" dur="indefinite"/>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p:cTn id="34" dur="indefinite"/>
                                        <p:tgtEl>
                                          <p:spTgt spid="3">
                                            <p:txEl>
                                              <p:pRg st="2" end="2"/>
                                            </p:txEl>
                                          </p:spTgt>
                                        </p:tgtEl>
                                        <p:attrNameLst>
                                          <p:attrName>style.opacity</p:attrName>
                                        </p:attrNameLst>
                                      </p:cBhvr>
                                      <p:to>
                                        <p:strVal val="1"/>
                                      </p:to>
                                    </p:set>
                                    <p:animEffect filter="image" prLst="opacity: 1">
                                      <p:cBhvr rctx="IE">
                                        <p:cTn id="35" dur="indefinite"/>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mph" presetSubtype="0" nodeType="clickEffect">
                                  <p:stCondLst>
                                    <p:cond delay="0"/>
                                  </p:stCondLst>
                                  <p:childTnLst>
                                    <p:set>
                                      <p:cBhvr>
                                        <p:cTn id="39" dur="indefinite"/>
                                        <p:tgtEl>
                                          <p:spTgt spid="3">
                                            <p:txEl>
                                              <p:pRg st="3" end="3"/>
                                            </p:txEl>
                                          </p:spTgt>
                                        </p:tgtEl>
                                        <p:attrNameLst>
                                          <p:attrName>style.opacity</p:attrName>
                                        </p:attrNameLst>
                                      </p:cBhvr>
                                      <p:to>
                                        <p:strVal val="1"/>
                                      </p:to>
                                    </p:set>
                                    <p:animEffect filter="image" prLst="opacity: 1">
                                      <p:cBhvr rctx="IE">
                                        <p:cTn id="40" dur="indefinite"/>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nodeType="clickEffect">
                                  <p:stCondLst>
                                    <p:cond delay="0"/>
                                  </p:stCondLst>
                                  <p:childTnLst>
                                    <p:set>
                                      <p:cBhvr>
                                        <p:cTn id="44" dur="indefinite"/>
                                        <p:tgtEl>
                                          <p:spTgt spid="3">
                                            <p:txEl>
                                              <p:pRg st="4" end="4"/>
                                            </p:txEl>
                                          </p:spTgt>
                                        </p:tgtEl>
                                        <p:attrNameLst>
                                          <p:attrName>style.opacity</p:attrName>
                                        </p:attrNameLst>
                                      </p:cBhvr>
                                      <p:to>
                                        <p:strVal val="1"/>
                                      </p:to>
                                    </p:set>
                                    <p:animEffect filter="image" prLst="opacity: 1">
                                      <p:cBhvr rctx="IE">
                                        <p:cTn id="45" dur="indefinite"/>
                                        <p:tgtEl>
                                          <p:spTgt spid="3">
                                            <p:txEl>
                                              <p:pRg st="4" end="4"/>
                                            </p:txEl>
                                          </p:spTgt>
                                        </p:tgtEl>
                                      </p:cBhvr>
                                    </p:animEffect>
                                  </p:childTnLst>
                                </p:cTn>
                              </p:par>
                              <p:par>
                                <p:cTn id="46" presetID="9" presetClass="emph" presetSubtype="0" nodeType="withEffect">
                                  <p:stCondLst>
                                    <p:cond delay="0"/>
                                  </p:stCondLst>
                                  <p:childTnLst>
                                    <p:set>
                                      <p:cBhvr>
                                        <p:cTn id="47" dur="indefinite"/>
                                        <p:tgtEl>
                                          <p:spTgt spid="3">
                                            <p:txEl>
                                              <p:pRg st="5" end="5"/>
                                            </p:txEl>
                                          </p:spTgt>
                                        </p:tgtEl>
                                        <p:attrNameLst>
                                          <p:attrName>style.opacity</p:attrName>
                                        </p:attrNameLst>
                                      </p:cBhvr>
                                      <p:to>
                                        <p:strVal val="1"/>
                                      </p:to>
                                    </p:set>
                                    <p:animEffect filter="image" prLst="opacity: 1">
                                      <p:cBhvr rctx="IE">
                                        <p:cTn id="48" dur="indefinite"/>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4E55A-2C60-4540-92D2-863557112BA8}"/>
              </a:ext>
            </a:extLst>
          </p:cNvPr>
          <p:cNvSpPr>
            <a:spLocks noGrp="1"/>
          </p:cNvSpPr>
          <p:nvPr>
            <p:ph type="sldNum" sz="quarter" idx="10"/>
          </p:nvPr>
        </p:nvSpPr>
        <p:spPr/>
        <p:txBody>
          <a:bodyPr/>
          <a:lstStyle/>
          <a:p>
            <a:pPr>
              <a:defRPr/>
            </a:pPr>
            <a:fld id="{B3B075CB-1BFE-3F44-BFAD-0F90D2C8F8AC}" type="slidenum">
              <a:rPr lang="en-US" smtClean="0"/>
              <a:pPr>
                <a:defRPr/>
              </a:pPr>
              <a:t>26</a:t>
            </a:fld>
            <a:endParaRPr lang="en-US" dirty="0"/>
          </a:p>
        </p:txBody>
      </p:sp>
      <p:sp>
        <p:nvSpPr>
          <p:cNvPr id="3" name="Title 2">
            <a:extLst>
              <a:ext uri="{FF2B5EF4-FFF2-40B4-BE49-F238E27FC236}">
                <a16:creationId xmlns:a16="http://schemas.microsoft.com/office/drawing/2014/main" id="{87105795-6202-BB4D-96FE-1BA762518147}"/>
              </a:ext>
            </a:extLst>
          </p:cNvPr>
          <p:cNvSpPr>
            <a:spLocks noGrp="1"/>
          </p:cNvSpPr>
          <p:nvPr>
            <p:ph type="title"/>
          </p:nvPr>
        </p:nvSpPr>
        <p:spPr/>
        <p:txBody>
          <a:bodyPr/>
          <a:lstStyle/>
          <a:p>
            <a:r>
              <a:rPr lang="en-US" dirty="0"/>
              <a:t>Cross-Task Generalization </a:t>
            </a:r>
            <a:br>
              <a:rPr lang="en-US" dirty="0"/>
            </a:br>
            <a:r>
              <a:rPr lang="en-US" dirty="0"/>
              <a:t>via Natural Language Instructions</a:t>
            </a:r>
          </a:p>
        </p:txBody>
      </p:sp>
      <p:sp>
        <p:nvSpPr>
          <p:cNvPr id="4" name="Text Placeholder 3">
            <a:extLst>
              <a:ext uri="{FF2B5EF4-FFF2-40B4-BE49-F238E27FC236}">
                <a16:creationId xmlns:a16="http://schemas.microsoft.com/office/drawing/2014/main" id="{FA66F8B0-C52E-3B47-B7D7-7D0D0C7932E1}"/>
              </a:ext>
            </a:extLst>
          </p:cNvPr>
          <p:cNvSpPr>
            <a:spLocks noGrp="1"/>
          </p:cNvSpPr>
          <p:nvPr>
            <p:ph type="body" idx="1"/>
          </p:nvPr>
        </p:nvSpPr>
        <p:spPr/>
        <p:txBody>
          <a:bodyPr/>
          <a:lstStyle/>
          <a:p>
            <a:r>
              <a:rPr lang="en-US" dirty="0"/>
              <a:t>M</a:t>
            </a:r>
            <a:r>
              <a:rPr lang="en-US" b="1" dirty="0">
                <a:solidFill>
                  <a:srgbClr val="1360B2"/>
                </a:solidFill>
              </a:rPr>
              <a:t>K</a:t>
            </a:r>
            <a:r>
              <a:rPr lang="en-US" dirty="0"/>
              <a:t>BH. Natural-Instructions: Benchmarking Cross-Task Generalization </a:t>
            </a:r>
          </a:p>
          <a:p>
            <a:r>
              <a:rPr lang="en-US" dirty="0"/>
              <a:t>via Natural Language Instructions. </a:t>
            </a:r>
            <a:r>
              <a:rPr lang="en-US" dirty="0" err="1"/>
              <a:t>arXiv</a:t>
            </a:r>
            <a:r>
              <a:rPr lang="en-US" dirty="0"/>
              <a:t> 2021.</a:t>
            </a:r>
          </a:p>
        </p:txBody>
      </p:sp>
    </p:spTree>
    <p:extLst>
      <p:ext uri="{BB962C8B-B14F-4D97-AF65-F5344CB8AC3E}">
        <p14:creationId xmlns:p14="http://schemas.microsoft.com/office/powerpoint/2010/main" val="206648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Task-Specific Models </a:t>
            </a:r>
          </a:p>
        </p:txBody>
      </p:sp>
      <p:sp>
        <p:nvSpPr>
          <p:cNvPr id="62" name="Content Placeholder 61">
            <a:extLst>
              <a:ext uri="{FF2B5EF4-FFF2-40B4-BE49-F238E27FC236}">
                <a16:creationId xmlns:a16="http://schemas.microsoft.com/office/drawing/2014/main" id="{AD264223-A6FD-6D4A-AB7E-35CA3FF87A31}"/>
              </a:ext>
            </a:extLst>
          </p:cNvPr>
          <p:cNvSpPr>
            <a:spLocks noGrp="1"/>
          </p:cNvSpPr>
          <p:nvPr>
            <p:ph idx="1"/>
          </p:nvPr>
        </p:nvSpPr>
        <p:spPr>
          <a:xfrm>
            <a:off x="838200" y="3196127"/>
            <a:ext cx="3685475" cy="2980835"/>
          </a:xfrm>
        </p:spPr>
        <p:txBody>
          <a:bodyPr/>
          <a:lstStyle/>
          <a:p>
            <a:endParaRPr lang="en-US" sz="2000" dirty="0"/>
          </a:p>
          <a:p>
            <a:endParaRPr lang="en-US" sz="2000" dirty="0"/>
          </a:p>
          <a:p>
            <a:endParaRPr lang="en-US" sz="2000" dirty="0"/>
          </a:p>
          <a:p>
            <a:endParaRPr lang="en-US" sz="2000" dirty="0"/>
          </a:p>
          <a:p>
            <a:r>
              <a:rPr lang="en-US" sz="2000" dirty="0"/>
              <a:t>Task-specific models do not generalize across tasks. </a:t>
            </a:r>
          </a:p>
          <a:p>
            <a:r>
              <a:rPr lang="en-US" sz="2000" dirty="0"/>
              <a:t>There are MANY tasks! </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27</a:t>
            </a:fld>
            <a:endParaRPr lang="en-US" dirty="0"/>
          </a:p>
        </p:txBody>
      </p:sp>
      <p:sp>
        <p:nvSpPr>
          <p:cNvPr id="104" name="Rectangle 103">
            <a:extLst>
              <a:ext uri="{FF2B5EF4-FFF2-40B4-BE49-F238E27FC236}">
                <a16:creationId xmlns:a16="http://schemas.microsoft.com/office/drawing/2014/main" id="{098B9560-0913-CF4B-A56C-1F8E4A3DE910}"/>
              </a:ext>
            </a:extLst>
          </p:cNvPr>
          <p:cNvSpPr/>
          <p:nvPr/>
        </p:nvSpPr>
        <p:spPr>
          <a:xfrm>
            <a:off x="8329297" y="2878157"/>
            <a:ext cx="1898786" cy="400110"/>
          </a:xfrm>
          <a:prstGeom prst="rect">
            <a:avLst/>
          </a:prstGeom>
        </p:spPr>
        <p:txBody>
          <a:bodyPr wrap="square">
            <a:spAutoFit/>
          </a:bodyPr>
          <a:lstStyle/>
          <a:p>
            <a:pPr algn="ctr"/>
            <a:r>
              <a:rPr lang="en-US" sz="2000" i="1" dirty="0"/>
              <a:t>“event duration”</a:t>
            </a:r>
          </a:p>
        </p:txBody>
      </p:sp>
      <p:cxnSp>
        <p:nvCxnSpPr>
          <p:cNvPr id="43" name="Elbow Connector 42">
            <a:extLst>
              <a:ext uri="{FF2B5EF4-FFF2-40B4-BE49-F238E27FC236}">
                <a16:creationId xmlns:a16="http://schemas.microsoft.com/office/drawing/2014/main" id="{98BC8A85-AD38-E54B-81D7-21B75EB2221A}"/>
              </a:ext>
            </a:extLst>
          </p:cNvPr>
          <p:cNvCxnSpPr>
            <a:cxnSpLocks/>
            <a:stCxn id="25" idx="3"/>
            <a:endCxn id="104" idx="1"/>
          </p:cNvCxnSpPr>
          <p:nvPr/>
        </p:nvCxnSpPr>
        <p:spPr>
          <a:xfrm>
            <a:off x="7153073" y="3075371"/>
            <a:ext cx="1176224" cy="2841"/>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46" name="Elbow Connector 45">
            <a:extLst>
              <a:ext uri="{FF2B5EF4-FFF2-40B4-BE49-F238E27FC236}">
                <a16:creationId xmlns:a16="http://schemas.microsoft.com/office/drawing/2014/main" id="{DA692C0A-EF4F-AE46-A34B-7C5E8F83E052}"/>
              </a:ext>
            </a:extLst>
          </p:cNvPr>
          <p:cNvCxnSpPr>
            <a:cxnSpLocks/>
            <a:stCxn id="22" idx="3"/>
          </p:cNvCxnSpPr>
          <p:nvPr/>
        </p:nvCxnSpPr>
        <p:spPr>
          <a:xfrm flipV="1">
            <a:off x="7143525" y="5049319"/>
            <a:ext cx="1185771" cy="994"/>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pic>
        <p:nvPicPr>
          <p:cNvPr id="22" name="Picture 21">
            <a:extLst>
              <a:ext uri="{FF2B5EF4-FFF2-40B4-BE49-F238E27FC236}">
                <a16:creationId xmlns:a16="http://schemas.microsoft.com/office/drawing/2014/main" id="{879554C9-3301-C346-9FCB-5166C6724C48}"/>
              </a:ext>
            </a:extLst>
          </p:cNvPr>
          <p:cNvPicPr>
            <a:picLocks noChangeAspect="1"/>
          </p:cNvPicPr>
          <p:nvPr/>
        </p:nvPicPr>
        <p:blipFill>
          <a:blip r:embed="rId3">
            <a:duotone>
              <a:schemeClr val="accent1">
                <a:shade val="45000"/>
                <a:satMod val="135000"/>
              </a:schemeClr>
              <a:prstClr val="white"/>
            </a:duotone>
          </a:blip>
          <a:stretch>
            <a:fillRect/>
          </a:stretch>
        </p:blipFill>
        <p:spPr>
          <a:xfrm>
            <a:off x="5828826" y="4540509"/>
            <a:ext cx="1314699" cy="1019608"/>
          </a:xfrm>
          <a:prstGeom prst="rect">
            <a:avLst/>
          </a:prstGeom>
        </p:spPr>
      </p:pic>
      <p:pic>
        <p:nvPicPr>
          <p:cNvPr id="24" name="Picture 23">
            <a:extLst>
              <a:ext uri="{FF2B5EF4-FFF2-40B4-BE49-F238E27FC236}">
                <a16:creationId xmlns:a16="http://schemas.microsoft.com/office/drawing/2014/main" id="{93BEE70D-72B1-DC4F-BE31-9D6BFECE425A}"/>
              </a:ext>
            </a:extLst>
          </p:cNvPr>
          <p:cNvPicPr>
            <a:picLocks noChangeAspect="1"/>
          </p:cNvPicPr>
          <p:nvPr/>
        </p:nvPicPr>
        <p:blipFill>
          <a:blip r:embed="rId4">
            <a:duotone>
              <a:schemeClr val="accent5">
                <a:shade val="45000"/>
                <a:satMod val="135000"/>
              </a:schemeClr>
              <a:prstClr val="white"/>
            </a:duotone>
          </a:blip>
          <a:stretch>
            <a:fillRect/>
          </a:stretch>
        </p:blipFill>
        <p:spPr>
          <a:xfrm>
            <a:off x="5828827" y="3589195"/>
            <a:ext cx="1314699" cy="1019608"/>
          </a:xfrm>
          <a:prstGeom prst="rect">
            <a:avLst/>
          </a:prstGeom>
        </p:spPr>
      </p:pic>
      <p:pic>
        <p:nvPicPr>
          <p:cNvPr id="25" name="Picture 24">
            <a:extLst>
              <a:ext uri="{FF2B5EF4-FFF2-40B4-BE49-F238E27FC236}">
                <a16:creationId xmlns:a16="http://schemas.microsoft.com/office/drawing/2014/main" id="{9ED3B3CE-0F45-A04C-9134-A2E208F68663}"/>
              </a:ext>
            </a:extLst>
          </p:cNvPr>
          <p:cNvPicPr>
            <a:picLocks noChangeAspect="1"/>
          </p:cNvPicPr>
          <p:nvPr/>
        </p:nvPicPr>
        <p:blipFill>
          <a:blip r:embed="rId4">
            <a:duotone>
              <a:schemeClr val="accent2">
                <a:shade val="45000"/>
                <a:satMod val="135000"/>
              </a:schemeClr>
              <a:prstClr val="white"/>
            </a:duotone>
          </a:blip>
          <a:stretch>
            <a:fillRect/>
          </a:stretch>
        </p:blipFill>
        <p:spPr>
          <a:xfrm>
            <a:off x="5838374" y="2565567"/>
            <a:ext cx="1314699" cy="1019608"/>
          </a:xfrm>
          <a:prstGeom prst="rect">
            <a:avLst/>
          </a:prstGeom>
        </p:spPr>
      </p:pic>
      <p:grpSp>
        <p:nvGrpSpPr>
          <p:cNvPr id="55" name="Group 54">
            <a:extLst>
              <a:ext uri="{FF2B5EF4-FFF2-40B4-BE49-F238E27FC236}">
                <a16:creationId xmlns:a16="http://schemas.microsoft.com/office/drawing/2014/main" id="{E29C1800-8519-8F4D-9266-4F89459CA8E2}"/>
              </a:ext>
            </a:extLst>
          </p:cNvPr>
          <p:cNvGrpSpPr/>
          <p:nvPr/>
        </p:nvGrpSpPr>
        <p:grpSpPr>
          <a:xfrm>
            <a:off x="4357145" y="1752951"/>
            <a:ext cx="1481229" cy="3297362"/>
            <a:chOff x="4357145" y="1752951"/>
            <a:chExt cx="1481229" cy="3297362"/>
          </a:xfrm>
        </p:grpSpPr>
        <p:cxnSp>
          <p:nvCxnSpPr>
            <p:cNvPr id="31" name="Elbow Connector 30">
              <a:extLst>
                <a:ext uri="{FF2B5EF4-FFF2-40B4-BE49-F238E27FC236}">
                  <a16:creationId xmlns:a16="http://schemas.microsoft.com/office/drawing/2014/main" id="{2C335C11-853A-5447-9312-2440CD7C2D01}"/>
                </a:ext>
              </a:extLst>
            </p:cNvPr>
            <p:cNvCxnSpPr>
              <a:cxnSpLocks/>
              <a:endCxn id="25" idx="1"/>
            </p:cNvCxnSpPr>
            <p:nvPr/>
          </p:nvCxnSpPr>
          <p:spPr>
            <a:xfrm>
              <a:off x="4357145" y="2210147"/>
              <a:ext cx="1481229" cy="865224"/>
            </a:xfrm>
            <a:prstGeom prst="bentConnector3">
              <a:avLst>
                <a:gd name="adj1" fmla="val -54"/>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35" name="Elbow Connector 34">
              <a:extLst>
                <a:ext uri="{FF2B5EF4-FFF2-40B4-BE49-F238E27FC236}">
                  <a16:creationId xmlns:a16="http://schemas.microsoft.com/office/drawing/2014/main" id="{9223EFA5-3468-0349-99ED-60FB254C6316}"/>
                </a:ext>
              </a:extLst>
            </p:cNvPr>
            <p:cNvCxnSpPr>
              <a:cxnSpLocks/>
            </p:cNvCxnSpPr>
            <p:nvPr/>
          </p:nvCxnSpPr>
          <p:spPr>
            <a:xfrm rot="16200000" flipH="1">
              <a:off x="4033861" y="2275751"/>
              <a:ext cx="2118253" cy="1471680"/>
            </a:xfrm>
            <a:prstGeom prst="bentConnector2">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36" name="Elbow Connector 35">
              <a:extLst>
                <a:ext uri="{FF2B5EF4-FFF2-40B4-BE49-F238E27FC236}">
                  <a16:creationId xmlns:a16="http://schemas.microsoft.com/office/drawing/2014/main" id="{540D553E-9D20-5842-AE45-2EA4E17B4F3D}"/>
                </a:ext>
              </a:extLst>
            </p:cNvPr>
            <p:cNvCxnSpPr>
              <a:cxnSpLocks/>
              <a:endCxn id="22" idx="1"/>
            </p:cNvCxnSpPr>
            <p:nvPr/>
          </p:nvCxnSpPr>
          <p:spPr>
            <a:xfrm rot="16200000" flipH="1">
              <a:off x="3444305" y="2665792"/>
              <a:ext cx="3297362" cy="1471679"/>
            </a:xfrm>
            <a:prstGeom prst="bentConnector2">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grpSp>
      <p:sp>
        <p:nvSpPr>
          <p:cNvPr id="40" name="Google Shape;711;p72">
            <a:extLst>
              <a:ext uri="{FF2B5EF4-FFF2-40B4-BE49-F238E27FC236}">
                <a16:creationId xmlns:a16="http://schemas.microsoft.com/office/drawing/2014/main" id="{897B3C60-BF94-E842-B5C9-7EB210FF68B4}"/>
              </a:ext>
            </a:extLst>
          </p:cNvPr>
          <p:cNvSpPr txBox="1"/>
          <p:nvPr/>
        </p:nvSpPr>
        <p:spPr>
          <a:xfrm>
            <a:off x="10967666" y="2646405"/>
            <a:ext cx="939805"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Typing</a:t>
            </a:r>
            <a:endParaRPr sz="1400" i="1" dirty="0">
              <a:solidFill>
                <a:srgbClr val="980000"/>
              </a:solidFill>
              <a:latin typeface="Lato"/>
              <a:ea typeface="Lato"/>
              <a:cs typeface="Lato"/>
              <a:sym typeface="Lato"/>
            </a:endParaRPr>
          </a:p>
        </p:txBody>
      </p:sp>
      <p:sp>
        <p:nvSpPr>
          <p:cNvPr id="41" name="Google Shape;711;p72">
            <a:extLst>
              <a:ext uri="{FF2B5EF4-FFF2-40B4-BE49-F238E27FC236}">
                <a16:creationId xmlns:a16="http://schemas.microsoft.com/office/drawing/2014/main" id="{671AA2D2-D435-8340-A30B-1841B87B1F11}"/>
              </a:ext>
            </a:extLst>
          </p:cNvPr>
          <p:cNvSpPr txBox="1"/>
          <p:nvPr/>
        </p:nvSpPr>
        <p:spPr>
          <a:xfrm>
            <a:off x="10848239" y="4710785"/>
            <a:ext cx="107000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400" i="1" dirty="0">
                <a:solidFill>
                  <a:srgbClr val="980000"/>
                </a:solidFill>
                <a:latin typeface="Lato"/>
                <a:ea typeface="Lato"/>
                <a:cs typeface="Lato"/>
                <a:sym typeface="Lato"/>
              </a:rPr>
              <a:t>Grammar Checker</a:t>
            </a:r>
            <a:endParaRPr sz="1400" i="1" dirty="0">
              <a:solidFill>
                <a:srgbClr val="980000"/>
              </a:solidFill>
              <a:latin typeface="Lato"/>
              <a:ea typeface="Lato"/>
              <a:cs typeface="Lato"/>
              <a:sym typeface="Lato"/>
            </a:endParaRPr>
          </a:p>
        </p:txBody>
      </p:sp>
      <p:sp>
        <p:nvSpPr>
          <p:cNvPr id="50" name="Rectangle 49">
            <a:extLst>
              <a:ext uri="{FF2B5EF4-FFF2-40B4-BE49-F238E27FC236}">
                <a16:creationId xmlns:a16="http://schemas.microsoft.com/office/drawing/2014/main" id="{90B6D452-31B2-DA42-B5F5-3C575AF89337}"/>
              </a:ext>
            </a:extLst>
          </p:cNvPr>
          <p:cNvSpPr/>
          <p:nvPr/>
        </p:nvSpPr>
        <p:spPr>
          <a:xfrm>
            <a:off x="8329296" y="3878431"/>
            <a:ext cx="2257005" cy="440121"/>
          </a:xfrm>
          <a:prstGeom prst="rect">
            <a:avLst/>
          </a:prstGeom>
        </p:spPr>
        <p:txBody>
          <a:bodyPr wrap="square">
            <a:spAutoFit/>
          </a:bodyPr>
          <a:lstStyle/>
          <a:p>
            <a:pPr algn="ctr"/>
            <a:r>
              <a:rPr lang="en-US" sz="2000" i="1" dirty="0"/>
              <a:t>“30mins”, “an hour”</a:t>
            </a:r>
          </a:p>
        </p:txBody>
      </p:sp>
      <p:sp>
        <p:nvSpPr>
          <p:cNvPr id="51" name="Google Shape;711;p72">
            <a:extLst>
              <a:ext uri="{FF2B5EF4-FFF2-40B4-BE49-F238E27FC236}">
                <a16:creationId xmlns:a16="http://schemas.microsoft.com/office/drawing/2014/main" id="{4DB2420F-9E09-7A4F-BA61-F56E81AA2D8C}"/>
              </a:ext>
            </a:extLst>
          </p:cNvPr>
          <p:cNvSpPr txBox="1"/>
          <p:nvPr/>
        </p:nvSpPr>
        <p:spPr>
          <a:xfrm>
            <a:off x="10731500" y="3707470"/>
            <a:ext cx="141213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Answering</a:t>
            </a:r>
            <a:endParaRPr sz="1600" i="1" dirty="0">
              <a:solidFill>
                <a:srgbClr val="980000"/>
              </a:solidFill>
              <a:latin typeface="Lato"/>
              <a:ea typeface="Lato"/>
              <a:cs typeface="Lato"/>
              <a:sym typeface="Lato"/>
            </a:endParaRPr>
          </a:p>
        </p:txBody>
      </p:sp>
      <p:cxnSp>
        <p:nvCxnSpPr>
          <p:cNvPr id="52" name="Elbow Connector 51">
            <a:extLst>
              <a:ext uri="{FF2B5EF4-FFF2-40B4-BE49-F238E27FC236}">
                <a16:creationId xmlns:a16="http://schemas.microsoft.com/office/drawing/2014/main" id="{DB242733-21D7-BC40-99EA-668ECC01AA43}"/>
              </a:ext>
            </a:extLst>
          </p:cNvPr>
          <p:cNvCxnSpPr>
            <a:cxnSpLocks/>
            <a:stCxn id="24" idx="3"/>
            <a:endCxn id="50" idx="1"/>
          </p:cNvCxnSpPr>
          <p:nvPr/>
        </p:nvCxnSpPr>
        <p:spPr>
          <a:xfrm flipV="1">
            <a:off x="7143526" y="4098492"/>
            <a:ext cx="1185770" cy="507"/>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60" name="Rectangle 59">
            <a:extLst>
              <a:ext uri="{FF2B5EF4-FFF2-40B4-BE49-F238E27FC236}">
                <a16:creationId xmlns:a16="http://schemas.microsoft.com/office/drawing/2014/main" id="{910C06FF-5A53-984A-85C8-11E57768F285}"/>
              </a:ext>
            </a:extLst>
          </p:cNvPr>
          <p:cNvSpPr/>
          <p:nvPr/>
        </p:nvSpPr>
        <p:spPr>
          <a:xfrm>
            <a:off x="8329297" y="4849264"/>
            <a:ext cx="824145" cy="400110"/>
          </a:xfrm>
          <a:prstGeom prst="rect">
            <a:avLst/>
          </a:prstGeom>
        </p:spPr>
        <p:txBody>
          <a:bodyPr wrap="square">
            <a:spAutoFit/>
          </a:bodyPr>
          <a:lstStyle/>
          <a:p>
            <a:pPr algn="ctr"/>
            <a:r>
              <a:rPr lang="en-US" sz="2000" i="1" dirty="0"/>
              <a:t>“yes”</a:t>
            </a:r>
          </a:p>
        </p:txBody>
      </p:sp>
      <p:sp>
        <p:nvSpPr>
          <p:cNvPr id="61" name="Alternate Process 60">
            <a:extLst>
              <a:ext uri="{FF2B5EF4-FFF2-40B4-BE49-F238E27FC236}">
                <a16:creationId xmlns:a16="http://schemas.microsoft.com/office/drawing/2014/main" id="{C44E3214-7058-8F44-B4B9-2ACC7B6EA670}"/>
              </a:ext>
            </a:extLst>
          </p:cNvPr>
          <p:cNvSpPr/>
          <p:nvPr/>
        </p:nvSpPr>
        <p:spPr>
          <a:xfrm>
            <a:off x="3218479" y="1592764"/>
            <a:ext cx="6464835" cy="817245"/>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r>
              <a:rPr lang="en-US" b="1" i="1" dirty="0">
                <a:solidFill>
                  <a:schemeClr val="tx1"/>
                </a:solidFill>
              </a:rPr>
              <a:t>Text: </a:t>
            </a:r>
            <a:r>
              <a:rPr lang="en-US" i="1" dirty="0">
                <a:solidFill>
                  <a:schemeClr val="tx1"/>
                </a:solidFill>
              </a:rPr>
              <a:t>She chose to make a salad for lunch tomorrow and Sunday. </a:t>
            </a:r>
            <a:br>
              <a:rPr lang="en-US" i="1" dirty="0">
                <a:solidFill>
                  <a:schemeClr val="tx1"/>
                </a:solidFill>
              </a:rPr>
            </a:br>
            <a:r>
              <a:rPr lang="en-US" b="1" i="1" dirty="0">
                <a:solidFill>
                  <a:schemeClr val="tx1"/>
                </a:solidFill>
              </a:rPr>
              <a:t>Question:</a:t>
            </a:r>
            <a:r>
              <a:rPr lang="en-US" i="1" dirty="0">
                <a:solidFill>
                  <a:schemeClr val="tx1"/>
                </a:solidFill>
              </a:rPr>
              <a:t> how long did it take for her to make a salad?</a:t>
            </a:r>
          </a:p>
        </p:txBody>
      </p:sp>
      <p:sp>
        <p:nvSpPr>
          <p:cNvPr id="65" name="Down Arrow Callout 64">
            <a:extLst>
              <a:ext uri="{FF2B5EF4-FFF2-40B4-BE49-F238E27FC236}">
                <a16:creationId xmlns:a16="http://schemas.microsoft.com/office/drawing/2014/main" id="{44B7EA13-197D-5045-B78A-19CC18ADFA26}"/>
              </a:ext>
            </a:extLst>
          </p:cNvPr>
          <p:cNvSpPr/>
          <p:nvPr/>
        </p:nvSpPr>
        <p:spPr>
          <a:xfrm>
            <a:off x="10784266" y="1662200"/>
            <a:ext cx="1268422" cy="81724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task title</a:t>
            </a:r>
          </a:p>
        </p:txBody>
      </p:sp>
    </p:spTree>
    <p:extLst>
      <p:ext uri="{BB962C8B-B14F-4D97-AF65-F5344CB8AC3E}">
        <p14:creationId xmlns:p14="http://schemas.microsoft.com/office/powerpoint/2010/main" val="311388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fade">
                                      <p:cBhvr>
                                        <p:cTn id="33" dur="500"/>
                                        <p:tgtEl>
                                          <p:spTgt spid="10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2">
                                            <p:txEl>
                                              <p:pRg st="4" end="4"/>
                                            </p:txEl>
                                          </p:spTgt>
                                        </p:tgtEl>
                                        <p:attrNameLst>
                                          <p:attrName>style.visibility</p:attrName>
                                        </p:attrNameLst>
                                      </p:cBhvr>
                                      <p:to>
                                        <p:strVal val="visible"/>
                                      </p:to>
                                    </p:set>
                                    <p:animEffect transition="in" filter="fade">
                                      <p:cBhvr>
                                        <p:cTn id="60" dur="500"/>
                                        <p:tgtEl>
                                          <p:spTgt spid="62">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2">
                                            <p:txEl>
                                              <p:pRg st="5" end="5"/>
                                            </p:txEl>
                                          </p:spTgt>
                                        </p:tgtEl>
                                        <p:attrNameLst>
                                          <p:attrName>style.visibility</p:attrName>
                                        </p:attrNameLst>
                                      </p:cBhvr>
                                      <p:to>
                                        <p:strVal val="visible"/>
                                      </p:to>
                                    </p:set>
                                    <p:animEffect transition="in" filter="fade">
                                      <p:cBhvr>
                                        <p:cTn id="65" dur="500"/>
                                        <p:tgtEl>
                                          <p:spTgt spid="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40" grpId="0"/>
      <p:bldP spid="41" grpId="0"/>
      <p:bldP spid="50" grpId="0"/>
      <p:bldP spid="51" grpId="0"/>
      <p:bldP spid="6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Beyond Task-Specific Models </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28</a:t>
            </a:fld>
            <a:endParaRPr lang="en-US" dirty="0"/>
          </a:p>
        </p:txBody>
      </p:sp>
      <p:grpSp>
        <p:nvGrpSpPr>
          <p:cNvPr id="27" name="Group 26">
            <a:extLst>
              <a:ext uri="{FF2B5EF4-FFF2-40B4-BE49-F238E27FC236}">
                <a16:creationId xmlns:a16="http://schemas.microsoft.com/office/drawing/2014/main" id="{5A504955-8063-154F-B0C6-F0AEBB61470C}"/>
              </a:ext>
            </a:extLst>
          </p:cNvPr>
          <p:cNvGrpSpPr/>
          <p:nvPr/>
        </p:nvGrpSpPr>
        <p:grpSpPr>
          <a:xfrm>
            <a:off x="5793548" y="1987125"/>
            <a:ext cx="2535749" cy="3062194"/>
            <a:chOff x="5793548" y="1987125"/>
            <a:chExt cx="2535749" cy="3062194"/>
          </a:xfrm>
        </p:grpSpPr>
        <p:cxnSp>
          <p:nvCxnSpPr>
            <p:cNvPr id="43" name="Elbow Connector 42">
              <a:extLst>
                <a:ext uri="{FF2B5EF4-FFF2-40B4-BE49-F238E27FC236}">
                  <a16:creationId xmlns:a16="http://schemas.microsoft.com/office/drawing/2014/main" id="{98BC8A85-AD38-E54B-81D7-21B75EB2221A}"/>
                </a:ext>
              </a:extLst>
            </p:cNvPr>
            <p:cNvCxnSpPr>
              <a:cxnSpLocks/>
              <a:stCxn id="26" idx="3"/>
            </p:cNvCxnSpPr>
            <p:nvPr/>
          </p:nvCxnSpPr>
          <p:spPr>
            <a:xfrm flipV="1">
              <a:off x="7108247" y="3055908"/>
              <a:ext cx="1221050" cy="101251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46" name="Elbow Connector 45">
              <a:extLst>
                <a:ext uri="{FF2B5EF4-FFF2-40B4-BE49-F238E27FC236}">
                  <a16:creationId xmlns:a16="http://schemas.microsoft.com/office/drawing/2014/main" id="{DA692C0A-EF4F-AE46-A34B-7C5E8F83E052}"/>
                </a:ext>
              </a:extLst>
            </p:cNvPr>
            <p:cNvCxnSpPr>
              <a:cxnSpLocks/>
              <a:stCxn id="26" idx="3"/>
              <a:endCxn id="50" idx="1"/>
            </p:cNvCxnSpPr>
            <p:nvPr/>
          </p:nvCxnSpPr>
          <p:spPr>
            <a:xfrm>
              <a:off x="7108247" y="4068418"/>
              <a:ext cx="1221050" cy="980901"/>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49" name="Elbow Connector 48">
              <a:extLst>
                <a:ext uri="{FF2B5EF4-FFF2-40B4-BE49-F238E27FC236}">
                  <a16:creationId xmlns:a16="http://schemas.microsoft.com/office/drawing/2014/main" id="{9873A99D-FF44-6349-B970-F487214E5304}"/>
                </a:ext>
              </a:extLst>
            </p:cNvPr>
            <p:cNvCxnSpPr>
              <a:cxnSpLocks/>
              <a:stCxn id="26" idx="3"/>
              <a:endCxn id="47" idx="1"/>
            </p:cNvCxnSpPr>
            <p:nvPr/>
          </p:nvCxnSpPr>
          <p:spPr>
            <a:xfrm>
              <a:off x="7108247" y="4068418"/>
              <a:ext cx="1221049" cy="524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pic>
          <p:nvPicPr>
            <p:cNvPr id="26" name="Picture 25">
              <a:extLst>
                <a:ext uri="{FF2B5EF4-FFF2-40B4-BE49-F238E27FC236}">
                  <a16:creationId xmlns:a16="http://schemas.microsoft.com/office/drawing/2014/main" id="{CF6A53C0-2067-5744-A642-143DA6CE9F28}"/>
                </a:ext>
              </a:extLst>
            </p:cNvPr>
            <p:cNvPicPr>
              <a:picLocks noChangeAspect="1"/>
            </p:cNvPicPr>
            <p:nvPr/>
          </p:nvPicPr>
          <p:blipFill>
            <a:blip r:embed="rId3"/>
            <a:stretch>
              <a:fillRect/>
            </a:stretch>
          </p:blipFill>
          <p:spPr>
            <a:xfrm>
              <a:off x="5793548" y="3558614"/>
              <a:ext cx="1314699" cy="1019608"/>
            </a:xfrm>
            <a:prstGeom prst="rect">
              <a:avLst/>
            </a:prstGeom>
          </p:spPr>
        </p:pic>
        <p:cxnSp>
          <p:nvCxnSpPr>
            <p:cNvPr id="32" name="Straight Arrow Connector 31">
              <a:extLst>
                <a:ext uri="{FF2B5EF4-FFF2-40B4-BE49-F238E27FC236}">
                  <a16:creationId xmlns:a16="http://schemas.microsoft.com/office/drawing/2014/main" id="{D267D27A-9ED8-0E4D-B4FC-3937E12438F0}"/>
                </a:ext>
              </a:extLst>
            </p:cNvPr>
            <p:cNvCxnSpPr>
              <a:cxnSpLocks/>
              <a:endCxn id="26" idx="0"/>
            </p:cNvCxnSpPr>
            <p:nvPr/>
          </p:nvCxnSpPr>
          <p:spPr>
            <a:xfrm>
              <a:off x="6450898" y="1987125"/>
              <a:ext cx="0" cy="1571489"/>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3074F9A3-3B71-1249-A32C-DD4683AE087C}"/>
              </a:ext>
            </a:extLst>
          </p:cNvPr>
          <p:cNvSpPr/>
          <p:nvPr/>
        </p:nvSpPr>
        <p:spPr>
          <a:xfrm>
            <a:off x="8329297" y="2878157"/>
            <a:ext cx="1898786" cy="400110"/>
          </a:xfrm>
          <a:prstGeom prst="rect">
            <a:avLst/>
          </a:prstGeom>
        </p:spPr>
        <p:txBody>
          <a:bodyPr wrap="square">
            <a:spAutoFit/>
          </a:bodyPr>
          <a:lstStyle/>
          <a:p>
            <a:pPr algn="ctr"/>
            <a:r>
              <a:rPr lang="en-US" sz="2000" i="1" dirty="0"/>
              <a:t>“event duration”</a:t>
            </a:r>
          </a:p>
        </p:txBody>
      </p:sp>
      <p:sp>
        <p:nvSpPr>
          <p:cNvPr id="44" name="Google Shape;711;p72">
            <a:extLst>
              <a:ext uri="{FF2B5EF4-FFF2-40B4-BE49-F238E27FC236}">
                <a16:creationId xmlns:a16="http://schemas.microsoft.com/office/drawing/2014/main" id="{02979A44-F4D6-D044-AD03-76F3380E1C57}"/>
              </a:ext>
            </a:extLst>
          </p:cNvPr>
          <p:cNvSpPr txBox="1"/>
          <p:nvPr/>
        </p:nvSpPr>
        <p:spPr>
          <a:xfrm>
            <a:off x="10967666" y="2646405"/>
            <a:ext cx="939805"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Typing</a:t>
            </a:r>
            <a:endParaRPr sz="1400" i="1" dirty="0">
              <a:solidFill>
                <a:srgbClr val="980000"/>
              </a:solidFill>
              <a:latin typeface="Lato"/>
              <a:ea typeface="Lato"/>
              <a:cs typeface="Lato"/>
              <a:sym typeface="Lato"/>
            </a:endParaRPr>
          </a:p>
        </p:txBody>
      </p:sp>
      <p:sp>
        <p:nvSpPr>
          <p:cNvPr id="45" name="Google Shape;711;p72">
            <a:extLst>
              <a:ext uri="{FF2B5EF4-FFF2-40B4-BE49-F238E27FC236}">
                <a16:creationId xmlns:a16="http://schemas.microsoft.com/office/drawing/2014/main" id="{99CD0F29-2449-E34A-B5FF-B747C3592280}"/>
              </a:ext>
            </a:extLst>
          </p:cNvPr>
          <p:cNvSpPr txBox="1"/>
          <p:nvPr/>
        </p:nvSpPr>
        <p:spPr>
          <a:xfrm>
            <a:off x="10848239" y="4710785"/>
            <a:ext cx="107000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400" i="1" dirty="0">
                <a:solidFill>
                  <a:srgbClr val="980000"/>
                </a:solidFill>
                <a:latin typeface="Lato"/>
                <a:ea typeface="Lato"/>
                <a:cs typeface="Lato"/>
                <a:sym typeface="Lato"/>
              </a:rPr>
              <a:t>Grammar Checker</a:t>
            </a:r>
            <a:endParaRPr sz="1400" i="1" dirty="0">
              <a:solidFill>
                <a:srgbClr val="980000"/>
              </a:solidFill>
              <a:latin typeface="Lato"/>
              <a:ea typeface="Lato"/>
              <a:cs typeface="Lato"/>
              <a:sym typeface="Lato"/>
            </a:endParaRPr>
          </a:p>
        </p:txBody>
      </p:sp>
      <p:sp>
        <p:nvSpPr>
          <p:cNvPr id="47" name="Rectangle 46">
            <a:extLst>
              <a:ext uri="{FF2B5EF4-FFF2-40B4-BE49-F238E27FC236}">
                <a16:creationId xmlns:a16="http://schemas.microsoft.com/office/drawing/2014/main" id="{EFB3E68D-6DE1-4E46-AA08-291137A0B737}"/>
              </a:ext>
            </a:extLst>
          </p:cNvPr>
          <p:cNvSpPr/>
          <p:nvPr/>
        </p:nvSpPr>
        <p:spPr>
          <a:xfrm>
            <a:off x="8329296" y="3873603"/>
            <a:ext cx="2257005" cy="400110"/>
          </a:xfrm>
          <a:prstGeom prst="rect">
            <a:avLst/>
          </a:prstGeom>
        </p:spPr>
        <p:txBody>
          <a:bodyPr wrap="square">
            <a:spAutoFit/>
          </a:bodyPr>
          <a:lstStyle/>
          <a:p>
            <a:pPr algn="ctr"/>
            <a:r>
              <a:rPr lang="en-US" sz="2000" i="1" dirty="0"/>
              <a:t>“30mins”, “an hour”</a:t>
            </a:r>
          </a:p>
        </p:txBody>
      </p:sp>
      <p:sp>
        <p:nvSpPr>
          <p:cNvPr id="48" name="Google Shape;711;p72">
            <a:extLst>
              <a:ext uri="{FF2B5EF4-FFF2-40B4-BE49-F238E27FC236}">
                <a16:creationId xmlns:a16="http://schemas.microsoft.com/office/drawing/2014/main" id="{9B086C59-2229-5642-AD49-8603520253BE}"/>
              </a:ext>
            </a:extLst>
          </p:cNvPr>
          <p:cNvSpPr txBox="1"/>
          <p:nvPr/>
        </p:nvSpPr>
        <p:spPr>
          <a:xfrm>
            <a:off x="10731500" y="3707470"/>
            <a:ext cx="141213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Answering</a:t>
            </a:r>
            <a:endParaRPr sz="1600" i="1" dirty="0">
              <a:solidFill>
                <a:srgbClr val="980000"/>
              </a:solidFill>
              <a:latin typeface="Lato"/>
              <a:ea typeface="Lato"/>
              <a:cs typeface="Lato"/>
              <a:sym typeface="Lato"/>
            </a:endParaRPr>
          </a:p>
        </p:txBody>
      </p:sp>
      <p:sp>
        <p:nvSpPr>
          <p:cNvPr id="50" name="Rectangle 49">
            <a:extLst>
              <a:ext uri="{FF2B5EF4-FFF2-40B4-BE49-F238E27FC236}">
                <a16:creationId xmlns:a16="http://schemas.microsoft.com/office/drawing/2014/main" id="{79DF229B-DD26-9648-88A4-65BA872FF90B}"/>
              </a:ext>
            </a:extLst>
          </p:cNvPr>
          <p:cNvSpPr/>
          <p:nvPr/>
        </p:nvSpPr>
        <p:spPr>
          <a:xfrm>
            <a:off x="8329297" y="4849264"/>
            <a:ext cx="824145" cy="400110"/>
          </a:xfrm>
          <a:prstGeom prst="rect">
            <a:avLst/>
          </a:prstGeom>
        </p:spPr>
        <p:txBody>
          <a:bodyPr wrap="square">
            <a:spAutoFit/>
          </a:bodyPr>
          <a:lstStyle/>
          <a:p>
            <a:pPr algn="ctr"/>
            <a:r>
              <a:rPr lang="en-US" sz="2000" i="1" dirty="0"/>
              <a:t>“yes”</a:t>
            </a:r>
          </a:p>
        </p:txBody>
      </p:sp>
      <p:sp>
        <p:nvSpPr>
          <p:cNvPr id="51" name="Alternate Process 50">
            <a:extLst>
              <a:ext uri="{FF2B5EF4-FFF2-40B4-BE49-F238E27FC236}">
                <a16:creationId xmlns:a16="http://schemas.microsoft.com/office/drawing/2014/main" id="{68E32817-22B4-E446-AAD0-7D60C3E4142F}"/>
              </a:ext>
            </a:extLst>
          </p:cNvPr>
          <p:cNvSpPr/>
          <p:nvPr/>
        </p:nvSpPr>
        <p:spPr>
          <a:xfrm>
            <a:off x="3218479" y="1592764"/>
            <a:ext cx="6464835" cy="817245"/>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r>
              <a:rPr lang="en-US" b="1" i="1" dirty="0">
                <a:solidFill>
                  <a:schemeClr val="tx1"/>
                </a:solidFill>
              </a:rPr>
              <a:t>Text: </a:t>
            </a:r>
            <a:r>
              <a:rPr lang="en-US" i="1" dirty="0">
                <a:solidFill>
                  <a:schemeClr val="tx1"/>
                </a:solidFill>
              </a:rPr>
              <a:t>She chose to make a salad for lunch tomorrow and Sunday. </a:t>
            </a:r>
            <a:br>
              <a:rPr lang="en-US" i="1" dirty="0">
                <a:solidFill>
                  <a:schemeClr val="tx1"/>
                </a:solidFill>
              </a:rPr>
            </a:br>
            <a:r>
              <a:rPr lang="en-US" b="1" i="1" dirty="0">
                <a:solidFill>
                  <a:schemeClr val="tx1"/>
                </a:solidFill>
              </a:rPr>
              <a:t>Question:</a:t>
            </a:r>
            <a:r>
              <a:rPr lang="en-US" i="1" dirty="0">
                <a:solidFill>
                  <a:schemeClr val="tx1"/>
                </a:solidFill>
              </a:rPr>
              <a:t> how long did it take for her to make a salad?</a:t>
            </a:r>
          </a:p>
        </p:txBody>
      </p:sp>
      <p:sp>
        <p:nvSpPr>
          <p:cNvPr id="52" name="Down Arrow Callout 51">
            <a:extLst>
              <a:ext uri="{FF2B5EF4-FFF2-40B4-BE49-F238E27FC236}">
                <a16:creationId xmlns:a16="http://schemas.microsoft.com/office/drawing/2014/main" id="{5FF85F68-4310-4543-A1BE-BB6458F74FF8}"/>
              </a:ext>
            </a:extLst>
          </p:cNvPr>
          <p:cNvSpPr/>
          <p:nvPr/>
        </p:nvSpPr>
        <p:spPr>
          <a:xfrm>
            <a:off x="10784266" y="1662200"/>
            <a:ext cx="1268422" cy="81724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task title</a:t>
            </a:r>
          </a:p>
        </p:txBody>
      </p:sp>
    </p:spTree>
    <p:extLst>
      <p:ext uri="{BB962C8B-B14F-4D97-AF65-F5344CB8AC3E}">
        <p14:creationId xmlns:p14="http://schemas.microsoft.com/office/powerpoint/2010/main" val="366778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Beyond Task-Specific Models </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29</a:t>
            </a:fld>
            <a:endParaRPr lang="en-US" dirty="0"/>
          </a:p>
        </p:txBody>
      </p:sp>
      <p:cxnSp>
        <p:nvCxnSpPr>
          <p:cNvPr id="32" name="Straight Arrow Connector 31">
            <a:extLst>
              <a:ext uri="{FF2B5EF4-FFF2-40B4-BE49-F238E27FC236}">
                <a16:creationId xmlns:a16="http://schemas.microsoft.com/office/drawing/2014/main" id="{D267D27A-9ED8-0E4D-B4FC-3937E12438F0}"/>
              </a:ext>
            </a:extLst>
          </p:cNvPr>
          <p:cNvCxnSpPr>
            <a:cxnSpLocks/>
            <a:endCxn id="29" idx="0"/>
          </p:cNvCxnSpPr>
          <p:nvPr/>
        </p:nvCxnSpPr>
        <p:spPr>
          <a:xfrm>
            <a:off x="6450898" y="2455472"/>
            <a:ext cx="0" cy="110314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Alternate Process 19">
            <a:extLst>
              <a:ext uri="{FF2B5EF4-FFF2-40B4-BE49-F238E27FC236}">
                <a16:creationId xmlns:a16="http://schemas.microsoft.com/office/drawing/2014/main" id="{969C30D3-3565-E040-BB35-3573FC5849A2}"/>
              </a:ext>
            </a:extLst>
          </p:cNvPr>
          <p:cNvSpPr/>
          <p:nvPr/>
        </p:nvSpPr>
        <p:spPr>
          <a:xfrm>
            <a:off x="2560871" y="2802244"/>
            <a:ext cx="1918476" cy="306467"/>
          </a:xfrm>
          <a:prstGeom prst="flowChartAlternateProcess">
            <a:avLst/>
          </a:prstGeom>
          <a:solidFill>
            <a:schemeClr val="accent5">
              <a:lumMod val="20000"/>
              <a:lumOff val="80000"/>
            </a:schemeClr>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lIns="9144" tIns="0" rIns="0" bIns="0">
            <a:spAutoFit/>
          </a:bodyPr>
          <a:lstStyle/>
          <a:p>
            <a:pPr algn="ctr"/>
            <a:r>
              <a:rPr lang="en-US" i="1" dirty="0">
                <a:solidFill>
                  <a:schemeClr val="tx1"/>
                </a:solidFill>
              </a:rPr>
              <a:t>question-typing</a:t>
            </a:r>
          </a:p>
        </p:txBody>
      </p:sp>
      <p:sp>
        <p:nvSpPr>
          <p:cNvPr id="21" name="Alternate Process 20">
            <a:extLst>
              <a:ext uri="{FF2B5EF4-FFF2-40B4-BE49-F238E27FC236}">
                <a16:creationId xmlns:a16="http://schemas.microsoft.com/office/drawing/2014/main" id="{75FB7FF4-6548-2E40-AF68-1A5CE4ECD4D5}"/>
              </a:ext>
            </a:extLst>
          </p:cNvPr>
          <p:cNvSpPr/>
          <p:nvPr/>
        </p:nvSpPr>
        <p:spPr>
          <a:xfrm>
            <a:off x="2534649" y="3906532"/>
            <a:ext cx="1918475" cy="306467"/>
          </a:xfrm>
          <a:prstGeom prst="flowChartAlternateProcess">
            <a:avLst/>
          </a:prstGeom>
          <a:solidFill>
            <a:schemeClr val="accent5">
              <a:lumMod val="20000"/>
              <a:lumOff val="80000"/>
            </a:schemeClr>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lIns="9144" tIns="0" rIns="0" bIns="0">
            <a:spAutoFit/>
          </a:bodyPr>
          <a:lstStyle/>
          <a:p>
            <a:pPr algn="ctr"/>
            <a:r>
              <a:rPr lang="en-US" i="1" dirty="0">
                <a:solidFill>
                  <a:schemeClr val="tx1"/>
                </a:solidFill>
              </a:rPr>
              <a:t>question-answering</a:t>
            </a:r>
          </a:p>
        </p:txBody>
      </p:sp>
      <p:sp>
        <p:nvSpPr>
          <p:cNvPr id="22" name="Alternate Process 21">
            <a:extLst>
              <a:ext uri="{FF2B5EF4-FFF2-40B4-BE49-F238E27FC236}">
                <a16:creationId xmlns:a16="http://schemas.microsoft.com/office/drawing/2014/main" id="{BD64ABCC-4B82-CA4F-8EC0-4D60C8E2034C}"/>
              </a:ext>
            </a:extLst>
          </p:cNvPr>
          <p:cNvSpPr/>
          <p:nvPr/>
        </p:nvSpPr>
        <p:spPr>
          <a:xfrm>
            <a:off x="2551846" y="4895894"/>
            <a:ext cx="1918476" cy="306467"/>
          </a:xfrm>
          <a:prstGeom prst="flowChartAlternateProcess">
            <a:avLst/>
          </a:prstGeom>
          <a:solidFill>
            <a:schemeClr val="accent5">
              <a:lumMod val="20000"/>
              <a:lumOff val="80000"/>
            </a:schemeClr>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lIns="9144" tIns="0" rIns="0" bIns="0">
            <a:spAutoFit/>
          </a:bodyPr>
          <a:lstStyle/>
          <a:p>
            <a:pPr algn="ctr"/>
            <a:r>
              <a:rPr lang="en-US" i="1" dirty="0">
                <a:solidFill>
                  <a:schemeClr val="tx1"/>
                </a:solidFill>
              </a:rPr>
              <a:t>grammar-check</a:t>
            </a:r>
          </a:p>
        </p:txBody>
      </p:sp>
      <p:sp>
        <p:nvSpPr>
          <p:cNvPr id="23" name="Rectangle 22">
            <a:extLst>
              <a:ext uri="{FF2B5EF4-FFF2-40B4-BE49-F238E27FC236}">
                <a16:creationId xmlns:a16="http://schemas.microsoft.com/office/drawing/2014/main" id="{54FD16E0-C0D7-5143-B8B1-A30C23C2B28C}"/>
              </a:ext>
            </a:extLst>
          </p:cNvPr>
          <p:cNvSpPr/>
          <p:nvPr/>
        </p:nvSpPr>
        <p:spPr>
          <a:xfrm>
            <a:off x="2594499" y="6347905"/>
            <a:ext cx="1918474" cy="369332"/>
          </a:xfrm>
          <a:prstGeom prst="rect">
            <a:avLst/>
          </a:prstGeom>
        </p:spPr>
        <p:txBody>
          <a:bodyPr wrap="none">
            <a:spAutoFit/>
          </a:bodyPr>
          <a:lstStyle/>
          <a:p>
            <a:r>
              <a:rPr lang="en-US" dirty="0">
                <a:solidFill>
                  <a:srgbClr val="666666"/>
                </a:solidFill>
                <a:highlight>
                  <a:schemeClr val="lt1"/>
                </a:highlight>
                <a:ea typeface="Lato"/>
                <a:cs typeface="Lato"/>
                <a:sym typeface="Lato"/>
              </a:rPr>
              <a:t>[</a:t>
            </a:r>
            <a:r>
              <a:rPr lang="en-US" dirty="0" err="1">
                <a:solidFill>
                  <a:srgbClr val="666666"/>
                </a:solidFill>
                <a:highlight>
                  <a:schemeClr val="lt1"/>
                </a:highlight>
                <a:ea typeface="Lato"/>
                <a:cs typeface="Lato"/>
                <a:sym typeface="Lato"/>
              </a:rPr>
              <a:t>Raffel</a:t>
            </a:r>
            <a:r>
              <a:rPr lang="en-US" dirty="0">
                <a:solidFill>
                  <a:srgbClr val="666666"/>
                </a:solidFill>
                <a:highlight>
                  <a:schemeClr val="lt1"/>
                </a:highlight>
                <a:ea typeface="Lato"/>
                <a:cs typeface="Lato"/>
                <a:sym typeface="Lato"/>
              </a:rPr>
              <a:t> et al. 2020]</a:t>
            </a:r>
            <a:endParaRPr lang="en-US" dirty="0"/>
          </a:p>
        </p:txBody>
      </p:sp>
      <p:sp>
        <p:nvSpPr>
          <p:cNvPr id="24" name="Rounded Rectangular Callout 23">
            <a:extLst>
              <a:ext uri="{FF2B5EF4-FFF2-40B4-BE49-F238E27FC236}">
                <a16:creationId xmlns:a16="http://schemas.microsoft.com/office/drawing/2014/main" id="{DEC29179-4967-E54B-AF10-0B52CF32F292}"/>
              </a:ext>
            </a:extLst>
          </p:cNvPr>
          <p:cNvSpPr/>
          <p:nvPr/>
        </p:nvSpPr>
        <p:spPr>
          <a:xfrm>
            <a:off x="199554" y="5550036"/>
            <a:ext cx="2025778" cy="718695"/>
          </a:xfrm>
          <a:prstGeom prst="wedgeRoundRectCallout">
            <a:avLst>
              <a:gd name="adj1" fmla="val 75333"/>
              <a:gd name="adj2" fmla="val -745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dirty="0"/>
              <a:t>Do not generalize to “unseen” tasks. </a:t>
            </a:r>
          </a:p>
        </p:txBody>
      </p:sp>
      <p:cxnSp>
        <p:nvCxnSpPr>
          <p:cNvPr id="25" name="Elbow Connector 24">
            <a:extLst>
              <a:ext uri="{FF2B5EF4-FFF2-40B4-BE49-F238E27FC236}">
                <a16:creationId xmlns:a16="http://schemas.microsoft.com/office/drawing/2014/main" id="{C660F85F-5E69-8A40-B8BA-8682C5D6D99E}"/>
              </a:ext>
            </a:extLst>
          </p:cNvPr>
          <p:cNvCxnSpPr>
            <a:cxnSpLocks/>
            <a:stCxn id="29" idx="3"/>
          </p:cNvCxnSpPr>
          <p:nvPr/>
        </p:nvCxnSpPr>
        <p:spPr>
          <a:xfrm flipV="1">
            <a:off x="7108247" y="3055908"/>
            <a:ext cx="1221050" cy="101251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27" name="Elbow Connector 26">
            <a:extLst>
              <a:ext uri="{FF2B5EF4-FFF2-40B4-BE49-F238E27FC236}">
                <a16:creationId xmlns:a16="http://schemas.microsoft.com/office/drawing/2014/main" id="{0349B5CA-A31B-CD40-AF50-3DF0C5973363}"/>
              </a:ext>
            </a:extLst>
          </p:cNvPr>
          <p:cNvCxnSpPr>
            <a:cxnSpLocks/>
            <a:stCxn id="29" idx="3"/>
            <a:endCxn id="37" idx="1"/>
          </p:cNvCxnSpPr>
          <p:nvPr/>
        </p:nvCxnSpPr>
        <p:spPr>
          <a:xfrm>
            <a:off x="7108247" y="4068418"/>
            <a:ext cx="1221050" cy="980901"/>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28" name="Elbow Connector 27">
            <a:extLst>
              <a:ext uri="{FF2B5EF4-FFF2-40B4-BE49-F238E27FC236}">
                <a16:creationId xmlns:a16="http://schemas.microsoft.com/office/drawing/2014/main" id="{493952D2-D80C-5245-A3B5-3B65D5DED077}"/>
              </a:ext>
            </a:extLst>
          </p:cNvPr>
          <p:cNvCxnSpPr>
            <a:cxnSpLocks/>
            <a:stCxn id="29" idx="3"/>
            <a:endCxn id="35" idx="1"/>
          </p:cNvCxnSpPr>
          <p:nvPr/>
        </p:nvCxnSpPr>
        <p:spPr>
          <a:xfrm>
            <a:off x="7108247" y="4068418"/>
            <a:ext cx="1221049" cy="524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pic>
        <p:nvPicPr>
          <p:cNvPr id="29" name="Picture 28">
            <a:extLst>
              <a:ext uri="{FF2B5EF4-FFF2-40B4-BE49-F238E27FC236}">
                <a16:creationId xmlns:a16="http://schemas.microsoft.com/office/drawing/2014/main" id="{B0734DC5-9850-D84F-A232-40D06A6AEA92}"/>
              </a:ext>
            </a:extLst>
          </p:cNvPr>
          <p:cNvPicPr>
            <a:picLocks noChangeAspect="1"/>
          </p:cNvPicPr>
          <p:nvPr/>
        </p:nvPicPr>
        <p:blipFill>
          <a:blip r:embed="rId3"/>
          <a:stretch>
            <a:fillRect/>
          </a:stretch>
        </p:blipFill>
        <p:spPr>
          <a:xfrm>
            <a:off x="5793548" y="3558614"/>
            <a:ext cx="1314699" cy="1019608"/>
          </a:xfrm>
          <a:prstGeom prst="rect">
            <a:avLst/>
          </a:prstGeom>
        </p:spPr>
      </p:pic>
      <p:sp>
        <p:nvSpPr>
          <p:cNvPr id="30" name="Rectangle 29">
            <a:extLst>
              <a:ext uri="{FF2B5EF4-FFF2-40B4-BE49-F238E27FC236}">
                <a16:creationId xmlns:a16="http://schemas.microsoft.com/office/drawing/2014/main" id="{7662A5F0-E300-0648-9376-3BDEB8598B60}"/>
              </a:ext>
            </a:extLst>
          </p:cNvPr>
          <p:cNvSpPr/>
          <p:nvPr/>
        </p:nvSpPr>
        <p:spPr>
          <a:xfrm>
            <a:off x="8329297" y="2878157"/>
            <a:ext cx="1898786" cy="400110"/>
          </a:xfrm>
          <a:prstGeom prst="rect">
            <a:avLst/>
          </a:prstGeom>
        </p:spPr>
        <p:txBody>
          <a:bodyPr wrap="square">
            <a:spAutoFit/>
          </a:bodyPr>
          <a:lstStyle/>
          <a:p>
            <a:pPr algn="ctr"/>
            <a:r>
              <a:rPr lang="en-US" sz="2000" i="1" dirty="0"/>
              <a:t>“event duration”</a:t>
            </a:r>
          </a:p>
        </p:txBody>
      </p:sp>
      <p:sp>
        <p:nvSpPr>
          <p:cNvPr id="31" name="Google Shape;711;p72">
            <a:extLst>
              <a:ext uri="{FF2B5EF4-FFF2-40B4-BE49-F238E27FC236}">
                <a16:creationId xmlns:a16="http://schemas.microsoft.com/office/drawing/2014/main" id="{696A5339-1252-BF40-ACF9-0F043BBAD328}"/>
              </a:ext>
            </a:extLst>
          </p:cNvPr>
          <p:cNvSpPr txBox="1"/>
          <p:nvPr/>
        </p:nvSpPr>
        <p:spPr>
          <a:xfrm>
            <a:off x="10967666" y="2646405"/>
            <a:ext cx="939805"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Typing</a:t>
            </a:r>
            <a:endParaRPr sz="1400" i="1" dirty="0">
              <a:solidFill>
                <a:srgbClr val="980000"/>
              </a:solidFill>
              <a:latin typeface="Lato"/>
              <a:ea typeface="Lato"/>
              <a:cs typeface="Lato"/>
              <a:sym typeface="Lato"/>
            </a:endParaRPr>
          </a:p>
        </p:txBody>
      </p:sp>
      <p:sp>
        <p:nvSpPr>
          <p:cNvPr id="33" name="Google Shape;711;p72">
            <a:extLst>
              <a:ext uri="{FF2B5EF4-FFF2-40B4-BE49-F238E27FC236}">
                <a16:creationId xmlns:a16="http://schemas.microsoft.com/office/drawing/2014/main" id="{66013B2E-CBBD-3B4D-96CC-AEEFD46EDC7A}"/>
              </a:ext>
            </a:extLst>
          </p:cNvPr>
          <p:cNvSpPr txBox="1"/>
          <p:nvPr/>
        </p:nvSpPr>
        <p:spPr>
          <a:xfrm>
            <a:off x="10848239" y="4710785"/>
            <a:ext cx="107000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400" i="1" dirty="0">
                <a:solidFill>
                  <a:srgbClr val="980000"/>
                </a:solidFill>
                <a:latin typeface="Lato"/>
                <a:ea typeface="Lato"/>
                <a:cs typeface="Lato"/>
                <a:sym typeface="Lato"/>
              </a:rPr>
              <a:t>Grammar Checker</a:t>
            </a:r>
            <a:endParaRPr sz="1400" i="1" dirty="0">
              <a:solidFill>
                <a:srgbClr val="980000"/>
              </a:solidFill>
              <a:latin typeface="Lato"/>
              <a:ea typeface="Lato"/>
              <a:cs typeface="Lato"/>
              <a:sym typeface="Lato"/>
            </a:endParaRPr>
          </a:p>
        </p:txBody>
      </p:sp>
      <p:sp>
        <p:nvSpPr>
          <p:cNvPr id="35" name="Rectangle 34">
            <a:extLst>
              <a:ext uri="{FF2B5EF4-FFF2-40B4-BE49-F238E27FC236}">
                <a16:creationId xmlns:a16="http://schemas.microsoft.com/office/drawing/2014/main" id="{F8C33093-E08E-2047-A236-5682AE3F1E1F}"/>
              </a:ext>
            </a:extLst>
          </p:cNvPr>
          <p:cNvSpPr/>
          <p:nvPr/>
        </p:nvSpPr>
        <p:spPr>
          <a:xfrm>
            <a:off x="8329296" y="3873603"/>
            <a:ext cx="2257005" cy="400110"/>
          </a:xfrm>
          <a:prstGeom prst="rect">
            <a:avLst/>
          </a:prstGeom>
        </p:spPr>
        <p:txBody>
          <a:bodyPr wrap="square">
            <a:spAutoFit/>
          </a:bodyPr>
          <a:lstStyle/>
          <a:p>
            <a:pPr algn="ctr"/>
            <a:r>
              <a:rPr lang="en-US" sz="2000" i="1" dirty="0"/>
              <a:t>“30mins”, “an hour”</a:t>
            </a:r>
          </a:p>
        </p:txBody>
      </p:sp>
      <p:sp>
        <p:nvSpPr>
          <p:cNvPr id="36" name="Google Shape;711;p72">
            <a:extLst>
              <a:ext uri="{FF2B5EF4-FFF2-40B4-BE49-F238E27FC236}">
                <a16:creationId xmlns:a16="http://schemas.microsoft.com/office/drawing/2014/main" id="{52F16A5D-BC47-CD40-9AEF-A61D115579DD}"/>
              </a:ext>
            </a:extLst>
          </p:cNvPr>
          <p:cNvSpPr txBox="1"/>
          <p:nvPr/>
        </p:nvSpPr>
        <p:spPr>
          <a:xfrm>
            <a:off x="10731500" y="3707470"/>
            <a:ext cx="141213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Answering</a:t>
            </a:r>
            <a:endParaRPr sz="1600" i="1" dirty="0">
              <a:solidFill>
                <a:srgbClr val="980000"/>
              </a:solidFill>
              <a:latin typeface="Lato"/>
              <a:ea typeface="Lato"/>
              <a:cs typeface="Lato"/>
              <a:sym typeface="Lato"/>
            </a:endParaRPr>
          </a:p>
        </p:txBody>
      </p:sp>
      <p:sp>
        <p:nvSpPr>
          <p:cNvPr id="37" name="Rectangle 36">
            <a:extLst>
              <a:ext uri="{FF2B5EF4-FFF2-40B4-BE49-F238E27FC236}">
                <a16:creationId xmlns:a16="http://schemas.microsoft.com/office/drawing/2014/main" id="{74B36662-4AF2-D146-9F8D-895AB6207B61}"/>
              </a:ext>
            </a:extLst>
          </p:cNvPr>
          <p:cNvSpPr/>
          <p:nvPr/>
        </p:nvSpPr>
        <p:spPr>
          <a:xfrm>
            <a:off x="8329297" y="4849264"/>
            <a:ext cx="824145" cy="400110"/>
          </a:xfrm>
          <a:prstGeom prst="rect">
            <a:avLst/>
          </a:prstGeom>
        </p:spPr>
        <p:txBody>
          <a:bodyPr wrap="square">
            <a:spAutoFit/>
          </a:bodyPr>
          <a:lstStyle/>
          <a:p>
            <a:pPr algn="ctr"/>
            <a:r>
              <a:rPr lang="en-US" sz="2000" i="1" dirty="0"/>
              <a:t>“yes”</a:t>
            </a:r>
          </a:p>
        </p:txBody>
      </p:sp>
      <p:sp>
        <p:nvSpPr>
          <p:cNvPr id="45" name="Alternate Process 44">
            <a:extLst>
              <a:ext uri="{FF2B5EF4-FFF2-40B4-BE49-F238E27FC236}">
                <a16:creationId xmlns:a16="http://schemas.microsoft.com/office/drawing/2014/main" id="{BECD65C6-4940-6F47-8D62-F1D3026CCEB2}"/>
              </a:ext>
            </a:extLst>
          </p:cNvPr>
          <p:cNvSpPr/>
          <p:nvPr/>
        </p:nvSpPr>
        <p:spPr>
          <a:xfrm>
            <a:off x="3218479" y="1592764"/>
            <a:ext cx="6464835" cy="817245"/>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r>
              <a:rPr lang="en-US" b="1" i="1" dirty="0">
                <a:solidFill>
                  <a:schemeClr val="tx1"/>
                </a:solidFill>
              </a:rPr>
              <a:t>Text: </a:t>
            </a:r>
            <a:r>
              <a:rPr lang="en-US" i="1" dirty="0">
                <a:solidFill>
                  <a:schemeClr val="tx1"/>
                </a:solidFill>
              </a:rPr>
              <a:t>She chose to make a salad for lunch tomorrow and Sunday. </a:t>
            </a:r>
            <a:br>
              <a:rPr lang="en-US" i="1" dirty="0">
                <a:solidFill>
                  <a:schemeClr val="tx1"/>
                </a:solidFill>
              </a:rPr>
            </a:br>
            <a:r>
              <a:rPr lang="en-US" b="1" i="1" dirty="0">
                <a:solidFill>
                  <a:schemeClr val="tx1"/>
                </a:solidFill>
              </a:rPr>
              <a:t>Question:</a:t>
            </a:r>
            <a:r>
              <a:rPr lang="en-US" i="1" dirty="0">
                <a:solidFill>
                  <a:schemeClr val="tx1"/>
                </a:solidFill>
              </a:rPr>
              <a:t> how long did it take for her to make a salad?</a:t>
            </a:r>
          </a:p>
        </p:txBody>
      </p:sp>
      <p:sp>
        <p:nvSpPr>
          <p:cNvPr id="47" name="Down Arrow Callout 46">
            <a:extLst>
              <a:ext uri="{FF2B5EF4-FFF2-40B4-BE49-F238E27FC236}">
                <a16:creationId xmlns:a16="http://schemas.microsoft.com/office/drawing/2014/main" id="{4394AF44-C0B0-7241-A103-409E8E8A256B}"/>
              </a:ext>
            </a:extLst>
          </p:cNvPr>
          <p:cNvSpPr/>
          <p:nvPr/>
        </p:nvSpPr>
        <p:spPr>
          <a:xfrm>
            <a:off x="10784266" y="1662200"/>
            <a:ext cx="1268422" cy="81724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task title</a:t>
            </a:r>
          </a:p>
        </p:txBody>
      </p:sp>
      <p:cxnSp>
        <p:nvCxnSpPr>
          <p:cNvPr id="48" name="Elbow Connector 47">
            <a:extLst>
              <a:ext uri="{FF2B5EF4-FFF2-40B4-BE49-F238E27FC236}">
                <a16:creationId xmlns:a16="http://schemas.microsoft.com/office/drawing/2014/main" id="{06623B2F-92F9-2A43-A8A2-715BFA7D4CDD}"/>
              </a:ext>
            </a:extLst>
          </p:cNvPr>
          <p:cNvCxnSpPr>
            <a:cxnSpLocks/>
          </p:cNvCxnSpPr>
          <p:nvPr/>
        </p:nvCxnSpPr>
        <p:spPr>
          <a:xfrm>
            <a:off x="4479347" y="2955478"/>
            <a:ext cx="1314201" cy="1112940"/>
          </a:xfrm>
          <a:prstGeom prst="bentConnector3">
            <a:avLst>
              <a:gd name="adj1" fmla="val 50000"/>
            </a:avLst>
          </a:prstGeom>
          <a:ln w="38100">
            <a:solidFill>
              <a:srgbClr val="FFC000"/>
            </a:solidFill>
            <a:tailEnd type="triangle" w="lg" len="lg"/>
          </a:ln>
        </p:spPr>
        <p:style>
          <a:lnRef idx="1">
            <a:schemeClr val="dk1"/>
          </a:lnRef>
          <a:fillRef idx="0">
            <a:schemeClr val="dk1"/>
          </a:fillRef>
          <a:effectRef idx="0">
            <a:schemeClr val="dk1"/>
          </a:effectRef>
          <a:fontRef idx="minor">
            <a:schemeClr val="tx1"/>
          </a:fontRef>
        </p:style>
      </p:cxnSp>
      <p:cxnSp>
        <p:nvCxnSpPr>
          <p:cNvPr id="50" name="Elbow Connector 49">
            <a:extLst>
              <a:ext uri="{FF2B5EF4-FFF2-40B4-BE49-F238E27FC236}">
                <a16:creationId xmlns:a16="http://schemas.microsoft.com/office/drawing/2014/main" id="{AF38E7DA-D2E5-CF4D-B00F-2379941F4CD9}"/>
              </a:ext>
            </a:extLst>
          </p:cNvPr>
          <p:cNvCxnSpPr>
            <a:cxnSpLocks/>
          </p:cNvCxnSpPr>
          <p:nvPr/>
        </p:nvCxnSpPr>
        <p:spPr>
          <a:xfrm>
            <a:off x="4453124" y="4059766"/>
            <a:ext cx="1340424" cy="8652"/>
          </a:xfrm>
          <a:prstGeom prst="bentConnector3">
            <a:avLst/>
          </a:prstGeom>
          <a:ln w="38100">
            <a:solidFill>
              <a:srgbClr val="FFC000"/>
            </a:solidFill>
            <a:tailEnd type="triangle" w="lg" len="lg"/>
          </a:ln>
        </p:spPr>
        <p:style>
          <a:lnRef idx="1">
            <a:schemeClr val="dk1"/>
          </a:lnRef>
          <a:fillRef idx="0">
            <a:schemeClr val="dk1"/>
          </a:fillRef>
          <a:effectRef idx="0">
            <a:schemeClr val="dk1"/>
          </a:effectRef>
          <a:fontRef idx="minor">
            <a:schemeClr val="tx1"/>
          </a:fontRef>
        </p:style>
      </p:cxnSp>
      <p:cxnSp>
        <p:nvCxnSpPr>
          <p:cNvPr id="51" name="Elbow Connector 50">
            <a:extLst>
              <a:ext uri="{FF2B5EF4-FFF2-40B4-BE49-F238E27FC236}">
                <a16:creationId xmlns:a16="http://schemas.microsoft.com/office/drawing/2014/main" id="{2A98CB8D-35DD-574E-86F2-1E6553C851CA}"/>
              </a:ext>
            </a:extLst>
          </p:cNvPr>
          <p:cNvCxnSpPr>
            <a:cxnSpLocks/>
          </p:cNvCxnSpPr>
          <p:nvPr/>
        </p:nvCxnSpPr>
        <p:spPr>
          <a:xfrm flipV="1">
            <a:off x="4470322" y="4068418"/>
            <a:ext cx="1323226" cy="980710"/>
          </a:xfrm>
          <a:prstGeom prst="bentConnector3">
            <a:avLst>
              <a:gd name="adj1" fmla="val 50000"/>
            </a:avLst>
          </a:prstGeom>
          <a:ln w="38100">
            <a:solidFill>
              <a:srgbClr val="FFC000"/>
            </a:solidFill>
            <a:tailEnd type="triangle"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9997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E05D-6E05-FD40-BCD0-35567CF7E537}"/>
              </a:ext>
            </a:extLst>
          </p:cNvPr>
          <p:cNvSpPr>
            <a:spLocks noGrp="1"/>
          </p:cNvSpPr>
          <p:nvPr>
            <p:ph type="title"/>
          </p:nvPr>
        </p:nvSpPr>
        <p:spPr/>
        <p:txBody>
          <a:bodyPr/>
          <a:lstStyle/>
          <a:p>
            <a:r>
              <a:rPr lang="en-US" dirty="0"/>
              <a:t>AlphaGo: The Not-So-Successful Story </a:t>
            </a:r>
          </a:p>
        </p:txBody>
      </p:sp>
      <p:sp>
        <p:nvSpPr>
          <p:cNvPr id="4" name="Content Placeholder 3">
            <a:extLst>
              <a:ext uri="{FF2B5EF4-FFF2-40B4-BE49-F238E27FC236}">
                <a16:creationId xmlns:a16="http://schemas.microsoft.com/office/drawing/2014/main" id="{A29CAAB7-F6F6-9C4D-A53C-8A5C6EF28C0C}"/>
              </a:ext>
            </a:extLst>
          </p:cNvPr>
          <p:cNvSpPr>
            <a:spLocks noGrp="1"/>
          </p:cNvSpPr>
          <p:nvPr>
            <p:ph idx="1"/>
          </p:nvPr>
        </p:nvSpPr>
        <p:spPr>
          <a:xfrm>
            <a:off x="838200" y="1825625"/>
            <a:ext cx="10515600" cy="3660775"/>
          </a:xfrm>
        </p:spPr>
        <p:txBody>
          <a:bodyPr/>
          <a:lstStyle/>
          <a:p>
            <a:r>
              <a:rPr lang="en-US" dirty="0"/>
              <a:t>Can AlphaGo solve any problem?</a:t>
            </a:r>
          </a:p>
        </p:txBody>
      </p:sp>
      <p:sp>
        <p:nvSpPr>
          <p:cNvPr id="3" name="Slide Number Placeholder 2">
            <a:extLst>
              <a:ext uri="{FF2B5EF4-FFF2-40B4-BE49-F238E27FC236}">
                <a16:creationId xmlns:a16="http://schemas.microsoft.com/office/drawing/2014/main" id="{3A643CF9-B8AB-D446-9E99-AE9A03B754BD}"/>
              </a:ext>
            </a:extLst>
          </p:cNvPr>
          <p:cNvSpPr>
            <a:spLocks noGrp="1"/>
          </p:cNvSpPr>
          <p:nvPr>
            <p:ph type="sldNum" sz="quarter" idx="10"/>
          </p:nvPr>
        </p:nvSpPr>
        <p:spPr/>
        <p:txBody>
          <a:bodyPr/>
          <a:lstStyle/>
          <a:p>
            <a:pPr>
              <a:defRPr/>
            </a:pPr>
            <a:fld id="{17736792-7E9C-9442-95C1-E9985CE4D3B6}" type="slidenum">
              <a:rPr lang="en-US" smtClean="0"/>
              <a:pPr>
                <a:defRPr/>
              </a:pPr>
              <a:t>3</a:t>
            </a:fld>
            <a:endParaRPr lang="en-US" dirty="0"/>
          </a:p>
        </p:txBody>
      </p:sp>
      <p:sp>
        <p:nvSpPr>
          <p:cNvPr id="6" name="Rounded Rectangular Callout 5">
            <a:extLst>
              <a:ext uri="{FF2B5EF4-FFF2-40B4-BE49-F238E27FC236}">
                <a16:creationId xmlns:a16="http://schemas.microsoft.com/office/drawing/2014/main" id="{E8E51519-A348-AD44-B4BD-48413A346736}"/>
              </a:ext>
            </a:extLst>
          </p:cNvPr>
          <p:cNvSpPr/>
          <p:nvPr/>
        </p:nvSpPr>
        <p:spPr>
          <a:xfrm>
            <a:off x="2051043" y="2612251"/>
            <a:ext cx="2700026" cy="744583"/>
          </a:xfrm>
          <a:prstGeom prst="wedgeRoundRectCallout">
            <a:avLst>
              <a:gd name="adj1" fmla="val -63309"/>
              <a:gd name="adj2" fmla="val 20199"/>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Can you help me with my presentation? </a:t>
            </a:r>
          </a:p>
        </p:txBody>
      </p:sp>
      <p:grpSp>
        <p:nvGrpSpPr>
          <p:cNvPr id="19" name="Group 18">
            <a:extLst>
              <a:ext uri="{FF2B5EF4-FFF2-40B4-BE49-F238E27FC236}">
                <a16:creationId xmlns:a16="http://schemas.microsoft.com/office/drawing/2014/main" id="{B34296BA-954F-654F-866F-A29AA0E4FFE4}"/>
              </a:ext>
            </a:extLst>
          </p:cNvPr>
          <p:cNvGrpSpPr/>
          <p:nvPr/>
        </p:nvGrpSpPr>
        <p:grpSpPr>
          <a:xfrm>
            <a:off x="447996" y="3096124"/>
            <a:ext cx="11565717" cy="1309074"/>
            <a:chOff x="447996" y="3096124"/>
            <a:chExt cx="11565717" cy="1309074"/>
          </a:xfrm>
        </p:grpSpPr>
        <p:pic>
          <p:nvPicPr>
            <p:cNvPr id="2050" name="Picture 2" descr="Image result for AlphaGO">
              <a:extLst>
                <a:ext uri="{FF2B5EF4-FFF2-40B4-BE49-F238E27FC236}">
                  <a16:creationId xmlns:a16="http://schemas.microsoft.com/office/drawing/2014/main" id="{5AB01660-4086-ED4C-8B54-2725A8E4C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352" y="3557311"/>
              <a:ext cx="2171361" cy="56998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814;p124">
              <a:extLst>
                <a:ext uri="{FF2B5EF4-FFF2-40B4-BE49-F238E27FC236}">
                  <a16:creationId xmlns:a16="http://schemas.microsoft.com/office/drawing/2014/main" id="{ADCFBC5A-97C3-7641-8AD1-40ADE3DE45C4}"/>
                </a:ext>
              </a:extLst>
            </p:cNvPr>
            <p:cNvGrpSpPr>
              <a:grpSpLocks noChangeAspect="1"/>
            </p:cNvGrpSpPr>
            <p:nvPr/>
          </p:nvGrpSpPr>
          <p:grpSpPr>
            <a:xfrm>
              <a:off x="447996" y="3096124"/>
              <a:ext cx="780408" cy="1309074"/>
              <a:chOff x="7156171" y="1836125"/>
              <a:chExt cx="718155" cy="1204376"/>
            </a:xfrm>
          </p:grpSpPr>
          <p:pic>
            <p:nvPicPr>
              <p:cNvPr id="8" name="Google Shape;815;p124" descr="Related image">
                <a:extLst>
                  <a:ext uri="{FF2B5EF4-FFF2-40B4-BE49-F238E27FC236}">
                    <a16:creationId xmlns:a16="http://schemas.microsoft.com/office/drawing/2014/main" id="{BB26BB2D-A1B0-0840-9984-F0B975AD8A46}"/>
                  </a:ext>
                </a:extLst>
              </p:cNvPr>
              <p:cNvPicPr preferRelativeResize="0"/>
              <p:nvPr/>
            </p:nvPicPr>
            <p:blipFill rotWithShape="1">
              <a:blip r:embed="rId4">
                <a:alphaModFix/>
              </a:blip>
              <a:srcRect l="78597" t="36300" b="24770"/>
              <a:stretch/>
            </p:blipFill>
            <p:spPr>
              <a:xfrm>
                <a:off x="7266050" y="1934100"/>
                <a:ext cx="608276" cy="1106401"/>
              </a:xfrm>
              <a:prstGeom prst="rect">
                <a:avLst/>
              </a:prstGeom>
              <a:noFill/>
              <a:ln>
                <a:noFill/>
              </a:ln>
            </p:spPr>
          </p:pic>
          <p:sp>
            <p:nvSpPr>
              <p:cNvPr id="9" name="Google Shape;816;p124">
                <a:extLst>
                  <a:ext uri="{FF2B5EF4-FFF2-40B4-BE49-F238E27FC236}">
                    <a16:creationId xmlns:a16="http://schemas.microsoft.com/office/drawing/2014/main" id="{9FFE5D23-F116-C44F-A888-10B0176DA4CF}"/>
                  </a:ext>
                </a:extLst>
              </p:cNvPr>
              <p:cNvSpPr/>
              <p:nvPr/>
            </p:nvSpPr>
            <p:spPr>
              <a:xfrm>
                <a:off x="7156175" y="1836125"/>
                <a:ext cx="196200" cy="476100"/>
              </a:xfrm>
              <a:prstGeom prst="ellipse">
                <a:avLst/>
              </a:prstGeom>
              <a:solidFill>
                <a:schemeClr val="bg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4" name="Rounded Rectangular Callout 13">
            <a:extLst>
              <a:ext uri="{FF2B5EF4-FFF2-40B4-BE49-F238E27FC236}">
                <a16:creationId xmlns:a16="http://schemas.microsoft.com/office/drawing/2014/main" id="{B4C8C580-0B97-D647-8AAF-3ACB670259A2}"/>
              </a:ext>
            </a:extLst>
          </p:cNvPr>
          <p:cNvSpPr/>
          <p:nvPr/>
        </p:nvSpPr>
        <p:spPr>
          <a:xfrm>
            <a:off x="2051042" y="3521235"/>
            <a:ext cx="2700027" cy="469736"/>
          </a:xfrm>
          <a:prstGeom prst="wedgeRoundRectCallout">
            <a:avLst>
              <a:gd name="adj1" fmla="val -63309"/>
              <a:gd name="adj2" fmla="val 20199"/>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Can you play poker?</a:t>
            </a:r>
          </a:p>
        </p:txBody>
      </p:sp>
      <p:sp>
        <p:nvSpPr>
          <p:cNvPr id="15" name="Rounded Rectangular Callout 14">
            <a:extLst>
              <a:ext uri="{FF2B5EF4-FFF2-40B4-BE49-F238E27FC236}">
                <a16:creationId xmlns:a16="http://schemas.microsoft.com/office/drawing/2014/main" id="{B1183293-89BC-1245-A350-413DBF9BDB24}"/>
              </a:ext>
            </a:extLst>
          </p:cNvPr>
          <p:cNvSpPr/>
          <p:nvPr/>
        </p:nvSpPr>
        <p:spPr>
          <a:xfrm>
            <a:off x="2043422" y="4142264"/>
            <a:ext cx="2700027" cy="957341"/>
          </a:xfrm>
          <a:prstGeom prst="wedgeRoundRectCallout">
            <a:avLst>
              <a:gd name="adj1" fmla="val -63309"/>
              <a:gd name="adj2" fmla="val 20199"/>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Can you tell me about the game you’re good at?</a:t>
            </a:r>
          </a:p>
        </p:txBody>
      </p:sp>
      <p:sp>
        <p:nvSpPr>
          <p:cNvPr id="16" name="Rounded Rectangular Callout 15">
            <a:extLst>
              <a:ext uri="{FF2B5EF4-FFF2-40B4-BE49-F238E27FC236}">
                <a16:creationId xmlns:a16="http://schemas.microsoft.com/office/drawing/2014/main" id="{8C4CA53D-98CB-5A43-BC33-5E5CC08890F3}"/>
              </a:ext>
            </a:extLst>
          </p:cNvPr>
          <p:cNvSpPr/>
          <p:nvPr/>
        </p:nvSpPr>
        <p:spPr>
          <a:xfrm>
            <a:off x="7636053" y="2612250"/>
            <a:ext cx="1763867" cy="744583"/>
          </a:xfrm>
          <a:prstGeom prst="wedgeRoundRectCallout">
            <a:avLst>
              <a:gd name="adj1" fmla="val 64434"/>
              <a:gd name="adj2" fmla="val 22466"/>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51CA"/>
                </a:solidFill>
              </a:rPr>
              <a:t>??</a:t>
            </a:r>
          </a:p>
        </p:txBody>
      </p:sp>
      <p:sp>
        <p:nvSpPr>
          <p:cNvPr id="17" name="Rounded Rectangular Callout 16">
            <a:extLst>
              <a:ext uri="{FF2B5EF4-FFF2-40B4-BE49-F238E27FC236}">
                <a16:creationId xmlns:a16="http://schemas.microsoft.com/office/drawing/2014/main" id="{764F92FF-1FEC-9142-8999-E0A53B9C2AFF}"/>
              </a:ext>
            </a:extLst>
          </p:cNvPr>
          <p:cNvSpPr/>
          <p:nvPr/>
        </p:nvSpPr>
        <p:spPr>
          <a:xfrm>
            <a:off x="7636052" y="3515793"/>
            <a:ext cx="1763867" cy="469736"/>
          </a:xfrm>
          <a:prstGeom prst="wedgeRoundRectCallout">
            <a:avLst>
              <a:gd name="adj1" fmla="val 64434"/>
              <a:gd name="adj2" fmla="val 22466"/>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51CA"/>
                </a:solidFill>
              </a:rPr>
              <a:t>??</a:t>
            </a:r>
          </a:p>
        </p:txBody>
      </p:sp>
      <p:sp>
        <p:nvSpPr>
          <p:cNvPr id="18" name="Rounded Rectangular Callout 17">
            <a:extLst>
              <a:ext uri="{FF2B5EF4-FFF2-40B4-BE49-F238E27FC236}">
                <a16:creationId xmlns:a16="http://schemas.microsoft.com/office/drawing/2014/main" id="{7D9CC606-037A-7346-837E-440B657ED07D}"/>
              </a:ext>
            </a:extLst>
          </p:cNvPr>
          <p:cNvSpPr/>
          <p:nvPr/>
        </p:nvSpPr>
        <p:spPr>
          <a:xfrm>
            <a:off x="7636052" y="4161504"/>
            <a:ext cx="1763867" cy="938101"/>
          </a:xfrm>
          <a:prstGeom prst="wedgeRoundRectCallout">
            <a:avLst>
              <a:gd name="adj1" fmla="val 64434"/>
              <a:gd name="adj2" fmla="val 22466"/>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ysClr val="windowText" lastClr="000000"/>
                </a:solidFill>
              </a:rPr>
              <a:t>💤</a:t>
            </a:r>
          </a:p>
        </p:txBody>
      </p:sp>
      <p:sp>
        <p:nvSpPr>
          <p:cNvPr id="5" name="Rounded Rectangle 4">
            <a:extLst>
              <a:ext uri="{FF2B5EF4-FFF2-40B4-BE49-F238E27FC236}">
                <a16:creationId xmlns:a16="http://schemas.microsoft.com/office/drawing/2014/main" id="{BE92CDDA-C68F-194E-A3A2-E3A1462F7A68}"/>
              </a:ext>
            </a:extLst>
          </p:cNvPr>
          <p:cNvSpPr/>
          <p:nvPr/>
        </p:nvSpPr>
        <p:spPr>
          <a:xfrm>
            <a:off x="2597859" y="5795328"/>
            <a:ext cx="6996282" cy="683259"/>
          </a:xfrm>
          <a:prstGeom prst="roundRect">
            <a:avLst/>
          </a:prstGeom>
          <a:solidFill>
            <a:srgbClr val="1A45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orbel" panose="020B0503020204020204" pitchFamily="34" charset="0"/>
              </a:rPr>
              <a:t>AlphaGo is incapable of solving any other problem in the world.</a:t>
            </a:r>
          </a:p>
        </p:txBody>
      </p:sp>
    </p:spTree>
    <p:extLst>
      <p:ext uri="{BB962C8B-B14F-4D97-AF65-F5344CB8AC3E}">
        <p14:creationId xmlns:p14="http://schemas.microsoft.com/office/powerpoint/2010/main" val="32737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5"/>
                                        </p:tgtEl>
                                        <p:attrNameLst>
                                          <p:attrName>style.opacity</p:attrName>
                                        </p:attrNameLst>
                                      </p:cBhvr>
                                      <p:to>
                                        <p:strVal val="0.2"/>
                                      </p:to>
                                    </p:set>
                                    <p:animEffect filter="image" prLst="opacity: 0.2">
                                      <p:cBhvr rctx="IE">
                                        <p:cTn id="7" dur="indefinite"/>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grpId="1" nodeType="clickEffect">
                                  <p:stCondLst>
                                    <p:cond delay="0"/>
                                  </p:stCondLst>
                                  <p:childTnLst>
                                    <p:set>
                                      <p:cBhvr>
                                        <p:cTn id="37" dur="indefinite"/>
                                        <p:tgtEl>
                                          <p:spTgt spid="5"/>
                                        </p:tgtEl>
                                        <p:attrNameLst>
                                          <p:attrName>style.opacity</p:attrName>
                                        </p:attrNameLst>
                                      </p:cBhvr>
                                      <p:to>
                                        <p:strVal val="1"/>
                                      </p:to>
                                    </p:set>
                                    <p:animEffect filter="image" prLst="opacity: 1">
                                      <p:cBhvr rctx="IE">
                                        <p:cTn id="38"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14" grpId="0" animBg="1"/>
      <p:bldP spid="15" grpId="0" animBg="1"/>
      <p:bldP spid="16" grpId="0" animBg="1"/>
      <p:bldP spid="17" grpId="0" animBg="1"/>
      <p:bldP spid="18" grpId="0" animBg="1"/>
      <p:bldP spid="5" grpId="0" animBg="1"/>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Beyond Task-Specific Models </a:t>
            </a:r>
          </a:p>
        </p:txBody>
      </p:sp>
      <p:sp>
        <p:nvSpPr>
          <p:cNvPr id="131" name="Content Placeholder 130">
            <a:extLst>
              <a:ext uri="{FF2B5EF4-FFF2-40B4-BE49-F238E27FC236}">
                <a16:creationId xmlns:a16="http://schemas.microsoft.com/office/drawing/2014/main" id="{265B339F-231E-F343-A04A-7B6AEE54A211}"/>
              </a:ext>
            </a:extLst>
          </p:cNvPr>
          <p:cNvSpPr>
            <a:spLocks noGrp="1"/>
          </p:cNvSpPr>
          <p:nvPr>
            <p:ph idx="1"/>
          </p:nvPr>
        </p:nvSpPr>
        <p:spPr>
          <a:xfrm>
            <a:off x="838200" y="5718343"/>
            <a:ext cx="10515600" cy="458620"/>
          </a:xfrm>
        </p:spPr>
        <p:txBody>
          <a:bodyPr/>
          <a:lstStyle/>
          <a:p>
            <a:r>
              <a:rPr lang="en-US" dirty="0"/>
              <a:t>Instructions </a:t>
            </a:r>
            <a:r>
              <a:rPr lang="en-US" u="sng" dirty="0"/>
              <a:t>define</a:t>
            </a:r>
            <a:r>
              <a:rPr lang="en-US" dirty="0"/>
              <a:t> a task explicitly in </a:t>
            </a:r>
            <a:r>
              <a:rPr lang="en-US" u="sng" dirty="0"/>
              <a:t>natural language</a:t>
            </a:r>
            <a:r>
              <a:rPr lang="en-US" dirty="0"/>
              <a:t>.</a:t>
            </a:r>
          </a:p>
          <a:p>
            <a:endParaRPr lang="en-US" dirty="0"/>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30</a:t>
            </a:fld>
            <a:endParaRPr lang="en-US" dirty="0"/>
          </a:p>
        </p:txBody>
      </p:sp>
      <p:sp>
        <p:nvSpPr>
          <p:cNvPr id="83" name="Alternate Process 82">
            <a:extLst>
              <a:ext uri="{FF2B5EF4-FFF2-40B4-BE49-F238E27FC236}">
                <a16:creationId xmlns:a16="http://schemas.microsoft.com/office/drawing/2014/main" id="{CA96BC56-A22F-3E47-A3B6-D5F35EE8030D}"/>
              </a:ext>
            </a:extLst>
          </p:cNvPr>
          <p:cNvSpPr/>
          <p:nvPr/>
        </p:nvSpPr>
        <p:spPr>
          <a:xfrm>
            <a:off x="3218479" y="1592764"/>
            <a:ext cx="6464835" cy="817245"/>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r>
              <a:rPr lang="en-US" b="1" i="1" dirty="0">
                <a:solidFill>
                  <a:schemeClr val="tx1"/>
                </a:solidFill>
              </a:rPr>
              <a:t>Text: </a:t>
            </a:r>
            <a:r>
              <a:rPr lang="en-US" i="1" dirty="0">
                <a:solidFill>
                  <a:schemeClr val="tx1"/>
                </a:solidFill>
              </a:rPr>
              <a:t>She chose to make a salad for lunch tomorrow and Sunday. </a:t>
            </a:r>
            <a:br>
              <a:rPr lang="en-US" i="1" dirty="0">
                <a:solidFill>
                  <a:schemeClr val="tx1"/>
                </a:solidFill>
              </a:rPr>
            </a:br>
            <a:r>
              <a:rPr lang="en-US" b="1" i="1" dirty="0">
                <a:solidFill>
                  <a:schemeClr val="tx1"/>
                </a:solidFill>
              </a:rPr>
              <a:t>Question:</a:t>
            </a:r>
            <a:r>
              <a:rPr lang="en-US" i="1" dirty="0">
                <a:solidFill>
                  <a:schemeClr val="tx1"/>
                </a:solidFill>
              </a:rPr>
              <a:t> how long did it take for her to make a salad?</a:t>
            </a:r>
          </a:p>
        </p:txBody>
      </p:sp>
      <p:cxnSp>
        <p:nvCxnSpPr>
          <p:cNvPr id="114" name="Elbow Connector 113">
            <a:extLst>
              <a:ext uri="{FF2B5EF4-FFF2-40B4-BE49-F238E27FC236}">
                <a16:creationId xmlns:a16="http://schemas.microsoft.com/office/drawing/2014/main" id="{431D6E6E-C443-4F48-AE81-F6E79A335BB3}"/>
              </a:ext>
            </a:extLst>
          </p:cNvPr>
          <p:cNvCxnSpPr>
            <a:cxnSpLocks/>
          </p:cNvCxnSpPr>
          <p:nvPr/>
        </p:nvCxnSpPr>
        <p:spPr>
          <a:xfrm flipV="1">
            <a:off x="7108247" y="3055908"/>
            <a:ext cx="1221050" cy="101251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115" name="Elbow Connector 114">
            <a:extLst>
              <a:ext uri="{FF2B5EF4-FFF2-40B4-BE49-F238E27FC236}">
                <a16:creationId xmlns:a16="http://schemas.microsoft.com/office/drawing/2014/main" id="{39C4B8A5-009B-AB42-9065-75C2E8A1444E}"/>
              </a:ext>
            </a:extLst>
          </p:cNvPr>
          <p:cNvCxnSpPr>
            <a:cxnSpLocks/>
            <a:endCxn id="122" idx="1"/>
          </p:cNvCxnSpPr>
          <p:nvPr/>
        </p:nvCxnSpPr>
        <p:spPr>
          <a:xfrm>
            <a:off x="7108247" y="4068418"/>
            <a:ext cx="1221050" cy="980901"/>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116" name="Elbow Connector 115">
            <a:extLst>
              <a:ext uri="{FF2B5EF4-FFF2-40B4-BE49-F238E27FC236}">
                <a16:creationId xmlns:a16="http://schemas.microsoft.com/office/drawing/2014/main" id="{FDA40792-95CC-764B-B54E-7E03B50DDC84}"/>
              </a:ext>
            </a:extLst>
          </p:cNvPr>
          <p:cNvCxnSpPr>
            <a:cxnSpLocks/>
            <a:endCxn id="120" idx="1"/>
          </p:cNvCxnSpPr>
          <p:nvPr/>
        </p:nvCxnSpPr>
        <p:spPr>
          <a:xfrm>
            <a:off x="7108247" y="4068418"/>
            <a:ext cx="1221049" cy="524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117" name="Rectangle 116">
            <a:extLst>
              <a:ext uri="{FF2B5EF4-FFF2-40B4-BE49-F238E27FC236}">
                <a16:creationId xmlns:a16="http://schemas.microsoft.com/office/drawing/2014/main" id="{4E983844-45DD-244A-8E2D-95E5EFCDF395}"/>
              </a:ext>
            </a:extLst>
          </p:cNvPr>
          <p:cNvSpPr/>
          <p:nvPr/>
        </p:nvSpPr>
        <p:spPr>
          <a:xfrm>
            <a:off x="8329297" y="2878157"/>
            <a:ext cx="1898786" cy="400110"/>
          </a:xfrm>
          <a:prstGeom prst="rect">
            <a:avLst/>
          </a:prstGeom>
        </p:spPr>
        <p:txBody>
          <a:bodyPr wrap="square">
            <a:spAutoFit/>
          </a:bodyPr>
          <a:lstStyle/>
          <a:p>
            <a:pPr algn="ctr"/>
            <a:r>
              <a:rPr lang="en-US" sz="2000" i="1" dirty="0"/>
              <a:t>“event duration”</a:t>
            </a:r>
          </a:p>
        </p:txBody>
      </p:sp>
      <p:sp>
        <p:nvSpPr>
          <p:cNvPr id="118" name="Google Shape;711;p72">
            <a:extLst>
              <a:ext uri="{FF2B5EF4-FFF2-40B4-BE49-F238E27FC236}">
                <a16:creationId xmlns:a16="http://schemas.microsoft.com/office/drawing/2014/main" id="{96288640-F8B7-E24C-AF62-BCCCA4A5E28A}"/>
              </a:ext>
            </a:extLst>
          </p:cNvPr>
          <p:cNvSpPr txBox="1"/>
          <p:nvPr/>
        </p:nvSpPr>
        <p:spPr>
          <a:xfrm>
            <a:off x="10967666" y="2646405"/>
            <a:ext cx="939805"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Typing</a:t>
            </a:r>
            <a:endParaRPr sz="1400" i="1" dirty="0">
              <a:solidFill>
                <a:srgbClr val="980000"/>
              </a:solidFill>
              <a:latin typeface="Lato"/>
              <a:ea typeface="Lato"/>
              <a:cs typeface="Lato"/>
              <a:sym typeface="Lato"/>
            </a:endParaRPr>
          </a:p>
        </p:txBody>
      </p:sp>
      <p:sp>
        <p:nvSpPr>
          <p:cNvPr id="119" name="Google Shape;711;p72">
            <a:extLst>
              <a:ext uri="{FF2B5EF4-FFF2-40B4-BE49-F238E27FC236}">
                <a16:creationId xmlns:a16="http://schemas.microsoft.com/office/drawing/2014/main" id="{CFE90649-32D4-214C-B709-4D390FDC0AC0}"/>
              </a:ext>
            </a:extLst>
          </p:cNvPr>
          <p:cNvSpPr txBox="1"/>
          <p:nvPr/>
        </p:nvSpPr>
        <p:spPr>
          <a:xfrm>
            <a:off x="10848239" y="4710785"/>
            <a:ext cx="107000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400" i="1" dirty="0">
                <a:solidFill>
                  <a:srgbClr val="980000"/>
                </a:solidFill>
                <a:latin typeface="Lato"/>
                <a:ea typeface="Lato"/>
                <a:cs typeface="Lato"/>
                <a:sym typeface="Lato"/>
              </a:rPr>
              <a:t>Grammar Checker</a:t>
            </a:r>
            <a:endParaRPr sz="1400" i="1" dirty="0">
              <a:solidFill>
                <a:srgbClr val="980000"/>
              </a:solidFill>
              <a:latin typeface="Lato"/>
              <a:ea typeface="Lato"/>
              <a:cs typeface="Lato"/>
              <a:sym typeface="Lato"/>
            </a:endParaRPr>
          </a:p>
        </p:txBody>
      </p:sp>
      <p:sp>
        <p:nvSpPr>
          <p:cNvPr id="120" name="Rectangle 119">
            <a:extLst>
              <a:ext uri="{FF2B5EF4-FFF2-40B4-BE49-F238E27FC236}">
                <a16:creationId xmlns:a16="http://schemas.microsoft.com/office/drawing/2014/main" id="{C9F79060-CACD-2D4A-A78E-DD88718F8385}"/>
              </a:ext>
            </a:extLst>
          </p:cNvPr>
          <p:cNvSpPr/>
          <p:nvPr/>
        </p:nvSpPr>
        <p:spPr>
          <a:xfrm>
            <a:off x="8329296" y="3873603"/>
            <a:ext cx="2257005" cy="400110"/>
          </a:xfrm>
          <a:prstGeom prst="rect">
            <a:avLst/>
          </a:prstGeom>
        </p:spPr>
        <p:txBody>
          <a:bodyPr wrap="square">
            <a:spAutoFit/>
          </a:bodyPr>
          <a:lstStyle/>
          <a:p>
            <a:pPr algn="ctr"/>
            <a:r>
              <a:rPr lang="en-US" sz="2000" i="1" dirty="0"/>
              <a:t>“30mins”, “an hour”</a:t>
            </a:r>
          </a:p>
        </p:txBody>
      </p:sp>
      <p:sp>
        <p:nvSpPr>
          <p:cNvPr id="121" name="Google Shape;711;p72">
            <a:extLst>
              <a:ext uri="{FF2B5EF4-FFF2-40B4-BE49-F238E27FC236}">
                <a16:creationId xmlns:a16="http://schemas.microsoft.com/office/drawing/2014/main" id="{7702D299-EF49-B643-B7D7-E2789756A912}"/>
              </a:ext>
            </a:extLst>
          </p:cNvPr>
          <p:cNvSpPr txBox="1"/>
          <p:nvPr/>
        </p:nvSpPr>
        <p:spPr>
          <a:xfrm>
            <a:off x="10731500" y="3707470"/>
            <a:ext cx="141213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Answering</a:t>
            </a:r>
            <a:endParaRPr sz="1600" i="1" dirty="0">
              <a:solidFill>
                <a:srgbClr val="980000"/>
              </a:solidFill>
              <a:latin typeface="Lato"/>
              <a:ea typeface="Lato"/>
              <a:cs typeface="Lato"/>
              <a:sym typeface="Lato"/>
            </a:endParaRPr>
          </a:p>
        </p:txBody>
      </p:sp>
      <p:sp>
        <p:nvSpPr>
          <p:cNvPr id="122" name="Rectangle 121">
            <a:extLst>
              <a:ext uri="{FF2B5EF4-FFF2-40B4-BE49-F238E27FC236}">
                <a16:creationId xmlns:a16="http://schemas.microsoft.com/office/drawing/2014/main" id="{FA601A94-1DDF-B84F-8AEC-3BF9D7A6CF2F}"/>
              </a:ext>
            </a:extLst>
          </p:cNvPr>
          <p:cNvSpPr/>
          <p:nvPr/>
        </p:nvSpPr>
        <p:spPr>
          <a:xfrm>
            <a:off x="8329297" y="4849264"/>
            <a:ext cx="824145" cy="400110"/>
          </a:xfrm>
          <a:prstGeom prst="rect">
            <a:avLst/>
          </a:prstGeom>
        </p:spPr>
        <p:txBody>
          <a:bodyPr wrap="square">
            <a:spAutoFit/>
          </a:bodyPr>
          <a:lstStyle/>
          <a:p>
            <a:pPr algn="ctr"/>
            <a:r>
              <a:rPr lang="en-US" sz="2000" i="1" dirty="0"/>
              <a:t>“yes”</a:t>
            </a:r>
          </a:p>
        </p:txBody>
      </p:sp>
      <p:cxnSp>
        <p:nvCxnSpPr>
          <p:cNvPr id="123" name="Straight Arrow Connector 122">
            <a:extLst>
              <a:ext uri="{FF2B5EF4-FFF2-40B4-BE49-F238E27FC236}">
                <a16:creationId xmlns:a16="http://schemas.microsoft.com/office/drawing/2014/main" id="{D69DDFC2-8BAF-4F42-AECF-DDC6F59EA368}"/>
              </a:ext>
            </a:extLst>
          </p:cNvPr>
          <p:cNvCxnSpPr>
            <a:cxnSpLocks/>
            <a:endCxn id="127" idx="0"/>
          </p:cNvCxnSpPr>
          <p:nvPr/>
        </p:nvCxnSpPr>
        <p:spPr>
          <a:xfrm>
            <a:off x="6450898" y="2455472"/>
            <a:ext cx="0" cy="110314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9B3093D2-2D1A-3545-B568-3E5C83F588CA}"/>
              </a:ext>
            </a:extLst>
          </p:cNvPr>
          <p:cNvCxnSpPr>
            <a:cxnSpLocks/>
            <a:endCxn id="127" idx="1"/>
          </p:cNvCxnSpPr>
          <p:nvPr/>
        </p:nvCxnSpPr>
        <p:spPr>
          <a:xfrm>
            <a:off x="4479347" y="2955478"/>
            <a:ext cx="1314201" cy="1112940"/>
          </a:xfrm>
          <a:prstGeom prst="bentConnector3">
            <a:avLst>
              <a:gd name="adj1" fmla="val 50000"/>
            </a:avLst>
          </a:prstGeom>
          <a:ln w="38100">
            <a:solidFill>
              <a:srgbClr val="FFC000"/>
            </a:solidFill>
            <a:tailEnd type="triangle" w="lg" len="lg"/>
          </a:ln>
        </p:spPr>
        <p:style>
          <a:lnRef idx="1">
            <a:schemeClr val="dk1"/>
          </a:lnRef>
          <a:fillRef idx="0">
            <a:schemeClr val="dk1"/>
          </a:fillRef>
          <a:effectRef idx="0">
            <a:schemeClr val="dk1"/>
          </a:effectRef>
          <a:fontRef idx="minor">
            <a:schemeClr val="tx1"/>
          </a:fontRef>
        </p:style>
      </p:cxnSp>
      <p:cxnSp>
        <p:nvCxnSpPr>
          <p:cNvPr id="125" name="Elbow Connector 124">
            <a:extLst>
              <a:ext uri="{FF2B5EF4-FFF2-40B4-BE49-F238E27FC236}">
                <a16:creationId xmlns:a16="http://schemas.microsoft.com/office/drawing/2014/main" id="{3F35A10E-6727-C849-B579-30E3283661E8}"/>
              </a:ext>
            </a:extLst>
          </p:cNvPr>
          <p:cNvCxnSpPr>
            <a:cxnSpLocks/>
            <a:endCxn id="127" idx="1"/>
          </p:cNvCxnSpPr>
          <p:nvPr/>
        </p:nvCxnSpPr>
        <p:spPr>
          <a:xfrm>
            <a:off x="4453124" y="4059766"/>
            <a:ext cx="1340424" cy="8652"/>
          </a:xfrm>
          <a:prstGeom prst="bentConnector3">
            <a:avLst/>
          </a:prstGeom>
          <a:ln w="38100">
            <a:solidFill>
              <a:srgbClr val="FFC000"/>
            </a:solidFill>
            <a:tailEnd type="triangle" w="lg" len="lg"/>
          </a:ln>
        </p:spPr>
        <p:style>
          <a:lnRef idx="1">
            <a:schemeClr val="dk1"/>
          </a:lnRef>
          <a:fillRef idx="0">
            <a:schemeClr val="dk1"/>
          </a:fillRef>
          <a:effectRef idx="0">
            <a:schemeClr val="dk1"/>
          </a:effectRef>
          <a:fontRef idx="minor">
            <a:schemeClr val="tx1"/>
          </a:fontRef>
        </p:style>
      </p:cxnSp>
      <p:cxnSp>
        <p:nvCxnSpPr>
          <p:cNvPr id="126" name="Elbow Connector 125">
            <a:extLst>
              <a:ext uri="{FF2B5EF4-FFF2-40B4-BE49-F238E27FC236}">
                <a16:creationId xmlns:a16="http://schemas.microsoft.com/office/drawing/2014/main" id="{CA582408-B02F-1C48-ADCF-EA8691C74065}"/>
              </a:ext>
            </a:extLst>
          </p:cNvPr>
          <p:cNvCxnSpPr>
            <a:cxnSpLocks/>
            <a:endCxn id="127" idx="1"/>
          </p:cNvCxnSpPr>
          <p:nvPr/>
        </p:nvCxnSpPr>
        <p:spPr>
          <a:xfrm flipV="1">
            <a:off x="4470322" y="4068418"/>
            <a:ext cx="1323226" cy="980710"/>
          </a:xfrm>
          <a:prstGeom prst="bentConnector3">
            <a:avLst>
              <a:gd name="adj1" fmla="val 50000"/>
            </a:avLst>
          </a:prstGeom>
          <a:ln w="38100">
            <a:solidFill>
              <a:srgbClr val="FFC000"/>
            </a:solidFill>
            <a:tailEnd type="triangle" w="lg" len="lg"/>
          </a:ln>
        </p:spPr>
        <p:style>
          <a:lnRef idx="1">
            <a:schemeClr val="dk1"/>
          </a:lnRef>
          <a:fillRef idx="0">
            <a:schemeClr val="dk1"/>
          </a:fillRef>
          <a:effectRef idx="0">
            <a:schemeClr val="dk1"/>
          </a:effectRef>
          <a:fontRef idx="minor">
            <a:schemeClr val="tx1"/>
          </a:fontRef>
        </p:style>
      </p:cxnSp>
      <p:pic>
        <p:nvPicPr>
          <p:cNvPr id="127" name="Picture 126">
            <a:extLst>
              <a:ext uri="{FF2B5EF4-FFF2-40B4-BE49-F238E27FC236}">
                <a16:creationId xmlns:a16="http://schemas.microsoft.com/office/drawing/2014/main" id="{ABBDFA55-7B2B-3D45-BDC7-C2F4915525CF}"/>
              </a:ext>
            </a:extLst>
          </p:cNvPr>
          <p:cNvPicPr>
            <a:picLocks noChangeAspect="1"/>
          </p:cNvPicPr>
          <p:nvPr/>
        </p:nvPicPr>
        <p:blipFill>
          <a:blip r:embed="rId3"/>
          <a:stretch>
            <a:fillRect/>
          </a:stretch>
        </p:blipFill>
        <p:spPr>
          <a:xfrm>
            <a:off x="5793548" y="3558614"/>
            <a:ext cx="1314699" cy="1019608"/>
          </a:xfrm>
          <a:prstGeom prst="rect">
            <a:avLst/>
          </a:prstGeom>
        </p:spPr>
      </p:pic>
      <p:sp>
        <p:nvSpPr>
          <p:cNvPr id="132" name="Rounded Rectangular Callout 131">
            <a:extLst>
              <a:ext uri="{FF2B5EF4-FFF2-40B4-BE49-F238E27FC236}">
                <a16:creationId xmlns:a16="http://schemas.microsoft.com/office/drawing/2014/main" id="{F47A1FC4-3586-4145-8A5E-D5BEB91D3A3E}"/>
              </a:ext>
            </a:extLst>
          </p:cNvPr>
          <p:cNvSpPr/>
          <p:nvPr/>
        </p:nvSpPr>
        <p:spPr>
          <a:xfrm>
            <a:off x="180722" y="1544127"/>
            <a:ext cx="2578349" cy="670009"/>
          </a:xfrm>
          <a:prstGeom prst="wedgeRoundRectCallout">
            <a:avLst>
              <a:gd name="adj1" fmla="val 28396"/>
              <a:gd name="adj2" fmla="val 700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eaLnBrk="1" fontAlgn="auto" hangingPunct="1">
              <a:spcBef>
                <a:spcPts val="0"/>
              </a:spcBef>
              <a:spcAft>
                <a:spcPts val="0"/>
              </a:spcAft>
              <a:defRPr/>
            </a:pPr>
            <a:r>
              <a:rPr lang="en-US" sz="1600" dirty="0"/>
              <a:t>human readable definitions; fully define the task</a:t>
            </a:r>
          </a:p>
        </p:txBody>
      </p:sp>
      <p:sp>
        <p:nvSpPr>
          <p:cNvPr id="133" name="Alternate Process 132">
            <a:extLst>
              <a:ext uri="{FF2B5EF4-FFF2-40B4-BE49-F238E27FC236}">
                <a16:creationId xmlns:a16="http://schemas.microsoft.com/office/drawing/2014/main" id="{C0C649DD-E264-1F4E-BFF4-BE19F52B08D7}"/>
              </a:ext>
            </a:extLst>
          </p:cNvPr>
          <p:cNvSpPr/>
          <p:nvPr/>
        </p:nvSpPr>
        <p:spPr>
          <a:xfrm>
            <a:off x="1060178" y="2661468"/>
            <a:ext cx="3692883" cy="612934"/>
          </a:xfrm>
          <a:prstGeom prst="flowChartAlternateProcess">
            <a:avLst/>
          </a:prstGeom>
          <a:solidFill>
            <a:schemeClr val="accent5">
              <a:lumMod val="20000"/>
              <a:lumOff val="80000"/>
            </a:schemeClr>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i="1" dirty="0">
                <a:solidFill>
                  <a:schemeClr val="tx1"/>
                </a:solidFill>
              </a:rPr>
              <a:t>Indicate the type of temporal phenomenon in the question … </a:t>
            </a:r>
          </a:p>
        </p:txBody>
      </p:sp>
      <p:sp>
        <p:nvSpPr>
          <p:cNvPr id="134" name="Google Shape;711;p72">
            <a:extLst>
              <a:ext uri="{FF2B5EF4-FFF2-40B4-BE49-F238E27FC236}">
                <a16:creationId xmlns:a16="http://schemas.microsoft.com/office/drawing/2014/main" id="{C48E719F-83FE-9D49-ADF3-FD002F6DC429}"/>
              </a:ext>
            </a:extLst>
          </p:cNvPr>
          <p:cNvSpPr txBox="1"/>
          <p:nvPr/>
        </p:nvSpPr>
        <p:spPr>
          <a:xfrm>
            <a:off x="1047070" y="2294066"/>
            <a:ext cx="2338814" cy="46162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Typing Instructions</a:t>
            </a:r>
            <a:endParaRPr sz="1400" i="1" dirty="0">
              <a:solidFill>
                <a:srgbClr val="980000"/>
              </a:solidFill>
              <a:latin typeface="Lato"/>
              <a:ea typeface="Lato"/>
              <a:cs typeface="Lato"/>
              <a:sym typeface="Lato"/>
            </a:endParaRPr>
          </a:p>
        </p:txBody>
      </p:sp>
      <p:sp>
        <p:nvSpPr>
          <p:cNvPr id="135" name="Alternate Process 134">
            <a:extLst>
              <a:ext uri="{FF2B5EF4-FFF2-40B4-BE49-F238E27FC236}">
                <a16:creationId xmlns:a16="http://schemas.microsoft.com/office/drawing/2014/main" id="{2308C38E-B274-2D40-938C-3CEE6F78AC57}"/>
              </a:ext>
            </a:extLst>
          </p:cNvPr>
          <p:cNvSpPr/>
          <p:nvPr/>
        </p:nvSpPr>
        <p:spPr>
          <a:xfrm>
            <a:off x="1042967" y="3739537"/>
            <a:ext cx="3692881" cy="612934"/>
          </a:xfrm>
          <a:prstGeom prst="flowChartAlternateProcess">
            <a:avLst/>
          </a:prstGeom>
          <a:solidFill>
            <a:schemeClr val="accent5">
              <a:lumMod val="20000"/>
              <a:lumOff val="80000"/>
            </a:schemeClr>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i="1" dirty="0">
                <a:solidFill>
                  <a:schemeClr val="tx1"/>
                </a:solidFill>
              </a:rPr>
              <a:t>In this task we ask you to write answer to the given question. … </a:t>
            </a:r>
          </a:p>
        </p:txBody>
      </p:sp>
      <p:sp>
        <p:nvSpPr>
          <p:cNvPr id="136" name="Google Shape;711;p72">
            <a:extLst>
              <a:ext uri="{FF2B5EF4-FFF2-40B4-BE49-F238E27FC236}">
                <a16:creationId xmlns:a16="http://schemas.microsoft.com/office/drawing/2014/main" id="{37703F46-DB59-344D-844F-8FC1B1C9036C}"/>
              </a:ext>
            </a:extLst>
          </p:cNvPr>
          <p:cNvSpPr txBox="1"/>
          <p:nvPr/>
        </p:nvSpPr>
        <p:spPr>
          <a:xfrm>
            <a:off x="1009637" y="3353689"/>
            <a:ext cx="2578349" cy="46162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Answering Instructions</a:t>
            </a:r>
            <a:endParaRPr sz="1400" i="1" dirty="0">
              <a:solidFill>
                <a:srgbClr val="980000"/>
              </a:solidFill>
              <a:latin typeface="Lato"/>
              <a:ea typeface="Lato"/>
              <a:cs typeface="Lato"/>
              <a:sym typeface="Lato"/>
            </a:endParaRPr>
          </a:p>
        </p:txBody>
      </p:sp>
      <p:sp>
        <p:nvSpPr>
          <p:cNvPr id="137" name="Alternate Process 136">
            <a:extLst>
              <a:ext uri="{FF2B5EF4-FFF2-40B4-BE49-F238E27FC236}">
                <a16:creationId xmlns:a16="http://schemas.microsoft.com/office/drawing/2014/main" id="{95BB8968-5F19-3040-9923-DC57294A88C8}"/>
              </a:ext>
            </a:extLst>
          </p:cNvPr>
          <p:cNvSpPr/>
          <p:nvPr/>
        </p:nvSpPr>
        <p:spPr>
          <a:xfrm>
            <a:off x="1082646" y="4728982"/>
            <a:ext cx="3692883" cy="612934"/>
          </a:xfrm>
          <a:prstGeom prst="flowChartAlternateProcess">
            <a:avLst/>
          </a:prstGeom>
          <a:solidFill>
            <a:schemeClr val="accent5">
              <a:lumMod val="20000"/>
              <a:lumOff val="80000"/>
            </a:schemeClr>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i="1" dirty="0">
                <a:solidFill>
                  <a:schemeClr val="tx1"/>
                </a:solidFill>
              </a:rPr>
              <a:t>Label a question that is free of any grammatical/logical errors w/  'yes’ … </a:t>
            </a:r>
          </a:p>
        </p:txBody>
      </p:sp>
      <p:sp>
        <p:nvSpPr>
          <p:cNvPr id="138" name="Google Shape;711;p72">
            <a:extLst>
              <a:ext uri="{FF2B5EF4-FFF2-40B4-BE49-F238E27FC236}">
                <a16:creationId xmlns:a16="http://schemas.microsoft.com/office/drawing/2014/main" id="{53BC828B-5874-AC45-9C66-20BE14A98AA4}"/>
              </a:ext>
            </a:extLst>
          </p:cNvPr>
          <p:cNvSpPr txBox="1"/>
          <p:nvPr/>
        </p:nvSpPr>
        <p:spPr>
          <a:xfrm>
            <a:off x="626620" y="4387640"/>
            <a:ext cx="3087887" cy="46162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Grammar Check Instructions</a:t>
            </a:r>
            <a:endParaRPr sz="1400" i="1" dirty="0">
              <a:solidFill>
                <a:srgbClr val="980000"/>
              </a:solidFill>
              <a:latin typeface="Lato"/>
              <a:ea typeface="Lato"/>
              <a:cs typeface="Lato"/>
              <a:sym typeface="Lato"/>
            </a:endParaRPr>
          </a:p>
        </p:txBody>
      </p:sp>
      <p:sp>
        <p:nvSpPr>
          <p:cNvPr id="142" name="Down Arrow Callout 141">
            <a:extLst>
              <a:ext uri="{FF2B5EF4-FFF2-40B4-BE49-F238E27FC236}">
                <a16:creationId xmlns:a16="http://schemas.microsoft.com/office/drawing/2014/main" id="{54438205-4DBB-3342-96C2-8D4CAB8499A5}"/>
              </a:ext>
            </a:extLst>
          </p:cNvPr>
          <p:cNvSpPr/>
          <p:nvPr/>
        </p:nvSpPr>
        <p:spPr>
          <a:xfrm>
            <a:off x="10784266" y="1662200"/>
            <a:ext cx="1268422" cy="81724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task title</a:t>
            </a:r>
          </a:p>
        </p:txBody>
      </p:sp>
    </p:spTree>
    <p:extLst>
      <p:ext uri="{BB962C8B-B14F-4D97-AF65-F5344CB8AC3E}">
        <p14:creationId xmlns:p14="http://schemas.microsoft.com/office/powerpoint/2010/main" val="407058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500"/>
                                        <p:tgtEl>
                                          <p:spTgt spid="1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fade">
                                      <p:cBhvr>
                                        <p:cTn id="13" dur="500"/>
                                        <p:tgtEl>
                                          <p:spTgt spid="1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fade">
                                      <p:cBhvr>
                                        <p:cTn id="16" dur="500"/>
                                        <p:tgtEl>
                                          <p:spTgt spid="1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fade">
                                      <p:cBhvr>
                                        <p:cTn id="19" dur="500"/>
                                        <p:tgtEl>
                                          <p:spTgt spid="1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fade">
                                      <p:cBhvr>
                                        <p:cTn id="22" dur="5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31">
                                            <p:txEl>
                                              <p:pRg st="0" end="0"/>
                                            </p:txEl>
                                          </p:spTgt>
                                        </p:tgtEl>
                                        <p:attrNameLst>
                                          <p:attrName>style.visibility</p:attrName>
                                        </p:attrNameLst>
                                      </p:cBhvr>
                                      <p:to>
                                        <p:strVal val="visible"/>
                                      </p:to>
                                    </p:set>
                                    <p:animEffect transition="in" filter="fade">
                                      <p:cBhvr>
                                        <p:cTn id="27" dur="500"/>
                                        <p:tgtEl>
                                          <p:spTgt spid="1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2"/>
                                        </p:tgtEl>
                                        <p:attrNameLst>
                                          <p:attrName>style.visibility</p:attrName>
                                        </p:attrNameLst>
                                      </p:cBhvr>
                                      <p:to>
                                        <p:strVal val="visible"/>
                                      </p:to>
                                    </p:set>
                                    <p:animEffect transition="in" filter="fade">
                                      <p:cBhvr>
                                        <p:cTn id="32" dur="500"/>
                                        <p:tgtEl>
                                          <p:spTgt spid="1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1">
                                            <p:txEl>
                                              <p:pRg st="0" end="0"/>
                                            </p:txEl>
                                          </p:spTgt>
                                        </p:tgtEl>
                                      </p:cBhvr>
                                    </p:animEffect>
                                    <p:set>
                                      <p:cBhvr>
                                        <p:cTn id="37" dur="1" fill="hold">
                                          <p:stCondLst>
                                            <p:cond delay="499"/>
                                          </p:stCondLst>
                                        </p:cTn>
                                        <p:tgtEl>
                                          <p:spTgt spid="131">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32"/>
                                        </p:tgtEl>
                                      </p:cBhvr>
                                    </p:animEffect>
                                    <p:set>
                                      <p:cBhvr>
                                        <p:cTn id="40" dur="1" fill="hold">
                                          <p:stCondLst>
                                            <p:cond delay="499"/>
                                          </p:stCondLst>
                                        </p:cTn>
                                        <p:tgtEl>
                                          <p:spTgt spid="1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build="p"/>
      <p:bldP spid="131" grpId="1" build="p"/>
      <p:bldP spid="132" grpId="0" animBg="1"/>
      <p:bldP spid="132" grpId="1" animBg="1"/>
      <p:bldP spid="133" grpId="0" animBg="1"/>
      <p:bldP spid="134" grpId="0"/>
      <p:bldP spid="135" grpId="0" animBg="1"/>
      <p:bldP spid="136" grpId="0"/>
      <p:bldP spid="137" grpId="0" animBg="1"/>
      <p:bldP spid="1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Cross-Task Generalization</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31</a:t>
            </a:fld>
            <a:endParaRPr lang="en-US" dirty="0"/>
          </a:p>
        </p:txBody>
      </p:sp>
      <p:sp>
        <p:nvSpPr>
          <p:cNvPr id="83" name="Alternate Process 82">
            <a:extLst>
              <a:ext uri="{FF2B5EF4-FFF2-40B4-BE49-F238E27FC236}">
                <a16:creationId xmlns:a16="http://schemas.microsoft.com/office/drawing/2014/main" id="{CA96BC56-A22F-3E47-A3B6-D5F35EE8030D}"/>
              </a:ext>
            </a:extLst>
          </p:cNvPr>
          <p:cNvSpPr/>
          <p:nvPr/>
        </p:nvSpPr>
        <p:spPr>
          <a:xfrm>
            <a:off x="3218479" y="1592764"/>
            <a:ext cx="6464835" cy="817245"/>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r>
              <a:rPr lang="en-US" b="1" i="1" dirty="0">
                <a:solidFill>
                  <a:schemeClr val="tx1"/>
                </a:solidFill>
              </a:rPr>
              <a:t>Text: </a:t>
            </a:r>
            <a:r>
              <a:rPr lang="en-US" i="1" dirty="0">
                <a:solidFill>
                  <a:schemeClr val="tx1"/>
                </a:solidFill>
              </a:rPr>
              <a:t>She chose to make a salad for lunch tomorrow and Sunday. </a:t>
            </a:r>
            <a:br>
              <a:rPr lang="en-US" i="1" dirty="0">
                <a:solidFill>
                  <a:schemeClr val="tx1"/>
                </a:solidFill>
              </a:rPr>
            </a:br>
            <a:r>
              <a:rPr lang="en-US" b="1" i="1" dirty="0">
                <a:solidFill>
                  <a:schemeClr val="tx1"/>
                </a:solidFill>
              </a:rPr>
              <a:t>Question:</a:t>
            </a:r>
            <a:r>
              <a:rPr lang="en-US" i="1" dirty="0">
                <a:solidFill>
                  <a:schemeClr val="tx1"/>
                </a:solidFill>
              </a:rPr>
              <a:t> how long did it take for her to make a salad?</a:t>
            </a:r>
          </a:p>
        </p:txBody>
      </p:sp>
      <p:cxnSp>
        <p:nvCxnSpPr>
          <p:cNvPr id="114" name="Elbow Connector 113">
            <a:extLst>
              <a:ext uri="{FF2B5EF4-FFF2-40B4-BE49-F238E27FC236}">
                <a16:creationId xmlns:a16="http://schemas.microsoft.com/office/drawing/2014/main" id="{431D6E6E-C443-4F48-AE81-F6E79A335BB3}"/>
              </a:ext>
            </a:extLst>
          </p:cNvPr>
          <p:cNvCxnSpPr>
            <a:cxnSpLocks/>
          </p:cNvCxnSpPr>
          <p:nvPr/>
        </p:nvCxnSpPr>
        <p:spPr>
          <a:xfrm flipV="1">
            <a:off x="7108247" y="3055908"/>
            <a:ext cx="1221050" cy="101251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115" name="Elbow Connector 114">
            <a:extLst>
              <a:ext uri="{FF2B5EF4-FFF2-40B4-BE49-F238E27FC236}">
                <a16:creationId xmlns:a16="http://schemas.microsoft.com/office/drawing/2014/main" id="{39C4B8A5-009B-AB42-9065-75C2E8A1444E}"/>
              </a:ext>
            </a:extLst>
          </p:cNvPr>
          <p:cNvCxnSpPr>
            <a:cxnSpLocks/>
            <a:endCxn id="122" idx="1"/>
          </p:cNvCxnSpPr>
          <p:nvPr/>
        </p:nvCxnSpPr>
        <p:spPr>
          <a:xfrm>
            <a:off x="7108247" y="4068418"/>
            <a:ext cx="1221050" cy="980901"/>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116" name="Elbow Connector 115">
            <a:extLst>
              <a:ext uri="{FF2B5EF4-FFF2-40B4-BE49-F238E27FC236}">
                <a16:creationId xmlns:a16="http://schemas.microsoft.com/office/drawing/2014/main" id="{FDA40792-95CC-764B-B54E-7E03B50DDC84}"/>
              </a:ext>
            </a:extLst>
          </p:cNvPr>
          <p:cNvCxnSpPr>
            <a:cxnSpLocks/>
            <a:endCxn id="120" idx="1"/>
          </p:cNvCxnSpPr>
          <p:nvPr/>
        </p:nvCxnSpPr>
        <p:spPr>
          <a:xfrm>
            <a:off x="7108247" y="4068418"/>
            <a:ext cx="1221049" cy="524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117" name="Rectangle 116">
            <a:extLst>
              <a:ext uri="{FF2B5EF4-FFF2-40B4-BE49-F238E27FC236}">
                <a16:creationId xmlns:a16="http://schemas.microsoft.com/office/drawing/2014/main" id="{4E983844-45DD-244A-8E2D-95E5EFCDF395}"/>
              </a:ext>
            </a:extLst>
          </p:cNvPr>
          <p:cNvSpPr/>
          <p:nvPr/>
        </p:nvSpPr>
        <p:spPr>
          <a:xfrm>
            <a:off x="8329297" y="2878157"/>
            <a:ext cx="1898786" cy="400110"/>
          </a:xfrm>
          <a:prstGeom prst="rect">
            <a:avLst/>
          </a:prstGeom>
        </p:spPr>
        <p:txBody>
          <a:bodyPr wrap="square">
            <a:spAutoFit/>
          </a:bodyPr>
          <a:lstStyle/>
          <a:p>
            <a:pPr algn="ctr"/>
            <a:r>
              <a:rPr lang="en-US" sz="2000" i="1" dirty="0"/>
              <a:t>“event duration”</a:t>
            </a:r>
          </a:p>
        </p:txBody>
      </p:sp>
      <p:sp>
        <p:nvSpPr>
          <p:cNvPr id="118" name="Google Shape;711;p72">
            <a:extLst>
              <a:ext uri="{FF2B5EF4-FFF2-40B4-BE49-F238E27FC236}">
                <a16:creationId xmlns:a16="http://schemas.microsoft.com/office/drawing/2014/main" id="{96288640-F8B7-E24C-AF62-BCCCA4A5E28A}"/>
              </a:ext>
            </a:extLst>
          </p:cNvPr>
          <p:cNvSpPr txBox="1"/>
          <p:nvPr/>
        </p:nvSpPr>
        <p:spPr>
          <a:xfrm>
            <a:off x="10967666" y="2646405"/>
            <a:ext cx="939805"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Typing</a:t>
            </a:r>
            <a:endParaRPr sz="1400" i="1" dirty="0">
              <a:solidFill>
                <a:srgbClr val="980000"/>
              </a:solidFill>
              <a:latin typeface="Lato"/>
              <a:ea typeface="Lato"/>
              <a:cs typeface="Lato"/>
              <a:sym typeface="Lato"/>
            </a:endParaRPr>
          </a:p>
        </p:txBody>
      </p:sp>
      <p:sp>
        <p:nvSpPr>
          <p:cNvPr id="119" name="Google Shape;711;p72">
            <a:extLst>
              <a:ext uri="{FF2B5EF4-FFF2-40B4-BE49-F238E27FC236}">
                <a16:creationId xmlns:a16="http://schemas.microsoft.com/office/drawing/2014/main" id="{CFE90649-32D4-214C-B709-4D390FDC0AC0}"/>
              </a:ext>
            </a:extLst>
          </p:cNvPr>
          <p:cNvSpPr txBox="1"/>
          <p:nvPr/>
        </p:nvSpPr>
        <p:spPr>
          <a:xfrm>
            <a:off x="10848239" y="4710785"/>
            <a:ext cx="107000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400" i="1" dirty="0">
                <a:solidFill>
                  <a:srgbClr val="980000"/>
                </a:solidFill>
                <a:latin typeface="Lato"/>
                <a:ea typeface="Lato"/>
                <a:cs typeface="Lato"/>
                <a:sym typeface="Lato"/>
              </a:rPr>
              <a:t>Grammar Checker</a:t>
            </a:r>
            <a:endParaRPr sz="1400" i="1" dirty="0">
              <a:solidFill>
                <a:srgbClr val="980000"/>
              </a:solidFill>
              <a:latin typeface="Lato"/>
              <a:ea typeface="Lato"/>
              <a:cs typeface="Lato"/>
              <a:sym typeface="Lato"/>
            </a:endParaRPr>
          </a:p>
        </p:txBody>
      </p:sp>
      <p:sp>
        <p:nvSpPr>
          <p:cNvPr id="120" name="Rectangle 119">
            <a:extLst>
              <a:ext uri="{FF2B5EF4-FFF2-40B4-BE49-F238E27FC236}">
                <a16:creationId xmlns:a16="http://schemas.microsoft.com/office/drawing/2014/main" id="{C9F79060-CACD-2D4A-A78E-DD88718F8385}"/>
              </a:ext>
            </a:extLst>
          </p:cNvPr>
          <p:cNvSpPr/>
          <p:nvPr/>
        </p:nvSpPr>
        <p:spPr>
          <a:xfrm>
            <a:off x="8329296" y="3873603"/>
            <a:ext cx="2257005" cy="400110"/>
          </a:xfrm>
          <a:prstGeom prst="rect">
            <a:avLst/>
          </a:prstGeom>
        </p:spPr>
        <p:txBody>
          <a:bodyPr wrap="square">
            <a:spAutoFit/>
          </a:bodyPr>
          <a:lstStyle/>
          <a:p>
            <a:pPr algn="ctr"/>
            <a:r>
              <a:rPr lang="en-US" sz="2000" i="1" dirty="0"/>
              <a:t>“30mins”, “an hour”</a:t>
            </a:r>
          </a:p>
        </p:txBody>
      </p:sp>
      <p:sp>
        <p:nvSpPr>
          <p:cNvPr id="121" name="Google Shape;711;p72">
            <a:extLst>
              <a:ext uri="{FF2B5EF4-FFF2-40B4-BE49-F238E27FC236}">
                <a16:creationId xmlns:a16="http://schemas.microsoft.com/office/drawing/2014/main" id="{7702D299-EF49-B643-B7D7-E2789756A912}"/>
              </a:ext>
            </a:extLst>
          </p:cNvPr>
          <p:cNvSpPr txBox="1"/>
          <p:nvPr/>
        </p:nvSpPr>
        <p:spPr>
          <a:xfrm>
            <a:off x="10731500" y="3707470"/>
            <a:ext cx="1412138"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Answering</a:t>
            </a:r>
            <a:endParaRPr sz="1600" i="1" dirty="0">
              <a:solidFill>
                <a:srgbClr val="980000"/>
              </a:solidFill>
              <a:latin typeface="Lato"/>
              <a:ea typeface="Lato"/>
              <a:cs typeface="Lato"/>
              <a:sym typeface="Lato"/>
            </a:endParaRPr>
          </a:p>
        </p:txBody>
      </p:sp>
      <p:sp>
        <p:nvSpPr>
          <p:cNvPr id="122" name="Rectangle 121">
            <a:extLst>
              <a:ext uri="{FF2B5EF4-FFF2-40B4-BE49-F238E27FC236}">
                <a16:creationId xmlns:a16="http://schemas.microsoft.com/office/drawing/2014/main" id="{FA601A94-1DDF-B84F-8AEC-3BF9D7A6CF2F}"/>
              </a:ext>
            </a:extLst>
          </p:cNvPr>
          <p:cNvSpPr/>
          <p:nvPr/>
        </p:nvSpPr>
        <p:spPr>
          <a:xfrm>
            <a:off x="8329297" y="4849264"/>
            <a:ext cx="824145" cy="400110"/>
          </a:xfrm>
          <a:prstGeom prst="rect">
            <a:avLst/>
          </a:prstGeom>
        </p:spPr>
        <p:txBody>
          <a:bodyPr wrap="square">
            <a:spAutoFit/>
          </a:bodyPr>
          <a:lstStyle/>
          <a:p>
            <a:pPr algn="ctr"/>
            <a:r>
              <a:rPr lang="en-US" sz="2000" i="1" dirty="0"/>
              <a:t>“yes”</a:t>
            </a:r>
          </a:p>
        </p:txBody>
      </p:sp>
      <p:cxnSp>
        <p:nvCxnSpPr>
          <p:cNvPr id="123" name="Straight Arrow Connector 122">
            <a:extLst>
              <a:ext uri="{FF2B5EF4-FFF2-40B4-BE49-F238E27FC236}">
                <a16:creationId xmlns:a16="http://schemas.microsoft.com/office/drawing/2014/main" id="{D69DDFC2-8BAF-4F42-AECF-DDC6F59EA368}"/>
              </a:ext>
            </a:extLst>
          </p:cNvPr>
          <p:cNvCxnSpPr>
            <a:cxnSpLocks/>
            <a:endCxn id="127" idx="0"/>
          </p:cNvCxnSpPr>
          <p:nvPr/>
        </p:nvCxnSpPr>
        <p:spPr>
          <a:xfrm>
            <a:off x="6450898" y="2455472"/>
            <a:ext cx="0" cy="110314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9B3093D2-2D1A-3545-B568-3E5C83F588CA}"/>
              </a:ext>
            </a:extLst>
          </p:cNvPr>
          <p:cNvCxnSpPr>
            <a:cxnSpLocks/>
            <a:endCxn id="127" idx="1"/>
          </p:cNvCxnSpPr>
          <p:nvPr/>
        </p:nvCxnSpPr>
        <p:spPr>
          <a:xfrm>
            <a:off x="4479347" y="2955478"/>
            <a:ext cx="1314201" cy="1112940"/>
          </a:xfrm>
          <a:prstGeom prst="bentConnector3">
            <a:avLst>
              <a:gd name="adj1" fmla="val 50000"/>
            </a:avLst>
          </a:prstGeom>
          <a:ln w="38100">
            <a:solidFill>
              <a:srgbClr val="FFC000"/>
            </a:solidFill>
            <a:tailEnd type="triangle" w="lg" len="lg"/>
          </a:ln>
        </p:spPr>
        <p:style>
          <a:lnRef idx="1">
            <a:schemeClr val="dk1"/>
          </a:lnRef>
          <a:fillRef idx="0">
            <a:schemeClr val="dk1"/>
          </a:fillRef>
          <a:effectRef idx="0">
            <a:schemeClr val="dk1"/>
          </a:effectRef>
          <a:fontRef idx="minor">
            <a:schemeClr val="tx1"/>
          </a:fontRef>
        </p:style>
      </p:cxnSp>
      <p:cxnSp>
        <p:nvCxnSpPr>
          <p:cNvPr id="125" name="Elbow Connector 124">
            <a:extLst>
              <a:ext uri="{FF2B5EF4-FFF2-40B4-BE49-F238E27FC236}">
                <a16:creationId xmlns:a16="http://schemas.microsoft.com/office/drawing/2014/main" id="{3F35A10E-6727-C849-B579-30E3283661E8}"/>
              </a:ext>
            </a:extLst>
          </p:cNvPr>
          <p:cNvCxnSpPr>
            <a:cxnSpLocks/>
            <a:endCxn id="127" idx="1"/>
          </p:cNvCxnSpPr>
          <p:nvPr/>
        </p:nvCxnSpPr>
        <p:spPr>
          <a:xfrm>
            <a:off x="4453124" y="4059766"/>
            <a:ext cx="1340424" cy="8652"/>
          </a:xfrm>
          <a:prstGeom prst="bentConnector3">
            <a:avLst/>
          </a:prstGeom>
          <a:ln w="38100">
            <a:solidFill>
              <a:srgbClr val="FFC000"/>
            </a:solidFill>
            <a:tailEnd type="triangle" w="lg" len="lg"/>
          </a:ln>
        </p:spPr>
        <p:style>
          <a:lnRef idx="1">
            <a:schemeClr val="dk1"/>
          </a:lnRef>
          <a:fillRef idx="0">
            <a:schemeClr val="dk1"/>
          </a:fillRef>
          <a:effectRef idx="0">
            <a:schemeClr val="dk1"/>
          </a:effectRef>
          <a:fontRef idx="minor">
            <a:schemeClr val="tx1"/>
          </a:fontRef>
        </p:style>
      </p:cxnSp>
      <p:cxnSp>
        <p:nvCxnSpPr>
          <p:cNvPr id="126" name="Elbow Connector 125">
            <a:extLst>
              <a:ext uri="{FF2B5EF4-FFF2-40B4-BE49-F238E27FC236}">
                <a16:creationId xmlns:a16="http://schemas.microsoft.com/office/drawing/2014/main" id="{CA582408-B02F-1C48-ADCF-EA8691C74065}"/>
              </a:ext>
            </a:extLst>
          </p:cNvPr>
          <p:cNvCxnSpPr>
            <a:cxnSpLocks/>
            <a:endCxn id="127" idx="1"/>
          </p:cNvCxnSpPr>
          <p:nvPr/>
        </p:nvCxnSpPr>
        <p:spPr>
          <a:xfrm flipV="1">
            <a:off x="4470322" y="4068418"/>
            <a:ext cx="1323226" cy="980710"/>
          </a:xfrm>
          <a:prstGeom prst="bentConnector3">
            <a:avLst>
              <a:gd name="adj1" fmla="val 50000"/>
            </a:avLst>
          </a:prstGeom>
          <a:ln w="38100">
            <a:solidFill>
              <a:srgbClr val="FFC000"/>
            </a:solidFill>
            <a:tailEnd type="triangle" w="lg" len="lg"/>
          </a:ln>
        </p:spPr>
        <p:style>
          <a:lnRef idx="1">
            <a:schemeClr val="dk1"/>
          </a:lnRef>
          <a:fillRef idx="0">
            <a:schemeClr val="dk1"/>
          </a:fillRef>
          <a:effectRef idx="0">
            <a:schemeClr val="dk1"/>
          </a:effectRef>
          <a:fontRef idx="minor">
            <a:schemeClr val="tx1"/>
          </a:fontRef>
        </p:style>
      </p:cxnSp>
      <p:pic>
        <p:nvPicPr>
          <p:cNvPr id="127" name="Picture 126">
            <a:extLst>
              <a:ext uri="{FF2B5EF4-FFF2-40B4-BE49-F238E27FC236}">
                <a16:creationId xmlns:a16="http://schemas.microsoft.com/office/drawing/2014/main" id="{ABBDFA55-7B2B-3D45-BDC7-C2F4915525CF}"/>
              </a:ext>
            </a:extLst>
          </p:cNvPr>
          <p:cNvPicPr>
            <a:picLocks noChangeAspect="1"/>
          </p:cNvPicPr>
          <p:nvPr/>
        </p:nvPicPr>
        <p:blipFill>
          <a:blip r:embed="rId3"/>
          <a:stretch>
            <a:fillRect/>
          </a:stretch>
        </p:blipFill>
        <p:spPr>
          <a:xfrm>
            <a:off x="5793548" y="3558614"/>
            <a:ext cx="1314699" cy="1019608"/>
          </a:xfrm>
          <a:prstGeom prst="rect">
            <a:avLst/>
          </a:prstGeom>
        </p:spPr>
      </p:pic>
      <p:cxnSp>
        <p:nvCxnSpPr>
          <p:cNvPr id="37" name="Elbow Connector 36">
            <a:extLst>
              <a:ext uri="{FF2B5EF4-FFF2-40B4-BE49-F238E27FC236}">
                <a16:creationId xmlns:a16="http://schemas.microsoft.com/office/drawing/2014/main" id="{1E2843FF-9FCA-D946-9DE2-755F35ACE195}"/>
              </a:ext>
            </a:extLst>
          </p:cNvPr>
          <p:cNvCxnSpPr>
            <a:cxnSpLocks/>
            <a:stCxn id="38" idx="3"/>
          </p:cNvCxnSpPr>
          <p:nvPr/>
        </p:nvCxnSpPr>
        <p:spPr>
          <a:xfrm flipV="1">
            <a:off x="4784494" y="4849264"/>
            <a:ext cx="1454941" cy="1152964"/>
          </a:xfrm>
          <a:prstGeom prst="bentConnector3">
            <a:avLst>
              <a:gd name="adj1" fmla="val 100525"/>
            </a:avLst>
          </a:prstGeom>
          <a:ln w="38100">
            <a:solidFill>
              <a:srgbClr val="FFC000"/>
            </a:solidFill>
            <a:tailEnd type="triangle" w="lg" len="lg"/>
          </a:ln>
        </p:spPr>
        <p:style>
          <a:lnRef idx="1">
            <a:schemeClr val="dk1"/>
          </a:lnRef>
          <a:fillRef idx="0">
            <a:schemeClr val="dk1"/>
          </a:fillRef>
          <a:effectRef idx="0">
            <a:schemeClr val="dk1"/>
          </a:effectRef>
          <a:fontRef idx="minor">
            <a:schemeClr val="tx1"/>
          </a:fontRef>
        </p:style>
      </p:cxnSp>
      <p:grpSp>
        <p:nvGrpSpPr>
          <p:cNvPr id="55" name="Group 54">
            <a:extLst>
              <a:ext uri="{FF2B5EF4-FFF2-40B4-BE49-F238E27FC236}">
                <a16:creationId xmlns:a16="http://schemas.microsoft.com/office/drawing/2014/main" id="{F494F86F-4DB4-C246-A478-F5B8B5BB3F21}"/>
              </a:ext>
            </a:extLst>
          </p:cNvPr>
          <p:cNvGrpSpPr/>
          <p:nvPr/>
        </p:nvGrpSpPr>
        <p:grpSpPr>
          <a:xfrm>
            <a:off x="814002" y="5354419"/>
            <a:ext cx="3970492" cy="954276"/>
            <a:chOff x="814002" y="5354419"/>
            <a:chExt cx="3970492" cy="954276"/>
          </a:xfrm>
        </p:grpSpPr>
        <p:sp>
          <p:nvSpPr>
            <p:cNvPr id="38" name="Alternate Process 37">
              <a:extLst>
                <a:ext uri="{FF2B5EF4-FFF2-40B4-BE49-F238E27FC236}">
                  <a16:creationId xmlns:a16="http://schemas.microsoft.com/office/drawing/2014/main" id="{8F6BA6E7-830B-0B47-BEFA-2F612FF3EE32}"/>
                </a:ext>
              </a:extLst>
            </p:cNvPr>
            <p:cNvSpPr/>
            <p:nvPr/>
          </p:nvSpPr>
          <p:spPr>
            <a:xfrm>
              <a:off x="1091611" y="5695761"/>
              <a:ext cx="3692883" cy="612934"/>
            </a:xfrm>
            <a:prstGeom prst="flowChartAlternateProcess">
              <a:avLst/>
            </a:prstGeom>
            <a:solidFill>
              <a:schemeClr val="accent5">
                <a:lumMod val="20000"/>
                <a:lumOff val="80000"/>
              </a:schemeClr>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i="1" dirty="0">
                  <a:solidFill>
                    <a:schemeClr val="tx1"/>
                  </a:solidFill>
                </a:rPr>
                <a:t>Respond "yes" if the text contains an explicit answer to the given question. …</a:t>
              </a:r>
            </a:p>
          </p:txBody>
        </p:sp>
        <p:sp>
          <p:nvSpPr>
            <p:cNvPr id="39" name="Google Shape;711;p72">
              <a:extLst>
                <a:ext uri="{FF2B5EF4-FFF2-40B4-BE49-F238E27FC236}">
                  <a16:creationId xmlns:a16="http://schemas.microsoft.com/office/drawing/2014/main" id="{B606337F-0494-5F45-94EC-9052750C4C56}"/>
                </a:ext>
              </a:extLst>
            </p:cNvPr>
            <p:cNvSpPr txBox="1"/>
            <p:nvPr/>
          </p:nvSpPr>
          <p:spPr>
            <a:xfrm>
              <a:off x="814002" y="5354419"/>
              <a:ext cx="3087887" cy="46162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Explicit Answerability Instructions</a:t>
              </a:r>
              <a:endParaRPr sz="1400" i="1" dirty="0">
                <a:solidFill>
                  <a:srgbClr val="980000"/>
                </a:solidFill>
                <a:latin typeface="Lato"/>
                <a:ea typeface="Lato"/>
                <a:cs typeface="Lato"/>
                <a:sym typeface="Lato"/>
              </a:endParaRPr>
            </a:p>
          </p:txBody>
        </p:sp>
      </p:grpSp>
      <p:sp>
        <p:nvSpPr>
          <p:cNvPr id="45" name="Google Shape;711;p72">
            <a:extLst>
              <a:ext uri="{FF2B5EF4-FFF2-40B4-BE49-F238E27FC236}">
                <a16:creationId xmlns:a16="http://schemas.microsoft.com/office/drawing/2014/main" id="{67591893-65FC-4A47-885B-F2824CAB57BE}"/>
              </a:ext>
            </a:extLst>
          </p:cNvPr>
          <p:cNvSpPr txBox="1"/>
          <p:nvPr/>
        </p:nvSpPr>
        <p:spPr>
          <a:xfrm>
            <a:off x="10753802" y="5637479"/>
            <a:ext cx="1322930"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400" i="1" dirty="0">
                <a:solidFill>
                  <a:srgbClr val="980000"/>
                </a:solidFill>
                <a:latin typeface="Lato"/>
                <a:ea typeface="Lato"/>
                <a:cs typeface="Lato"/>
                <a:sym typeface="Lato"/>
              </a:rPr>
              <a:t>Explicit answerability</a:t>
            </a:r>
            <a:endParaRPr sz="1400" i="1" dirty="0">
              <a:solidFill>
                <a:srgbClr val="980000"/>
              </a:solidFill>
              <a:latin typeface="Lato"/>
              <a:ea typeface="Lato"/>
              <a:cs typeface="Lato"/>
              <a:sym typeface="Lato"/>
            </a:endParaRPr>
          </a:p>
        </p:txBody>
      </p:sp>
      <p:sp>
        <p:nvSpPr>
          <p:cNvPr id="46" name="Rectangle 45">
            <a:extLst>
              <a:ext uri="{FF2B5EF4-FFF2-40B4-BE49-F238E27FC236}">
                <a16:creationId xmlns:a16="http://schemas.microsoft.com/office/drawing/2014/main" id="{89038266-219F-794B-8175-8177582CB314}"/>
              </a:ext>
            </a:extLst>
          </p:cNvPr>
          <p:cNvSpPr/>
          <p:nvPr/>
        </p:nvSpPr>
        <p:spPr>
          <a:xfrm>
            <a:off x="8318521" y="5775958"/>
            <a:ext cx="824145" cy="400110"/>
          </a:xfrm>
          <a:prstGeom prst="rect">
            <a:avLst/>
          </a:prstGeom>
        </p:spPr>
        <p:txBody>
          <a:bodyPr wrap="square">
            <a:spAutoFit/>
          </a:bodyPr>
          <a:lstStyle/>
          <a:p>
            <a:pPr algn="ctr"/>
            <a:r>
              <a:rPr lang="en-US" sz="2000" i="1" dirty="0"/>
              <a:t>“no”</a:t>
            </a:r>
          </a:p>
        </p:txBody>
      </p:sp>
      <p:sp>
        <p:nvSpPr>
          <p:cNvPr id="20" name="Right Brace 19">
            <a:extLst>
              <a:ext uri="{FF2B5EF4-FFF2-40B4-BE49-F238E27FC236}">
                <a16:creationId xmlns:a16="http://schemas.microsoft.com/office/drawing/2014/main" id="{1E7B7A2A-E704-BA49-BE6E-C2CEF150A001}"/>
              </a:ext>
            </a:extLst>
          </p:cNvPr>
          <p:cNvSpPr/>
          <p:nvPr/>
        </p:nvSpPr>
        <p:spPr>
          <a:xfrm flipH="1">
            <a:off x="741335" y="2537011"/>
            <a:ext cx="228278" cy="2876167"/>
          </a:xfrm>
          <a:prstGeom prst="rightBrace">
            <a:avLst>
              <a:gd name="adj1" fmla="val 161180"/>
              <a:gd name="adj2"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ight Brace 53">
            <a:extLst>
              <a:ext uri="{FF2B5EF4-FFF2-40B4-BE49-F238E27FC236}">
                <a16:creationId xmlns:a16="http://schemas.microsoft.com/office/drawing/2014/main" id="{696D0F1C-4BF3-BC49-8BB9-E84A9759FC19}"/>
              </a:ext>
            </a:extLst>
          </p:cNvPr>
          <p:cNvSpPr/>
          <p:nvPr/>
        </p:nvSpPr>
        <p:spPr>
          <a:xfrm flipH="1">
            <a:off x="756616" y="5585231"/>
            <a:ext cx="228278" cy="769073"/>
          </a:xfrm>
          <a:prstGeom prst="rightBrace">
            <a:avLst>
              <a:gd name="adj1" fmla="val 161180"/>
              <a:gd name="adj2"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Elbow Connector 60">
            <a:extLst>
              <a:ext uri="{FF2B5EF4-FFF2-40B4-BE49-F238E27FC236}">
                <a16:creationId xmlns:a16="http://schemas.microsoft.com/office/drawing/2014/main" id="{34A2CB59-5EB4-6E4C-8A64-E31E1DCE0ED1}"/>
              </a:ext>
            </a:extLst>
          </p:cNvPr>
          <p:cNvCxnSpPr>
            <a:cxnSpLocks/>
          </p:cNvCxnSpPr>
          <p:nvPr/>
        </p:nvCxnSpPr>
        <p:spPr>
          <a:xfrm>
            <a:off x="6515747" y="4873748"/>
            <a:ext cx="1802774" cy="1102265"/>
          </a:xfrm>
          <a:prstGeom prst="bentConnector3">
            <a:avLst>
              <a:gd name="adj1" fmla="val 77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67" name="Google Shape;711;p72">
            <a:extLst>
              <a:ext uri="{FF2B5EF4-FFF2-40B4-BE49-F238E27FC236}">
                <a16:creationId xmlns:a16="http://schemas.microsoft.com/office/drawing/2014/main" id="{94B971B3-17DE-7C4C-A6B6-690345873484}"/>
              </a:ext>
            </a:extLst>
          </p:cNvPr>
          <p:cNvSpPr txBox="1"/>
          <p:nvPr/>
        </p:nvSpPr>
        <p:spPr>
          <a:xfrm>
            <a:off x="-102390" y="3640603"/>
            <a:ext cx="935591"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400" i="1" dirty="0">
                <a:solidFill>
                  <a:srgbClr val="980000"/>
                </a:solidFill>
                <a:latin typeface="Lato"/>
                <a:ea typeface="Lato"/>
                <a:cs typeface="Lato"/>
                <a:sym typeface="Lato"/>
              </a:rPr>
              <a:t>observed</a:t>
            </a:r>
          </a:p>
          <a:p>
            <a:pPr algn="ctr">
              <a:spcBef>
                <a:spcPts val="0"/>
              </a:spcBef>
              <a:spcAft>
                <a:spcPts val="0"/>
              </a:spcAft>
            </a:pPr>
            <a:r>
              <a:rPr lang="en-US" sz="1400" i="1" dirty="0">
                <a:solidFill>
                  <a:srgbClr val="980000"/>
                </a:solidFill>
                <a:latin typeface="Lato"/>
                <a:ea typeface="Lato"/>
                <a:cs typeface="Lato"/>
                <a:sym typeface="Lato"/>
              </a:rPr>
              <a:t>tasks</a:t>
            </a:r>
            <a:endParaRPr sz="1400" i="1" dirty="0">
              <a:solidFill>
                <a:srgbClr val="980000"/>
              </a:solidFill>
              <a:latin typeface="Lato"/>
              <a:ea typeface="Lato"/>
              <a:cs typeface="Lato"/>
              <a:sym typeface="Lato"/>
            </a:endParaRPr>
          </a:p>
        </p:txBody>
      </p:sp>
      <p:sp>
        <p:nvSpPr>
          <p:cNvPr id="68" name="Alternate Process 67">
            <a:extLst>
              <a:ext uri="{FF2B5EF4-FFF2-40B4-BE49-F238E27FC236}">
                <a16:creationId xmlns:a16="http://schemas.microsoft.com/office/drawing/2014/main" id="{F1CA4C65-A051-C949-A52B-B92FFA553BAE}"/>
              </a:ext>
            </a:extLst>
          </p:cNvPr>
          <p:cNvSpPr/>
          <p:nvPr/>
        </p:nvSpPr>
        <p:spPr>
          <a:xfrm>
            <a:off x="1060178" y="2661468"/>
            <a:ext cx="3692883" cy="612934"/>
          </a:xfrm>
          <a:prstGeom prst="flowChartAlternateProcess">
            <a:avLst/>
          </a:prstGeom>
          <a:solidFill>
            <a:schemeClr val="accent5">
              <a:lumMod val="20000"/>
              <a:lumOff val="80000"/>
            </a:schemeClr>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i="1" dirty="0">
                <a:solidFill>
                  <a:schemeClr val="tx1"/>
                </a:solidFill>
              </a:rPr>
              <a:t>Indicate the type of temporal phenomenon in the question … </a:t>
            </a:r>
          </a:p>
        </p:txBody>
      </p:sp>
      <p:sp>
        <p:nvSpPr>
          <p:cNvPr id="69" name="Google Shape;711;p72">
            <a:extLst>
              <a:ext uri="{FF2B5EF4-FFF2-40B4-BE49-F238E27FC236}">
                <a16:creationId xmlns:a16="http://schemas.microsoft.com/office/drawing/2014/main" id="{7C86AF6F-2A5C-7D46-A4DD-5ADBB01C8E6D}"/>
              </a:ext>
            </a:extLst>
          </p:cNvPr>
          <p:cNvSpPr txBox="1"/>
          <p:nvPr/>
        </p:nvSpPr>
        <p:spPr>
          <a:xfrm>
            <a:off x="1047070" y="2294066"/>
            <a:ext cx="2338814" cy="46162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Typing Instructions</a:t>
            </a:r>
            <a:endParaRPr sz="1400" i="1" dirty="0">
              <a:solidFill>
                <a:srgbClr val="980000"/>
              </a:solidFill>
              <a:latin typeface="Lato"/>
              <a:ea typeface="Lato"/>
              <a:cs typeface="Lato"/>
              <a:sym typeface="Lato"/>
            </a:endParaRPr>
          </a:p>
        </p:txBody>
      </p:sp>
      <p:sp>
        <p:nvSpPr>
          <p:cNvPr id="70" name="Alternate Process 69">
            <a:extLst>
              <a:ext uri="{FF2B5EF4-FFF2-40B4-BE49-F238E27FC236}">
                <a16:creationId xmlns:a16="http://schemas.microsoft.com/office/drawing/2014/main" id="{130D7DB7-07DC-8547-9E72-888309744C6E}"/>
              </a:ext>
            </a:extLst>
          </p:cNvPr>
          <p:cNvSpPr/>
          <p:nvPr/>
        </p:nvSpPr>
        <p:spPr>
          <a:xfrm>
            <a:off x="1042967" y="3739537"/>
            <a:ext cx="3692881" cy="612934"/>
          </a:xfrm>
          <a:prstGeom prst="flowChartAlternateProcess">
            <a:avLst/>
          </a:prstGeom>
          <a:solidFill>
            <a:schemeClr val="accent5">
              <a:lumMod val="20000"/>
              <a:lumOff val="80000"/>
            </a:schemeClr>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i="1" dirty="0">
                <a:solidFill>
                  <a:schemeClr val="tx1"/>
                </a:solidFill>
              </a:rPr>
              <a:t>In this task we ask you to write answer to the given question. … </a:t>
            </a:r>
          </a:p>
        </p:txBody>
      </p:sp>
      <p:sp>
        <p:nvSpPr>
          <p:cNvPr id="71" name="Google Shape;711;p72">
            <a:extLst>
              <a:ext uri="{FF2B5EF4-FFF2-40B4-BE49-F238E27FC236}">
                <a16:creationId xmlns:a16="http://schemas.microsoft.com/office/drawing/2014/main" id="{4AC42A5B-455E-7446-8D33-F6092AC4FEF9}"/>
              </a:ext>
            </a:extLst>
          </p:cNvPr>
          <p:cNvSpPr txBox="1"/>
          <p:nvPr/>
        </p:nvSpPr>
        <p:spPr>
          <a:xfrm>
            <a:off x="1009637" y="3353689"/>
            <a:ext cx="2578349" cy="46162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Question Answering Instructions</a:t>
            </a:r>
            <a:endParaRPr sz="1400" i="1" dirty="0">
              <a:solidFill>
                <a:srgbClr val="980000"/>
              </a:solidFill>
              <a:latin typeface="Lato"/>
              <a:ea typeface="Lato"/>
              <a:cs typeface="Lato"/>
              <a:sym typeface="Lato"/>
            </a:endParaRPr>
          </a:p>
        </p:txBody>
      </p:sp>
      <p:sp>
        <p:nvSpPr>
          <p:cNvPr id="72" name="Alternate Process 71">
            <a:extLst>
              <a:ext uri="{FF2B5EF4-FFF2-40B4-BE49-F238E27FC236}">
                <a16:creationId xmlns:a16="http://schemas.microsoft.com/office/drawing/2014/main" id="{A327C9D1-E8D2-A541-92BE-2029AED2D34C}"/>
              </a:ext>
            </a:extLst>
          </p:cNvPr>
          <p:cNvSpPr/>
          <p:nvPr/>
        </p:nvSpPr>
        <p:spPr>
          <a:xfrm>
            <a:off x="1082646" y="4728982"/>
            <a:ext cx="3692883" cy="612934"/>
          </a:xfrm>
          <a:prstGeom prst="flowChartAlternateProcess">
            <a:avLst/>
          </a:prstGeom>
          <a:solidFill>
            <a:schemeClr val="accent5">
              <a:lumMod val="20000"/>
              <a:lumOff val="80000"/>
            </a:schemeClr>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i="1" dirty="0">
                <a:solidFill>
                  <a:schemeClr val="tx1"/>
                </a:solidFill>
              </a:rPr>
              <a:t>Label a question that is free of any grammatical/logical errors w/  'yes’ … </a:t>
            </a:r>
          </a:p>
        </p:txBody>
      </p:sp>
      <p:sp>
        <p:nvSpPr>
          <p:cNvPr id="73" name="Google Shape;711;p72">
            <a:extLst>
              <a:ext uri="{FF2B5EF4-FFF2-40B4-BE49-F238E27FC236}">
                <a16:creationId xmlns:a16="http://schemas.microsoft.com/office/drawing/2014/main" id="{1B1B9B8E-ED20-0F42-B5E7-04F5AD175EA8}"/>
              </a:ext>
            </a:extLst>
          </p:cNvPr>
          <p:cNvSpPr txBox="1"/>
          <p:nvPr/>
        </p:nvSpPr>
        <p:spPr>
          <a:xfrm>
            <a:off x="626620" y="4387640"/>
            <a:ext cx="3087887" cy="46162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00" i="1" dirty="0">
                <a:solidFill>
                  <a:srgbClr val="980000"/>
                </a:solidFill>
                <a:latin typeface="Lato"/>
                <a:ea typeface="Lato"/>
                <a:cs typeface="Lato"/>
                <a:sym typeface="Lato"/>
              </a:rPr>
              <a:t>Grammar Check Instructions</a:t>
            </a:r>
            <a:endParaRPr sz="1400" i="1" dirty="0">
              <a:solidFill>
                <a:srgbClr val="980000"/>
              </a:solidFill>
              <a:latin typeface="Lato"/>
              <a:ea typeface="Lato"/>
              <a:cs typeface="Lato"/>
              <a:sym typeface="Lato"/>
            </a:endParaRPr>
          </a:p>
        </p:txBody>
      </p:sp>
      <p:sp>
        <p:nvSpPr>
          <p:cNvPr id="77" name="Google Shape;711;p72">
            <a:extLst>
              <a:ext uri="{FF2B5EF4-FFF2-40B4-BE49-F238E27FC236}">
                <a16:creationId xmlns:a16="http://schemas.microsoft.com/office/drawing/2014/main" id="{AF7C6EA6-5736-E841-A98D-061001A05698}"/>
              </a:ext>
            </a:extLst>
          </p:cNvPr>
          <p:cNvSpPr txBox="1"/>
          <p:nvPr/>
        </p:nvSpPr>
        <p:spPr>
          <a:xfrm>
            <a:off x="-137893" y="5619896"/>
            <a:ext cx="1080611" cy="67706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400" i="1" dirty="0">
                <a:solidFill>
                  <a:srgbClr val="980000"/>
                </a:solidFill>
                <a:latin typeface="Lato"/>
                <a:ea typeface="Lato"/>
                <a:cs typeface="Lato"/>
                <a:sym typeface="Lato"/>
              </a:rPr>
              <a:t>evaluation</a:t>
            </a:r>
          </a:p>
          <a:p>
            <a:pPr algn="ctr">
              <a:spcBef>
                <a:spcPts val="0"/>
              </a:spcBef>
              <a:spcAft>
                <a:spcPts val="0"/>
              </a:spcAft>
            </a:pPr>
            <a:r>
              <a:rPr lang="en-US" sz="1400" i="1" dirty="0">
                <a:solidFill>
                  <a:srgbClr val="980000"/>
                </a:solidFill>
                <a:latin typeface="Lato"/>
                <a:ea typeface="Lato"/>
                <a:cs typeface="Lato"/>
                <a:sym typeface="Lato"/>
              </a:rPr>
              <a:t>tasks</a:t>
            </a:r>
            <a:endParaRPr sz="1400" i="1" dirty="0">
              <a:solidFill>
                <a:srgbClr val="980000"/>
              </a:solidFill>
              <a:latin typeface="Lato"/>
              <a:ea typeface="Lato"/>
              <a:cs typeface="Lato"/>
              <a:sym typeface="Lato"/>
            </a:endParaRPr>
          </a:p>
        </p:txBody>
      </p:sp>
      <p:sp>
        <p:nvSpPr>
          <p:cNvPr id="59" name="Down Arrow Callout 58">
            <a:extLst>
              <a:ext uri="{FF2B5EF4-FFF2-40B4-BE49-F238E27FC236}">
                <a16:creationId xmlns:a16="http://schemas.microsoft.com/office/drawing/2014/main" id="{A6C5A469-8613-3F44-AB40-87A14D8726F3}"/>
              </a:ext>
            </a:extLst>
          </p:cNvPr>
          <p:cNvSpPr/>
          <p:nvPr/>
        </p:nvSpPr>
        <p:spPr>
          <a:xfrm>
            <a:off x="10784266" y="1662200"/>
            <a:ext cx="1268422" cy="81724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task title</a:t>
            </a:r>
          </a:p>
        </p:txBody>
      </p:sp>
    </p:spTree>
    <p:extLst>
      <p:ext uri="{BB962C8B-B14F-4D97-AF65-F5344CB8AC3E}">
        <p14:creationId xmlns:p14="http://schemas.microsoft.com/office/powerpoint/2010/main" val="17222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500"/>
                                        <p:tgtEl>
                                          <p:spTgt spid="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20" grpId="0" animBg="1"/>
      <p:bldP spid="54" grpId="0" animBg="1"/>
      <p:bldP spid="67" grpId="0"/>
      <p:bldP spid="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C617-6DB4-0F47-8DEB-2E7688E435FF}"/>
              </a:ext>
            </a:extLst>
          </p:cNvPr>
          <p:cNvSpPr>
            <a:spLocks noGrp="1"/>
          </p:cNvSpPr>
          <p:nvPr>
            <p:ph type="title"/>
          </p:nvPr>
        </p:nvSpPr>
        <p:spPr/>
        <p:txBody>
          <a:bodyPr/>
          <a:lstStyle/>
          <a:p>
            <a:r>
              <a:rPr lang="en-US" dirty="0"/>
              <a:t>Instructions Paradigm: Challenges</a:t>
            </a:r>
          </a:p>
        </p:txBody>
      </p:sp>
      <p:sp>
        <p:nvSpPr>
          <p:cNvPr id="3" name="Content Placeholder 2">
            <a:extLst>
              <a:ext uri="{FF2B5EF4-FFF2-40B4-BE49-F238E27FC236}">
                <a16:creationId xmlns:a16="http://schemas.microsoft.com/office/drawing/2014/main" id="{DE1BADFA-48B3-DE41-848E-3BA2635958D7}"/>
              </a:ext>
            </a:extLst>
          </p:cNvPr>
          <p:cNvSpPr>
            <a:spLocks noGrp="1"/>
          </p:cNvSpPr>
          <p:nvPr>
            <p:ph idx="1"/>
          </p:nvPr>
        </p:nvSpPr>
        <p:spPr/>
        <p:txBody>
          <a:bodyPr/>
          <a:lstStyle/>
          <a:p>
            <a:pPr marL="514350" indent="-514350">
              <a:buFont typeface="+mj-lt"/>
              <a:buAutoNum type="arabicPeriod"/>
            </a:pPr>
            <a:r>
              <a:rPr lang="en-US" dirty="0"/>
              <a:t>There is no benchmarks containing natural language instructions  for a diverse range of of tasks.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a:t>Unclear whether models benefit from task “instructions”</a:t>
            </a:r>
          </a:p>
          <a:p>
            <a:pPr lvl="1"/>
            <a:r>
              <a:rPr lang="en-US" dirty="0"/>
              <a:t>Instructions are hard to learn!</a:t>
            </a:r>
          </a:p>
          <a:p>
            <a:endParaRPr lang="en-US" dirty="0"/>
          </a:p>
        </p:txBody>
      </p:sp>
      <p:sp>
        <p:nvSpPr>
          <p:cNvPr id="4" name="Slide Number Placeholder 3">
            <a:extLst>
              <a:ext uri="{FF2B5EF4-FFF2-40B4-BE49-F238E27FC236}">
                <a16:creationId xmlns:a16="http://schemas.microsoft.com/office/drawing/2014/main" id="{3009F6DC-D4CF-C14C-87E0-38842148867F}"/>
              </a:ext>
            </a:extLst>
          </p:cNvPr>
          <p:cNvSpPr>
            <a:spLocks noGrp="1"/>
          </p:cNvSpPr>
          <p:nvPr>
            <p:ph type="sldNum" sz="quarter" idx="10"/>
          </p:nvPr>
        </p:nvSpPr>
        <p:spPr/>
        <p:txBody>
          <a:bodyPr/>
          <a:lstStyle/>
          <a:p>
            <a:pPr>
              <a:defRPr/>
            </a:pPr>
            <a:fld id="{0121240C-47AF-2F4D-83B3-CC3EDF50F794}" type="slidenum">
              <a:rPr lang="en-US" smtClean="0"/>
              <a:pPr>
                <a:defRPr/>
              </a:pPr>
              <a:t>32</a:t>
            </a:fld>
            <a:endParaRPr lang="en-US" dirty="0"/>
          </a:p>
        </p:txBody>
      </p:sp>
      <p:sp>
        <p:nvSpPr>
          <p:cNvPr id="5" name="Rounded Rectangular Callout 4">
            <a:extLst>
              <a:ext uri="{FF2B5EF4-FFF2-40B4-BE49-F238E27FC236}">
                <a16:creationId xmlns:a16="http://schemas.microsoft.com/office/drawing/2014/main" id="{E41749CB-2DBE-904A-B099-7CB31C32A23E}"/>
              </a:ext>
            </a:extLst>
          </p:cNvPr>
          <p:cNvSpPr/>
          <p:nvPr/>
        </p:nvSpPr>
        <p:spPr>
          <a:xfrm>
            <a:off x="8093157" y="2762054"/>
            <a:ext cx="2903456" cy="1112363"/>
          </a:xfrm>
          <a:prstGeom prst="wedgeRoundRectCallout">
            <a:avLst>
              <a:gd name="adj1" fmla="val -70408"/>
              <a:gd name="adj2" fmla="val -37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dirty="0">
                <a:solidFill>
                  <a:schemeClr val="bg1"/>
                </a:solidFill>
              </a:rPr>
              <a:t>We present a dataset of </a:t>
            </a:r>
            <a:r>
              <a:rPr lang="en" b="1" dirty="0">
                <a:solidFill>
                  <a:schemeClr val="bg1"/>
                </a:solidFill>
              </a:rPr>
              <a:t>natural</a:t>
            </a:r>
            <a:r>
              <a:rPr lang="en" dirty="0">
                <a:solidFill>
                  <a:schemeClr val="bg1"/>
                </a:solidFill>
              </a:rPr>
              <a:t> </a:t>
            </a:r>
            <a:r>
              <a:rPr lang="en" b="1" dirty="0">
                <a:solidFill>
                  <a:schemeClr val="bg1"/>
                </a:solidFill>
              </a:rPr>
              <a:t>instructions </a:t>
            </a:r>
            <a:r>
              <a:rPr lang="en" dirty="0">
                <a:solidFill>
                  <a:schemeClr val="bg1"/>
                </a:solidFill>
              </a:rPr>
              <a:t>with a </a:t>
            </a:r>
            <a:r>
              <a:rPr lang="en" b="1" dirty="0">
                <a:solidFill>
                  <a:schemeClr val="bg1"/>
                </a:solidFill>
              </a:rPr>
              <a:t>wide variety</a:t>
            </a:r>
            <a:r>
              <a:rPr lang="en" dirty="0">
                <a:solidFill>
                  <a:schemeClr val="bg1"/>
                </a:solidFill>
              </a:rPr>
              <a:t> of tasks!</a:t>
            </a:r>
          </a:p>
        </p:txBody>
      </p:sp>
      <p:sp>
        <p:nvSpPr>
          <p:cNvPr id="6" name="Rounded Rectangular Callout 5">
            <a:extLst>
              <a:ext uri="{FF2B5EF4-FFF2-40B4-BE49-F238E27FC236}">
                <a16:creationId xmlns:a16="http://schemas.microsoft.com/office/drawing/2014/main" id="{E4D674F8-614C-8549-9AE2-254AD35B3471}"/>
              </a:ext>
            </a:extLst>
          </p:cNvPr>
          <p:cNvSpPr/>
          <p:nvPr/>
        </p:nvSpPr>
        <p:spPr>
          <a:xfrm>
            <a:off x="8093157" y="4991032"/>
            <a:ext cx="2903456" cy="1112363"/>
          </a:xfrm>
          <a:prstGeom prst="wedgeRoundRectCallout">
            <a:avLst>
              <a:gd name="adj1" fmla="val -70408"/>
              <a:gd name="adj2" fmla="val -37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dirty="0"/>
              <a:t>We show empirical evidence of their benefits! </a:t>
            </a:r>
          </a:p>
        </p:txBody>
      </p:sp>
    </p:spTree>
    <p:extLst>
      <p:ext uri="{BB962C8B-B14F-4D97-AF65-F5344CB8AC3E}">
        <p14:creationId xmlns:p14="http://schemas.microsoft.com/office/powerpoint/2010/main" val="130756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down)">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B033-A99B-2842-B5D2-F9A3157F569A}"/>
              </a:ext>
            </a:extLst>
          </p:cNvPr>
          <p:cNvSpPr>
            <a:spLocks noGrp="1"/>
          </p:cNvSpPr>
          <p:nvPr>
            <p:ph type="title"/>
          </p:nvPr>
        </p:nvSpPr>
        <p:spPr/>
        <p:txBody>
          <a:bodyPr/>
          <a:lstStyle/>
          <a:p>
            <a:r>
              <a:rPr lang="en-US" dirty="0"/>
              <a:t>Natural-Instructions: Overview </a:t>
            </a:r>
          </a:p>
        </p:txBody>
      </p:sp>
      <p:sp>
        <p:nvSpPr>
          <p:cNvPr id="3" name="Content Placeholder 2">
            <a:extLst>
              <a:ext uri="{FF2B5EF4-FFF2-40B4-BE49-F238E27FC236}">
                <a16:creationId xmlns:a16="http://schemas.microsoft.com/office/drawing/2014/main" id="{41985BEE-ADB7-2449-B863-54AD9323B36D}"/>
              </a:ext>
            </a:extLst>
          </p:cNvPr>
          <p:cNvSpPr>
            <a:spLocks noGrp="1"/>
          </p:cNvSpPr>
          <p:nvPr>
            <p:ph idx="1"/>
          </p:nvPr>
        </p:nvSpPr>
        <p:spPr/>
        <p:txBody>
          <a:bodyPr/>
          <a:lstStyle/>
          <a:p>
            <a:r>
              <a:rPr lang="en-US" dirty="0"/>
              <a:t>Contains: </a:t>
            </a:r>
          </a:p>
          <a:p>
            <a:pPr lvl="1"/>
            <a:r>
              <a:rPr lang="en-US" dirty="0"/>
              <a:t>61 tasks and instructions</a:t>
            </a:r>
          </a:p>
          <a:p>
            <a:pPr lvl="1"/>
            <a:r>
              <a:rPr lang="en-US" dirty="0"/>
              <a:t>160k instances (input -&gt; outputs)</a:t>
            </a:r>
          </a:p>
          <a:p>
            <a:endParaRPr lang="en-US" dirty="0"/>
          </a:p>
          <a:p>
            <a:r>
              <a:rPr lang="en-US" dirty="0"/>
              <a:t>Use existing datasets and the instructions used to crowdsource them</a:t>
            </a:r>
          </a:p>
        </p:txBody>
      </p:sp>
      <p:sp>
        <p:nvSpPr>
          <p:cNvPr id="4" name="Slide Number Placeholder 3">
            <a:extLst>
              <a:ext uri="{FF2B5EF4-FFF2-40B4-BE49-F238E27FC236}">
                <a16:creationId xmlns:a16="http://schemas.microsoft.com/office/drawing/2014/main" id="{8FE71CC4-C70C-1941-BCAE-05FC92E7DC6E}"/>
              </a:ext>
            </a:extLst>
          </p:cNvPr>
          <p:cNvSpPr>
            <a:spLocks noGrp="1"/>
          </p:cNvSpPr>
          <p:nvPr>
            <p:ph type="sldNum" sz="quarter" idx="10"/>
          </p:nvPr>
        </p:nvSpPr>
        <p:spPr/>
        <p:txBody>
          <a:bodyPr/>
          <a:lstStyle/>
          <a:p>
            <a:pPr>
              <a:defRPr/>
            </a:pPr>
            <a:fld id="{0121240C-47AF-2F4D-83B3-CC3EDF50F794}" type="slidenum">
              <a:rPr lang="en-US" smtClean="0"/>
              <a:pPr>
                <a:defRPr/>
              </a:pPr>
              <a:t>33</a:t>
            </a:fld>
            <a:endParaRPr lang="en-US" dirty="0"/>
          </a:p>
        </p:txBody>
      </p:sp>
      <p:grpSp>
        <p:nvGrpSpPr>
          <p:cNvPr id="15" name="Group 14">
            <a:extLst>
              <a:ext uri="{FF2B5EF4-FFF2-40B4-BE49-F238E27FC236}">
                <a16:creationId xmlns:a16="http://schemas.microsoft.com/office/drawing/2014/main" id="{33586C8D-1FDF-E94A-A9B7-2700EBC9ED0E}"/>
              </a:ext>
            </a:extLst>
          </p:cNvPr>
          <p:cNvGrpSpPr/>
          <p:nvPr/>
        </p:nvGrpSpPr>
        <p:grpSpPr>
          <a:xfrm>
            <a:off x="2662012" y="4122163"/>
            <a:ext cx="9274305" cy="2008151"/>
            <a:chOff x="2662012" y="4122163"/>
            <a:chExt cx="9274305" cy="2008151"/>
          </a:xfrm>
        </p:grpSpPr>
        <p:pic>
          <p:nvPicPr>
            <p:cNvPr id="5" name="Google Shape;3836;p371">
              <a:extLst>
                <a:ext uri="{FF2B5EF4-FFF2-40B4-BE49-F238E27FC236}">
                  <a16:creationId xmlns:a16="http://schemas.microsoft.com/office/drawing/2014/main" id="{3CE06085-EF7B-0148-9029-E1A987B0EA25}"/>
                </a:ext>
              </a:extLst>
            </p:cNvPr>
            <p:cNvPicPr preferRelativeResize="0"/>
            <p:nvPr/>
          </p:nvPicPr>
          <p:blipFill rotWithShape="1">
            <a:blip r:embed="rId3">
              <a:alphaModFix/>
            </a:blip>
            <a:srcRect l="4806" r="9"/>
            <a:stretch/>
          </p:blipFill>
          <p:spPr>
            <a:xfrm>
              <a:off x="5011628" y="4502395"/>
              <a:ext cx="1431101" cy="1125068"/>
            </a:xfrm>
            <a:prstGeom prst="rect">
              <a:avLst/>
            </a:prstGeom>
            <a:noFill/>
            <a:ln>
              <a:noFill/>
            </a:ln>
          </p:spPr>
        </p:pic>
        <p:pic>
          <p:nvPicPr>
            <p:cNvPr id="6" name="Google Shape;3837;p371">
              <a:extLst>
                <a:ext uri="{FF2B5EF4-FFF2-40B4-BE49-F238E27FC236}">
                  <a16:creationId xmlns:a16="http://schemas.microsoft.com/office/drawing/2014/main" id="{A2B20AD6-48CD-8A4C-9D40-D32F2F2A867C}"/>
                </a:ext>
              </a:extLst>
            </p:cNvPr>
            <p:cNvPicPr preferRelativeResize="0"/>
            <p:nvPr/>
          </p:nvPicPr>
          <p:blipFill>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saturation sat="238000"/>
                      </a14:imgEffect>
                    </a14:imgLayer>
                  </a14:imgProps>
                </a:ext>
              </a:extLst>
            </a:blip>
            <a:stretch>
              <a:fillRect/>
            </a:stretch>
          </p:blipFill>
          <p:spPr>
            <a:xfrm>
              <a:off x="6540228" y="4491495"/>
              <a:ext cx="857900" cy="1124712"/>
            </a:xfrm>
            <a:prstGeom prst="rect">
              <a:avLst/>
            </a:prstGeom>
            <a:noFill/>
            <a:ln>
              <a:noFill/>
            </a:ln>
          </p:spPr>
        </p:pic>
        <p:cxnSp>
          <p:nvCxnSpPr>
            <p:cNvPr id="7" name="Google Shape;3839;p371">
              <a:extLst>
                <a:ext uri="{FF2B5EF4-FFF2-40B4-BE49-F238E27FC236}">
                  <a16:creationId xmlns:a16="http://schemas.microsoft.com/office/drawing/2014/main" id="{D542F6D1-7325-3641-A38E-BF83663E660B}"/>
                </a:ext>
              </a:extLst>
            </p:cNvPr>
            <p:cNvCxnSpPr>
              <a:stCxn id="9" idx="3"/>
              <a:endCxn id="5" idx="1"/>
            </p:cNvCxnSpPr>
            <p:nvPr/>
          </p:nvCxnSpPr>
          <p:spPr>
            <a:xfrm rot="10800000" flipH="1">
              <a:off x="3574180" y="5065061"/>
              <a:ext cx="1437600" cy="8000"/>
            </a:xfrm>
            <a:prstGeom prst="curvedConnector3">
              <a:avLst>
                <a:gd name="adj1" fmla="val 49995"/>
              </a:avLst>
            </a:prstGeom>
            <a:noFill/>
            <a:ln w="9525" cap="flat" cmpd="sng">
              <a:solidFill>
                <a:schemeClr val="dk2"/>
              </a:solidFill>
              <a:prstDash val="solid"/>
              <a:round/>
              <a:headEnd type="none" w="med" len="med"/>
              <a:tailEnd type="stealth" w="med" len="med"/>
            </a:ln>
          </p:spPr>
        </p:cxnSp>
        <p:cxnSp>
          <p:nvCxnSpPr>
            <p:cNvPr id="8" name="Google Shape;3841;p371">
              <a:extLst>
                <a:ext uri="{FF2B5EF4-FFF2-40B4-BE49-F238E27FC236}">
                  <a16:creationId xmlns:a16="http://schemas.microsoft.com/office/drawing/2014/main" id="{A037CED5-7461-AE46-85C0-4DB4A4D0EBEC}"/>
                </a:ext>
              </a:extLst>
            </p:cNvPr>
            <p:cNvCxnSpPr>
              <a:stCxn id="6" idx="3"/>
              <a:endCxn id="10" idx="1"/>
            </p:cNvCxnSpPr>
            <p:nvPr/>
          </p:nvCxnSpPr>
          <p:spPr>
            <a:xfrm>
              <a:off x="7398128" y="5053851"/>
              <a:ext cx="1165033" cy="182"/>
            </a:xfrm>
            <a:prstGeom prst="curvedConnector3">
              <a:avLst>
                <a:gd name="adj1" fmla="val 50000"/>
              </a:avLst>
            </a:prstGeom>
            <a:noFill/>
            <a:ln w="9525" cap="flat" cmpd="sng">
              <a:solidFill>
                <a:schemeClr val="dk2"/>
              </a:solidFill>
              <a:prstDash val="solid"/>
              <a:round/>
              <a:headEnd type="none" w="med" len="med"/>
              <a:tailEnd type="stealth" w="med" len="med"/>
            </a:ln>
          </p:spPr>
        </p:cxnSp>
        <p:sp>
          <p:nvSpPr>
            <p:cNvPr id="9" name="Google Shape;3840;p371">
              <a:extLst>
                <a:ext uri="{FF2B5EF4-FFF2-40B4-BE49-F238E27FC236}">
                  <a16:creationId xmlns:a16="http://schemas.microsoft.com/office/drawing/2014/main" id="{D6653814-B702-7D4D-880A-A2138472D97F}"/>
                </a:ext>
              </a:extLst>
            </p:cNvPr>
            <p:cNvSpPr/>
            <p:nvPr/>
          </p:nvSpPr>
          <p:spPr>
            <a:xfrm>
              <a:off x="2662012" y="4735993"/>
              <a:ext cx="912168" cy="674136"/>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600" i="1">
                  <a:latin typeface="Lato"/>
                  <a:ea typeface="Lato"/>
                  <a:cs typeface="Lato"/>
                  <a:sym typeface="Lato"/>
                </a:rPr>
                <a:t>Input</a:t>
              </a:r>
              <a:endParaRPr sz="1600" i="1">
                <a:latin typeface="Lato"/>
                <a:ea typeface="Lato"/>
                <a:cs typeface="Lato"/>
                <a:sym typeface="Lato"/>
              </a:endParaRPr>
            </a:p>
          </p:txBody>
        </p:sp>
        <p:sp>
          <p:nvSpPr>
            <p:cNvPr id="10" name="Google Shape;3842;p371">
              <a:extLst>
                <a:ext uri="{FF2B5EF4-FFF2-40B4-BE49-F238E27FC236}">
                  <a16:creationId xmlns:a16="http://schemas.microsoft.com/office/drawing/2014/main" id="{10BE8F5B-285B-AB4F-82C4-577030A14FF8}"/>
                </a:ext>
              </a:extLst>
            </p:cNvPr>
            <p:cNvSpPr/>
            <p:nvPr/>
          </p:nvSpPr>
          <p:spPr>
            <a:xfrm>
              <a:off x="8563161" y="4690361"/>
              <a:ext cx="990720" cy="727344"/>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533" i="1">
                  <a:latin typeface="Lato"/>
                  <a:ea typeface="Lato"/>
                  <a:cs typeface="Lato"/>
                  <a:sym typeface="Lato"/>
                </a:rPr>
                <a:t>Output</a:t>
              </a:r>
              <a:endParaRPr sz="1533" i="1">
                <a:latin typeface="Lato"/>
                <a:ea typeface="Lato"/>
                <a:cs typeface="Lato"/>
                <a:sym typeface="Lato"/>
              </a:endParaRPr>
            </a:p>
          </p:txBody>
        </p:sp>
        <p:sp>
          <p:nvSpPr>
            <p:cNvPr id="11" name="Google Shape;3858;p371">
              <a:extLst>
                <a:ext uri="{FF2B5EF4-FFF2-40B4-BE49-F238E27FC236}">
                  <a16:creationId xmlns:a16="http://schemas.microsoft.com/office/drawing/2014/main" id="{FA9FD29E-217A-6A4A-B728-6BAC7F78DB2A}"/>
                </a:ext>
              </a:extLst>
            </p:cNvPr>
            <p:cNvSpPr txBox="1"/>
            <p:nvPr/>
          </p:nvSpPr>
          <p:spPr>
            <a:xfrm>
              <a:off x="4618000" y="5679012"/>
              <a:ext cx="2956000" cy="4513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333" dirty="0">
                  <a:latin typeface="Lato"/>
                  <a:ea typeface="Lato"/>
                  <a:cs typeface="Lato"/>
                  <a:sym typeface="Lato"/>
                </a:rPr>
                <a:t>A typical data construction pipeline</a:t>
              </a:r>
              <a:endParaRPr sz="1733" dirty="0">
                <a:latin typeface="Lato"/>
                <a:ea typeface="Lato"/>
                <a:cs typeface="Lato"/>
                <a:sym typeface="Lato"/>
              </a:endParaRPr>
            </a:p>
          </p:txBody>
        </p:sp>
        <p:sp>
          <p:nvSpPr>
            <p:cNvPr id="14" name="Rectangle 13">
              <a:extLst>
                <a:ext uri="{FF2B5EF4-FFF2-40B4-BE49-F238E27FC236}">
                  <a16:creationId xmlns:a16="http://schemas.microsoft.com/office/drawing/2014/main" id="{BB328014-83E3-B74B-98F0-85834D002FB7}"/>
                </a:ext>
              </a:extLst>
            </p:cNvPr>
            <p:cNvSpPr/>
            <p:nvPr/>
          </p:nvSpPr>
          <p:spPr>
            <a:xfrm>
              <a:off x="9882613" y="4122163"/>
              <a:ext cx="2053704" cy="369332"/>
            </a:xfrm>
            <a:prstGeom prst="rect">
              <a:avLst/>
            </a:prstGeom>
          </p:spPr>
          <p:txBody>
            <a:bodyPr wrap="none">
              <a:spAutoFit/>
            </a:bodyPr>
            <a:lstStyle/>
            <a:p>
              <a:r>
                <a:rPr lang="en-US" dirty="0">
                  <a:solidFill>
                    <a:srgbClr val="666666"/>
                  </a:solidFill>
                  <a:highlight>
                    <a:schemeClr val="lt1"/>
                  </a:highlight>
                  <a:ea typeface="Lato"/>
                  <a:cs typeface="Lato"/>
                  <a:sym typeface="Lato"/>
                </a:rPr>
                <a:t>(Efrat &amp; Levy, 2020)</a:t>
              </a:r>
              <a:endParaRPr lang="en-US" dirty="0"/>
            </a:p>
          </p:txBody>
        </p:sp>
      </p:grpSp>
    </p:spTree>
    <p:extLst>
      <p:ext uri="{BB962C8B-B14F-4D97-AF65-F5344CB8AC3E}">
        <p14:creationId xmlns:p14="http://schemas.microsoft.com/office/powerpoint/2010/main" val="235674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93B2-86EB-6549-954C-48E1BA26C5CE}"/>
              </a:ext>
            </a:extLst>
          </p:cNvPr>
          <p:cNvSpPr>
            <a:spLocks noGrp="1"/>
          </p:cNvSpPr>
          <p:nvPr>
            <p:ph type="title"/>
          </p:nvPr>
        </p:nvSpPr>
        <p:spPr/>
        <p:txBody>
          <a:bodyPr/>
          <a:lstStyle/>
          <a:p>
            <a:r>
              <a:rPr lang="en-US" dirty="0"/>
              <a:t>Natural-Instructions: Construction (1)</a:t>
            </a:r>
          </a:p>
        </p:txBody>
      </p:sp>
      <p:sp>
        <p:nvSpPr>
          <p:cNvPr id="3" name="Content Placeholder 2">
            <a:extLst>
              <a:ext uri="{FF2B5EF4-FFF2-40B4-BE49-F238E27FC236}">
                <a16:creationId xmlns:a16="http://schemas.microsoft.com/office/drawing/2014/main" id="{F8B6ECA9-BFF4-184A-A1E1-2C3691FC65B9}"/>
              </a:ext>
            </a:extLst>
          </p:cNvPr>
          <p:cNvSpPr>
            <a:spLocks noGrp="1"/>
          </p:cNvSpPr>
          <p:nvPr>
            <p:ph idx="1"/>
          </p:nvPr>
        </p:nvSpPr>
        <p:spPr>
          <a:xfrm>
            <a:off x="838200" y="1825625"/>
            <a:ext cx="8230386" cy="4351338"/>
          </a:xfrm>
        </p:spPr>
        <p:txBody>
          <a:bodyPr/>
          <a:lstStyle/>
          <a:p>
            <a:pPr marL="609585" indent="-457189">
              <a:lnSpc>
                <a:spcPct val="115000"/>
              </a:lnSpc>
              <a:spcBef>
                <a:spcPts val="0"/>
              </a:spcBef>
              <a:spcAft>
                <a:spcPts val="0"/>
              </a:spcAft>
              <a:buClr>
                <a:srgbClr val="000000"/>
              </a:buClr>
              <a:buSzPts val="1800"/>
              <a:buFont typeface="Lato"/>
              <a:buChar char="●"/>
            </a:pPr>
            <a:r>
              <a:rPr lang="en-US" sz="2400" dirty="0">
                <a:solidFill>
                  <a:schemeClr val="dk1"/>
                </a:solidFill>
                <a:latin typeface="Corbel" panose="020B0503020204020204" pitchFamily="34" charset="0"/>
                <a:ea typeface="Lato"/>
                <a:cs typeface="Lato"/>
                <a:sym typeface="Lato"/>
              </a:rPr>
              <a:t>Contacted dataset authors to access their </a:t>
            </a:r>
            <a:r>
              <a:rPr lang="en-US" sz="2400" dirty="0">
                <a:latin typeface="Corbel" panose="020B0503020204020204" pitchFamily="34" charset="0"/>
                <a:ea typeface="Lato"/>
                <a:cs typeface="Lato"/>
                <a:sym typeface="Lato"/>
              </a:rPr>
              <a:t>crowdsourcing instructions and the associated annotations</a:t>
            </a:r>
            <a:endParaRPr lang="en-US" dirty="0">
              <a:latin typeface="Corbel" panose="020B0503020204020204" pitchFamily="34" charset="0"/>
              <a:ea typeface="Lato"/>
              <a:cs typeface="Lato"/>
              <a:sym typeface="Lato"/>
            </a:endParaRPr>
          </a:p>
          <a:p>
            <a:pPr marL="1253047" lvl="1" indent="-457200">
              <a:lnSpc>
                <a:spcPct val="115000"/>
              </a:lnSpc>
              <a:spcBef>
                <a:spcPts val="0"/>
              </a:spcBef>
              <a:spcAft>
                <a:spcPts val="0"/>
              </a:spcAft>
              <a:buClr>
                <a:srgbClr val="434343"/>
              </a:buClr>
              <a:buSzPts val="1400"/>
              <a:buFont typeface="+mj-lt"/>
              <a:buAutoNum type="arabicPeriod"/>
            </a:pPr>
            <a:r>
              <a:rPr lang="en-US" sz="2000" dirty="0" err="1">
                <a:latin typeface="Corbel" panose="020B0503020204020204" pitchFamily="34" charset="0"/>
                <a:ea typeface="Lato"/>
                <a:cs typeface="Lato"/>
                <a:sym typeface="Lato"/>
              </a:rPr>
              <a:t>CosmosQA</a:t>
            </a:r>
            <a:r>
              <a:rPr lang="en-US" sz="2000" dirty="0">
                <a:solidFill>
                  <a:schemeClr val="bg1">
                    <a:lumMod val="50000"/>
                  </a:schemeClr>
                </a:solidFill>
                <a:latin typeface="Corbel" panose="020B0503020204020204" pitchFamily="34" charset="0"/>
                <a:ea typeface="Lato"/>
                <a:cs typeface="Lato"/>
                <a:sym typeface="Lato"/>
              </a:rPr>
              <a:t> </a:t>
            </a:r>
            <a:r>
              <a:rPr lang="en-US" sz="1400" dirty="0">
                <a:solidFill>
                  <a:schemeClr val="bg1">
                    <a:lumMod val="50000"/>
                  </a:schemeClr>
                </a:solidFill>
                <a:latin typeface="Corbel" panose="020B0503020204020204" pitchFamily="34" charset="0"/>
                <a:ea typeface="Lato"/>
                <a:cs typeface="Lato"/>
                <a:sym typeface="Lato"/>
              </a:rPr>
              <a:t>[Huang et al. 2019]</a:t>
            </a:r>
          </a:p>
          <a:p>
            <a:pPr marL="1253047" lvl="1" indent="-457200">
              <a:lnSpc>
                <a:spcPct val="115000"/>
              </a:lnSpc>
              <a:spcBef>
                <a:spcPts val="0"/>
              </a:spcBef>
              <a:spcAft>
                <a:spcPts val="0"/>
              </a:spcAft>
              <a:buClr>
                <a:srgbClr val="434343"/>
              </a:buClr>
              <a:buSzPts val="1400"/>
              <a:buFont typeface="+mj-lt"/>
              <a:buAutoNum type="arabicPeriod"/>
            </a:pPr>
            <a:r>
              <a:rPr lang="en-US" sz="2000" dirty="0">
                <a:latin typeface="Corbel" panose="020B0503020204020204" pitchFamily="34" charset="0"/>
                <a:ea typeface="Lato"/>
                <a:cs typeface="Lato"/>
                <a:sym typeface="Lato"/>
              </a:rPr>
              <a:t>DROP </a:t>
            </a:r>
            <a:r>
              <a:rPr lang="en-US" sz="1400" dirty="0">
                <a:solidFill>
                  <a:schemeClr val="bg1">
                    <a:lumMod val="50000"/>
                  </a:schemeClr>
                </a:solidFill>
                <a:latin typeface="Corbel" panose="020B0503020204020204" pitchFamily="34" charset="0"/>
                <a:ea typeface="Lato"/>
                <a:cs typeface="Lato"/>
                <a:sym typeface="Lato"/>
              </a:rPr>
              <a:t>[</a:t>
            </a:r>
            <a:r>
              <a:rPr lang="en-US" sz="1400" dirty="0" err="1">
                <a:solidFill>
                  <a:schemeClr val="bg1">
                    <a:lumMod val="50000"/>
                  </a:schemeClr>
                </a:solidFill>
                <a:latin typeface="Corbel" panose="020B0503020204020204" pitchFamily="34" charset="0"/>
                <a:ea typeface="Lato"/>
                <a:cs typeface="Lato"/>
                <a:sym typeface="Lato"/>
              </a:rPr>
              <a:t>Dua</a:t>
            </a:r>
            <a:r>
              <a:rPr lang="en-US" sz="1400" dirty="0">
                <a:solidFill>
                  <a:schemeClr val="bg1">
                    <a:lumMod val="50000"/>
                  </a:schemeClr>
                </a:solidFill>
                <a:latin typeface="Corbel" panose="020B0503020204020204" pitchFamily="34" charset="0"/>
                <a:ea typeface="Lato"/>
                <a:cs typeface="Lato"/>
                <a:sym typeface="Lato"/>
              </a:rPr>
              <a:t> et al. 2019]</a:t>
            </a:r>
          </a:p>
          <a:p>
            <a:pPr marL="1253047" lvl="1" indent="-457200">
              <a:lnSpc>
                <a:spcPct val="115000"/>
              </a:lnSpc>
              <a:spcBef>
                <a:spcPts val="0"/>
              </a:spcBef>
              <a:spcAft>
                <a:spcPts val="0"/>
              </a:spcAft>
              <a:buClr>
                <a:srgbClr val="434343"/>
              </a:buClr>
              <a:buSzPts val="1400"/>
              <a:buFont typeface="+mj-lt"/>
              <a:buAutoNum type="arabicPeriod"/>
            </a:pPr>
            <a:r>
              <a:rPr lang="en-US" sz="2000" dirty="0">
                <a:latin typeface="Corbel" panose="020B0503020204020204" pitchFamily="34" charset="0"/>
                <a:ea typeface="Lato"/>
                <a:cs typeface="Lato"/>
                <a:sym typeface="Lato"/>
              </a:rPr>
              <a:t>Essential-Terms </a:t>
            </a:r>
            <a:r>
              <a:rPr lang="en-US" sz="1400" dirty="0">
                <a:solidFill>
                  <a:schemeClr val="bg1">
                    <a:lumMod val="50000"/>
                  </a:schemeClr>
                </a:solidFill>
                <a:latin typeface="Corbel" panose="020B0503020204020204" pitchFamily="34" charset="0"/>
                <a:ea typeface="Lato"/>
                <a:cs typeface="Lato"/>
                <a:sym typeface="Lato"/>
              </a:rPr>
              <a:t>[</a:t>
            </a:r>
            <a:r>
              <a:rPr lang="en-US" sz="1400" dirty="0" err="1">
                <a:solidFill>
                  <a:schemeClr val="bg1">
                    <a:lumMod val="50000"/>
                  </a:schemeClr>
                </a:solidFill>
                <a:latin typeface="Corbel" panose="020B0503020204020204" pitchFamily="34" charset="0"/>
                <a:ea typeface="Lato"/>
                <a:cs typeface="Lato"/>
                <a:sym typeface="Lato"/>
              </a:rPr>
              <a:t>Khashabi</a:t>
            </a:r>
            <a:r>
              <a:rPr lang="en-US" sz="1400" dirty="0">
                <a:solidFill>
                  <a:schemeClr val="bg1">
                    <a:lumMod val="50000"/>
                  </a:schemeClr>
                </a:solidFill>
                <a:latin typeface="Corbel" panose="020B0503020204020204" pitchFamily="34" charset="0"/>
                <a:ea typeface="Lato"/>
                <a:cs typeface="Lato"/>
                <a:sym typeface="Lato"/>
              </a:rPr>
              <a:t> et al. 2017]</a:t>
            </a:r>
          </a:p>
          <a:p>
            <a:pPr marL="1253047" lvl="1" indent="-457200">
              <a:lnSpc>
                <a:spcPct val="115000"/>
              </a:lnSpc>
              <a:spcBef>
                <a:spcPts val="0"/>
              </a:spcBef>
              <a:spcAft>
                <a:spcPts val="0"/>
              </a:spcAft>
              <a:buClr>
                <a:srgbClr val="434343"/>
              </a:buClr>
              <a:buSzPts val="1400"/>
              <a:buFont typeface="+mj-lt"/>
              <a:buAutoNum type="arabicPeriod"/>
            </a:pPr>
            <a:r>
              <a:rPr lang="en-US" sz="2000" dirty="0">
                <a:latin typeface="Corbel" panose="020B0503020204020204" pitchFamily="34" charset="0"/>
                <a:ea typeface="Lato"/>
                <a:cs typeface="Lato"/>
                <a:sym typeface="Lato"/>
              </a:rPr>
              <a:t>MCTACO </a:t>
            </a:r>
            <a:r>
              <a:rPr lang="en-US" sz="1400" dirty="0">
                <a:solidFill>
                  <a:schemeClr val="bg1">
                    <a:lumMod val="50000"/>
                  </a:schemeClr>
                </a:solidFill>
                <a:latin typeface="Corbel" panose="020B0503020204020204" pitchFamily="34" charset="0"/>
                <a:ea typeface="Lato"/>
                <a:cs typeface="Lato"/>
                <a:sym typeface="Lato"/>
              </a:rPr>
              <a:t>[Zhou et al. 2019] </a:t>
            </a:r>
          </a:p>
          <a:p>
            <a:pPr marL="1253047" lvl="1" indent="-457200">
              <a:lnSpc>
                <a:spcPct val="115000"/>
              </a:lnSpc>
              <a:spcBef>
                <a:spcPts val="0"/>
              </a:spcBef>
              <a:spcAft>
                <a:spcPts val="0"/>
              </a:spcAft>
              <a:buClr>
                <a:srgbClr val="434343"/>
              </a:buClr>
              <a:buSzPts val="1400"/>
              <a:buFont typeface="+mj-lt"/>
              <a:buAutoNum type="arabicPeriod"/>
            </a:pPr>
            <a:r>
              <a:rPr lang="en-US" sz="2000" dirty="0" err="1">
                <a:latin typeface="Corbel" panose="020B0503020204020204" pitchFamily="34" charset="0"/>
                <a:ea typeface="Lato"/>
                <a:cs typeface="Lato"/>
                <a:sym typeface="Lato"/>
              </a:rPr>
              <a:t>MultiRC</a:t>
            </a:r>
            <a:r>
              <a:rPr lang="en-US" sz="2000" dirty="0">
                <a:latin typeface="Corbel" panose="020B0503020204020204" pitchFamily="34" charset="0"/>
                <a:ea typeface="Lato"/>
                <a:cs typeface="Lato"/>
                <a:sym typeface="Lato"/>
              </a:rPr>
              <a:t> </a:t>
            </a:r>
            <a:r>
              <a:rPr lang="en-US" sz="1400" dirty="0">
                <a:solidFill>
                  <a:schemeClr val="bg1">
                    <a:lumMod val="50000"/>
                  </a:schemeClr>
                </a:solidFill>
                <a:latin typeface="Corbel" panose="020B0503020204020204" pitchFamily="34" charset="0"/>
                <a:ea typeface="Lato"/>
                <a:cs typeface="Lato"/>
                <a:sym typeface="Lato"/>
              </a:rPr>
              <a:t>[</a:t>
            </a:r>
            <a:r>
              <a:rPr lang="en-US" sz="1400" dirty="0" err="1">
                <a:solidFill>
                  <a:schemeClr val="bg1">
                    <a:lumMod val="50000"/>
                  </a:schemeClr>
                </a:solidFill>
                <a:latin typeface="Corbel" panose="020B0503020204020204" pitchFamily="34" charset="0"/>
                <a:ea typeface="Lato"/>
                <a:cs typeface="Lato"/>
                <a:sym typeface="Lato"/>
              </a:rPr>
              <a:t>Khashabi</a:t>
            </a:r>
            <a:r>
              <a:rPr lang="en-US" sz="1400" dirty="0">
                <a:solidFill>
                  <a:schemeClr val="bg1">
                    <a:lumMod val="50000"/>
                  </a:schemeClr>
                </a:solidFill>
                <a:latin typeface="Corbel" panose="020B0503020204020204" pitchFamily="34" charset="0"/>
                <a:ea typeface="Lato"/>
                <a:cs typeface="Lato"/>
                <a:sym typeface="Lato"/>
              </a:rPr>
              <a:t> et al. 2018]</a:t>
            </a:r>
          </a:p>
          <a:p>
            <a:pPr marL="1253047" lvl="1" indent="-457200">
              <a:lnSpc>
                <a:spcPct val="115000"/>
              </a:lnSpc>
              <a:spcBef>
                <a:spcPts val="0"/>
              </a:spcBef>
              <a:spcAft>
                <a:spcPts val="0"/>
              </a:spcAft>
              <a:buClr>
                <a:srgbClr val="434343"/>
              </a:buClr>
              <a:buSzPts val="1400"/>
              <a:buFont typeface="+mj-lt"/>
              <a:buAutoNum type="arabicPeriod"/>
            </a:pPr>
            <a:r>
              <a:rPr lang="en-US" sz="2000" dirty="0">
                <a:latin typeface="Corbel" panose="020B0503020204020204" pitchFamily="34" charset="0"/>
                <a:ea typeface="Lato"/>
                <a:cs typeface="Lato"/>
                <a:sym typeface="Lato"/>
              </a:rPr>
              <a:t>QASC </a:t>
            </a:r>
            <a:r>
              <a:rPr lang="en-US" sz="1400" dirty="0">
                <a:solidFill>
                  <a:schemeClr val="bg1">
                    <a:lumMod val="50000"/>
                  </a:schemeClr>
                </a:solidFill>
                <a:latin typeface="Corbel" panose="020B0503020204020204" pitchFamily="34" charset="0"/>
                <a:ea typeface="Lato"/>
                <a:cs typeface="Lato"/>
                <a:sym typeface="Lato"/>
              </a:rPr>
              <a:t>[</a:t>
            </a:r>
            <a:r>
              <a:rPr lang="en-US" sz="1400" dirty="0" err="1">
                <a:solidFill>
                  <a:schemeClr val="bg1">
                    <a:lumMod val="50000"/>
                  </a:schemeClr>
                </a:solidFill>
                <a:latin typeface="Corbel" panose="020B0503020204020204" pitchFamily="34" charset="0"/>
                <a:ea typeface="Lato"/>
                <a:cs typeface="Lato"/>
                <a:sym typeface="Lato"/>
              </a:rPr>
              <a:t>Khot</a:t>
            </a:r>
            <a:r>
              <a:rPr lang="en-US" sz="1400" dirty="0">
                <a:solidFill>
                  <a:schemeClr val="bg1">
                    <a:lumMod val="50000"/>
                  </a:schemeClr>
                </a:solidFill>
                <a:latin typeface="Corbel" panose="020B0503020204020204" pitchFamily="34" charset="0"/>
                <a:ea typeface="Lato"/>
                <a:cs typeface="Lato"/>
                <a:sym typeface="Lato"/>
              </a:rPr>
              <a:t> et al. 2020]</a:t>
            </a:r>
          </a:p>
          <a:p>
            <a:pPr marL="1253047" lvl="1" indent="-457200">
              <a:lnSpc>
                <a:spcPct val="115000"/>
              </a:lnSpc>
              <a:spcBef>
                <a:spcPts val="0"/>
              </a:spcBef>
              <a:spcAft>
                <a:spcPts val="0"/>
              </a:spcAft>
              <a:buClr>
                <a:srgbClr val="434343"/>
              </a:buClr>
              <a:buSzPts val="1400"/>
              <a:buFont typeface="+mj-lt"/>
              <a:buAutoNum type="arabicPeriod"/>
            </a:pPr>
            <a:r>
              <a:rPr lang="en-US" sz="2000" dirty="0" err="1">
                <a:latin typeface="Corbel" panose="020B0503020204020204" pitchFamily="34" charset="0"/>
                <a:ea typeface="Lato"/>
                <a:cs typeface="Lato"/>
                <a:sym typeface="Lato"/>
              </a:rPr>
              <a:t>Quoref</a:t>
            </a:r>
            <a:r>
              <a:rPr lang="en-US" sz="2000" dirty="0">
                <a:latin typeface="Corbel" panose="020B0503020204020204" pitchFamily="34" charset="0"/>
                <a:ea typeface="Lato"/>
                <a:cs typeface="Lato"/>
                <a:sym typeface="Lato"/>
              </a:rPr>
              <a:t> </a:t>
            </a:r>
            <a:r>
              <a:rPr lang="en-US" sz="1400" dirty="0">
                <a:solidFill>
                  <a:schemeClr val="bg1">
                    <a:lumMod val="50000"/>
                  </a:schemeClr>
                </a:solidFill>
                <a:latin typeface="Corbel" panose="020B0503020204020204" pitchFamily="34" charset="0"/>
                <a:ea typeface="Lato"/>
                <a:cs typeface="Lato"/>
                <a:sym typeface="Lato"/>
              </a:rPr>
              <a:t>[</a:t>
            </a:r>
            <a:r>
              <a:rPr lang="en-US" sz="1400" dirty="0" err="1">
                <a:solidFill>
                  <a:schemeClr val="bg1">
                    <a:lumMod val="50000"/>
                  </a:schemeClr>
                </a:solidFill>
                <a:latin typeface="Corbel" panose="020B0503020204020204" pitchFamily="34" charset="0"/>
                <a:ea typeface="Lato"/>
                <a:cs typeface="Lato"/>
                <a:sym typeface="Lato"/>
              </a:rPr>
              <a:t>Dasigi</a:t>
            </a:r>
            <a:r>
              <a:rPr lang="en-US" sz="1400" dirty="0">
                <a:solidFill>
                  <a:schemeClr val="bg1">
                    <a:lumMod val="50000"/>
                  </a:schemeClr>
                </a:solidFill>
                <a:latin typeface="Corbel" panose="020B0503020204020204" pitchFamily="34" charset="0"/>
                <a:ea typeface="Lato"/>
                <a:cs typeface="Lato"/>
                <a:sym typeface="Lato"/>
              </a:rPr>
              <a:t> et al. 2019] </a:t>
            </a:r>
          </a:p>
          <a:p>
            <a:pPr marL="1253047" lvl="1" indent="-457200">
              <a:lnSpc>
                <a:spcPct val="115000"/>
              </a:lnSpc>
              <a:spcBef>
                <a:spcPts val="0"/>
              </a:spcBef>
              <a:spcAft>
                <a:spcPts val="0"/>
              </a:spcAft>
              <a:buClr>
                <a:srgbClr val="434343"/>
              </a:buClr>
              <a:buSzPts val="1400"/>
              <a:buFont typeface="+mj-lt"/>
              <a:buAutoNum type="arabicPeriod"/>
            </a:pPr>
            <a:r>
              <a:rPr lang="en-US" sz="2000" dirty="0">
                <a:latin typeface="Corbel" panose="020B0503020204020204" pitchFamily="34" charset="0"/>
                <a:ea typeface="Lato"/>
                <a:cs typeface="Lato"/>
                <a:sym typeface="Lato"/>
              </a:rPr>
              <a:t>ROPES </a:t>
            </a:r>
            <a:r>
              <a:rPr lang="en-US" sz="1400" dirty="0">
                <a:solidFill>
                  <a:schemeClr val="bg1">
                    <a:lumMod val="50000"/>
                  </a:schemeClr>
                </a:solidFill>
                <a:latin typeface="Corbel" panose="020B0503020204020204" pitchFamily="34" charset="0"/>
                <a:ea typeface="Lato"/>
                <a:cs typeface="Lato"/>
                <a:sym typeface="Lato"/>
              </a:rPr>
              <a:t>[Lin et al. 2019]</a:t>
            </a:r>
          </a:p>
          <a:p>
            <a:pPr marL="1253047" lvl="1" indent="-457200">
              <a:lnSpc>
                <a:spcPct val="115000"/>
              </a:lnSpc>
              <a:spcBef>
                <a:spcPts val="0"/>
              </a:spcBef>
              <a:spcAft>
                <a:spcPts val="0"/>
              </a:spcAft>
              <a:buClr>
                <a:srgbClr val="434343"/>
              </a:buClr>
              <a:buSzPts val="1400"/>
              <a:buFont typeface="+mj-lt"/>
              <a:buAutoNum type="arabicPeriod"/>
            </a:pPr>
            <a:r>
              <a:rPr lang="en-US" sz="2000" dirty="0" err="1">
                <a:latin typeface="Corbel" panose="020B0503020204020204" pitchFamily="34" charset="0"/>
                <a:ea typeface="Lato"/>
                <a:cs typeface="Lato"/>
                <a:sym typeface="Lato"/>
              </a:rPr>
              <a:t>Winogrande</a:t>
            </a:r>
            <a:r>
              <a:rPr lang="en-US" sz="2000" dirty="0">
                <a:latin typeface="Corbel" panose="020B0503020204020204" pitchFamily="34" charset="0"/>
                <a:ea typeface="Lato"/>
                <a:cs typeface="Lato"/>
                <a:sym typeface="Lato"/>
              </a:rPr>
              <a:t> </a:t>
            </a:r>
            <a:r>
              <a:rPr lang="en-US" sz="1400" dirty="0">
                <a:solidFill>
                  <a:schemeClr val="bg1">
                    <a:lumMod val="50000"/>
                  </a:schemeClr>
                </a:solidFill>
                <a:latin typeface="Corbel" panose="020B0503020204020204" pitchFamily="34" charset="0"/>
                <a:ea typeface="Lato"/>
                <a:cs typeface="Lato"/>
                <a:sym typeface="Lato"/>
              </a:rPr>
              <a:t>[</a:t>
            </a:r>
            <a:r>
              <a:rPr lang="en-US" sz="1400" dirty="0" err="1">
                <a:solidFill>
                  <a:schemeClr val="bg1">
                    <a:lumMod val="50000"/>
                  </a:schemeClr>
                </a:solidFill>
                <a:latin typeface="Corbel" panose="020B0503020204020204" pitchFamily="34" charset="0"/>
                <a:ea typeface="Lato"/>
                <a:cs typeface="Lato"/>
                <a:sym typeface="Lato"/>
              </a:rPr>
              <a:t>Sakaguchi</a:t>
            </a:r>
            <a:r>
              <a:rPr lang="en-US" sz="1400" dirty="0">
                <a:solidFill>
                  <a:schemeClr val="bg1">
                    <a:lumMod val="50000"/>
                  </a:schemeClr>
                </a:solidFill>
                <a:latin typeface="Corbel" panose="020B0503020204020204" pitchFamily="34" charset="0"/>
                <a:ea typeface="Lato"/>
                <a:cs typeface="Lato"/>
                <a:sym typeface="Lato"/>
              </a:rPr>
              <a:t> et al. 2020]</a:t>
            </a:r>
            <a:endParaRPr lang="en-US" sz="1400" dirty="0">
              <a:solidFill>
                <a:schemeClr val="bg1">
                  <a:lumMod val="50000"/>
                </a:schemeClr>
              </a:solidFill>
              <a:latin typeface="Corbel" panose="020B0503020204020204" pitchFamily="34" charset="0"/>
            </a:endParaRPr>
          </a:p>
        </p:txBody>
      </p:sp>
      <p:sp>
        <p:nvSpPr>
          <p:cNvPr id="4" name="Slide Number Placeholder 3">
            <a:extLst>
              <a:ext uri="{FF2B5EF4-FFF2-40B4-BE49-F238E27FC236}">
                <a16:creationId xmlns:a16="http://schemas.microsoft.com/office/drawing/2014/main" id="{C8CBF774-98F1-BA4B-A2EF-A7B6E0D679F7}"/>
              </a:ext>
            </a:extLst>
          </p:cNvPr>
          <p:cNvSpPr>
            <a:spLocks noGrp="1"/>
          </p:cNvSpPr>
          <p:nvPr>
            <p:ph type="sldNum" sz="quarter" idx="10"/>
          </p:nvPr>
        </p:nvSpPr>
        <p:spPr/>
        <p:txBody>
          <a:bodyPr/>
          <a:lstStyle/>
          <a:p>
            <a:pPr>
              <a:defRPr/>
            </a:pPr>
            <a:fld id="{0121240C-47AF-2F4D-83B3-CC3EDF50F794}" type="slidenum">
              <a:rPr lang="en-US" smtClean="0"/>
              <a:pPr>
                <a:defRPr/>
              </a:pPr>
              <a:t>34</a:t>
            </a:fld>
            <a:endParaRPr lang="en-US" dirty="0"/>
          </a:p>
        </p:txBody>
      </p:sp>
      <p:sp>
        <p:nvSpPr>
          <p:cNvPr id="6" name="Down Arrow Callout 5">
            <a:extLst>
              <a:ext uri="{FF2B5EF4-FFF2-40B4-BE49-F238E27FC236}">
                <a16:creationId xmlns:a16="http://schemas.microsoft.com/office/drawing/2014/main" id="{E3C62E2F-ED0E-F34E-BF12-D5F4B96CA1CA}"/>
              </a:ext>
            </a:extLst>
          </p:cNvPr>
          <p:cNvSpPr/>
          <p:nvPr/>
        </p:nvSpPr>
        <p:spPr>
          <a:xfrm>
            <a:off x="9068586" y="1674795"/>
            <a:ext cx="2671705" cy="1071579"/>
          </a:xfrm>
          <a:prstGeom prst="downArrowCallout">
            <a:avLst>
              <a:gd name="adj1" fmla="val 25000"/>
              <a:gd name="adj2" fmla="val 25000"/>
              <a:gd name="adj3" fmla="val 15987"/>
              <a:gd name="adj4" fmla="val 702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collecting existing datasets </a:t>
            </a:r>
          </a:p>
        </p:txBody>
      </p:sp>
      <p:sp>
        <p:nvSpPr>
          <p:cNvPr id="10" name="Down Arrow Callout 9">
            <a:extLst>
              <a:ext uri="{FF2B5EF4-FFF2-40B4-BE49-F238E27FC236}">
                <a16:creationId xmlns:a16="http://schemas.microsoft.com/office/drawing/2014/main" id="{CB106FD2-3A0D-984C-A7FB-70164514FA21}"/>
              </a:ext>
            </a:extLst>
          </p:cNvPr>
          <p:cNvSpPr/>
          <p:nvPr/>
        </p:nvSpPr>
        <p:spPr>
          <a:xfrm>
            <a:off x="9068586" y="2816965"/>
            <a:ext cx="2671705" cy="1071579"/>
          </a:xfrm>
          <a:prstGeom prst="downArrowCallout">
            <a:avLst>
              <a:gd name="adj1" fmla="val 25000"/>
              <a:gd name="adj2" fmla="val 25000"/>
              <a:gd name="adj3" fmla="val 15987"/>
              <a:gd name="adj4" fmla="val 70282"/>
            </a:avLst>
          </a:prstGeom>
          <a:solidFill>
            <a:schemeClr val="accent1">
              <a:alpha val="202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t>dividing crowdsourcing instructions into minimal tasks</a:t>
            </a:r>
          </a:p>
        </p:txBody>
      </p:sp>
      <p:sp>
        <p:nvSpPr>
          <p:cNvPr id="11" name="Down Arrow Callout 10">
            <a:extLst>
              <a:ext uri="{FF2B5EF4-FFF2-40B4-BE49-F238E27FC236}">
                <a16:creationId xmlns:a16="http://schemas.microsoft.com/office/drawing/2014/main" id="{C6FB1D2A-94D4-0A4A-AFC1-F5091DD76AD8}"/>
              </a:ext>
            </a:extLst>
          </p:cNvPr>
          <p:cNvSpPr/>
          <p:nvPr/>
        </p:nvSpPr>
        <p:spPr>
          <a:xfrm>
            <a:off x="9068584" y="3958041"/>
            <a:ext cx="2671705" cy="1071579"/>
          </a:xfrm>
          <a:prstGeom prst="downArrowCallout">
            <a:avLst>
              <a:gd name="adj1" fmla="val 25000"/>
              <a:gd name="adj2" fmla="val 25000"/>
              <a:gd name="adj3" fmla="val 16823"/>
              <a:gd name="adj4" fmla="val 65263"/>
            </a:avLst>
          </a:prstGeom>
          <a:solidFill>
            <a:schemeClr val="accent1">
              <a:alpha val="202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instructions schema</a:t>
            </a:r>
          </a:p>
        </p:txBody>
      </p:sp>
      <p:sp>
        <p:nvSpPr>
          <p:cNvPr id="13" name="Rectangle 12">
            <a:extLst>
              <a:ext uri="{FF2B5EF4-FFF2-40B4-BE49-F238E27FC236}">
                <a16:creationId xmlns:a16="http://schemas.microsoft.com/office/drawing/2014/main" id="{5E875527-2A24-944B-B787-267224ADA87E}"/>
              </a:ext>
            </a:extLst>
          </p:cNvPr>
          <p:cNvSpPr/>
          <p:nvPr/>
        </p:nvSpPr>
        <p:spPr>
          <a:xfrm>
            <a:off x="9068583" y="5109178"/>
            <a:ext cx="2671705" cy="780637"/>
          </a:xfrm>
          <a:prstGeom prst="rect">
            <a:avLst/>
          </a:prstGeom>
          <a:solidFill>
            <a:schemeClr val="accent1">
              <a:alpha val="202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mapping crowdsourcing instructions to the schema</a:t>
            </a:r>
          </a:p>
        </p:txBody>
      </p:sp>
    </p:spTree>
    <p:extLst>
      <p:ext uri="{BB962C8B-B14F-4D97-AF65-F5344CB8AC3E}">
        <p14:creationId xmlns:p14="http://schemas.microsoft.com/office/powerpoint/2010/main" val="104937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93B2-86EB-6549-954C-48E1BA26C5CE}"/>
              </a:ext>
            </a:extLst>
          </p:cNvPr>
          <p:cNvSpPr>
            <a:spLocks noGrp="1"/>
          </p:cNvSpPr>
          <p:nvPr>
            <p:ph type="title"/>
          </p:nvPr>
        </p:nvSpPr>
        <p:spPr/>
        <p:txBody>
          <a:bodyPr/>
          <a:lstStyle/>
          <a:p>
            <a:r>
              <a:rPr lang="en-US" dirty="0"/>
              <a:t>Natural-Instructions: Construction (2)</a:t>
            </a:r>
          </a:p>
        </p:txBody>
      </p:sp>
      <p:sp>
        <p:nvSpPr>
          <p:cNvPr id="3" name="Content Placeholder 2">
            <a:extLst>
              <a:ext uri="{FF2B5EF4-FFF2-40B4-BE49-F238E27FC236}">
                <a16:creationId xmlns:a16="http://schemas.microsoft.com/office/drawing/2014/main" id="{F8B6ECA9-BFF4-184A-A1E1-2C3691FC65B9}"/>
              </a:ext>
            </a:extLst>
          </p:cNvPr>
          <p:cNvSpPr>
            <a:spLocks noGrp="1"/>
          </p:cNvSpPr>
          <p:nvPr>
            <p:ph idx="1"/>
          </p:nvPr>
        </p:nvSpPr>
        <p:spPr>
          <a:xfrm>
            <a:off x="648393" y="1825625"/>
            <a:ext cx="8420193" cy="4351338"/>
          </a:xfrm>
        </p:spPr>
        <p:txBody>
          <a:bodyPr/>
          <a:lstStyle/>
          <a:p>
            <a:pPr marL="761970" indent="-423323">
              <a:lnSpc>
                <a:spcPct val="115000"/>
              </a:lnSpc>
              <a:spcBef>
                <a:spcPts val="0"/>
              </a:spcBef>
              <a:spcAft>
                <a:spcPts val="0"/>
              </a:spcAft>
              <a:buClr>
                <a:srgbClr val="434343"/>
              </a:buClr>
              <a:buSzPts val="1400"/>
              <a:buFont typeface="Lato"/>
              <a:buChar char="○"/>
            </a:pPr>
            <a:r>
              <a:rPr lang="en-US" sz="2400" dirty="0">
                <a:latin typeface="Corbel" panose="020B0503020204020204" pitchFamily="34" charset="0"/>
                <a:ea typeface="Lato"/>
                <a:cs typeface="Lato"/>
                <a:sym typeface="Lato"/>
              </a:rPr>
              <a:t>Crowdsourcing instructions tend to involve multiple annotation steps. </a:t>
            </a:r>
          </a:p>
          <a:p>
            <a:pPr marL="761970" indent="-423323">
              <a:lnSpc>
                <a:spcPct val="115000"/>
              </a:lnSpc>
              <a:spcBef>
                <a:spcPts val="0"/>
              </a:spcBef>
              <a:spcAft>
                <a:spcPts val="0"/>
              </a:spcAft>
              <a:buClr>
                <a:srgbClr val="434343"/>
              </a:buClr>
              <a:buSzPts val="1400"/>
              <a:buFont typeface="Lato"/>
              <a:buChar char="○"/>
            </a:pPr>
            <a:r>
              <a:rPr lang="en-US" sz="2400" dirty="0">
                <a:latin typeface="Corbel" panose="020B0503020204020204" pitchFamily="34" charset="0"/>
                <a:ea typeface="Lato"/>
                <a:cs typeface="Lato"/>
                <a:sym typeface="Lato"/>
              </a:rPr>
              <a:t>Split them to </a:t>
            </a:r>
            <a:r>
              <a:rPr lang="en-US" sz="2400" dirty="0">
                <a:solidFill>
                  <a:srgbClr val="1700FF"/>
                </a:solidFill>
                <a:latin typeface="Corbel" panose="020B0503020204020204" pitchFamily="34" charset="0"/>
                <a:ea typeface="Lato"/>
                <a:cs typeface="Lato"/>
                <a:sym typeface="Lato"/>
              </a:rPr>
              <a:t>self-contained tasks</a:t>
            </a:r>
            <a:r>
              <a:rPr lang="en-US" sz="2400" dirty="0">
                <a:latin typeface="Corbel" panose="020B0503020204020204" pitchFamily="34" charset="0"/>
                <a:ea typeface="Lato"/>
                <a:cs typeface="Lato"/>
                <a:sym typeface="Lato"/>
              </a:rPr>
              <a:t>:</a:t>
            </a:r>
          </a:p>
          <a:p>
            <a:pPr marL="1219170" lvl="1" indent="-423323">
              <a:lnSpc>
                <a:spcPct val="115000"/>
              </a:lnSpc>
              <a:spcBef>
                <a:spcPts val="0"/>
              </a:spcBef>
              <a:spcAft>
                <a:spcPts val="0"/>
              </a:spcAft>
              <a:buClr>
                <a:srgbClr val="434343"/>
              </a:buClr>
              <a:buSzPts val="1400"/>
              <a:buFont typeface="Lato"/>
              <a:buChar char="○"/>
            </a:pPr>
            <a:r>
              <a:rPr lang="en-US" sz="2000" b="1" dirty="0">
                <a:latin typeface="Corbel" panose="020B0503020204020204" pitchFamily="34" charset="0"/>
                <a:ea typeface="Lato"/>
                <a:cs typeface="Lato"/>
                <a:sym typeface="Lato"/>
              </a:rPr>
              <a:t>Input </a:t>
            </a:r>
            <a:r>
              <a:rPr lang="en-US" sz="2000" dirty="0">
                <a:latin typeface="Corbel" panose="020B0503020204020204" pitchFamily="34" charset="0"/>
                <a:ea typeface="Lato"/>
                <a:cs typeface="Lato"/>
                <a:sym typeface="Lato"/>
              </a:rPr>
              <a:t>of each task: external data or annotations from earlier tasks</a:t>
            </a:r>
          </a:p>
          <a:p>
            <a:pPr marL="1219170" lvl="1" indent="-423323">
              <a:lnSpc>
                <a:spcPct val="115000"/>
              </a:lnSpc>
              <a:spcBef>
                <a:spcPts val="0"/>
              </a:spcBef>
              <a:spcAft>
                <a:spcPts val="0"/>
              </a:spcAft>
              <a:buClr>
                <a:srgbClr val="434343"/>
              </a:buClr>
              <a:buSzPts val="1400"/>
              <a:buFont typeface="Lato"/>
              <a:buChar char="○"/>
            </a:pPr>
            <a:r>
              <a:rPr lang="en-US" sz="2000" b="1" dirty="0">
                <a:latin typeface="Corbel" panose="020B0503020204020204" pitchFamily="34" charset="0"/>
                <a:ea typeface="Lato"/>
                <a:cs typeface="Lato"/>
                <a:sym typeface="Lato"/>
              </a:rPr>
              <a:t>Output</a:t>
            </a:r>
            <a:r>
              <a:rPr lang="en-US" sz="2000" dirty="0">
                <a:latin typeface="Corbel" panose="020B0503020204020204" pitchFamily="34" charset="0"/>
                <a:ea typeface="Lato"/>
                <a:cs typeface="Lato"/>
                <a:sym typeface="Lato"/>
              </a:rPr>
              <a:t> of each task: </a:t>
            </a:r>
            <a:r>
              <a:rPr lang="en-US" sz="2000" dirty="0" err="1">
                <a:latin typeface="Corbel" panose="020B0503020204020204" pitchFamily="34" charset="0"/>
                <a:ea typeface="Lato"/>
                <a:cs typeface="Lato"/>
                <a:sym typeface="Lato"/>
              </a:rPr>
              <a:t>crowdworker</a:t>
            </a:r>
            <a:r>
              <a:rPr lang="en-US" sz="2000" dirty="0">
                <a:latin typeface="Corbel" panose="020B0503020204020204" pitchFamily="34" charset="0"/>
                <a:ea typeface="Lato"/>
                <a:cs typeface="Lato"/>
                <a:sym typeface="Lato"/>
              </a:rPr>
              <a:t> annotations</a:t>
            </a:r>
          </a:p>
        </p:txBody>
      </p:sp>
      <p:sp>
        <p:nvSpPr>
          <p:cNvPr id="4" name="Slide Number Placeholder 3">
            <a:extLst>
              <a:ext uri="{FF2B5EF4-FFF2-40B4-BE49-F238E27FC236}">
                <a16:creationId xmlns:a16="http://schemas.microsoft.com/office/drawing/2014/main" id="{C8CBF774-98F1-BA4B-A2EF-A7B6E0D679F7}"/>
              </a:ext>
            </a:extLst>
          </p:cNvPr>
          <p:cNvSpPr>
            <a:spLocks noGrp="1"/>
          </p:cNvSpPr>
          <p:nvPr>
            <p:ph type="sldNum" sz="quarter" idx="10"/>
          </p:nvPr>
        </p:nvSpPr>
        <p:spPr/>
        <p:txBody>
          <a:bodyPr/>
          <a:lstStyle/>
          <a:p>
            <a:pPr>
              <a:defRPr/>
            </a:pPr>
            <a:fld id="{0121240C-47AF-2F4D-83B3-CC3EDF50F794}" type="slidenum">
              <a:rPr lang="en-US" smtClean="0"/>
              <a:pPr>
                <a:defRPr/>
              </a:pPr>
              <a:t>35</a:t>
            </a:fld>
            <a:endParaRPr lang="en-US" dirty="0"/>
          </a:p>
        </p:txBody>
      </p:sp>
      <p:pic>
        <p:nvPicPr>
          <p:cNvPr id="9" name="Google Shape;826;p82">
            <a:extLst>
              <a:ext uri="{FF2B5EF4-FFF2-40B4-BE49-F238E27FC236}">
                <a16:creationId xmlns:a16="http://schemas.microsoft.com/office/drawing/2014/main" id="{92422EC3-35D2-4142-84AA-9BFDF09CBD79}"/>
              </a:ext>
            </a:extLst>
          </p:cNvPr>
          <p:cNvPicPr preferRelativeResize="0"/>
          <p:nvPr/>
        </p:nvPicPr>
        <p:blipFill rotWithShape="1">
          <a:blip r:embed="rId3">
            <a:alphaModFix/>
          </a:blip>
          <a:srcRect l="4647" t="39099" r="4575" b="7464"/>
          <a:stretch/>
        </p:blipFill>
        <p:spPr>
          <a:xfrm>
            <a:off x="1747074" y="3952593"/>
            <a:ext cx="6249836" cy="1935190"/>
          </a:xfrm>
          <a:prstGeom prst="rect">
            <a:avLst/>
          </a:prstGeom>
          <a:noFill/>
          <a:ln>
            <a:noFill/>
          </a:ln>
        </p:spPr>
      </p:pic>
      <p:sp>
        <p:nvSpPr>
          <p:cNvPr id="12" name="Google Shape;827;p82">
            <a:extLst>
              <a:ext uri="{FF2B5EF4-FFF2-40B4-BE49-F238E27FC236}">
                <a16:creationId xmlns:a16="http://schemas.microsoft.com/office/drawing/2014/main" id="{6DC13B42-C11D-3B47-B184-D036C3DE16DB}"/>
              </a:ext>
            </a:extLst>
          </p:cNvPr>
          <p:cNvSpPr/>
          <p:nvPr/>
        </p:nvSpPr>
        <p:spPr>
          <a:xfrm>
            <a:off x="1738506" y="4034322"/>
            <a:ext cx="6249682" cy="440129"/>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solidFill>
                <a:srgbClr val="0000FF"/>
              </a:solidFill>
            </a:endParaRPr>
          </a:p>
        </p:txBody>
      </p:sp>
      <p:sp>
        <p:nvSpPr>
          <p:cNvPr id="14" name="Google Shape;828;p82">
            <a:extLst>
              <a:ext uri="{FF2B5EF4-FFF2-40B4-BE49-F238E27FC236}">
                <a16:creationId xmlns:a16="http://schemas.microsoft.com/office/drawing/2014/main" id="{ECB14818-9E64-2949-A13E-17E991D7C9BE}"/>
              </a:ext>
            </a:extLst>
          </p:cNvPr>
          <p:cNvSpPr/>
          <p:nvPr/>
        </p:nvSpPr>
        <p:spPr>
          <a:xfrm>
            <a:off x="7670290" y="3610712"/>
            <a:ext cx="1001101" cy="341919"/>
          </a:xfrm>
          <a:prstGeom prst="wedgeRectCallout">
            <a:avLst>
              <a:gd name="adj1" fmla="val -36723"/>
              <a:gd name="adj2" fmla="val 70596"/>
            </a:avLst>
          </a:prstGeom>
          <a:solidFill>
            <a:srgbClr val="F4CC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Task1</a:t>
            </a:r>
            <a:endParaRPr sz="1200">
              <a:latin typeface="Lato"/>
              <a:ea typeface="Lato"/>
              <a:cs typeface="Lato"/>
              <a:sym typeface="Lato"/>
            </a:endParaRPr>
          </a:p>
        </p:txBody>
      </p:sp>
      <p:sp>
        <p:nvSpPr>
          <p:cNvPr id="15" name="Google Shape;829;p82">
            <a:extLst>
              <a:ext uri="{FF2B5EF4-FFF2-40B4-BE49-F238E27FC236}">
                <a16:creationId xmlns:a16="http://schemas.microsoft.com/office/drawing/2014/main" id="{1FAFD48A-1B80-094B-B21E-A66548291B39}"/>
              </a:ext>
            </a:extLst>
          </p:cNvPr>
          <p:cNvSpPr/>
          <p:nvPr/>
        </p:nvSpPr>
        <p:spPr>
          <a:xfrm>
            <a:off x="7786346" y="4188154"/>
            <a:ext cx="1001101" cy="341919"/>
          </a:xfrm>
          <a:prstGeom prst="wedgeRectCallout">
            <a:avLst>
              <a:gd name="adj1" fmla="val -36723"/>
              <a:gd name="adj2" fmla="val 70596"/>
            </a:avLst>
          </a:prstGeom>
          <a:solidFill>
            <a:srgbClr val="C9DAF8"/>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Task2</a:t>
            </a:r>
            <a:endParaRPr sz="1200">
              <a:latin typeface="Lato"/>
              <a:ea typeface="Lato"/>
              <a:cs typeface="Lato"/>
              <a:sym typeface="Lato"/>
            </a:endParaRPr>
          </a:p>
        </p:txBody>
      </p:sp>
      <p:sp>
        <p:nvSpPr>
          <p:cNvPr id="16" name="Google Shape;830;p82">
            <a:extLst>
              <a:ext uri="{FF2B5EF4-FFF2-40B4-BE49-F238E27FC236}">
                <a16:creationId xmlns:a16="http://schemas.microsoft.com/office/drawing/2014/main" id="{9D2A7FB5-9187-5C46-8809-F11E62227982}"/>
              </a:ext>
            </a:extLst>
          </p:cNvPr>
          <p:cNvSpPr/>
          <p:nvPr/>
        </p:nvSpPr>
        <p:spPr>
          <a:xfrm>
            <a:off x="1738506" y="4534620"/>
            <a:ext cx="6249682" cy="341919"/>
          </a:xfrm>
          <a:prstGeom prst="roundRect">
            <a:avLst>
              <a:gd name="adj" fmla="val 16667"/>
            </a:avLst>
          </a:prstGeom>
          <a:no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solidFill>
                <a:srgbClr val="0000FF"/>
              </a:solidFill>
            </a:endParaRPr>
          </a:p>
        </p:txBody>
      </p:sp>
      <p:sp>
        <p:nvSpPr>
          <p:cNvPr id="17" name="Google Shape;831;p82">
            <a:extLst>
              <a:ext uri="{FF2B5EF4-FFF2-40B4-BE49-F238E27FC236}">
                <a16:creationId xmlns:a16="http://schemas.microsoft.com/office/drawing/2014/main" id="{DDB98C7A-39CB-AF4C-B3CD-9EC9E52F5601}"/>
              </a:ext>
            </a:extLst>
          </p:cNvPr>
          <p:cNvSpPr/>
          <p:nvPr/>
        </p:nvSpPr>
        <p:spPr>
          <a:xfrm>
            <a:off x="1738506" y="4958229"/>
            <a:ext cx="6249682" cy="469683"/>
          </a:xfrm>
          <a:prstGeom prst="roundRect">
            <a:avLst>
              <a:gd name="adj" fmla="val 16667"/>
            </a:avLst>
          </a:prstGeom>
          <a:no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solidFill>
                <a:srgbClr val="0000FF"/>
              </a:solidFill>
            </a:endParaRPr>
          </a:p>
        </p:txBody>
      </p:sp>
      <p:sp>
        <p:nvSpPr>
          <p:cNvPr id="18" name="Google Shape;832;p82">
            <a:extLst>
              <a:ext uri="{FF2B5EF4-FFF2-40B4-BE49-F238E27FC236}">
                <a16:creationId xmlns:a16="http://schemas.microsoft.com/office/drawing/2014/main" id="{5EF68DEE-6316-7B4B-B7FC-855BBD523545}"/>
              </a:ext>
            </a:extLst>
          </p:cNvPr>
          <p:cNvSpPr/>
          <p:nvPr/>
        </p:nvSpPr>
        <p:spPr>
          <a:xfrm>
            <a:off x="1738506" y="5496951"/>
            <a:ext cx="6249682" cy="341919"/>
          </a:xfrm>
          <a:prstGeom prst="roundRect">
            <a:avLst>
              <a:gd name="adj" fmla="val 16667"/>
            </a:avLst>
          </a:prstGeom>
          <a:noFill/>
          <a:ln w="9525" cap="flat" cmpd="sng">
            <a:solidFill>
              <a:srgbClr val="0000FF"/>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9" name="Google Shape;833;p82">
            <a:extLst>
              <a:ext uri="{FF2B5EF4-FFF2-40B4-BE49-F238E27FC236}">
                <a16:creationId xmlns:a16="http://schemas.microsoft.com/office/drawing/2014/main" id="{C942029A-9F1B-E242-BCEE-326ABB4474D4}"/>
              </a:ext>
            </a:extLst>
          </p:cNvPr>
          <p:cNvSpPr/>
          <p:nvPr/>
        </p:nvSpPr>
        <p:spPr>
          <a:xfrm>
            <a:off x="7902402" y="4707852"/>
            <a:ext cx="1001101" cy="341919"/>
          </a:xfrm>
          <a:prstGeom prst="wedgeRectCallout">
            <a:avLst>
              <a:gd name="adj1" fmla="val -36723"/>
              <a:gd name="adj2" fmla="val 70596"/>
            </a:avLst>
          </a:prstGeom>
          <a:solidFill>
            <a:srgbClr val="F4CCC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Task3</a:t>
            </a:r>
            <a:endParaRPr sz="1200">
              <a:latin typeface="Lato"/>
              <a:ea typeface="Lato"/>
              <a:cs typeface="Lato"/>
              <a:sym typeface="Lato"/>
            </a:endParaRPr>
          </a:p>
        </p:txBody>
      </p:sp>
      <p:sp>
        <p:nvSpPr>
          <p:cNvPr id="20" name="Google Shape;834;p82">
            <a:extLst>
              <a:ext uri="{FF2B5EF4-FFF2-40B4-BE49-F238E27FC236}">
                <a16:creationId xmlns:a16="http://schemas.microsoft.com/office/drawing/2014/main" id="{93D98F39-9953-1D41-855E-A43E39497719}"/>
              </a:ext>
            </a:extLst>
          </p:cNvPr>
          <p:cNvSpPr/>
          <p:nvPr/>
        </p:nvSpPr>
        <p:spPr>
          <a:xfrm>
            <a:off x="7902402" y="5227550"/>
            <a:ext cx="1001101" cy="341919"/>
          </a:xfrm>
          <a:prstGeom prst="wedgeRectCallout">
            <a:avLst>
              <a:gd name="adj1" fmla="val -36723"/>
              <a:gd name="adj2" fmla="val 70596"/>
            </a:avLst>
          </a:prstGeom>
          <a:solidFill>
            <a:srgbClr val="C9DAF8"/>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200">
                <a:latin typeface="Lato"/>
                <a:ea typeface="Lato"/>
                <a:cs typeface="Lato"/>
                <a:sym typeface="Lato"/>
              </a:rPr>
              <a:t>Task4</a:t>
            </a:r>
            <a:endParaRPr sz="1200">
              <a:latin typeface="Lato"/>
              <a:ea typeface="Lato"/>
              <a:cs typeface="Lato"/>
              <a:sym typeface="Lato"/>
            </a:endParaRPr>
          </a:p>
        </p:txBody>
      </p:sp>
      <p:sp>
        <p:nvSpPr>
          <p:cNvPr id="29" name="Down Arrow Callout 28">
            <a:extLst>
              <a:ext uri="{FF2B5EF4-FFF2-40B4-BE49-F238E27FC236}">
                <a16:creationId xmlns:a16="http://schemas.microsoft.com/office/drawing/2014/main" id="{7E50E749-BB8D-4945-8929-D88328890709}"/>
              </a:ext>
            </a:extLst>
          </p:cNvPr>
          <p:cNvSpPr/>
          <p:nvPr/>
        </p:nvSpPr>
        <p:spPr>
          <a:xfrm>
            <a:off x="9068586" y="1674795"/>
            <a:ext cx="2671705" cy="1071579"/>
          </a:xfrm>
          <a:prstGeom prst="downArrowCallout">
            <a:avLst>
              <a:gd name="adj1" fmla="val 25000"/>
              <a:gd name="adj2" fmla="val 25000"/>
              <a:gd name="adj3" fmla="val 15987"/>
              <a:gd name="adj4" fmla="val 702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collecting existing datasets </a:t>
            </a:r>
          </a:p>
        </p:txBody>
      </p:sp>
      <p:sp>
        <p:nvSpPr>
          <p:cNvPr id="30" name="Down Arrow Callout 29">
            <a:extLst>
              <a:ext uri="{FF2B5EF4-FFF2-40B4-BE49-F238E27FC236}">
                <a16:creationId xmlns:a16="http://schemas.microsoft.com/office/drawing/2014/main" id="{04B950BE-CFB8-1A44-9D36-BDEFC7967E4E}"/>
              </a:ext>
            </a:extLst>
          </p:cNvPr>
          <p:cNvSpPr/>
          <p:nvPr/>
        </p:nvSpPr>
        <p:spPr>
          <a:xfrm>
            <a:off x="9068586" y="2816965"/>
            <a:ext cx="2671705" cy="1071579"/>
          </a:xfrm>
          <a:prstGeom prst="downArrowCallout">
            <a:avLst>
              <a:gd name="adj1" fmla="val 25000"/>
              <a:gd name="adj2" fmla="val 25000"/>
              <a:gd name="adj3" fmla="val 15987"/>
              <a:gd name="adj4" fmla="val 702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t>dividing crowdsourcing instructions into minimal tasks</a:t>
            </a:r>
          </a:p>
        </p:txBody>
      </p:sp>
      <p:sp>
        <p:nvSpPr>
          <p:cNvPr id="31" name="Down Arrow Callout 30">
            <a:extLst>
              <a:ext uri="{FF2B5EF4-FFF2-40B4-BE49-F238E27FC236}">
                <a16:creationId xmlns:a16="http://schemas.microsoft.com/office/drawing/2014/main" id="{94FDF24A-A255-1F47-A01D-A070AA875FE4}"/>
              </a:ext>
            </a:extLst>
          </p:cNvPr>
          <p:cNvSpPr/>
          <p:nvPr/>
        </p:nvSpPr>
        <p:spPr>
          <a:xfrm>
            <a:off x="9068584" y="3958041"/>
            <a:ext cx="2671705" cy="1071579"/>
          </a:xfrm>
          <a:prstGeom prst="downArrowCallout">
            <a:avLst>
              <a:gd name="adj1" fmla="val 25000"/>
              <a:gd name="adj2" fmla="val 25000"/>
              <a:gd name="adj3" fmla="val 16823"/>
              <a:gd name="adj4" fmla="val 65263"/>
            </a:avLst>
          </a:prstGeom>
          <a:solidFill>
            <a:schemeClr val="accent1">
              <a:alpha val="202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instructions schema</a:t>
            </a:r>
          </a:p>
        </p:txBody>
      </p:sp>
      <p:sp>
        <p:nvSpPr>
          <p:cNvPr id="32" name="Rectangle 31">
            <a:extLst>
              <a:ext uri="{FF2B5EF4-FFF2-40B4-BE49-F238E27FC236}">
                <a16:creationId xmlns:a16="http://schemas.microsoft.com/office/drawing/2014/main" id="{639E4544-6822-6044-BE9E-7FFF0207F3BD}"/>
              </a:ext>
            </a:extLst>
          </p:cNvPr>
          <p:cNvSpPr/>
          <p:nvPr/>
        </p:nvSpPr>
        <p:spPr>
          <a:xfrm>
            <a:off x="9068583" y="5109178"/>
            <a:ext cx="2671705" cy="780637"/>
          </a:xfrm>
          <a:prstGeom prst="rect">
            <a:avLst/>
          </a:prstGeom>
          <a:solidFill>
            <a:schemeClr val="accent1">
              <a:alpha val="202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mapping crowdsourcing instructions to the schema</a:t>
            </a:r>
          </a:p>
        </p:txBody>
      </p:sp>
      <p:sp>
        <p:nvSpPr>
          <p:cNvPr id="33" name="Rectangle 32">
            <a:extLst>
              <a:ext uri="{FF2B5EF4-FFF2-40B4-BE49-F238E27FC236}">
                <a16:creationId xmlns:a16="http://schemas.microsoft.com/office/drawing/2014/main" id="{EDA738E6-2921-6545-A093-3A2782FF6822}"/>
              </a:ext>
            </a:extLst>
          </p:cNvPr>
          <p:cNvSpPr/>
          <p:nvPr/>
        </p:nvSpPr>
        <p:spPr>
          <a:xfrm>
            <a:off x="-94269" y="4621071"/>
            <a:ext cx="1635619" cy="610808"/>
          </a:xfrm>
          <a:prstGeom prst="rect">
            <a:avLst/>
          </a:prstGeom>
        </p:spPr>
        <p:txBody>
          <a:bodyPr wrap="square">
            <a:spAutoFit/>
          </a:bodyPr>
          <a:lstStyle/>
          <a:p>
            <a:pPr marL="338647" algn="ctr">
              <a:lnSpc>
                <a:spcPct val="115000"/>
              </a:lnSpc>
              <a:spcBef>
                <a:spcPts val="0"/>
              </a:spcBef>
              <a:spcAft>
                <a:spcPts val="0"/>
              </a:spcAft>
              <a:buClr>
                <a:srgbClr val="434343"/>
              </a:buClr>
              <a:buSzPts val="1400"/>
            </a:pPr>
            <a:r>
              <a:rPr lang="en-US" dirty="0">
                <a:latin typeface="Lato"/>
                <a:ea typeface="Lato"/>
                <a:cs typeface="Lato"/>
                <a:sym typeface="Lato"/>
              </a:rPr>
              <a:t>MC-TACO </a:t>
            </a:r>
          </a:p>
          <a:p>
            <a:pPr marL="338647" algn="ctr">
              <a:lnSpc>
                <a:spcPct val="115000"/>
              </a:lnSpc>
              <a:spcBef>
                <a:spcPts val="0"/>
              </a:spcBef>
              <a:spcAft>
                <a:spcPts val="0"/>
              </a:spcAft>
              <a:buClr>
                <a:srgbClr val="434343"/>
              </a:buClr>
              <a:buSzPts val="1400"/>
            </a:pPr>
            <a:r>
              <a:rPr lang="en-US" sz="1200" dirty="0">
                <a:solidFill>
                  <a:schemeClr val="bg1">
                    <a:lumMod val="50000"/>
                  </a:schemeClr>
                </a:solidFill>
                <a:latin typeface="Lato"/>
                <a:ea typeface="Lato"/>
                <a:cs typeface="Lato"/>
                <a:sym typeface="Lato"/>
              </a:rPr>
              <a:t>[Zhou et al. 2019]</a:t>
            </a:r>
          </a:p>
        </p:txBody>
      </p:sp>
    </p:spTree>
    <p:extLst>
      <p:ext uri="{BB962C8B-B14F-4D97-AF65-F5344CB8AC3E}">
        <p14:creationId xmlns:p14="http://schemas.microsoft.com/office/powerpoint/2010/main" val="331597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20" grpId="0" animBg="1"/>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93B2-86EB-6549-954C-48E1BA26C5CE}"/>
              </a:ext>
            </a:extLst>
          </p:cNvPr>
          <p:cNvSpPr>
            <a:spLocks noGrp="1"/>
          </p:cNvSpPr>
          <p:nvPr>
            <p:ph type="title"/>
          </p:nvPr>
        </p:nvSpPr>
        <p:spPr/>
        <p:txBody>
          <a:bodyPr/>
          <a:lstStyle/>
          <a:p>
            <a:r>
              <a:rPr lang="en-US" dirty="0"/>
              <a:t>Natural-Instructions: Construction (2)</a:t>
            </a:r>
          </a:p>
        </p:txBody>
      </p:sp>
      <p:sp>
        <p:nvSpPr>
          <p:cNvPr id="3" name="Content Placeholder 2">
            <a:extLst>
              <a:ext uri="{FF2B5EF4-FFF2-40B4-BE49-F238E27FC236}">
                <a16:creationId xmlns:a16="http://schemas.microsoft.com/office/drawing/2014/main" id="{F8B6ECA9-BFF4-184A-A1E1-2C3691FC65B9}"/>
              </a:ext>
            </a:extLst>
          </p:cNvPr>
          <p:cNvSpPr>
            <a:spLocks noGrp="1"/>
          </p:cNvSpPr>
          <p:nvPr>
            <p:ph idx="1"/>
          </p:nvPr>
        </p:nvSpPr>
        <p:spPr>
          <a:xfrm>
            <a:off x="648393" y="1825625"/>
            <a:ext cx="8420193" cy="4351338"/>
          </a:xfrm>
        </p:spPr>
        <p:txBody>
          <a:bodyPr/>
          <a:lstStyle/>
          <a:p>
            <a:pPr marL="761970" indent="-423323">
              <a:lnSpc>
                <a:spcPct val="115000"/>
              </a:lnSpc>
              <a:spcBef>
                <a:spcPts val="0"/>
              </a:spcBef>
              <a:spcAft>
                <a:spcPts val="0"/>
              </a:spcAft>
              <a:buClr>
                <a:srgbClr val="434343"/>
              </a:buClr>
              <a:buSzPts val="1400"/>
              <a:buFont typeface="Lato"/>
              <a:buChar char="○"/>
            </a:pPr>
            <a:r>
              <a:rPr lang="en-US" sz="2400" dirty="0">
                <a:latin typeface="Corbel" panose="020B0503020204020204" pitchFamily="34" charset="0"/>
                <a:ea typeface="Lato"/>
                <a:cs typeface="Lato"/>
                <a:sym typeface="Lato"/>
              </a:rPr>
              <a:t>Crowdsourcing instructions tend to involve multiple annotation steps. </a:t>
            </a:r>
          </a:p>
          <a:p>
            <a:pPr marL="761970" indent="-423323">
              <a:lnSpc>
                <a:spcPct val="115000"/>
              </a:lnSpc>
              <a:spcBef>
                <a:spcPts val="0"/>
              </a:spcBef>
              <a:spcAft>
                <a:spcPts val="0"/>
              </a:spcAft>
              <a:buClr>
                <a:srgbClr val="434343"/>
              </a:buClr>
              <a:buSzPts val="1400"/>
              <a:buFont typeface="Lato"/>
              <a:buChar char="○"/>
            </a:pPr>
            <a:r>
              <a:rPr lang="en-US" sz="2400" dirty="0">
                <a:latin typeface="Corbel" panose="020B0503020204020204" pitchFamily="34" charset="0"/>
                <a:ea typeface="Lato"/>
                <a:cs typeface="Lato"/>
                <a:sym typeface="Lato"/>
              </a:rPr>
              <a:t>Split them to </a:t>
            </a:r>
            <a:r>
              <a:rPr lang="en-US" sz="2400" dirty="0">
                <a:solidFill>
                  <a:srgbClr val="1700FF"/>
                </a:solidFill>
                <a:latin typeface="Corbel" panose="020B0503020204020204" pitchFamily="34" charset="0"/>
                <a:ea typeface="Lato"/>
                <a:cs typeface="Lato"/>
                <a:sym typeface="Lato"/>
              </a:rPr>
              <a:t>self-contained tasks</a:t>
            </a:r>
            <a:r>
              <a:rPr lang="en-US" sz="2400" dirty="0">
                <a:latin typeface="Corbel" panose="020B0503020204020204" pitchFamily="34" charset="0"/>
                <a:ea typeface="Lato"/>
                <a:cs typeface="Lato"/>
                <a:sym typeface="Lato"/>
              </a:rPr>
              <a:t> </a:t>
            </a:r>
          </a:p>
          <a:p>
            <a:pPr marL="1219170" lvl="1" indent="-423323">
              <a:lnSpc>
                <a:spcPct val="115000"/>
              </a:lnSpc>
              <a:spcBef>
                <a:spcPts val="0"/>
              </a:spcBef>
              <a:spcAft>
                <a:spcPts val="0"/>
              </a:spcAft>
              <a:buClr>
                <a:srgbClr val="434343"/>
              </a:buClr>
              <a:buSzPts val="1400"/>
              <a:buFont typeface="Lato"/>
              <a:buChar char="○"/>
            </a:pPr>
            <a:r>
              <a:rPr lang="en-US" sz="2000" b="1" dirty="0">
                <a:latin typeface="Corbel" panose="020B0503020204020204" pitchFamily="34" charset="0"/>
                <a:ea typeface="Lato"/>
                <a:cs typeface="Lato"/>
                <a:sym typeface="Lato"/>
              </a:rPr>
              <a:t>Input </a:t>
            </a:r>
            <a:r>
              <a:rPr lang="en-US" sz="2000" dirty="0">
                <a:latin typeface="Corbel" panose="020B0503020204020204" pitchFamily="34" charset="0"/>
                <a:ea typeface="Lato"/>
                <a:cs typeface="Lato"/>
                <a:sym typeface="Lato"/>
              </a:rPr>
              <a:t>of each task: external data or annotations from earlier tasks</a:t>
            </a:r>
          </a:p>
          <a:p>
            <a:pPr marL="1219170" lvl="1" indent="-423323">
              <a:lnSpc>
                <a:spcPct val="115000"/>
              </a:lnSpc>
              <a:spcBef>
                <a:spcPts val="0"/>
              </a:spcBef>
              <a:spcAft>
                <a:spcPts val="0"/>
              </a:spcAft>
              <a:buClr>
                <a:srgbClr val="434343"/>
              </a:buClr>
              <a:buSzPts val="1400"/>
              <a:buFont typeface="Lato"/>
              <a:buChar char="○"/>
            </a:pPr>
            <a:r>
              <a:rPr lang="en-US" sz="2000" b="1" dirty="0">
                <a:latin typeface="Corbel" panose="020B0503020204020204" pitchFamily="34" charset="0"/>
                <a:ea typeface="Lato"/>
                <a:cs typeface="Lato"/>
                <a:sym typeface="Lato"/>
              </a:rPr>
              <a:t>Output</a:t>
            </a:r>
            <a:r>
              <a:rPr lang="en-US" sz="2000" dirty="0">
                <a:latin typeface="Corbel" panose="020B0503020204020204" pitchFamily="34" charset="0"/>
                <a:ea typeface="Lato"/>
                <a:cs typeface="Lato"/>
                <a:sym typeface="Lato"/>
              </a:rPr>
              <a:t> of each task: </a:t>
            </a:r>
            <a:r>
              <a:rPr lang="en-US" sz="2000" dirty="0" err="1">
                <a:latin typeface="Corbel" panose="020B0503020204020204" pitchFamily="34" charset="0"/>
                <a:ea typeface="Lato"/>
                <a:cs typeface="Lato"/>
                <a:sym typeface="Lato"/>
              </a:rPr>
              <a:t>crowdworker</a:t>
            </a:r>
            <a:r>
              <a:rPr lang="en-US" sz="2000" dirty="0">
                <a:latin typeface="Corbel" panose="020B0503020204020204" pitchFamily="34" charset="0"/>
                <a:ea typeface="Lato"/>
                <a:cs typeface="Lato"/>
                <a:sym typeface="Lato"/>
              </a:rPr>
              <a:t> annotations</a:t>
            </a:r>
          </a:p>
          <a:p>
            <a:pPr marL="761970" indent="-423323">
              <a:lnSpc>
                <a:spcPct val="115000"/>
              </a:lnSpc>
              <a:spcBef>
                <a:spcPts val="0"/>
              </a:spcBef>
              <a:spcAft>
                <a:spcPts val="0"/>
              </a:spcAft>
              <a:buClr>
                <a:srgbClr val="434343"/>
              </a:buClr>
              <a:buSzPts val="1400"/>
              <a:buFont typeface="Lato"/>
              <a:buChar char="○"/>
            </a:pPr>
            <a:endParaRPr lang="en-US" sz="2400" dirty="0">
              <a:latin typeface="Corbel" panose="020B0503020204020204" pitchFamily="34" charset="0"/>
              <a:ea typeface="Lato"/>
              <a:cs typeface="Lato"/>
              <a:sym typeface="Lato"/>
            </a:endParaRPr>
          </a:p>
          <a:p>
            <a:pPr marL="761970" indent="-423323">
              <a:lnSpc>
                <a:spcPct val="115000"/>
              </a:lnSpc>
              <a:spcBef>
                <a:spcPts val="0"/>
              </a:spcBef>
              <a:spcAft>
                <a:spcPts val="0"/>
              </a:spcAft>
              <a:buClr>
                <a:srgbClr val="434343"/>
              </a:buClr>
              <a:buSzPts val="1400"/>
              <a:buFont typeface="Lato"/>
              <a:buChar char="○"/>
            </a:pPr>
            <a:endParaRPr lang="en-US" sz="2400" dirty="0">
              <a:latin typeface="Corbel" panose="020B0503020204020204" pitchFamily="34" charset="0"/>
              <a:ea typeface="Lato"/>
              <a:cs typeface="Lato"/>
              <a:sym typeface="Lato"/>
            </a:endParaRPr>
          </a:p>
          <a:p>
            <a:pPr marL="761970" indent="-423323">
              <a:lnSpc>
                <a:spcPct val="115000"/>
              </a:lnSpc>
              <a:spcBef>
                <a:spcPts val="0"/>
              </a:spcBef>
              <a:spcAft>
                <a:spcPts val="0"/>
              </a:spcAft>
              <a:buClr>
                <a:srgbClr val="434343"/>
              </a:buClr>
              <a:buSzPts val="1400"/>
              <a:buFont typeface="Lato"/>
              <a:buChar char="○"/>
            </a:pPr>
            <a:endParaRPr lang="en-US" sz="2400" dirty="0">
              <a:latin typeface="Corbel" panose="020B0503020204020204" pitchFamily="34" charset="0"/>
              <a:ea typeface="Lato"/>
              <a:cs typeface="Lato"/>
              <a:sym typeface="Lato"/>
            </a:endParaRPr>
          </a:p>
          <a:p>
            <a:pPr marL="761970" indent="-423323">
              <a:lnSpc>
                <a:spcPct val="115000"/>
              </a:lnSpc>
              <a:spcBef>
                <a:spcPts val="0"/>
              </a:spcBef>
              <a:spcAft>
                <a:spcPts val="0"/>
              </a:spcAft>
              <a:buClr>
                <a:srgbClr val="434343"/>
              </a:buClr>
              <a:buSzPts val="1400"/>
              <a:buFont typeface="Lato"/>
              <a:buChar char="○"/>
            </a:pPr>
            <a:endParaRPr lang="en-US" sz="2400" dirty="0">
              <a:latin typeface="Corbel" panose="020B0503020204020204" pitchFamily="34" charset="0"/>
              <a:ea typeface="Lato"/>
              <a:cs typeface="Lato"/>
              <a:sym typeface="Lato"/>
            </a:endParaRPr>
          </a:p>
          <a:p>
            <a:pPr marL="761970" indent="-423323">
              <a:lnSpc>
                <a:spcPct val="115000"/>
              </a:lnSpc>
              <a:spcBef>
                <a:spcPts val="0"/>
              </a:spcBef>
              <a:spcAft>
                <a:spcPts val="0"/>
              </a:spcAft>
              <a:buClr>
                <a:srgbClr val="434343"/>
              </a:buClr>
              <a:buSzPts val="1400"/>
              <a:buFont typeface="Lato"/>
              <a:buChar char="○"/>
            </a:pPr>
            <a:endParaRPr lang="en-US" sz="2400" dirty="0">
              <a:latin typeface="Corbel" panose="020B0503020204020204" pitchFamily="34" charset="0"/>
              <a:ea typeface="Lato"/>
              <a:cs typeface="Lato"/>
              <a:sym typeface="Lato"/>
            </a:endParaRPr>
          </a:p>
          <a:p>
            <a:pPr marL="761970" indent="-423323">
              <a:lnSpc>
                <a:spcPct val="115000"/>
              </a:lnSpc>
              <a:spcBef>
                <a:spcPts val="0"/>
              </a:spcBef>
              <a:spcAft>
                <a:spcPts val="0"/>
              </a:spcAft>
              <a:buClr>
                <a:srgbClr val="434343"/>
              </a:buClr>
              <a:buSzPts val="1400"/>
              <a:buFont typeface="Lato"/>
              <a:buChar char="○"/>
            </a:pPr>
            <a:r>
              <a:rPr lang="en-US" sz="2400" dirty="0">
                <a:latin typeface="Corbel" panose="020B0503020204020204" pitchFamily="34" charset="0"/>
                <a:ea typeface="Lato"/>
                <a:cs typeface="Lato"/>
                <a:sym typeface="Lato"/>
              </a:rPr>
              <a:t>Overall: 9 datasets </a:t>
            </a:r>
            <a:r>
              <a:rPr lang="en-US" sz="2400" dirty="0">
                <a:latin typeface="Corbel" panose="020B0503020204020204" pitchFamily="34" charset="0"/>
                <a:ea typeface="Lato"/>
                <a:cs typeface="Lato"/>
                <a:sym typeface="Wingdings" pitchFamily="2" charset="2"/>
              </a:rPr>
              <a:t> 61 tasks </a:t>
            </a:r>
            <a:endParaRPr lang="en-US" sz="2400" dirty="0">
              <a:latin typeface="Corbel" panose="020B0503020204020204" pitchFamily="34" charset="0"/>
              <a:ea typeface="Lato"/>
              <a:cs typeface="Lato"/>
              <a:sym typeface="Lato"/>
            </a:endParaRPr>
          </a:p>
        </p:txBody>
      </p:sp>
      <p:sp>
        <p:nvSpPr>
          <p:cNvPr id="4" name="Slide Number Placeholder 3">
            <a:extLst>
              <a:ext uri="{FF2B5EF4-FFF2-40B4-BE49-F238E27FC236}">
                <a16:creationId xmlns:a16="http://schemas.microsoft.com/office/drawing/2014/main" id="{C8CBF774-98F1-BA4B-A2EF-A7B6E0D679F7}"/>
              </a:ext>
            </a:extLst>
          </p:cNvPr>
          <p:cNvSpPr>
            <a:spLocks noGrp="1"/>
          </p:cNvSpPr>
          <p:nvPr>
            <p:ph type="sldNum" sz="quarter" idx="10"/>
          </p:nvPr>
        </p:nvSpPr>
        <p:spPr/>
        <p:txBody>
          <a:bodyPr/>
          <a:lstStyle/>
          <a:p>
            <a:pPr>
              <a:defRPr/>
            </a:pPr>
            <a:fld id="{0121240C-47AF-2F4D-83B3-CC3EDF50F794}" type="slidenum">
              <a:rPr lang="en-US" smtClean="0"/>
              <a:pPr>
                <a:defRPr/>
              </a:pPr>
              <a:t>36</a:t>
            </a:fld>
            <a:endParaRPr lang="en-US" dirty="0"/>
          </a:p>
        </p:txBody>
      </p:sp>
      <p:sp>
        <p:nvSpPr>
          <p:cNvPr id="29" name="Down Arrow Callout 28">
            <a:extLst>
              <a:ext uri="{FF2B5EF4-FFF2-40B4-BE49-F238E27FC236}">
                <a16:creationId xmlns:a16="http://schemas.microsoft.com/office/drawing/2014/main" id="{7E50E749-BB8D-4945-8929-D88328890709}"/>
              </a:ext>
            </a:extLst>
          </p:cNvPr>
          <p:cNvSpPr/>
          <p:nvPr/>
        </p:nvSpPr>
        <p:spPr>
          <a:xfrm>
            <a:off x="9068586" y="1674795"/>
            <a:ext cx="2671705" cy="1071579"/>
          </a:xfrm>
          <a:prstGeom prst="downArrowCallout">
            <a:avLst>
              <a:gd name="adj1" fmla="val 25000"/>
              <a:gd name="adj2" fmla="val 25000"/>
              <a:gd name="adj3" fmla="val 15987"/>
              <a:gd name="adj4" fmla="val 702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collecting existing datasets </a:t>
            </a:r>
          </a:p>
        </p:txBody>
      </p:sp>
      <p:sp>
        <p:nvSpPr>
          <p:cNvPr id="30" name="Down Arrow Callout 29">
            <a:extLst>
              <a:ext uri="{FF2B5EF4-FFF2-40B4-BE49-F238E27FC236}">
                <a16:creationId xmlns:a16="http://schemas.microsoft.com/office/drawing/2014/main" id="{04B950BE-CFB8-1A44-9D36-BDEFC7967E4E}"/>
              </a:ext>
            </a:extLst>
          </p:cNvPr>
          <p:cNvSpPr/>
          <p:nvPr/>
        </p:nvSpPr>
        <p:spPr>
          <a:xfrm>
            <a:off x="9068586" y="2816965"/>
            <a:ext cx="2671705" cy="1071579"/>
          </a:xfrm>
          <a:prstGeom prst="downArrowCallout">
            <a:avLst>
              <a:gd name="adj1" fmla="val 25000"/>
              <a:gd name="adj2" fmla="val 25000"/>
              <a:gd name="adj3" fmla="val 15987"/>
              <a:gd name="adj4" fmla="val 702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t>dividing crowdsourcing instructions into minimal tasks</a:t>
            </a:r>
          </a:p>
        </p:txBody>
      </p:sp>
      <p:sp>
        <p:nvSpPr>
          <p:cNvPr id="31" name="Down Arrow Callout 30">
            <a:extLst>
              <a:ext uri="{FF2B5EF4-FFF2-40B4-BE49-F238E27FC236}">
                <a16:creationId xmlns:a16="http://schemas.microsoft.com/office/drawing/2014/main" id="{94FDF24A-A255-1F47-A01D-A070AA875FE4}"/>
              </a:ext>
            </a:extLst>
          </p:cNvPr>
          <p:cNvSpPr/>
          <p:nvPr/>
        </p:nvSpPr>
        <p:spPr>
          <a:xfrm>
            <a:off x="9068584" y="3958041"/>
            <a:ext cx="2671705" cy="1071579"/>
          </a:xfrm>
          <a:prstGeom prst="downArrowCallout">
            <a:avLst>
              <a:gd name="adj1" fmla="val 25000"/>
              <a:gd name="adj2" fmla="val 25000"/>
              <a:gd name="adj3" fmla="val 16823"/>
              <a:gd name="adj4" fmla="val 65263"/>
            </a:avLst>
          </a:prstGeom>
          <a:solidFill>
            <a:schemeClr val="accent1">
              <a:alpha val="202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instructions schema</a:t>
            </a:r>
          </a:p>
        </p:txBody>
      </p:sp>
      <p:sp>
        <p:nvSpPr>
          <p:cNvPr id="32" name="Rectangle 31">
            <a:extLst>
              <a:ext uri="{FF2B5EF4-FFF2-40B4-BE49-F238E27FC236}">
                <a16:creationId xmlns:a16="http://schemas.microsoft.com/office/drawing/2014/main" id="{639E4544-6822-6044-BE9E-7FFF0207F3BD}"/>
              </a:ext>
            </a:extLst>
          </p:cNvPr>
          <p:cNvSpPr/>
          <p:nvPr/>
        </p:nvSpPr>
        <p:spPr>
          <a:xfrm>
            <a:off x="9068583" y="5109178"/>
            <a:ext cx="2671705" cy="780637"/>
          </a:xfrm>
          <a:prstGeom prst="rect">
            <a:avLst/>
          </a:prstGeom>
          <a:solidFill>
            <a:schemeClr val="accent1">
              <a:alpha val="202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mapping crowdsourcing instructions to the schema</a:t>
            </a:r>
          </a:p>
        </p:txBody>
      </p:sp>
      <p:sp>
        <p:nvSpPr>
          <p:cNvPr id="21" name="Right Brace 20">
            <a:extLst>
              <a:ext uri="{FF2B5EF4-FFF2-40B4-BE49-F238E27FC236}">
                <a16:creationId xmlns:a16="http://schemas.microsoft.com/office/drawing/2014/main" id="{0E153031-1D5F-B346-9955-4269BD6DA166}"/>
              </a:ext>
            </a:extLst>
          </p:cNvPr>
          <p:cNvSpPr/>
          <p:nvPr/>
        </p:nvSpPr>
        <p:spPr>
          <a:xfrm flipH="1">
            <a:off x="4593202" y="4075437"/>
            <a:ext cx="228278" cy="1477328"/>
          </a:xfrm>
          <a:prstGeom prst="rightBrace">
            <a:avLst>
              <a:gd name="adj1" fmla="val 161180"/>
              <a:gd name="adj2"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95DA9D8F-6F42-544A-A444-C1F52A978D37}"/>
              </a:ext>
            </a:extLst>
          </p:cNvPr>
          <p:cNvSpPr/>
          <p:nvPr/>
        </p:nvSpPr>
        <p:spPr>
          <a:xfrm>
            <a:off x="4821480" y="4075437"/>
            <a:ext cx="2860078" cy="1477328"/>
          </a:xfrm>
          <a:prstGeom prst="rect">
            <a:avLst/>
          </a:prstGeom>
        </p:spPr>
        <p:txBody>
          <a:bodyPr wrap="none">
            <a:spAutoFit/>
          </a:bodyPr>
          <a:lstStyle/>
          <a:p>
            <a:r>
              <a:rPr lang="en-US" dirty="0">
                <a:ea typeface="Lato"/>
                <a:cs typeface="Lato"/>
                <a:sym typeface="Lato"/>
              </a:rPr>
              <a:t>topic word generation </a:t>
            </a:r>
          </a:p>
          <a:p>
            <a:r>
              <a:rPr lang="en-US" dirty="0"/>
              <a:t>combing facts </a:t>
            </a:r>
          </a:p>
          <a:p>
            <a:r>
              <a:rPr lang="en-US" dirty="0"/>
              <a:t>question generation </a:t>
            </a:r>
          </a:p>
          <a:p>
            <a:r>
              <a:rPr lang="en-US" dirty="0"/>
              <a:t>answer generation </a:t>
            </a:r>
          </a:p>
          <a:p>
            <a:r>
              <a:rPr lang="en-US" dirty="0"/>
              <a:t>Incorrect answer generation</a:t>
            </a:r>
          </a:p>
        </p:txBody>
      </p:sp>
      <p:sp>
        <p:nvSpPr>
          <p:cNvPr id="23" name="Rectangle 22">
            <a:extLst>
              <a:ext uri="{FF2B5EF4-FFF2-40B4-BE49-F238E27FC236}">
                <a16:creationId xmlns:a16="http://schemas.microsoft.com/office/drawing/2014/main" id="{BF89E0EC-B764-5C47-B588-8D7EB7A1C05B}"/>
              </a:ext>
            </a:extLst>
          </p:cNvPr>
          <p:cNvSpPr/>
          <p:nvPr/>
        </p:nvSpPr>
        <p:spPr>
          <a:xfrm>
            <a:off x="879203" y="4386208"/>
            <a:ext cx="3352284" cy="779444"/>
          </a:xfrm>
          <a:prstGeom prst="rect">
            <a:avLst/>
          </a:prstGeom>
        </p:spPr>
        <p:txBody>
          <a:bodyPr wrap="square">
            <a:spAutoFit/>
          </a:bodyPr>
          <a:lstStyle/>
          <a:p>
            <a:pPr marL="338647" algn="ctr">
              <a:lnSpc>
                <a:spcPct val="115000"/>
              </a:lnSpc>
              <a:spcBef>
                <a:spcPts val="0"/>
              </a:spcBef>
              <a:spcAft>
                <a:spcPts val="0"/>
              </a:spcAft>
              <a:buClr>
                <a:srgbClr val="434343"/>
              </a:buClr>
              <a:buSzPts val="1400"/>
            </a:pPr>
            <a:r>
              <a:rPr lang="en-US" sz="2000" dirty="0">
                <a:ea typeface="Lato"/>
                <a:cs typeface="Lato"/>
                <a:sym typeface="Lato"/>
              </a:rPr>
              <a:t>crowdsourcing instructions </a:t>
            </a:r>
          </a:p>
          <a:p>
            <a:pPr marL="338647" algn="ctr">
              <a:lnSpc>
                <a:spcPct val="115000"/>
              </a:lnSpc>
              <a:spcBef>
                <a:spcPts val="0"/>
              </a:spcBef>
              <a:spcAft>
                <a:spcPts val="0"/>
              </a:spcAft>
              <a:buClr>
                <a:srgbClr val="434343"/>
              </a:buClr>
              <a:buSzPts val="1400"/>
            </a:pPr>
            <a:r>
              <a:rPr lang="en-US" sz="2000" dirty="0">
                <a:ea typeface="Lato"/>
                <a:cs typeface="Lato"/>
                <a:sym typeface="Lato"/>
              </a:rPr>
              <a:t>for QASC </a:t>
            </a:r>
            <a:r>
              <a:rPr lang="en-US" sz="1400" dirty="0">
                <a:solidFill>
                  <a:schemeClr val="bg1">
                    <a:lumMod val="50000"/>
                  </a:schemeClr>
                </a:solidFill>
                <a:ea typeface="Lato"/>
                <a:cs typeface="Lato"/>
                <a:sym typeface="Lato"/>
              </a:rPr>
              <a:t>[</a:t>
            </a:r>
            <a:r>
              <a:rPr lang="en-US" sz="1400" dirty="0" err="1">
                <a:solidFill>
                  <a:schemeClr val="bg1">
                    <a:lumMod val="50000"/>
                  </a:schemeClr>
                </a:solidFill>
                <a:ea typeface="Lato"/>
                <a:cs typeface="Lato"/>
                <a:sym typeface="Lato"/>
              </a:rPr>
              <a:t>Khot</a:t>
            </a:r>
            <a:r>
              <a:rPr lang="en-US" sz="1400" dirty="0">
                <a:solidFill>
                  <a:schemeClr val="bg1">
                    <a:lumMod val="50000"/>
                  </a:schemeClr>
                </a:solidFill>
                <a:ea typeface="Lato"/>
                <a:cs typeface="Lato"/>
                <a:sym typeface="Lato"/>
              </a:rPr>
              <a:t> et al. 2020]</a:t>
            </a:r>
          </a:p>
        </p:txBody>
      </p:sp>
      <p:sp>
        <p:nvSpPr>
          <p:cNvPr id="6" name="Right Arrow 5">
            <a:extLst>
              <a:ext uri="{FF2B5EF4-FFF2-40B4-BE49-F238E27FC236}">
                <a16:creationId xmlns:a16="http://schemas.microsoft.com/office/drawing/2014/main" id="{061DAF06-1E84-9548-91FB-32EC2D71FC3E}"/>
              </a:ext>
            </a:extLst>
          </p:cNvPr>
          <p:cNvSpPr/>
          <p:nvPr/>
        </p:nvSpPr>
        <p:spPr>
          <a:xfrm>
            <a:off x="4178569" y="4655635"/>
            <a:ext cx="355002" cy="3169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76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93B2-86EB-6549-954C-48E1BA26C5CE}"/>
              </a:ext>
            </a:extLst>
          </p:cNvPr>
          <p:cNvSpPr>
            <a:spLocks noGrp="1"/>
          </p:cNvSpPr>
          <p:nvPr>
            <p:ph type="title"/>
          </p:nvPr>
        </p:nvSpPr>
        <p:spPr/>
        <p:txBody>
          <a:bodyPr/>
          <a:lstStyle/>
          <a:p>
            <a:r>
              <a:rPr lang="en-US" dirty="0"/>
              <a:t>Natural-Instructions: Construction (3)</a:t>
            </a:r>
          </a:p>
        </p:txBody>
      </p:sp>
      <p:sp>
        <p:nvSpPr>
          <p:cNvPr id="91" name="Content Placeholder 90">
            <a:extLst>
              <a:ext uri="{FF2B5EF4-FFF2-40B4-BE49-F238E27FC236}">
                <a16:creationId xmlns:a16="http://schemas.microsoft.com/office/drawing/2014/main" id="{BD2CD252-D03C-FD44-9BC6-AEFDD28824F2}"/>
              </a:ext>
            </a:extLst>
          </p:cNvPr>
          <p:cNvSpPr>
            <a:spLocks noGrp="1"/>
          </p:cNvSpPr>
          <p:nvPr>
            <p:ph idx="1"/>
          </p:nvPr>
        </p:nvSpPr>
        <p:spPr>
          <a:xfrm>
            <a:off x="664029" y="4230687"/>
            <a:ext cx="8641336" cy="1946276"/>
          </a:xfrm>
        </p:spPr>
        <p:txBody>
          <a:bodyPr/>
          <a:lstStyle/>
          <a:p>
            <a:r>
              <a:rPr lang="en-US" sz="2400" dirty="0"/>
              <a:t>Crowdsourcing instructions: to be converted into plain text. </a:t>
            </a:r>
          </a:p>
          <a:p>
            <a:r>
              <a:rPr lang="en-US" sz="2400" dirty="0"/>
              <a:t>Can’t easily be automated. </a:t>
            </a:r>
          </a:p>
          <a:p>
            <a:r>
              <a:rPr lang="en-US" sz="2400" dirty="0"/>
              <a:t>A unified schema for consistent representation across tasks.</a:t>
            </a:r>
          </a:p>
        </p:txBody>
      </p:sp>
      <p:sp>
        <p:nvSpPr>
          <p:cNvPr id="4" name="Slide Number Placeholder 3">
            <a:extLst>
              <a:ext uri="{FF2B5EF4-FFF2-40B4-BE49-F238E27FC236}">
                <a16:creationId xmlns:a16="http://schemas.microsoft.com/office/drawing/2014/main" id="{C8CBF774-98F1-BA4B-A2EF-A7B6E0D679F7}"/>
              </a:ext>
            </a:extLst>
          </p:cNvPr>
          <p:cNvSpPr>
            <a:spLocks noGrp="1"/>
          </p:cNvSpPr>
          <p:nvPr>
            <p:ph type="sldNum" sz="quarter" idx="10"/>
          </p:nvPr>
        </p:nvSpPr>
        <p:spPr/>
        <p:txBody>
          <a:bodyPr/>
          <a:lstStyle/>
          <a:p>
            <a:pPr>
              <a:defRPr/>
            </a:pPr>
            <a:fld id="{0121240C-47AF-2F4D-83B3-CC3EDF50F794}" type="slidenum">
              <a:rPr lang="en-US" smtClean="0"/>
              <a:pPr>
                <a:defRPr/>
              </a:pPr>
              <a:t>37</a:t>
            </a:fld>
            <a:endParaRPr lang="en-US" dirty="0"/>
          </a:p>
        </p:txBody>
      </p:sp>
      <p:grpSp>
        <p:nvGrpSpPr>
          <p:cNvPr id="8" name="Group 7">
            <a:extLst>
              <a:ext uri="{FF2B5EF4-FFF2-40B4-BE49-F238E27FC236}">
                <a16:creationId xmlns:a16="http://schemas.microsoft.com/office/drawing/2014/main" id="{57725084-9205-4143-B311-3641D2CED470}"/>
              </a:ext>
            </a:extLst>
          </p:cNvPr>
          <p:cNvGrpSpPr/>
          <p:nvPr/>
        </p:nvGrpSpPr>
        <p:grpSpPr>
          <a:xfrm>
            <a:off x="664028" y="1489701"/>
            <a:ext cx="4484914" cy="2549673"/>
            <a:chOff x="664028" y="1489701"/>
            <a:chExt cx="4484914" cy="2549673"/>
          </a:xfrm>
        </p:grpSpPr>
        <p:sp>
          <p:nvSpPr>
            <p:cNvPr id="56" name="Google Shape;908;p85">
              <a:extLst>
                <a:ext uri="{FF2B5EF4-FFF2-40B4-BE49-F238E27FC236}">
                  <a16:creationId xmlns:a16="http://schemas.microsoft.com/office/drawing/2014/main" id="{2B87173F-8F2D-244E-961E-A24C4B34722F}"/>
                </a:ext>
              </a:extLst>
            </p:cNvPr>
            <p:cNvSpPr/>
            <p:nvPr/>
          </p:nvSpPr>
          <p:spPr>
            <a:xfrm>
              <a:off x="664028" y="1825625"/>
              <a:ext cx="4484914" cy="2213749"/>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57" name="Google Shape;909;p85">
              <a:extLst>
                <a:ext uri="{FF2B5EF4-FFF2-40B4-BE49-F238E27FC236}">
                  <a16:creationId xmlns:a16="http://schemas.microsoft.com/office/drawing/2014/main" id="{BAB05A0B-47B3-E943-A81D-0BB56D809F4A}"/>
                </a:ext>
              </a:extLst>
            </p:cNvPr>
            <p:cNvSpPr/>
            <p:nvPr/>
          </p:nvSpPr>
          <p:spPr>
            <a:xfrm>
              <a:off x="819888" y="2377335"/>
              <a:ext cx="1925023"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Positive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58" name="Google Shape;913;p85">
              <a:extLst>
                <a:ext uri="{FF2B5EF4-FFF2-40B4-BE49-F238E27FC236}">
                  <a16:creationId xmlns:a16="http://schemas.microsoft.com/office/drawing/2014/main" id="{648BF6CE-9A19-9E42-9F15-A71B5937DDF0}"/>
                </a:ext>
              </a:extLst>
            </p:cNvPr>
            <p:cNvSpPr/>
            <p:nvPr/>
          </p:nvSpPr>
          <p:spPr>
            <a:xfrm>
              <a:off x="802831" y="1981413"/>
              <a:ext cx="751481"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Definition</a:t>
              </a:r>
              <a:endParaRPr dirty="0"/>
            </a:p>
          </p:txBody>
        </p:sp>
        <p:sp>
          <p:nvSpPr>
            <p:cNvPr id="59" name="Google Shape;914;p85">
              <a:extLst>
                <a:ext uri="{FF2B5EF4-FFF2-40B4-BE49-F238E27FC236}">
                  <a16:creationId xmlns:a16="http://schemas.microsoft.com/office/drawing/2014/main" id="{8892B1B2-2C64-DC46-A16D-50AF0B0466D0}"/>
                </a:ext>
              </a:extLst>
            </p:cNvPr>
            <p:cNvSpPr/>
            <p:nvPr/>
          </p:nvSpPr>
          <p:spPr>
            <a:xfrm>
              <a:off x="1601082" y="1983521"/>
              <a:ext cx="1190784"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Things to Avoid</a:t>
              </a:r>
              <a:endParaRPr dirty="0"/>
            </a:p>
          </p:txBody>
        </p:sp>
        <p:sp>
          <p:nvSpPr>
            <p:cNvPr id="60" name="Google Shape;915;p85">
              <a:extLst>
                <a:ext uri="{FF2B5EF4-FFF2-40B4-BE49-F238E27FC236}">
                  <a16:creationId xmlns:a16="http://schemas.microsoft.com/office/drawing/2014/main" id="{9397264D-9D71-DE43-A932-D4BC9BB05BD0}"/>
                </a:ext>
              </a:extLst>
            </p:cNvPr>
            <p:cNvSpPr/>
            <p:nvPr/>
          </p:nvSpPr>
          <p:spPr>
            <a:xfrm>
              <a:off x="2847602" y="1981413"/>
              <a:ext cx="1434306"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Emphasize/Caution</a:t>
              </a:r>
              <a:endParaRPr dirty="0"/>
            </a:p>
          </p:txBody>
        </p:sp>
        <p:sp>
          <p:nvSpPr>
            <p:cNvPr id="61" name="Google Shape;916;p85">
              <a:extLst>
                <a:ext uri="{FF2B5EF4-FFF2-40B4-BE49-F238E27FC236}">
                  <a16:creationId xmlns:a16="http://schemas.microsoft.com/office/drawing/2014/main" id="{D1918A03-3D94-7541-85AB-21A44E732029}"/>
                </a:ext>
              </a:extLst>
            </p:cNvPr>
            <p:cNvSpPr/>
            <p:nvPr/>
          </p:nvSpPr>
          <p:spPr>
            <a:xfrm>
              <a:off x="1129404" y="2754505"/>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63" name="Google Shape;918;p85">
              <a:extLst>
                <a:ext uri="{FF2B5EF4-FFF2-40B4-BE49-F238E27FC236}">
                  <a16:creationId xmlns:a16="http://schemas.microsoft.com/office/drawing/2014/main" id="{22023546-1570-0542-B797-CFFC97A3F751}"/>
                </a:ext>
              </a:extLst>
            </p:cNvPr>
            <p:cNvSpPr/>
            <p:nvPr/>
          </p:nvSpPr>
          <p:spPr>
            <a:xfrm>
              <a:off x="1232008"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64" name="Google Shape;919;p85">
              <a:extLst>
                <a:ext uri="{FF2B5EF4-FFF2-40B4-BE49-F238E27FC236}">
                  <a16:creationId xmlns:a16="http://schemas.microsoft.com/office/drawing/2014/main" id="{C0493C1A-2164-D040-9A4D-34A28BDD94E6}"/>
                </a:ext>
              </a:extLst>
            </p:cNvPr>
            <p:cNvSpPr/>
            <p:nvPr/>
          </p:nvSpPr>
          <p:spPr>
            <a:xfrm>
              <a:off x="1845024"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65" name="Google Shape;920;p85">
              <a:extLst>
                <a:ext uri="{FF2B5EF4-FFF2-40B4-BE49-F238E27FC236}">
                  <a16:creationId xmlns:a16="http://schemas.microsoft.com/office/drawing/2014/main" id="{E815FE10-D637-724C-BFB9-4EA7B6A49A79}"/>
                </a:ext>
              </a:extLst>
            </p:cNvPr>
            <p:cNvSpPr/>
            <p:nvPr/>
          </p:nvSpPr>
          <p:spPr>
            <a:xfrm>
              <a:off x="1539935" y="339877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71" name="Google Shape;926;p85">
              <a:extLst>
                <a:ext uri="{FF2B5EF4-FFF2-40B4-BE49-F238E27FC236}">
                  <a16:creationId xmlns:a16="http://schemas.microsoft.com/office/drawing/2014/main" id="{BDE9EB91-8645-7246-9AA0-556D6241B333}"/>
                </a:ext>
              </a:extLst>
            </p:cNvPr>
            <p:cNvSpPr/>
            <p:nvPr/>
          </p:nvSpPr>
          <p:spPr>
            <a:xfrm>
              <a:off x="4337644" y="1981413"/>
              <a:ext cx="642681" cy="27370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Prompt</a:t>
              </a:r>
              <a:endParaRPr dirty="0"/>
            </a:p>
          </p:txBody>
        </p:sp>
        <p:sp>
          <p:nvSpPr>
            <p:cNvPr id="85" name="Google Shape;909;p85">
              <a:extLst>
                <a:ext uri="{FF2B5EF4-FFF2-40B4-BE49-F238E27FC236}">
                  <a16:creationId xmlns:a16="http://schemas.microsoft.com/office/drawing/2014/main" id="{77256334-4D26-5A44-A3B9-7AD87A579E00}"/>
                </a:ext>
              </a:extLst>
            </p:cNvPr>
            <p:cNvSpPr/>
            <p:nvPr/>
          </p:nvSpPr>
          <p:spPr>
            <a:xfrm>
              <a:off x="3024523" y="2374028"/>
              <a:ext cx="1937806"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Negative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86" name="Google Shape;916;p85">
              <a:extLst>
                <a:ext uri="{FF2B5EF4-FFF2-40B4-BE49-F238E27FC236}">
                  <a16:creationId xmlns:a16="http://schemas.microsoft.com/office/drawing/2014/main" id="{D10EF0E7-F3F3-BA46-A46E-8E5178B5EC53}"/>
                </a:ext>
              </a:extLst>
            </p:cNvPr>
            <p:cNvSpPr/>
            <p:nvPr/>
          </p:nvSpPr>
          <p:spPr>
            <a:xfrm>
              <a:off x="3354966" y="2751198"/>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87" name="Google Shape;918;p85">
              <a:extLst>
                <a:ext uri="{FF2B5EF4-FFF2-40B4-BE49-F238E27FC236}">
                  <a16:creationId xmlns:a16="http://schemas.microsoft.com/office/drawing/2014/main" id="{4BAC33A9-F1BA-7642-B0B4-8CF5C169EF95}"/>
                </a:ext>
              </a:extLst>
            </p:cNvPr>
            <p:cNvSpPr/>
            <p:nvPr/>
          </p:nvSpPr>
          <p:spPr>
            <a:xfrm>
              <a:off x="3457570"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88" name="Google Shape;919;p85">
              <a:extLst>
                <a:ext uri="{FF2B5EF4-FFF2-40B4-BE49-F238E27FC236}">
                  <a16:creationId xmlns:a16="http://schemas.microsoft.com/office/drawing/2014/main" id="{C0C5AF69-F7B5-B046-93D4-8E0C4A0A7A39}"/>
                </a:ext>
              </a:extLst>
            </p:cNvPr>
            <p:cNvSpPr/>
            <p:nvPr/>
          </p:nvSpPr>
          <p:spPr>
            <a:xfrm>
              <a:off x="4070586"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89" name="Google Shape;920;p85">
              <a:extLst>
                <a:ext uri="{FF2B5EF4-FFF2-40B4-BE49-F238E27FC236}">
                  <a16:creationId xmlns:a16="http://schemas.microsoft.com/office/drawing/2014/main" id="{A65F3AC3-205D-1B48-BB0A-88E019C90538}"/>
                </a:ext>
              </a:extLst>
            </p:cNvPr>
            <p:cNvSpPr/>
            <p:nvPr/>
          </p:nvSpPr>
          <p:spPr>
            <a:xfrm>
              <a:off x="3441200" y="3379214"/>
              <a:ext cx="509376"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Reason</a:t>
              </a:r>
              <a:endParaRPr sz="1600" dirty="0"/>
            </a:p>
          </p:txBody>
        </p:sp>
        <p:sp>
          <p:nvSpPr>
            <p:cNvPr id="90" name="Google Shape;924;p85">
              <a:extLst>
                <a:ext uri="{FF2B5EF4-FFF2-40B4-BE49-F238E27FC236}">
                  <a16:creationId xmlns:a16="http://schemas.microsoft.com/office/drawing/2014/main" id="{7C124A96-1869-A74D-8637-FBB1690F51ED}"/>
                </a:ext>
              </a:extLst>
            </p:cNvPr>
            <p:cNvSpPr/>
            <p:nvPr/>
          </p:nvSpPr>
          <p:spPr>
            <a:xfrm>
              <a:off x="3981976" y="3379653"/>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Suggestion</a:t>
              </a:r>
              <a:endParaRPr sz="1600" dirty="0"/>
            </a:p>
          </p:txBody>
        </p:sp>
        <p:sp>
          <p:nvSpPr>
            <p:cNvPr id="5" name="Rectangle 4">
              <a:extLst>
                <a:ext uri="{FF2B5EF4-FFF2-40B4-BE49-F238E27FC236}">
                  <a16:creationId xmlns:a16="http://schemas.microsoft.com/office/drawing/2014/main" id="{6B3F5C31-B8B7-F443-9C6A-D8C4CBD70999}"/>
                </a:ext>
              </a:extLst>
            </p:cNvPr>
            <p:cNvSpPr/>
            <p:nvPr/>
          </p:nvSpPr>
          <p:spPr>
            <a:xfrm>
              <a:off x="1695094" y="1489701"/>
              <a:ext cx="2164952" cy="369332"/>
            </a:xfrm>
            <a:prstGeom prst="rect">
              <a:avLst/>
            </a:prstGeom>
          </p:spPr>
          <p:txBody>
            <a:bodyPr wrap="none">
              <a:spAutoFit/>
            </a:bodyPr>
            <a:lstStyle/>
            <a:p>
              <a:pPr>
                <a:spcBef>
                  <a:spcPts val="0"/>
                </a:spcBef>
                <a:spcAft>
                  <a:spcPts val="0"/>
                </a:spcAft>
              </a:pPr>
              <a:r>
                <a:rPr lang="en-US" b="1">
                  <a:solidFill>
                    <a:srgbClr val="980000"/>
                  </a:solidFill>
                  <a:latin typeface="Lato"/>
                  <a:ea typeface="Lato"/>
                  <a:cs typeface="Lato"/>
                  <a:sym typeface="Lato"/>
                </a:rPr>
                <a:t>instructions </a:t>
              </a:r>
              <a:r>
                <a:rPr lang="en-US" b="1" dirty="0">
                  <a:solidFill>
                    <a:srgbClr val="980000"/>
                  </a:solidFill>
                  <a:latin typeface="Lato"/>
                  <a:ea typeface="Lato"/>
                  <a:cs typeface="Lato"/>
                  <a:sym typeface="Lato"/>
                </a:rPr>
                <a:t>schema</a:t>
              </a:r>
              <a:r>
                <a:rPr lang="en-US" b="1" dirty="0">
                  <a:latin typeface="Lato"/>
                  <a:ea typeface="Lato"/>
                  <a:cs typeface="Lato"/>
                  <a:sym typeface="Lato"/>
                </a:rPr>
                <a:t> </a:t>
              </a:r>
            </a:p>
          </p:txBody>
        </p:sp>
      </p:grpSp>
      <p:sp>
        <p:nvSpPr>
          <p:cNvPr id="92" name="Down Arrow Callout 91">
            <a:extLst>
              <a:ext uri="{FF2B5EF4-FFF2-40B4-BE49-F238E27FC236}">
                <a16:creationId xmlns:a16="http://schemas.microsoft.com/office/drawing/2014/main" id="{CC3C92B6-3D90-BC4B-9C99-9420D454AFB7}"/>
              </a:ext>
            </a:extLst>
          </p:cNvPr>
          <p:cNvSpPr/>
          <p:nvPr/>
        </p:nvSpPr>
        <p:spPr>
          <a:xfrm>
            <a:off x="9068586" y="1674795"/>
            <a:ext cx="2671705" cy="1071579"/>
          </a:xfrm>
          <a:prstGeom prst="downArrowCallout">
            <a:avLst>
              <a:gd name="adj1" fmla="val 25000"/>
              <a:gd name="adj2" fmla="val 25000"/>
              <a:gd name="adj3" fmla="val 15987"/>
              <a:gd name="adj4" fmla="val 702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collecting existing datasets </a:t>
            </a:r>
          </a:p>
        </p:txBody>
      </p:sp>
      <p:sp>
        <p:nvSpPr>
          <p:cNvPr id="93" name="Down Arrow Callout 92">
            <a:extLst>
              <a:ext uri="{FF2B5EF4-FFF2-40B4-BE49-F238E27FC236}">
                <a16:creationId xmlns:a16="http://schemas.microsoft.com/office/drawing/2014/main" id="{85D2BD4D-BC0D-7E4A-8DA3-61E19489C911}"/>
              </a:ext>
            </a:extLst>
          </p:cNvPr>
          <p:cNvSpPr/>
          <p:nvPr/>
        </p:nvSpPr>
        <p:spPr>
          <a:xfrm>
            <a:off x="9068586" y="2816965"/>
            <a:ext cx="2671705" cy="1071579"/>
          </a:xfrm>
          <a:prstGeom prst="downArrowCallout">
            <a:avLst>
              <a:gd name="adj1" fmla="val 25000"/>
              <a:gd name="adj2" fmla="val 25000"/>
              <a:gd name="adj3" fmla="val 15987"/>
              <a:gd name="adj4" fmla="val 702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t>dividing crowdsourcing instructions into minimal tasks</a:t>
            </a:r>
          </a:p>
        </p:txBody>
      </p:sp>
      <p:sp>
        <p:nvSpPr>
          <p:cNvPr id="94" name="Down Arrow Callout 93">
            <a:extLst>
              <a:ext uri="{FF2B5EF4-FFF2-40B4-BE49-F238E27FC236}">
                <a16:creationId xmlns:a16="http://schemas.microsoft.com/office/drawing/2014/main" id="{D440E0FF-2F65-3148-BA71-C0DCFCEB2543}"/>
              </a:ext>
            </a:extLst>
          </p:cNvPr>
          <p:cNvSpPr/>
          <p:nvPr/>
        </p:nvSpPr>
        <p:spPr>
          <a:xfrm>
            <a:off x="9068584" y="3958041"/>
            <a:ext cx="2671705" cy="1071579"/>
          </a:xfrm>
          <a:prstGeom prst="downArrowCallout">
            <a:avLst>
              <a:gd name="adj1" fmla="val 25000"/>
              <a:gd name="adj2" fmla="val 25000"/>
              <a:gd name="adj3" fmla="val 16823"/>
              <a:gd name="adj4" fmla="val 6526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instructions schema</a:t>
            </a:r>
          </a:p>
        </p:txBody>
      </p:sp>
      <p:sp>
        <p:nvSpPr>
          <p:cNvPr id="95" name="Rectangle 94">
            <a:extLst>
              <a:ext uri="{FF2B5EF4-FFF2-40B4-BE49-F238E27FC236}">
                <a16:creationId xmlns:a16="http://schemas.microsoft.com/office/drawing/2014/main" id="{CE57FCA2-73E9-4F46-A026-CBAD34B9636E}"/>
              </a:ext>
            </a:extLst>
          </p:cNvPr>
          <p:cNvSpPr/>
          <p:nvPr/>
        </p:nvSpPr>
        <p:spPr>
          <a:xfrm>
            <a:off x="9068583" y="5109178"/>
            <a:ext cx="2671705" cy="780637"/>
          </a:xfrm>
          <a:prstGeom prst="rect">
            <a:avLst/>
          </a:prstGeom>
          <a:solidFill>
            <a:schemeClr val="accent1">
              <a:alpha val="202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mapping crowdsourcing instructions to the schema</a:t>
            </a:r>
          </a:p>
        </p:txBody>
      </p:sp>
    </p:spTree>
    <p:extLst>
      <p:ext uri="{BB962C8B-B14F-4D97-AF65-F5344CB8AC3E}">
        <p14:creationId xmlns:p14="http://schemas.microsoft.com/office/powerpoint/2010/main" val="23950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500"/>
                                        <p:tgtEl>
                                          <p:spTgt spid="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1" end="1"/>
                                            </p:txEl>
                                          </p:spTgt>
                                        </p:tgtEl>
                                        <p:attrNameLst>
                                          <p:attrName>style.visibility</p:attrName>
                                        </p:attrNameLst>
                                      </p:cBhvr>
                                      <p:to>
                                        <p:strVal val="visible"/>
                                      </p:to>
                                    </p:set>
                                    <p:animEffect transition="in" filter="fade">
                                      <p:cBhvr>
                                        <p:cTn id="12" dur="500"/>
                                        <p:tgtEl>
                                          <p:spTgt spid="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
                                            <p:txEl>
                                              <p:pRg st="2" end="2"/>
                                            </p:txEl>
                                          </p:spTgt>
                                        </p:tgtEl>
                                        <p:attrNameLst>
                                          <p:attrName>style.visibility</p:attrName>
                                        </p:attrNameLst>
                                      </p:cBhvr>
                                      <p:to>
                                        <p:strVal val="visible"/>
                                      </p:to>
                                    </p:set>
                                    <p:animEffect transition="in" filter="fade">
                                      <p:cBhvr>
                                        <p:cTn id="17" dur="500"/>
                                        <p:tgtEl>
                                          <p:spTgt spid="9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own Arrow Callout 29">
            <a:extLst>
              <a:ext uri="{FF2B5EF4-FFF2-40B4-BE49-F238E27FC236}">
                <a16:creationId xmlns:a16="http://schemas.microsoft.com/office/drawing/2014/main" id="{2FCE0839-14B9-7746-AE4F-5946BA75AAF6}"/>
              </a:ext>
            </a:extLst>
          </p:cNvPr>
          <p:cNvSpPr/>
          <p:nvPr/>
        </p:nvSpPr>
        <p:spPr>
          <a:xfrm>
            <a:off x="9068586" y="1674795"/>
            <a:ext cx="2671705" cy="1071579"/>
          </a:xfrm>
          <a:prstGeom prst="downArrowCallout">
            <a:avLst>
              <a:gd name="adj1" fmla="val 25000"/>
              <a:gd name="adj2" fmla="val 25000"/>
              <a:gd name="adj3" fmla="val 15987"/>
              <a:gd name="adj4" fmla="val 702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collecting existing datasets </a:t>
            </a:r>
          </a:p>
        </p:txBody>
      </p:sp>
      <p:sp>
        <p:nvSpPr>
          <p:cNvPr id="34" name="Down Arrow Callout 33">
            <a:extLst>
              <a:ext uri="{FF2B5EF4-FFF2-40B4-BE49-F238E27FC236}">
                <a16:creationId xmlns:a16="http://schemas.microsoft.com/office/drawing/2014/main" id="{13BBC8BC-21C6-D74F-85EC-16095A5D99F7}"/>
              </a:ext>
            </a:extLst>
          </p:cNvPr>
          <p:cNvSpPr/>
          <p:nvPr/>
        </p:nvSpPr>
        <p:spPr>
          <a:xfrm>
            <a:off x="9068586" y="2816965"/>
            <a:ext cx="2671705" cy="1071579"/>
          </a:xfrm>
          <a:prstGeom prst="downArrowCallout">
            <a:avLst>
              <a:gd name="adj1" fmla="val 25000"/>
              <a:gd name="adj2" fmla="val 25000"/>
              <a:gd name="adj3" fmla="val 15987"/>
              <a:gd name="adj4" fmla="val 702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t>dividing crowdsourcing instructions into minimal tasks</a:t>
            </a:r>
          </a:p>
        </p:txBody>
      </p:sp>
      <p:sp>
        <p:nvSpPr>
          <p:cNvPr id="35" name="Down Arrow Callout 34">
            <a:extLst>
              <a:ext uri="{FF2B5EF4-FFF2-40B4-BE49-F238E27FC236}">
                <a16:creationId xmlns:a16="http://schemas.microsoft.com/office/drawing/2014/main" id="{F2BD4B09-8A31-EF4B-9158-15355C2CD8C0}"/>
              </a:ext>
            </a:extLst>
          </p:cNvPr>
          <p:cNvSpPr/>
          <p:nvPr/>
        </p:nvSpPr>
        <p:spPr>
          <a:xfrm>
            <a:off x="9068584" y="3958041"/>
            <a:ext cx="2671705" cy="1071579"/>
          </a:xfrm>
          <a:prstGeom prst="downArrowCallout">
            <a:avLst>
              <a:gd name="adj1" fmla="val 25000"/>
              <a:gd name="adj2" fmla="val 25000"/>
              <a:gd name="adj3" fmla="val 16823"/>
              <a:gd name="adj4" fmla="val 6526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instructions schema</a:t>
            </a:r>
          </a:p>
        </p:txBody>
      </p:sp>
      <p:sp>
        <p:nvSpPr>
          <p:cNvPr id="2" name="Title 1">
            <a:extLst>
              <a:ext uri="{FF2B5EF4-FFF2-40B4-BE49-F238E27FC236}">
                <a16:creationId xmlns:a16="http://schemas.microsoft.com/office/drawing/2014/main" id="{9AAF93B2-86EB-6549-954C-48E1BA26C5CE}"/>
              </a:ext>
            </a:extLst>
          </p:cNvPr>
          <p:cNvSpPr>
            <a:spLocks noGrp="1"/>
          </p:cNvSpPr>
          <p:nvPr>
            <p:ph type="title"/>
          </p:nvPr>
        </p:nvSpPr>
        <p:spPr/>
        <p:txBody>
          <a:bodyPr/>
          <a:lstStyle/>
          <a:p>
            <a:r>
              <a:rPr lang="en-US" dirty="0"/>
              <a:t>Natural-Instructions: Construction (3)</a:t>
            </a:r>
          </a:p>
        </p:txBody>
      </p:sp>
      <p:sp>
        <p:nvSpPr>
          <p:cNvPr id="4" name="Slide Number Placeholder 3">
            <a:extLst>
              <a:ext uri="{FF2B5EF4-FFF2-40B4-BE49-F238E27FC236}">
                <a16:creationId xmlns:a16="http://schemas.microsoft.com/office/drawing/2014/main" id="{C8CBF774-98F1-BA4B-A2EF-A7B6E0D679F7}"/>
              </a:ext>
            </a:extLst>
          </p:cNvPr>
          <p:cNvSpPr>
            <a:spLocks noGrp="1"/>
          </p:cNvSpPr>
          <p:nvPr>
            <p:ph type="sldNum" sz="quarter" idx="10"/>
          </p:nvPr>
        </p:nvSpPr>
        <p:spPr/>
        <p:txBody>
          <a:bodyPr/>
          <a:lstStyle/>
          <a:p>
            <a:pPr>
              <a:defRPr/>
            </a:pPr>
            <a:fld id="{0121240C-47AF-2F4D-83B3-CC3EDF50F794}" type="slidenum">
              <a:rPr lang="en-US" smtClean="0"/>
              <a:pPr>
                <a:defRPr/>
              </a:pPr>
              <a:t>38</a:t>
            </a:fld>
            <a:endParaRPr lang="en-US" dirty="0"/>
          </a:p>
        </p:txBody>
      </p:sp>
      <p:sp>
        <p:nvSpPr>
          <p:cNvPr id="56" name="Google Shape;908;p85">
            <a:extLst>
              <a:ext uri="{FF2B5EF4-FFF2-40B4-BE49-F238E27FC236}">
                <a16:creationId xmlns:a16="http://schemas.microsoft.com/office/drawing/2014/main" id="{2B87173F-8F2D-244E-961E-A24C4B34722F}"/>
              </a:ext>
            </a:extLst>
          </p:cNvPr>
          <p:cNvSpPr/>
          <p:nvPr/>
        </p:nvSpPr>
        <p:spPr>
          <a:xfrm>
            <a:off x="664028" y="1825625"/>
            <a:ext cx="4484914" cy="2213749"/>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57" name="Google Shape;909;p85">
            <a:extLst>
              <a:ext uri="{FF2B5EF4-FFF2-40B4-BE49-F238E27FC236}">
                <a16:creationId xmlns:a16="http://schemas.microsoft.com/office/drawing/2014/main" id="{BAB05A0B-47B3-E943-A81D-0BB56D809F4A}"/>
              </a:ext>
            </a:extLst>
          </p:cNvPr>
          <p:cNvSpPr/>
          <p:nvPr/>
        </p:nvSpPr>
        <p:spPr>
          <a:xfrm>
            <a:off x="819888" y="2377335"/>
            <a:ext cx="1925023"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Positive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58" name="Google Shape;913;p85">
            <a:extLst>
              <a:ext uri="{FF2B5EF4-FFF2-40B4-BE49-F238E27FC236}">
                <a16:creationId xmlns:a16="http://schemas.microsoft.com/office/drawing/2014/main" id="{648BF6CE-9A19-9E42-9F15-A71B5937DDF0}"/>
              </a:ext>
            </a:extLst>
          </p:cNvPr>
          <p:cNvSpPr/>
          <p:nvPr/>
        </p:nvSpPr>
        <p:spPr>
          <a:xfrm>
            <a:off x="802831" y="1981413"/>
            <a:ext cx="751481"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Definition</a:t>
            </a:r>
            <a:endParaRPr dirty="0"/>
          </a:p>
        </p:txBody>
      </p:sp>
      <p:sp>
        <p:nvSpPr>
          <p:cNvPr id="59" name="Google Shape;914;p85">
            <a:extLst>
              <a:ext uri="{FF2B5EF4-FFF2-40B4-BE49-F238E27FC236}">
                <a16:creationId xmlns:a16="http://schemas.microsoft.com/office/drawing/2014/main" id="{8892B1B2-2C64-DC46-A16D-50AF0B0466D0}"/>
              </a:ext>
            </a:extLst>
          </p:cNvPr>
          <p:cNvSpPr/>
          <p:nvPr/>
        </p:nvSpPr>
        <p:spPr>
          <a:xfrm>
            <a:off x="1601082" y="1983521"/>
            <a:ext cx="1190784"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Things to Avoid</a:t>
            </a:r>
            <a:endParaRPr dirty="0"/>
          </a:p>
        </p:txBody>
      </p:sp>
      <p:sp>
        <p:nvSpPr>
          <p:cNvPr id="60" name="Google Shape;915;p85">
            <a:extLst>
              <a:ext uri="{FF2B5EF4-FFF2-40B4-BE49-F238E27FC236}">
                <a16:creationId xmlns:a16="http://schemas.microsoft.com/office/drawing/2014/main" id="{9397264D-9D71-DE43-A932-D4BC9BB05BD0}"/>
              </a:ext>
            </a:extLst>
          </p:cNvPr>
          <p:cNvSpPr/>
          <p:nvPr/>
        </p:nvSpPr>
        <p:spPr>
          <a:xfrm>
            <a:off x="2847602" y="1981413"/>
            <a:ext cx="1434306"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Emphasize/Caution</a:t>
            </a:r>
            <a:endParaRPr dirty="0"/>
          </a:p>
        </p:txBody>
      </p:sp>
      <p:sp>
        <p:nvSpPr>
          <p:cNvPr id="61" name="Google Shape;916;p85">
            <a:extLst>
              <a:ext uri="{FF2B5EF4-FFF2-40B4-BE49-F238E27FC236}">
                <a16:creationId xmlns:a16="http://schemas.microsoft.com/office/drawing/2014/main" id="{D1918A03-3D94-7541-85AB-21A44E732029}"/>
              </a:ext>
            </a:extLst>
          </p:cNvPr>
          <p:cNvSpPr/>
          <p:nvPr/>
        </p:nvSpPr>
        <p:spPr>
          <a:xfrm>
            <a:off x="1129404" y="2754505"/>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63" name="Google Shape;918;p85">
            <a:extLst>
              <a:ext uri="{FF2B5EF4-FFF2-40B4-BE49-F238E27FC236}">
                <a16:creationId xmlns:a16="http://schemas.microsoft.com/office/drawing/2014/main" id="{22023546-1570-0542-B797-CFFC97A3F751}"/>
              </a:ext>
            </a:extLst>
          </p:cNvPr>
          <p:cNvSpPr/>
          <p:nvPr/>
        </p:nvSpPr>
        <p:spPr>
          <a:xfrm>
            <a:off x="1232008"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64" name="Google Shape;919;p85">
            <a:extLst>
              <a:ext uri="{FF2B5EF4-FFF2-40B4-BE49-F238E27FC236}">
                <a16:creationId xmlns:a16="http://schemas.microsoft.com/office/drawing/2014/main" id="{C0493C1A-2164-D040-9A4D-34A28BDD94E6}"/>
              </a:ext>
            </a:extLst>
          </p:cNvPr>
          <p:cNvSpPr/>
          <p:nvPr/>
        </p:nvSpPr>
        <p:spPr>
          <a:xfrm>
            <a:off x="1845024"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65" name="Google Shape;920;p85">
            <a:extLst>
              <a:ext uri="{FF2B5EF4-FFF2-40B4-BE49-F238E27FC236}">
                <a16:creationId xmlns:a16="http://schemas.microsoft.com/office/drawing/2014/main" id="{E815FE10-D637-724C-BFB9-4EA7B6A49A79}"/>
              </a:ext>
            </a:extLst>
          </p:cNvPr>
          <p:cNvSpPr/>
          <p:nvPr/>
        </p:nvSpPr>
        <p:spPr>
          <a:xfrm>
            <a:off x="1539935" y="339877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71" name="Google Shape;926;p85">
            <a:extLst>
              <a:ext uri="{FF2B5EF4-FFF2-40B4-BE49-F238E27FC236}">
                <a16:creationId xmlns:a16="http://schemas.microsoft.com/office/drawing/2014/main" id="{BDE9EB91-8645-7246-9AA0-556D6241B333}"/>
              </a:ext>
            </a:extLst>
          </p:cNvPr>
          <p:cNvSpPr/>
          <p:nvPr/>
        </p:nvSpPr>
        <p:spPr>
          <a:xfrm>
            <a:off x="4337644" y="1981413"/>
            <a:ext cx="642681" cy="27370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Prompt</a:t>
            </a:r>
            <a:endParaRPr dirty="0"/>
          </a:p>
        </p:txBody>
      </p:sp>
      <p:sp>
        <p:nvSpPr>
          <p:cNvPr id="85" name="Google Shape;909;p85">
            <a:extLst>
              <a:ext uri="{FF2B5EF4-FFF2-40B4-BE49-F238E27FC236}">
                <a16:creationId xmlns:a16="http://schemas.microsoft.com/office/drawing/2014/main" id="{77256334-4D26-5A44-A3B9-7AD87A579E00}"/>
              </a:ext>
            </a:extLst>
          </p:cNvPr>
          <p:cNvSpPr/>
          <p:nvPr/>
        </p:nvSpPr>
        <p:spPr>
          <a:xfrm>
            <a:off x="3024523" y="2374028"/>
            <a:ext cx="1937806"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Negative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86" name="Google Shape;916;p85">
            <a:extLst>
              <a:ext uri="{FF2B5EF4-FFF2-40B4-BE49-F238E27FC236}">
                <a16:creationId xmlns:a16="http://schemas.microsoft.com/office/drawing/2014/main" id="{D10EF0E7-F3F3-BA46-A46E-8E5178B5EC53}"/>
              </a:ext>
            </a:extLst>
          </p:cNvPr>
          <p:cNvSpPr/>
          <p:nvPr/>
        </p:nvSpPr>
        <p:spPr>
          <a:xfrm>
            <a:off x="3354966" y="2751198"/>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87" name="Google Shape;918;p85">
            <a:extLst>
              <a:ext uri="{FF2B5EF4-FFF2-40B4-BE49-F238E27FC236}">
                <a16:creationId xmlns:a16="http://schemas.microsoft.com/office/drawing/2014/main" id="{4BAC33A9-F1BA-7642-B0B4-8CF5C169EF95}"/>
              </a:ext>
            </a:extLst>
          </p:cNvPr>
          <p:cNvSpPr/>
          <p:nvPr/>
        </p:nvSpPr>
        <p:spPr>
          <a:xfrm>
            <a:off x="3457570"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88" name="Google Shape;919;p85">
            <a:extLst>
              <a:ext uri="{FF2B5EF4-FFF2-40B4-BE49-F238E27FC236}">
                <a16:creationId xmlns:a16="http://schemas.microsoft.com/office/drawing/2014/main" id="{C0C5AF69-F7B5-B046-93D4-8E0C4A0A7A39}"/>
              </a:ext>
            </a:extLst>
          </p:cNvPr>
          <p:cNvSpPr/>
          <p:nvPr/>
        </p:nvSpPr>
        <p:spPr>
          <a:xfrm>
            <a:off x="4070586"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89" name="Google Shape;920;p85">
            <a:extLst>
              <a:ext uri="{FF2B5EF4-FFF2-40B4-BE49-F238E27FC236}">
                <a16:creationId xmlns:a16="http://schemas.microsoft.com/office/drawing/2014/main" id="{A65F3AC3-205D-1B48-BB0A-88E019C90538}"/>
              </a:ext>
            </a:extLst>
          </p:cNvPr>
          <p:cNvSpPr/>
          <p:nvPr/>
        </p:nvSpPr>
        <p:spPr>
          <a:xfrm>
            <a:off x="3441200" y="3379214"/>
            <a:ext cx="509376"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Reason</a:t>
            </a:r>
            <a:endParaRPr sz="1600" dirty="0"/>
          </a:p>
        </p:txBody>
      </p:sp>
      <p:sp>
        <p:nvSpPr>
          <p:cNvPr id="90" name="Google Shape;924;p85">
            <a:extLst>
              <a:ext uri="{FF2B5EF4-FFF2-40B4-BE49-F238E27FC236}">
                <a16:creationId xmlns:a16="http://schemas.microsoft.com/office/drawing/2014/main" id="{7C124A96-1869-A74D-8637-FBB1690F51ED}"/>
              </a:ext>
            </a:extLst>
          </p:cNvPr>
          <p:cNvSpPr/>
          <p:nvPr/>
        </p:nvSpPr>
        <p:spPr>
          <a:xfrm>
            <a:off x="3981976" y="3379653"/>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Suggestion</a:t>
            </a:r>
            <a:endParaRPr sz="1600" dirty="0"/>
          </a:p>
        </p:txBody>
      </p:sp>
      <p:sp>
        <p:nvSpPr>
          <p:cNvPr id="5" name="Rectangle 4">
            <a:extLst>
              <a:ext uri="{FF2B5EF4-FFF2-40B4-BE49-F238E27FC236}">
                <a16:creationId xmlns:a16="http://schemas.microsoft.com/office/drawing/2014/main" id="{6B3F5C31-B8B7-F443-9C6A-D8C4CBD70999}"/>
              </a:ext>
            </a:extLst>
          </p:cNvPr>
          <p:cNvSpPr/>
          <p:nvPr/>
        </p:nvSpPr>
        <p:spPr>
          <a:xfrm>
            <a:off x="1695094" y="1489701"/>
            <a:ext cx="2164952" cy="369332"/>
          </a:xfrm>
          <a:prstGeom prst="rect">
            <a:avLst/>
          </a:prstGeom>
        </p:spPr>
        <p:txBody>
          <a:bodyPr wrap="none">
            <a:spAutoFit/>
          </a:bodyPr>
          <a:lstStyle/>
          <a:p>
            <a:pPr>
              <a:spcBef>
                <a:spcPts val="0"/>
              </a:spcBef>
              <a:spcAft>
                <a:spcPts val="0"/>
              </a:spcAft>
            </a:pPr>
            <a:r>
              <a:rPr lang="en-US" b="1">
                <a:solidFill>
                  <a:srgbClr val="980000"/>
                </a:solidFill>
                <a:latin typeface="Lato"/>
                <a:ea typeface="Lato"/>
                <a:cs typeface="Lato"/>
                <a:sym typeface="Lato"/>
              </a:rPr>
              <a:t>instructions </a:t>
            </a:r>
            <a:r>
              <a:rPr lang="en-US" b="1" dirty="0">
                <a:solidFill>
                  <a:srgbClr val="980000"/>
                </a:solidFill>
                <a:latin typeface="Lato"/>
                <a:ea typeface="Lato"/>
                <a:cs typeface="Lato"/>
                <a:sym typeface="Lato"/>
              </a:rPr>
              <a:t>schema</a:t>
            </a:r>
            <a:r>
              <a:rPr lang="en-US" b="1" dirty="0">
                <a:latin typeface="Lato"/>
                <a:ea typeface="Lato"/>
                <a:cs typeface="Lato"/>
                <a:sym typeface="Lato"/>
              </a:rPr>
              <a:t> </a:t>
            </a:r>
          </a:p>
        </p:txBody>
      </p:sp>
      <p:cxnSp>
        <p:nvCxnSpPr>
          <p:cNvPr id="36" name="Google Shape;902;p84">
            <a:extLst>
              <a:ext uri="{FF2B5EF4-FFF2-40B4-BE49-F238E27FC236}">
                <a16:creationId xmlns:a16="http://schemas.microsoft.com/office/drawing/2014/main" id="{2DBF220C-48CF-F64E-8AC3-57DA56F915B2}"/>
              </a:ext>
            </a:extLst>
          </p:cNvPr>
          <p:cNvCxnSpPr>
            <a:cxnSpLocks/>
            <a:endCxn id="58" idx="2"/>
          </p:cNvCxnSpPr>
          <p:nvPr/>
        </p:nvCxnSpPr>
        <p:spPr>
          <a:xfrm rot="10800000">
            <a:off x="1178573" y="2255121"/>
            <a:ext cx="3652137" cy="2267537"/>
          </a:xfrm>
          <a:prstGeom prst="curvedConnector2">
            <a:avLst/>
          </a:prstGeom>
          <a:noFill/>
          <a:ln w="38100" cap="flat" cmpd="sng">
            <a:solidFill>
              <a:srgbClr val="FF0000"/>
            </a:solidFill>
            <a:prstDash val="solid"/>
            <a:round/>
            <a:headEnd type="stealth" w="lg" len="lg"/>
            <a:tailEnd type="stealth" w="lg" len="lg"/>
          </a:ln>
        </p:spPr>
      </p:cxnSp>
      <p:sp>
        <p:nvSpPr>
          <p:cNvPr id="25" name="Rectangle 24">
            <a:extLst>
              <a:ext uri="{FF2B5EF4-FFF2-40B4-BE49-F238E27FC236}">
                <a16:creationId xmlns:a16="http://schemas.microsoft.com/office/drawing/2014/main" id="{528D9917-562D-4848-A97D-C4A3F687E821}"/>
              </a:ext>
            </a:extLst>
          </p:cNvPr>
          <p:cNvSpPr/>
          <p:nvPr/>
        </p:nvSpPr>
        <p:spPr>
          <a:xfrm>
            <a:off x="1070718" y="6306911"/>
            <a:ext cx="3320396" cy="425501"/>
          </a:xfrm>
          <a:prstGeom prst="rect">
            <a:avLst/>
          </a:prstGeom>
        </p:spPr>
        <p:txBody>
          <a:bodyPr wrap="none">
            <a:spAutoFit/>
          </a:bodyPr>
          <a:lstStyle/>
          <a:p>
            <a:pPr marL="795847" lvl="1">
              <a:lnSpc>
                <a:spcPct val="115000"/>
              </a:lnSpc>
              <a:spcBef>
                <a:spcPts val="0"/>
              </a:spcBef>
              <a:spcAft>
                <a:spcPts val="0"/>
              </a:spcAft>
              <a:buClr>
                <a:srgbClr val="434343"/>
              </a:buClr>
              <a:buSzPts val="1400"/>
            </a:pPr>
            <a:r>
              <a:rPr lang="en-US" sz="2000" dirty="0">
                <a:latin typeface="Lato"/>
                <a:ea typeface="Lato"/>
                <a:cs typeface="Lato"/>
                <a:sym typeface="Lato"/>
              </a:rPr>
              <a:t>MC-TACO </a:t>
            </a:r>
            <a:r>
              <a:rPr lang="en-US" sz="1400" dirty="0">
                <a:solidFill>
                  <a:schemeClr val="bg1">
                    <a:lumMod val="50000"/>
                  </a:schemeClr>
                </a:solidFill>
                <a:latin typeface="Lato"/>
                <a:ea typeface="Lato"/>
                <a:cs typeface="Lato"/>
                <a:sym typeface="Lato"/>
              </a:rPr>
              <a:t>[Zhou et al. 2019]</a:t>
            </a:r>
          </a:p>
        </p:txBody>
      </p:sp>
      <p:sp>
        <p:nvSpPr>
          <p:cNvPr id="37" name="Rectangle 36">
            <a:extLst>
              <a:ext uri="{FF2B5EF4-FFF2-40B4-BE49-F238E27FC236}">
                <a16:creationId xmlns:a16="http://schemas.microsoft.com/office/drawing/2014/main" id="{AEC88C5A-E891-BF45-A26E-DAA9037D7E7A}"/>
              </a:ext>
            </a:extLst>
          </p:cNvPr>
          <p:cNvSpPr/>
          <p:nvPr/>
        </p:nvSpPr>
        <p:spPr>
          <a:xfrm>
            <a:off x="9068583" y="5109178"/>
            <a:ext cx="2671705" cy="780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mapping crowdsourcing instructions to the schema</a:t>
            </a:r>
          </a:p>
        </p:txBody>
      </p:sp>
      <p:pic>
        <p:nvPicPr>
          <p:cNvPr id="9" name="Picture 8" descr="Text, letter&#10;&#10;Description automatically generated">
            <a:extLst>
              <a:ext uri="{FF2B5EF4-FFF2-40B4-BE49-F238E27FC236}">
                <a16:creationId xmlns:a16="http://schemas.microsoft.com/office/drawing/2014/main" id="{3940B0C3-1E36-D846-B26D-CAB1F2272C3D}"/>
              </a:ext>
            </a:extLst>
          </p:cNvPr>
          <p:cNvPicPr>
            <a:picLocks noChangeAspect="1"/>
          </p:cNvPicPr>
          <p:nvPr/>
        </p:nvPicPr>
        <p:blipFill>
          <a:blip r:embed="rId3"/>
          <a:stretch>
            <a:fillRect/>
          </a:stretch>
        </p:blipFill>
        <p:spPr>
          <a:xfrm>
            <a:off x="5449950" y="1447552"/>
            <a:ext cx="5503123" cy="51851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904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93B2-86EB-6549-954C-48E1BA26C5CE}"/>
              </a:ext>
            </a:extLst>
          </p:cNvPr>
          <p:cNvSpPr>
            <a:spLocks noGrp="1"/>
          </p:cNvSpPr>
          <p:nvPr>
            <p:ph type="title"/>
          </p:nvPr>
        </p:nvSpPr>
        <p:spPr/>
        <p:txBody>
          <a:bodyPr/>
          <a:lstStyle/>
          <a:p>
            <a:r>
              <a:rPr lang="en-US" dirty="0"/>
              <a:t>Natural-Instructions: Construction (3)</a:t>
            </a:r>
          </a:p>
        </p:txBody>
      </p:sp>
      <p:sp>
        <p:nvSpPr>
          <p:cNvPr id="4" name="Slide Number Placeholder 3">
            <a:extLst>
              <a:ext uri="{FF2B5EF4-FFF2-40B4-BE49-F238E27FC236}">
                <a16:creationId xmlns:a16="http://schemas.microsoft.com/office/drawing/2014/main" id="{C8CBF774-98F1-BA4B-A2EF-A7B6E0D679F7}"/>
              </a:ext>
            </a:extLst>
          </p:cNvPr>
          <p:cNvSpPr>
            <a:spLocks noGrp="1"/>
          </p:cNvSpPr>
          <p:nvPr>
            <p:ph type="sldNum" sz="quarter" idx="10"/>
          </p:nvPr>
        </p:nvSpPr>
        <p:spPr/>
        <p:txBody>
          <a:bodyPr/>
          <a:lstStyle/>
          <a:p>
            <a:pPr>
              <a:defRPr/>
            </a:pPr>
            <a:fld id="{0121240C-47AF-2F4D-83B3-CC3EDF50F794}" type="slidenum">
              <a:rPr lang="en-US" smtClean="0"/>
              <a:pPr>
                <a:defRPr/>
              </a:pPr>
              <a:t>39</a:t>
            </a:fld>
            <a:endParaRPr lang="en-US" dirty="0"/>
          </a:p>
        </p:txBody>
      </p:sp>
      <p:sp>
        <p:nvSpPr>
          <p:cNvPr id="56" name="Google Shape;908;p85">
            <a:extLst>
              <a:ext uri="{FF2B5EF4-FFF2-40B4-BE49-F238E27FC236}">
                <a16:creationId xmlns:a16="http://schemas.microsoft.com/office/drawing/2014/main" id="{2B87173F-8F2D-244E-961E-A24C4B34722F}"/>
              </a:ext>
            </a:extLst>
          </p:cNvPr>
          <p:cNvSpPr/>
          <p:nvPr/>
        </p:nvSpPr>
        <p:spPr>
          <a:xfrm>
            <a:off x="664028" y="1825625"/>
            <a:ext cx="4484914" cy="2213749"/>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57" name="Google Shape;909;p85">
            <a:extLst>
              <a:ext uri="{FF2B5EF4-FFF2-40B4-BE49-F238E27FC236}">
                <a16:creationId xmlns:a16="http://schemas.microsoft.com/office/drawing/2014/main" id="{BAB05A0B-47B3-E943-A81D-0BB56D809F4A}"/>
              </a:ext>
            </a:extLst>
          </p:cNvPr>
          <p:cNvSpPr/>
          <p:nvPr/>
        </p:nvSpPr>
        <p:spPr>
          <a:xfrm>
            <a:off x="819888" y="2377335"/>
            <a:ext cx="1925023"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Positive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58" name="Google Shape;913;p85">
            <a:extLst>
              <a:ext uri="{FF2B5EF4-FFF2-40B4-BE49-F238E27FC236}">
                <a16:creationId xmlns:a16="http://schemas.microsoft.com/office/drawing/2014/main" id="{648BF6CE-9A19-9E42-9F15-A71B5937DDF0}"/>
              </a:ext>
            </a:extLst>
          </p:cNvPr>
          <p:cNvSpPr/>
          <p:nvPr/>
        </p:nvSpPr>
        <p:spPr>
          <a:xfrm>
            <a:off x="802831" y="1981413"/>
            <a:ext cx="751481"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Definition</a:t>
            </a:r>
            <a:endParaRPr dirty="0"/>
          </a:p>
        </p:txBody>
      </p:sp>
      <p:sp>
        <p:nvSpPr>
          <p:cNvPr id="59" name="Google Shape;914;p85">
            <a:extLst>
              <a:ext uri="{FF2B5EF4-FFF2-40B4-BE49-F238E27FC236}">
                <a16:creationId xmlns:a16="http://schemas.microsoft.com/office/drawing/2014/main" id="{8892B1B2-2C64-DC46-A16D-50AF0B0466D0}"/>
              </a:ext>
            </a:extLst>
          </p:cNvPr>
          <p:cNvSpPr/>
          <p:nvPr/>
        </p:nvSpPr>
        <p:spPr>
          <a:xfrm>
            <a:off x="1601082" y="1983521"/>
            <a:ext cx="1190784"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Things to Avoid</a:t>
            </a:r>
            <a:endParaRPr dirty="0"/>
          </a:p>
        </p:txBody>
      </p:sp>
      <p:sp>
        <p:nvSpPr>
          <p:cNvPr id="60" name="Google Shape;915;p85">
            <a:extLst>
              <a:ext uri="{FF2B5EF4-FFF2-40B4-BE49-F238E27FC236}">
                <a16:creationId xmlns:a16="http://schemas.microsoft.com/office/drawing/2014/main" id="{9397264D-9D71-DE43-A932-D4BC9BB05BD0}"/>
              </a:ext>
            </a:extLst>
          </p:cNvPr>
          <p:cNvSpPr/>
          <p:nvPr/>
        </p:nvSpPr>
        <p:spPr>
          <a:xfrm>
            <a:off x="2847602" y="1981413"/>
            <a:ext cx="1434306"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Emphasize/Caution</a:t>
            </a:r>
            <a:endParaRPr dirty="0"/>
          </a:p>
        </p:txBody>
      </p:sp>
      <p:sp>
        <p:nvSpPr>
          <p:cNvPr id="61" name="Google Shape;916;p85">
            <a:extLst>
              <a:ext uri="{FF2B5EF4-FFF2-40B4-BE49-F238E27FC236}">
                <a16:creationId xmlns:a16="http://schemas.microsoft.com/office/drawing/2014/main" id="{D1918A03-3D94-7541-85AB-21A44E732029}"/>
              </a:ext>
            </a:extLst>
          </p:cNvPr>
          <p:cNvSpPr/>
          <p:nvPr/>
        </p:nvSpPr>
        <p:spPr>
          <a:xfrm>
            <a:off x="1129404" y="2754505"/>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63" name="Google Shape;918;p85">
            <a:extLst>
              <a:ext uri="{FF2B5EF4-FFF2-40B4-BE49-F238E27FC236}">
                <a16:creationId xmlns:a16="http://schemas.microsoft.com/office/drawing/2014/main" id="{22023546-1570-0542-B797-CFFC97A3F751}"/>
              </a:ext>
            </a:extLst>
          </p:cNvPr>
          <p:cNvSpPr/>
          <p:nvPr/>
        </p:nvSpPr>
        <p:spPr>
          <a:xfrm>
            <a:off x="1232008"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64" name="Google Shape;919;p85">
            <a:extLst>
              <a:ext uri="{FF2B5EF4-FFF2-40B4-BE49-F238E27FC236}">
                <a16:creationId xmlns:a16="http://schemas.microsoft.com/office/drawing/2014/main" id="{C0493C1A-2164-D040-9A4D-34A28BDD94E6}"/>
              </a:ext>
            </a:extLst>
          </p:cNvPr>
          <p:cNvSpPr/>
          <p:nvPr/>
        </p:nvSpPr>
        <p:spPr>
          <a:xfrm>
            <a:off x="1845024"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65" name="Google Shape;920;p85">
            <a:extLst>
              <a:ext uri="{FF2B5EF4-FFF2-40B4-BE49-F238E27FC236}">
                <a16:creationId xmlns:a16="http://schemas.microsoft.com/office/drawing/2014/main" id="{E815FE10-D637-724C-BFB9-4EA7B6A49A79}"/>
              </a:ext>
            </a:extLst>
          </p:cNvPr>
          <p:cNvSpPr/>
          <p:nvPr/>
        </p:nvSpPr>
        <p:spPr>
          <a:xfrm>
            <a:off x="1539935" y="339877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71" name="Google Shape;926;p85">
            <a:extLst>
              <a:ext uri="{FF2B5EF4-FFF2-40B4-BE49-F238E27FC236}">
                <a16:creationId xmlns:a16="http://schemas.microsoft.com/office/drawing/2014/main" id="{BDE9EB91-8645-7246-9AA0-556D6241B333}"/>
              </a:ext>
            </a:extLst>
          </p:cNvPr>
          <p:cNvSpPr/>
          <p:nvPr/>
        </p:nvSpPr>
        <p:spPr>
          <a:xfrm>
            <a:off x="4337644" y="1981413"/>
            <a:ext cx="642681" cy="27370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Prompt</a:t>
            </a:r>
            <a:endParaRPr dirty="0"/>
          </a:p>
        </p:txBody>
      </p:sp>
      <p:sp>
        <p:nvSpPr>
          <p:cNvPr id="85" name="Google Shape;909;p85">
            <a:extLst>
              <a:ext uri="{FF2B5EF4-FFF2-40B4-BE49-F238E27FC236}">
                <a16:creationId xmlns:a16="http://schemas.microsoft.com/office/drawing/2014/main" id="{77256334-4D26-5A44-A3B9-7AD87A579E00}"/>
              </a:ext>
            </a:extLst>
          </p:cNvPr>
          <p:cNvSpPr/>
          <p:nvPr/>
        </p:nvSpPr>
        <p:spPr>
          <a:xfrm>
            <a:off x="3024523" y="2374028"/>
            <a:ext cx="1937806"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Negative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86" name="Google Shape;916;p85">
            <a:extLst>
              <a:ext uri="{FF2B5EF4-FFF2-40B4-BE49-F238E27FC236}">
                <a16:creationId xmlns:a16="http://schemas.microsoft.com/office/drawing/2014/main" id="{D10EF0E7-F3F3-BA46-A46E-8E5178B5EC53}"/>
              </a:ext>
            </a:extLst>
          </p:cNvPr>
          <p:cNvSpPr/>
          <p:nvPr/>
        </p:nvSpPr>
        <p:spPr>
          <a:xfrm>
            <a:off x="3354966" y="2751198"/>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87" name="Google Shape;918;p85">
            <a:extLst>
              <a:ext uri="{FF2B5EF4-FFF2-40B4-BE49-F238E27FC236}">
                <a16:creationId xmlns:a16="http://schemas.microsoft.com/office/drawing/2014/main" id="{4BAC33A9-F1BA-7642-B0B4-8CF5C169EF95}"/>
              </a:ext>
            </a:extLst>
          </p:cNvPr>
          <p:cNvSpPr/>
          <p:nvPr/>
        </p:nvSpPr>
        <p:spPr>
          <a:xfrm>
            <a:off x="3457570"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88" name="Google Shape;919;p85">
            <a:extLst>
              <a:ext uri="{FF2B5EF4-FFF2-40B4-BE49-F238E27FC236}">
                <a16:creationId xmlns:a16="http://schemas.microsoft.com/office/drawing/2014/main" id="{C0C5AF69-F7B5-B046-93D4-8E0C4A0A7A39}"/>
              </a:ext>
            </a:extLst>
          </p:cNvPr>
          <p:cNvSpPr/>
          <p:nvPr/>
        </p:nvSpPr>
        <p:spPr>
          <a:xfrm>
            <a:off x="4070586"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89" name="Google Shape;920;p85">
            <a:extLst>
              <a:ext uri="{FF2B5EF4-FFF2-40B4-BE49-F238E27FC236}">
                <a16:creationId xmlns:a16="http://schemas.microsoft.com/office/drawing/2014/main" id="{A65F3AC3-205D-1B48-BB0A-88E019C90538}"/>
              </a:ext>
            </a:extLst>
          </p:cNvPr>
          <p:cNvSpPr/>
          <p:nvPr/>
        </p:nvSpPr>
        <p:spPr>
          <a:xfrm>
            <a:off x="3441200" y="3379214"/>
            <a:ext cx="509376"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Reason</a:t>
            </a:r>
            <a:endParaRPr sz="1600" dirty="0"/>
          </a:p>
        </p:txBody>
      </p:sp>
      <p:sp>
        <p:nvSpPr>
          <p:cNvPr id="90" name="Google Shape;924;p85">
            <a:extLst>
              <a:ext uri="{FF2B5EF4-FFF2-40B4-BE49-F238E27FC236}">
                <a16:creationId xmlns:a16="http://schemas.microsoft.com/office/drawing/2014/main" id="{7C124A96-1869-A74D-8637-FBB1690F51ED}"/>
              </a:ext>
            </a:extLst>
          </p:cNvPr>
          <p:cNvSpPr/>
          <p:nvPr/>
        </p:nvSpPr>
        <p:spPr>
          <a:xfrm>
            <a:off x="3981976" y="3379653"/>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Suggestion</a:t>
            </a:r>
            <a:endParaRPr sz="1600" dirty="0"/>
          </a:p>
        </p:txBody>
      </p:sp>
      <p:sp>
        <p:nvSpPr>
          <p:cNvPr id="5" name="Rectangle 4">
            <a:extLst>
              <a:ext uri="{FF2B5EF4-FFF2-40B4-BE49-F238E27FC236}">
                <a16:creationId xmlns:a16="http://schemas.microsoft.com/office/drawing/2014/main" id="{6B3F5C31-B8B7-F443-9C6A-D8C4CBD70999}"/>
              </a:ext>
            </a:extLst>
          </p:cNvPr>
          <p:cNvSpPr/>
          <p:nvPr/>
        </p:nvSpPr>
        <p:spPr>
          <a:xfrm>
            <a:off x="1695094" y="1489701"/>
            <a:ext cx="2164952" cy="369332"/>
          </a:xfrm>
          <a:prstGeom prst="rect">
            <a:avLst/>
          </a:prstGeom>
        </p:spPr>
        <p:txBody>
          <a:bodyPr wrap="none">
            <a:spAutoFit/>
          </a:bodyPr>
          <a:lstStyle/>
          <a:p>
            <a:pPr>
              <a:spcBef>
                <a:spcPts val="0"/>
              </a:spcBef>
              <a:spcAft>
                <a:spcPts val="0"/>
              </a:spcAft>
            </a:pPr>
            <a:r>
              <a:rPr lang="en-US" b="1">
                <a:solidFill>
                  <a:srgbClr val="980000"/>
                </a:solidFill>
                <a:latin typeface="Lato"/>
                <a:ea typeface="Lato"/>
                <a:cs typeface="Lato"/>
                <a:sym typeface="Lato"/>
              </a:rPr>
              <a:t>instructions </a:t>
            </a:r>
            <a:r>
              <a:rPr lang="en-US" b="1" dirty="0">
                <a:solidFill>
                  <a:srgbClr val="980000"/>
                </a:solidFill>
                <a:latin typeface="Lato"/>
                <a:ea typeface="Lato"/>
                <a:cs typeface="Lato"/>
                <a:sym typeface="Lato"/>
              </a:rPr>
              <a:t>schema</a:t>
            </a:r>
            <a:r>
              <a:rPr lang="en-US" b="1" dirty="0">
                <a:latin typeface="Lato"/>
                <a:ea typeface="Lato"/>
                <a:cs typeface="Lato"/>
                <a:sym typeface="Lato"/>
              </a:rPr>
              <a:t> </a:t>
            </a:r>
          </a:p>
        </p:txBody>
      </p:sp>
      <p:cxnSp>
        <p:nvCxnSpPr>
          <p:cNvPr id="36" name="Google Shape;902;p84">
            <a:extLst>
              <a:ext uri="{FF2B5EF4-FFF2-40B4-BE49-F238E27FC236}">
                <a16:creationId xmlns:a16="http://schemas.microsoft.com/office/drawing/2014/main" id="{2DBF220C-48CF-F64E-8AC3-57DA56F915B2}"/>
              </a:ext>
            </a:extLst>
          </p:cNvPr>
          <p:cNvCxnSpPr>
            <a:cxnSpLocks/>
            <a:stCxn id="6" idx="0"/>
            <a:endCxn id="59" idx="2"/>
          </p:cNvCxnSpPr>
          <p:nvPr/>
        </p:nvCxnSpPr>
        <p:spPr>
          <a:xfrm rot="16200000" flipV="1">
            <a:off x="2267674" y="2186029"/>
            <a:ext cx="2271713" cy="2414112"/>
          </a:xfrm>
          <a:prstGeom prst="curvedConnector3">
            <a:avLst>
              <a:gd name="adj1" fmla="val 50000"/>
            </a:avLst>
          </a:prstGeom>
          <a:noFill/>
          <a:ln w="38100" cap="flat" cmpd="sng">
            <a:solidFill>
              <a:srgbClr val="FF0000"/>
            </a:solidFill>
            <a:prstDash val="solid"/>
            <a:round/>
            <a:headEnd type="stealth" w="lg" len="lg"/>
            <a:tailEnd type="stealth" w="lg" len="lg"/>
          </a:ln>
        </p:spPr>
      </p:cxnSp>
      <p:sp>
        <p:nvSpPr>
          <p:cNvPr id="25" name="Rectangle 24">
            <a:extLst>
              <a:ext uri="{FF2B5EF4-FFF2-40B4-BE49-F238E27FC236}">
                <a16:creationId xmlns:a16="http://schemas.microsoft.com/office/drawing/2014/main" id="{528D9917-562D-4848-A97D-C4A3F687E821}"/>
              </a:ext>
            </a:extLst>
          </p:cNvPr>
          <p:cNvSpPr/>
          <p:nvPr/>
        </p:nvSpPr>
        <p:spPr>
          <a:xfrm>
            <a:off x="1070718" y="6306911"/>
            <a:ext cx="3320396" cy="425501"/>
          </a:xfrm>
          <a:prstGeom prst="rect">
            <a:avLst/>
          </a:prstGeom>
        </p:spPr>
        <p:txBody>
          <a:bodyPr wrap="none">
            <a:spAutoFit/>
          </a:bodyPr>
          <a:lstStyle/>
          <a:p>
            <a:pPr marL="795847" lvl="1">
              <a:lnSpc>
                <a:spcPct val="115000"/>
              </a:lnSpc>
              <a:spcBef>
                <a:spcPts val="0"/>
              </a:spcBef>
              <a:spcAft>
                <a:spcPts val="0"/>
              </a:spcAft>
              <a:buClr>
                <a:srgbClr val="434343"/>
              </a:buClr>
              <a:buSzPts val="1400"/>
            </a:pPr>
            <a:r>
              <a:rPr lang="en-US" sz="2000" dirty="0">
                <a:latin typeface="Lato"/>
                <a:ea typeface="Lato"/>
                <a:cs typeface="Lato"/>
                <a:sym typeface="Lato"/>
              </a:rPr>
              <a:t>MC-TACO </a:t>
            </a:r>
            <a:r>
              <a:rPr lang="en-US" sz="1400" dirty="0">
                <a:solidFill>
                  <a:schemeClr val="bg1">
                    <a:lumMod val="50000"/>
                  </a:schemeClr>
                </a:solidFill>
                <a:latin typeface="Lato"/>
                <a:ea typeface="Lato"/>
                <a:cs typeface="Lato"/>
                <a:sym typeface="Lato"/>
              </a:rPr>
              <a:t>[Zhou et al. 2019]</a:t>
            </a:r>
          </a:p>
        </p:txBody>
      </p:sp>
      <p:pic>
        <p:nvPicPr>
          <p:cNvPr id="6" name="Picture 5" descr="Graphical user interface, text&#10;&#10;Description automatically generated">
            <a:extLst>
              <a:ext uri="{FF2B5EF4-FFF2-40B4-BE49-F238E27FC236}">
                <a16:creationId xmlns:a16="http://schemas.microsoft.com/office/drawing/2014/main" id="{BC8FEE6A-E06A-0B48-93ED-BCCDC2BF134B}"/>
              </a:ext>
            </a:extLst>
          </p:cNvPr>
          <p:cNvPicPr>
            <a:picLocks noChangeAspect="1"/>
          </p:cNvPicPr>
          <p:nvPr/>
        </p:nvPicPr>
        <p:blipFill>
          <a:blip r:embed="rId3"/>
          <a:stretch>
            <a:fillRect/>
          </a:stretch>
        </p:blipFill>
        <p:spPr>
          <a:xfrm>
            <a:off x="1417247" y="4528941"/>
            <a:ext cx="6386677" cy="1291587"/>
          </a:xfrm>
          <a:prstGeom prst="rect">
            <a:avLst/>
          </a:prstGeom>
          <a:effectLst>
            <a:outerShdw blurRad="63500" sx="102000" sy="102000" algn="ctr" rotWithShape="0">
              <a:prstClr val="black">
                <a:alpha val="40000"/>
              </a:prstClr>
            </a:outerShdw>
          </a:effectLst>
        </p:spPr>
      </p:pic>
      <p:sp>
        <p:nvSpPr>
          <p:cNvPr id="40" name="Down Arrow Callout 39">
            <a:extLst>
              <a:ext uri="{FF2B5EF4-FFF2-40B4-BE49-F238E27FC236}">
                <a16:creationId xmlns:a16="http://schemas.microsoft.com/office/drawing/2014/main" id="{755A559C-BFCB-8548-A2A8-A894549E724F}"/>
              </a:ext>
            </a:extLst>
          </p:cNvPr>
          <p:cNvSpPr/>
          <p:nvPr/>
        </p:nvSpPr>
        <p:spPr>
          <a:xfrm>
            <a:off x="9068586" y="1674795"/>
            <a:ext cx="2671705" cy="1071579"/>
          </a:xfrm>
          <a:prstGeom prst="downArrowCallout">
            <a:avLst>
              <a:gd name="adj1" fmla="val 25000"/>
              <a:gd name="adj2" fmla="val 25000"/>
              <a:gd name="adj3" fmla="val 15987"/>
              <a:gd name="adj4" fmla="val 702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collecting existing datasets </a:t>
            </a:r>
          </a:p>
        </p:txBody>
      </p:sp>
      <p:sp>
        <p:nvSpPr>
          <p:cNvPr id="44" name="Down Arrow Callout 43">
            <a:extLst>
              <a:ext uri="{FF2B5EF4-FFF2-40B4-BE49-F238E27FC236}">
                <a16:creationId xmlns:a16="http://schemas.microsoft.com/office/drawing/2014/main" id="{5BABCAC9-9294-AC45-B577-5CDCB398A4A5}"/>
              </a:ext>
            </a:extLst>
          </p:cNvPr>
          <p:cNvSpPr/>
          <p:nvPr/>
        </p:nvSpPr>
        <p:spPr>
          <a:xfrm>
            <a:off x="9068586" y="2816965"/>
            <a:ext cx="2671705" cy="1071579"/>
          </a:xfrm>
          <a:prstGeom prst="downArrowCallout">
            <a:avLst>
              <a:gd name="adj1" fmla="val 25000"/>
              <a:gd name="adj2" fmla="val 25000"/>
              <a:gd name="adj3" fmla="val 15987"/>
              <a:gd name="adj4" fmla="val 702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t>dividing crowdsourcing instructions into minimal tasks</a:t>
            </a:r>
          </a:p>
        </p:txBody>
      </p:sp>
      <p:sp>
        <p:nvSpPr>
          <p:cNvPr id="45" name="Down Arrow Callout 44">
            <a:extLst>
              <a:ext uri="{FF2B5EF4-FFF2-40B4-BE49-F238E27FC236}">
                <a16:creationId xmlns:a16="http://schemas.microsoft.com/office/drawing/2014/main" id="{7453A110-51DD-BD4E-9AFD-DC0648C01D6B}"/>
              </a:ext>
            </a:extLst>
          </p:cNvPr>
          <p:cNvSpPr/>
          <p:nvPr/>
        </p:nvSpPr>
        <p:spPr>
          <a:xfrm>
            <a:off x="9068584" y="3958041"/>
            <a:ext cx="2671705" cy="1071579"/>
          </a:xfrm>
          <a:prstGeom prst="downArrowCallout">
            <a:avLst>
              <a:gd name="adj1" fmla="val 25000"/>
              <a:gd name="adj2" fmla="val 25000"/>
              <a:gd name="adj3" fmla="val 16823"/>
              <a:gd name="adj4" fmla="val 6526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instructions schema</a:t>
            </a:r>
          </a:p>
        </p:txBody>
      </p:sp>
      <p:sp>
        <p:nvSpPr>
          <p:cNvPr id="46" name="Rectangle 45">
            <a:extLst>
              <a:ext uri="{FF2B5EF4-FFF2-40B4-BE49-F238E27FC236}">
                <a16:creationId xmlns:a16="http://schemas.microsoft.com/office/drawing/2014/main" id="{AB1D2604-2E14-464E-A4C2-DB87391439DA}"/>
              </a:ext>
            </a:extLst>
          </p:cNvPr>
          <p:cNvSpPr/>
          <p:nvPr/>
        </p:nvSpPr>
        <p:spPr>
          <a:xfrm>
            <a:off x="9068583" y="5109178"/>
            <a:ext cx="2671705" cy="780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mapping crowdsourcing instructions to the schema</a:t>
            </a:r>
          </a:p>
        </p:txBody>
      </p:sp>
    </p:spTree>
    <p:extLst>
      <p:ext uri="{BB962C8B-B14F-4D97-AF65-F5344CB8AC3E}">
        <p14:creationId xmlns:p14="http://schemas.microsoft.com/office/powerpoint/2010/main" val="13534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D10F0-864F-414C-84E2-0B551230E7CF}"/>
              </a:ext>
            </a:extLst>
          </p:cNvPr>
          <p:cNvSpPr>
            <a:spLocks noGrp="1"/>
          </p:cNvSpPr>
          <p:nvPr>
            <p:ph type="title"/>
          </p:nvPr>
        </p:nvSpPr>
        <p:spPr/>
        <p:txBody>
          <a:bodyPr/>
          <a:lstStyle/>
          <a:p>
            <a:r>
              <a:rPr lang="en-US" dirty="0"/>
              <a:t>The Progress in NLP/QA</a:t>
            </a:r>
          </a:p>
        </p:txBody>
      </p:sp>
      <p:sp>
        <p:nvSpPr>
          <p:cNvPr id="3" name="Content Placeholder 2">
            <a:extLst>
              <a:ext uri="{FF2B5EF4-FFF2-40B4-BE49-F238E27FC236}">
                <a16:creationId xmlns:a16="http://schemas.microsoft.com/office/drawing/2014/main" id="{14549720-C577-AF46-8E85-EED39CB1818A}"/>
              </a:ext>
            </a:extLst>
          </p:cNvPr>
          <p:cNvSpPr>
            <a:spLocks noGrp="1"/>
          </p:cNvSpPr>
          <p:nvPr>
            <p:ph idx="1"/>
          </p:nvPr>
        </p:nvSpPr>
        <p:spPr/>
        <p:txBody>
          <a:bodyPr/>
          <a:lstStyle/>
          <a:p>
            <a:r>
              <a:rPr lang="en-US" dirty="0"/>
              <a:t>Many benchmarks in NLP: </a:t>
            </a:r>
          </a:p>
          <a:p>
            <a:pPr lvl="1"/>
            <a:r>
              <a:rPr lang="en-US" dirty="0" err="1"/>
              <a:t>SQuAD</a:t>
            </a:r>
            <a:r>
              <a:rPr lang="en-US" dirty="0"/>
              <a:t> </a:t>
            </a:r>
            <a:r>
              <a:rPr lang="en-US" sz="1600" dirty="0">
                <a:solidFill>
                  <a:schemeClr val="bg1">
                    <a:lumMod val="50000"/>
                  </a:schemeClr>
                </a:solidFill>
                <a:latin typeface="Corbel" panose="020B0503020204020204" pitchFamily="34" charset="0"/>
              </a:rPr>
              <a:t>[</a:t>
            </a:r>
            <a:r>
              <a:rPr lang="en-US" sz="1600" dirty="0" err="1">
                <a:solidFill>
                  <a:schemeClr val="bg1">
                    <a:lumMod val="50000"/>
                  </a:schemeClr>
                </a:solidFill>
                <a:latin typeface="Corbel" panose="020B0503020204020204" pitchFamily="34" charset="0"/>
              </a:rPr>
              <a:t>Rajpurkar</a:t>
            </a:r>
            <a:r>
              <a:rPr lang="en-US" sz="1600" dirty="0">
                <a:solidFill>
                  <a:schemeClr val="bg1">
                    <a:lumMod val="50000"/>
                  </a:schemeClr>
                </a:solidFill>
                <a:latin typeface="Corbel" panose="020B0503020204020204" pitchFamily="34" charset="0"/>
              </a:rPr>
              <a:t> et al. 2016]</a:t>
            </a:r>
            <a:endParaRPr lang="en-US" sz="1600" dirty="0">
              <a:latin typeface="Corbel" panose="020B0503020204020204" pitchFamily="34" charset="0"/>
            </a:endParaRPr>
          </a:p>
          <a:p>
            <a:pPr lvl="1"/>
            <a:r>
              <a:rPr lang="en-US" dirty="0"/>
              <a:t>ARC </a:t>
            </a:r>
            <a:r>
              <a:rPr lang="en-US" sz="1800" dirty="0">
                <a:solidFill>
                  <a:schemeClr val="bg1">
                    <a:lumMod val="50000"/>
                  </a:schemeClr>
                </a:solidFill>
                <a:latin typeface="Corbel" panose="020B0503020204020204" pitchFamily="34" charset="0"/>
              </a:rPr>
              <a:t>[Clark et al. 2018]</a:t>
            </a:r>
            <a:endParaRPr lang="en-US" sz="1800" dirty="0"/>
          </a:p>
          <a:p>
            <a:pPr lvl="1"/>
            <a:r>
              <a:rPr lang="en-US" dirty="0"/>
              <a:t>DROP </a:t>
            </a:r>
            <a:r>
              <a:rPr lang="en-US" sz="1600" dirty="0">
                <a:solidFill>
                  <a:schemeClr val="bg1">
                    <a:lumMod val="50000"/>
                  </a:schemeClr>
                </a:solidFill>
                <a:latin typeface="Corbel" panose="020B0503020204020204" pitchFamily="34" charset="0"/>
              </a:rPr>
              <a:t>[</a:t>
            </a:r>
            <a:r>
              <a:rPr lang="en-US" sz="1600" dirty="0" err="1">
                <a:solidFill>
                  <a:schemeClr val="bg1">
                    <a:lumMod val="50000"/>
                  </a:schemeClr>
                </a:solidFill>
                <a:latin typeface="Corbel" panose="020B0503020204020204" pitchFamily="34" charset="0"/>
              </a:rPr>
              <a:t>Dua</a:t>
            </a:r>
            <a:r>
              <a:rPr lang="en-US" sz="1600" dirty="0">
                <a:solidFill>
                  <a:schemeClr val="bg1">
                    <a:lumMod val="50000"/>
                  </a:schemeClr>
                </a:solidFill>
                <a:latin typeface="Corbel" panose="020B0503020204020204" pitchFamily="34" charset="0"/>
              </a:rPr>
              <a:t> et al. 2019]</a:t>
            </a:r>
            <a:endParaRPr lang="en-US" sz="1600" dirty="0"/>
          </a:p>
          <a:p>
            <a:pPr lvl="1"/>
            <a:r>
              <a:rPr lang="en-US" dirty="0"/>
              <a:t>… </a:t>
            </a:r>
          </a:p>
        </p:txBody>
      </p:sp>
      <p:sp>
        <p:nvSpPr>
          <p:cNvPr id="4" name="Slide Number Placeholder 3">
            <a:extLst>
              <a:ext uri="{FF2B5EF4-FFF2-40B4-BE49-F238E27FC236}">
                <a16:creationId xmlns:a16="http://schemas.microsoft.com/office/drawing/2014/main" id="{3C6FAAF8-DDB3-014C-83E2-A7C85BE6155A}"/>
              </a:ext>
            </a:extLst>
          </p:cNvPr>
          <p:cNvSpPr>
            <a:spLocks noGrp="1"/>
          </p:cNvSpPr>
          <p:nvPr>
            <p:ph type="sldNum" sz="quarter" idx="10"/>
          </p:nvPr>
        </p:nvSpPr>
        <p:spPr/>
        <p:txBody>
          <a:bodyPr/>
          <a:lstStyle/>
          <a:p>
            <a:pPr>
              <a:defRPr/>
            </a:pPr>
            <a:fld id="{0121240C-47AF-2F4D-83B3-CC3EDF50F794}" type="slidenum">
              <a:rPr lang="en-US" smtClean="0"/>
              <a:pPr>
                <a:defRPr/>
              </a:pPr>
              <a:t>4</a:t>
            </a:fld>
            <a:endParaRPr lang="en-US" dirty="0"/>
          </a:p>
        </p:txBody>
      </p:sp>
      <p:pic>
        <p:nvPicPr>
          <p:cNvPr id="6" name="Picture 5" descr="Text&#10;&#10;Description automatically generated">
            <a:extLst>
              <a:ext uri="{FF2B5EF4-FFF2-40B4-BE49-F238E27FC236}">
                <a16:creationId xmlns:a16="http://schemas.microsoft.com/office/drawing/2014/main" id="{93CD7D23-234C-F94C-9788-4374AA71C9BF}"/>
              </a:ext>
            </a:extLst>
          </p:cNvPr>
          <p:cNvPicPr>
            <a:picLocks noChangeAspect="1"/>
          </p:cNvPicPr>
          <p:nvPr/>
        </p:nvPicPr>
        <p:blipFill rotWithShape="1">
          <a:blip r:embed="rId3"/>
          <a:srcRect b="12131"/>
          <a:stretch/>
        </p:blipFill>
        <p:spPr>
          <a:xfrm>
            <a:off x="5127585" y="2579625"/>
            <a:ext cx="6582284" cy="3373872"/>
          </a:xfrm>
          <a:prstGeom prst="rect">
            <a:avLst/>
          </a:prstGeom>
        </p:spPr>
      </p:pic>
      <p:sp>
        <p:nvSpPr>
          <p:cNvPr id="5" name="Rectangle 4">
            <a:extLst>
              <a:ext uri="{FF2B5EF4-FFF2-40B4-BE49-F238E27FC236}">
                <a16:creationId xmlns:a16="http://schemas.microsoft.com/office/drawing/2014/main" id="{1BB5A7EA-8A5A-154B-B2C1-2C5967C5DE99}"/>
              </a:ext>
            </a:extLst>
          </p:cNvPr>
          <p:cNvSpPr/>
          <p:nvPr/>
        </p:nvSpPr>
        <p:spPr>
          <a:xfrm>
            <a:off x="7515377" y="2275897"/>
            <a:ext cx="2108269" cy="369332"/>
          </a:xfrm>
          <a:prstGeom prst="rect">
            <a:avLst/>
          </a:prstGeom>
        </p:spPr>
        <p:txBody>
          <a:bodyPr wrap="none">
            <a:spAutoFit/>
          </a:bodyPr>
          <a:lstStyle/>
          <a:p>
            <a:r>
              <a:rPr lang="en-US" dirty="0" err="1"/>
              <a:t>SQuAD</a:t>
            </a:r>
            <a:r>
              <a:rPr lang="en-US" dirty="0"/>
              <a:t> leaderboard</a:t>
            </a:r>
          </a:p>
        </p:txBody>
      </p:sp>
    </p:spTree>
    <p:extLst>
      <p:ext uri="{BB962C8B-B14F-4D97-AF65-F5344CB8AC3E}">
        <p14:creationId xmlns:p14="http://schemas.microsoft.com/office/powerpoint/2010/main" val="4293776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54FE89B-20FC-364F-B0E2-14F0D8FA0D93}"/>
              </a:ext>
            </a:extLst>
          </p:cNvPr>
          <p:cNvSpPr/>
          <p:nvPr/>
        </p:nvSpPr>
        <p:spPr>
          <a:xfrm>
            <a:off x="9068583" y="5109178"/>
            <a:ext cx="2671705" cy="780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mapping crowdsourcing instructions to the schema</a:t>
            </a:r>
          </a:p>
        </p:txBody>
      </p:sp>
      <p:sp>
        <p:nvSpPr>
          <p:cNvPr id="39" name="Down Arrow Callout 38">
            <a:extLst>
              <a:ext uri="{FF2B5EF4-FFF2-40B4-BE49-F238E27FC236}">
                <a16:creationId xmlns:a16="http://schemas.microsoft.com/office/drawing/2014/main" id="{BD0ECB37-C29F-E945-9B76-47D61272B27B}"/>
              </a:ext>
            </a:extLst>
          </p:cNvPr>
          <p:cNvSpPr/>
          <p:nvPr/>
        </p:nvSpPr>
        <p:spPr>
          <a:xfrm>
            <a:off x="9068586" y="2816965"/>
            <a:ext cx="2671705" cy="1071579"/>
          </a:xfrm>
          <a:prstGeom prst="downArrowCallout">
            <a:avLst>
              <a:gd name="adj1" fmla="val 25000"/>
              <a:gd name="adj2" fmla="val 25000"/>
              <a:gd name="adj3" fmla="val 15987"/>
              <a:gd name="adj4" fmla="val 702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t>dividing crowdsourcing instructions into minimal tasks</a:t>
            </a:r>
          </a:p>
        </p:txBody>
      </p:sp>
      <p:sp>
        <p:nvSpPr>
          <p:cNvPr id="40" name="Down Arrow Callout 39">
            <a:extLst>
              <a:ext uri="{FF2B5EF4-FFF2-40B4-BE49-F238E27FC236}">
                <a16:creationId xmlns:a16="http://schemas.microsoft.com/office/drawing/2014/main" id="{2CF53477-EA4D-4A46-89D9-696B6888F144}"/>
              </a:ext>
            </a:extLst>
          </p:cNvPr>
          <p:cNvSpPr/>
          <p:nvPr/>
        </p:nvSpPr>
        <p:spPr>
          <a:xfrm>
            <a:off x="9068584" y="3958041"/>
            <a:ext cx="2671705" cy="1071579"/>
          </a:xfrm>
          <a:prstGeom prst="downArrowCallout">
            <a:avLst>
              <a:gd name="adj1" fmla="val 25000"/>
              <a:gd name="adj2" fmla="val 25000"/>
              <a:gd name="adj3" fmla="val 16823"/>
              <a:gd name="adj4" fmla="val 6526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instructions schema</a:t>
            </a:r>
          </a:p>
        </p:txBody>
      </p:sp>
      <p:sp>
        <p:nvSpPr>
          <p:cNvPr id="2" name="Title 1">
            <a:extLst>
              <a:ext uri="{FF2B5EF4-FFF2-40B4-BE49-F238E27FC236}">
                <a16:creationId xmlns:a16="http://schemas.microsoft.com/office/drawing/2014/main" id="{9AAF93B2-86EB-6549-954C-48E1BA26C5CE}"/>
              </a:ext>
            </a:extLst>
          </p:cNvPr>
          <p:cNvSpPr>
            <a:spLocks noGrp="1"/>
          </p:cNvSpPr>
          <p:nvPr>
            <p:ph type="title"/>
          </p:nvPr>
        </p:nvSpPr>
        <p:spPr/>
        <p:txBody>
          <a:bodyPr/>
          <a:lstStyle/>
          <a:p>
            <a:r>
              <a:rPr lang="en-US" dirty="0"/>
              <a:t>Natural-Instructions: Construction (3)</a:t>
            </a:r>
          </a:p>
        </p:txBody>
      </p:sp>
      <p:sp>
        <p:nvSpPr>
          <p:cNvPr id="4" name="Slide Number Placeholder 3">
            <a:extLst>
              <a:ext uri="{FF2B5EF4-FFF2-40B4-BE49-F238E27FC236}">
                <a16:creationId xmlns:a16="http://schemas.microsoft.com/office/drawing/2014/main" id="{C8CBF774-98F1-BA4B-A2EF-A7B6E0D679F7}"/>
              </a:ext>
            </a:extLst>
          </p:cNvPr>
          <p:cNvSpPr>
            <a:spLocks noGrp="1"/>
          </p:cNvSpPr>
          <p:nvPr>
            <p:ph type="sldNum" sz="quarter" idx="10"/>
          </p:nvPr>
        </p:nvSpPr>
        <p:spPr/>
        <p:txBody>
          <a:bodyPr/>
          <a:lstStyle/>
          <a:p>
            <a:pPr>
              <a:defRPr/>
            </a:pPr>
            <a:fld id="{0121240C-47AF-2F4D-83B3-CC3EDF50F794}" type="slidenum">
              <a:rPr lang="en-US" smtClean="0"/>
              <a:pPr>
                <a:defRPr/>
              </a:pPr>
              <a:t>40</a:t>
            </a:fld>
            <a:endParaRPr lang="en-US" dirty="0"/>
          </a:p>
        </p:txBody>
      </p:sp>
      <p:sp>
        <p:nvSpPr>
          <p:cNvPr id="56" name="Google Shape;908;p85">
            <a:extLst>
              <a:ext uri="{FF2B5EF4-FFF2-40B4-BE49-F238E27FC236}">
                <a16:creationId xmlns:a16="http://schemas.microsoft.com/office/drawing/2014/main" id="{2B87173F-8F2D-244E-961E-A24C4B34722F}"/>
              </a:ext>
            </a:extLst>
          </p:cNvPr>
          <p:cNvSpPr/>
          <p:nvPr/>
        </p:nvSpPr>
        <p:spPr>
          <a:xfrm>
            <a:off x="664028" y="1825625"/>
            <a:ext cx="4484914" cy="2213749"/>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57" name="Google Shape;909;p85">
            <a:extLst>
              <a:ext uri="{FF2B5EF4-FFF2-40B4-BE49-F238E27FC236}">
                <a16:creationId xmlns:a16="http://schemas.microsoft.com/office/drawing/2014/main" id="{BAB05A0B-47B3-E943-A81D-0BB56D809F4A}"/>
              </a:ext>
            </a:extLst>
          </p:cNvPr>
          <p:cNvSpPr/>
          <p:nvPr/>
        </p:nvSpPr>
        <p:spPr>
          <a:xfrm>
            <a:off x="819888" y="2377335"/>
            <a:ext cx="1925023"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Positive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58" name="Google Shape;913;p85">
            <a:extLst>
              <a:ext uri="{FF2B5EF4-FFF2-40B4-BE49-F238E27FC236}">
                <a16:creationId xmlns:a16="http://schemas.microsoft.com/office/drawing/2014/main" id="{648BF6CE-9A19-9E42-9F15-A71B5937DDF0}"/>
              </a:ext>
            </a:extLst>
          </p:cNvPr>
          <p:cNvSpPr/>
          <p:nvPr/>
        </p:nvSpPr>
        <p:spPr>
          <a:xfrm>
            <a:off x="802831" y="1981413"/>
            <a:ext cx="751481"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Definition</a:t>
            </a:r>
            <a:endParaRPr dirty="0"/>
          </a:p>
        </p:txBody>
      </p:sp>
      <p:sp>
        <p:nvSpPr>
          <p:cNvPr id="59" name="Google Shape;914;p85">
            <a:extLst>
              <a:ext uri="{FF2B5EF4-FFF2-40B4-BE49-F238E27FC236}">
                <a16:creationId xmlns:a16="http://schemas.microsoft.com/office/drawing/2014/main" id="{8892B1B2-2C64-DC46-A16D-50AF0B0466D0}"/>
              </a:ext>
            </a:extLst>
          </p:cNvPr>
          <p:cNvSpPr/>
          <p:nvPr/>
        </p:nvSpPr>
        <p:spPr>
          <a:xfrm>
            <a:off x="1601082" y="1983521"/>
            <a:ext cx="1190784"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Things to Avoid</a:t>
            </a:r>
            <a:endParaRPr dirty="0"/>
          </a:p>
        </p:txBody>
      </p:sp>
      <p:sp>
        <p:nvSpPr>
          <p:cNvPr id="60" name="Google Shape;915;p85">
            <a:extLst>
              <a:ext uri="{FF2B5EF4-FFF2-40B4-BE49-F238E27FC236}">
                <a16:creationId xmlns:a16="http://schemas.microsoft.com/office/drawing/2014/main" id="{9397264D-9D71-DE43-A932-D4BC9BB05BD0}"/>
              </a:ext>
            </a:extLst>
          </p:cNvPr>
          <p:cNvSpPr/>
          <p:nvPr/>
        </p:nvSpPr>
        <p:spPr>
          <a:xfrm>
            <a:off x="2847602" y="1981413"/>
            <a:ext cx="1434306"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Emphasize/Caution</a:t>
            </a:r>
            <a:endParaRPr dirty="0"/>
          </a:p>
        </p:txBody>
      </p:sp>
      <p:sp>
        <p:nvSpPr>
          <p:cNvPr id="61" name="Google Shape;916;p85">
            <a:extLst>
              <a:ext uri="{FF2B5EF4-FFF2-40B4-BE49-F238E27FC236}">
                <a16:creationId xmlns:a16="http://schemas.microsoft.com/office/drawing/2014/main" id="{D1918A03-3D94-7541-85AB-21A44E732029}"/>
              </a:ext>
            </a:extLst>
          </p:cNvPr>
          <p:cNvSpPr/>
          <p:nvPr/>
        </p:nvSpPr>
        <p:spPr>
          <a:xfrm>
            <a:off x="1129404" y="2754505"/>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63" name="Google Shape;918;p85">
            <a:extLst>
              <a:ext uri="{FF2B5EF4-FFF2-40B4-BE49-F238E27FC236}">
                <a16:creationId xmlns:a16="http://schemas.microsoft.com/office/drawing/2014/main" id="{22023546-1570-0542-B797-CFFC97A3F751}"/>
              </a:ext>
            </a:extLst>
          </p:cNvPr>
          <p:cNvSpPr/>
          <p:nvPr/>
        </p:nvSpPr>
        <p:spPr>
          <a:xfrm>
            <a:off x="1232008"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64" name="Google Shape;919;p85">
            <a:extLst>
              <a:ext uri="{FF2B5EF4-FFF2-40B4-BE49-F238E27FC236}">
                <a16:creationId xmlns:a16="http://schemas.microsoft.com/office/drawing/2014/main" id="{C0493C1A-2164-D040-9A4D-34A28BDD94E6}"/>
              </a:ext>
            </a:extLst>
          </p:cNvPr>
          <p:cNvSpPr/>
          <p:nvPr/>
        </p:nvSpPr>
        <p:spPr>
          <a:xfrm>
            <a:off x="1845024"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65" name="Google Shape;920;p85">
            <a:extLst>
              <a:ext uri="{FF2B5EF4-FFF2-40B4-BE49-F238E27FC236}">
                <a16:creationId xmlns:a16="http://schemas.microsoft.com/office/drawing/2014/main" id="{E815FE10-D637-724C-BFB9-4EA7B6A49A79}"/>
              </a:ext>
            </a:extLst>
          </p:cNvPr>
          <p:cNvSpPr/>
          <p:nvPr/>
        </p:nvSpPr>
        <p:spPr>
          <a:xfrm>
            <a:off x="1539935" y="339877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71" name="Google Shape;926;p85">
            <a:extLst>
              <a:ext uri="{FF2B5EF4-FFF2-40B4-BE49-F238E27FC236}">
                <a16:creationId xmlns:a16="http://schemas.microsoft.com/office/drawing/2014/main" id="{BDE9EB91-8645-7246-9AA0-556D6241B333}"/>
              </a:ext>
            </a:extLst>
          </p:cNvPr>
          <p:cNvSpPr/>
          <p:nvPr/>
        </p:nvSpPr>
        <p:spPr>
          <a:xfrm>
            <a:off x="4337644" y="1981413"/>
            <a:ext cx="642681" cy="27370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Prompt</a:t>
            </a:r>
            <a:endParaRPr dirty="0"/>
          </a:p>
        </p:txBody>
      </p:sp>
      <p:sp>
        <p:nvSpPr>
          <p:cNvPr id="85" name="Google Shape;909;p85">
            <a:extLst>
              <a:ext uri="{FF2B5EF4-FFF2-40B4-BE49-F238E27FC236}">
                <a16:creationId xmlns:a16="http://schemas.microsoft.com/office/drawing/2014/main" id="{77256334-4D26-5A44-A3B9-7AD87A579E00}"/>
              </a:ext>
            </a:extLst>
          </p:cNvPr>
          <p:cNvSpPr/>
          <p:nvPr/>
        </p:nvSpPr>
        <p:spPr>
          <a:xfrm>
            <a:off x="3024523" y="2374028"/>
            <a:ext cx="1937806"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Negative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86" name="Google Shape;916;p85">
            <a:extLst>
              <a:ext uri="{FF2B5EF4-FFF2-40B4-BE49-F238E27FC236}">
                <a16:creationId xmlns:a16="http://schemas.microsoft.com/office/drawing/2014/main" id="{D10EF0E7-F3F3-BA46-A46E-8E5178B5EC53}"/>
              </a:ext>
            </a:extLst>
          </p:cNvPr>
          <p:cNvSpPr/>
          <p:nvPr/>
        </p:nvSpPr>
        <p:spPr>
          <a:xfrm>
            <a:off x="3354966" y="2751198"/>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87" name="Google Shape;918;p85">
            <a:extLst>
              <a:ext uri="{FF2B5EF4-FFF2-40B4-BE49-F238E27FC236}">
                <a16:creationId xmlns:a16="http://schemas.microsoft.com/office/drawing/2014/main" id="{4BAC33A9-F1BA-7642-B0B4-8CF5C169EF95}"/>
              </a:ext>
            </a:extLst>
          </p:cNvPr>
          <p:cNvSpPr/>
          <p:nvPr/>
        </p:nvSpPr>
        <p:spPr>
          <a:xfrm>
            <a:off x="3457570"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88" name="Google Shape;919;p85">
            <a:extLst>
              <a:ext uri="{FF2B5EF4-FFF2-40B4-BE49-F238E27FC236}">
                <a16:creationId xmlns:a16="http://schemas.microsoft.com/office/drawing/2014/main" id="{C0C5AF69-F7B5-B046-93D4-8E0C4A0A7A39}"/>
              </a:ext>
            </a:extLst>
          </p:cNvPr>
          <p:cNvSpPr/>
          <p:nvPr/>
        </p:nvSpPr>
        <p:spPr>
          <a:xfrm>
            <a:off x="4070586"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89" name="Google Shape;920;p85">
            <a:extLst>
              <a:ext uri="{FF2B5EF4-FFF2-40B4-BE49-F238E27FC236}">
                <a16:creationId xmlns:a16="http://schemas.microsoft.com/office/drawing/2014/main" id="{A65F3AC3-205D-1B48-BB0A-88E019C90538}"/>
              </a:ext>
            </a:extLst>
          </p:cNvPr>
          <p:cNvSpPr/>
          <p:nvPr/>
        </p:nvSpPr>
        <p:spPr>
          <a:xfrm>
            <a:off x="3441200" y="3379214"/>
            <a:ext cx="509376"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Reason</a:t>
            </a:r>
            <a:endParaRPr sz="1600" dirty="0"/>
          </a:p>
        </p:txBody>
      </p:sp>
      <p:sp>
        <p:nvSpPr>
          <p:cNvPr id="90" name="Google Shape;924;p85">
            <a:extLst>
              <a:ext uri="{FF2B5EF4-FFF2-40B4-BE49-F238E27FC236}">
                <a16:creationId xmlns:a16="http://schemas.microsoft.com/office/drawing/2014/main" id="{7C124A96-1869-A74D-8637-FBB1690F51ED}"/>
              </a:ext>
            </a:extLst>
          </p:cNvPr>
          <p:cNvSpPr/>
          <p:nvPr/>
        </p:nvSpPr>
        <p:spPr>
          <a:xfrm>
            <a:off x="3981976" y="3379653"/>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Suggestion</a:t>
            </a:r>
            <a:endParaRPr sz="1600" dirty="0"/>
          </a:p>
        </p:txBody>
      </p:sp>
      <p:sp>
        <p:nvSpPr>
          <p:cNvPr id="5" name="Rectangle 4">
            <a:extLst>
              <a:ext uri="{FF2B5EF4-FFF2-40B4-BE49-F238E27FC236}">
                <a16:creationId xmlns:a16="http://schemas.microsoft.com/office/drawing/2014/main" id="{6B3F5C31-B8B7-F443-9C6A-D8C4CBD70999}"/>
              </a:ext>
            </a:extLst>
          </p:cNvPr>
          <p:cNvSpPr/>
          <p:nvPr/>
        </p:nvSpPr>
        <p:spPr>
          <a:xfrm>
            <a:off x="1695094" y="1489701"/>
            <a:ext cx="2164952" cy="369332"/>
          </a:xfrm>
          <a:prstGeom prst="rect">
            <a:avLst/>
          </a:prstGeom>
        </p:spPr>
        <p:txBody>
          <a:bodyPr wrap="none">
            <a:spAutoFit/>
          </a:bodyPr>
          <a:lstStyle/>
          <a:p>
            <a:pPr>
              <a:spcBef>
                <a:spcPts val="0"/>
              </a:spcBef>
              <a:spcAft>
                <a:spcPts val="0"/>
              </a:spcAft>
            </a:pPr>
            <a:r>
              <a:rPr lang="en-US" b="1">
                <a:solidFill>
                  <a:srgbClr val="980000"/>
                </a:solidFill>
                <a:latin typeface="Lato"/>
                <a:ea typeface="Lato"/>
                <a:cs typeface="Lato"/>
                <a:sym typeface="Lato"/>
              </a:rPr>
              <a:t>instructions </a:t>
            </a:r>
            <a:r>
              <a:rPr lang="en-US" b="1" dirty="0">
                <a:solidFill>
                  <a:srgbClr val="980000"/>
                </a:solidFill>
                <a:latin typeface="Lato"/>
                <a:ea typeface="Lato"/>
                <a:cs typeface="Lato"/>
                <a:sym typeface="Lato"/>
              </a:rPr>
              <a:t>schema</a:t>
            </a:r>
            <a:r>
              <a:rPr lang="en-US" b="1" dirty="0">
                <a:latin typeface="Lato"/>
                <a:ea typeface="Lato"/>
                <a:cs typeface="Lato"/>
                <a:sym typeface="Lato"/>
              </a:rPr>
              <a:t> </a:t>
            </a:r>
          </a:p>
        </p:txBody>
      </p:sp>
      <p:cxnSp>
        <p:nvCxnSpPr>
          <p:cNvPr id="36" name="Google Shape;902;p84">
            <a:extLst>
              <a:ext uri="{FF2B5EF4-FFF2-40B4-BE49-F238E27FC236}">
                <a16:creationId xmlns:a16="http://schemas.microsoft.com/office/drawing/2014/main" id="{2DBF220C-48CF-F64E-8AC3-57DA56F915B2}"/>
              </a:ext>
            </a:extLst>
          </p:cNvPr>
          <p:cNvCxnSpPr>
            <a:cxnSpLocks/>
            <a:endCxn id="61" idx="2"/>
          </p:cNvCxnSpPr>
          <p:nvPr/>
        </p:nvCxnSpPr>
        <p:spPr>
          <a:xfrm rot="10800000">
            <a:off x="1799810" y="3686672"/>
            <a:ext cx="3838993" cy="1312296"/>
          </a:xfrm>
          <a:prstGeom prst="curvedConnector2">
            <a:avLst/>
          </a:prstGeom>
          <a:noFill/>
          <a:ln w="38100" cap="flat" cmpd="sng">
            <a:solidFill>
              <a:srgbClr val="FF0000"/>
            </a:solidFill>
            <a:prstDash val="solid"/>
            <a:round/>
            <a:headEnd type="stealth" w="lg" len="lg"/>
            <a:tailEnd type="stealth" w="lg" len="lg"/>
          </a:ln>
        </p:spPr>
      </p:cxnSp>
      <p:sp>
        <p:nvSpPr>
          <p:cNvPr id="34" name="Down Arrow Callout 33">
            <a:extLst>
              <a:ext uri="{FF2B5EF4-FFF2-40B4-BE49-F238E27FC236}">
                <a16:creationId xmlns:a16="http://schemas.microsoft.com/office/drawing/2014/main" id="{F09F267F-7F8A-A343-A642-034B9568A8B0}"/>
              </a:ext>
            </a:extLst>
          </p:cNvPr>
          <p:cNvSpPr/>
          <p:nvPr/>
        </p:nvSpPr>
        <p:spPr>
          <a:xfrm>
            <a:off x="9068586" y="1674795"/>
            <a:ext cx="2671705" cy="1071579"/>
          </a:xfrm>
          <a:prstGeom prst="downArrowCallout">
            <a:avLst>
              <a:gd name="adj1" fmla="val 25000"/>
              <a:gd name="adj2" fmla="val 25000"/>
              <a:gd name="adj3" fmla="val 15987"/>
              <a:gd name="adj4" fmla="val 702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collecting existing datasets </a:t>
            </a:r>
          </a:p>
        </p:txBody>
      </p:sp>
      <p:sp>
        <p:nvSpPr>
          <p:cNvPr id="25" name="Rectangle 24">
            <a:extLst>
              <a:ext uri="{FF2B5EF4-FFF2-40B4-BE49-F238E27FC236}">
                <a16:creationId xmlns:a16="http://schemas.microsoft.com/office/drawing/2014/main" id="{528D9917-562D-4848-A97D-C4A3F687E821}"/>
              </a:ext>
            </a:extLst>
          </p:cNvPr>
          <p:cNvSpPr/>
          <p:nvPr/>
        </p:nvSpPr>
        <p:spPr>
          <a:xfrm>
            <a:off x="1070718" y="6306911"/>
            <a:ext cx="3320396" cy="425501"/>
          </a:xfrm>
          <a:prstGeom prst="rect">
            <a:avLst/>
          </a:prstGeom>
        </p:spPr>
        <p:txBody>
          <a:bodyPr wrap="none">
            <a:spAutoFit/>
          </a:bodyPr>
          <a:lstStyle/>
          <a:p>
            <a:pPr marL="795847" lvl="1">
              <a:lnSpc>
                <a:spcPct val="115000"/>
              </a:lnSpc>
              <a:spcBef>
                <a:spcPts val="0"/>
              </a:spcBef>
              <a:spcAft>
                <a:spcPts val="0"/>
              </a:spcAft>
              <a:buClr>
                <a:srgbClr val="434343"/>
              </a:buClr>
              <a:buSzPts val="1400"/>
            </a:pPr>
            <a:r>
              <a:rPr lang="en-US" sz="2000" dirty="0">
                <a:latin typeface="Lato"/>
                <a:ea typeface="Lato"/>
                <a:cs typeface="Lato"/>
                <a:sym typeface="Lato"/>
              </a:rPr>
              <a:t>MC-TACO </a:t>
            </a:r>
            <a:r>
              <a:rPr lang="en-US" sz="1400" dirty="0">
                <a:solidFill>
                  <a:schemeClr val="bg1">
                    <a:lumMod val="50000"/>
                  </a:schemeClr>
                </a:solidFill>
                <a:latin typeface="Lato"/>
                <a:ea typeface="Lato"/>
                <a:cs typeface="Lato"/>
                <a:sym typeface="Lato"/>
              </a:rPr>
              <a:t>[Zhou et al. 2019]</a:t>
            </a:r>
          </a:p>
        </p:txBody>
      </p:sp>
      <p:pic>
        <p:nvPicPr>
          <p:cNvPr id="6" name="Picture 5" descr="Graphical user interface, text, application&#10;&#10;Description automatically generated">
            <a:extLst>
              <a:ext uri="{FF2B5EF4-FFF2-40B4-BE49-F238E27FC236}">
                <a16:creationId xmlns:a16="http://schemas.microsoft.com/office/drawing/2014/main" id="{60C2B732-00AC-8545-B03F-49BEDF817F4C}"/>
              </a:ext>
            </a:extLst>
          </p:cNvPr>
          <p:cNvPicPr>
            <a:picLocks noChangeAspect="1"/>
          </p:cNvPicPr>
          <p:nvPr/>
        </p:nvPicPr>
        <p:blipFill>
          <a:blip r:embed="rId3"/>
          <a:stretch>
            <a:fillRect/>
          </a:stretch>
        </p:blipFill>
        <p:spPr>
          <a:xfrm>
            <a:off x="5670200" y="1489701"/>
            <a:ext cx="5575556" cy="52825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4140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FE39DD8-E9B9-DD44-B2B3-F57FE5EF5F75}"/>
              </a:ext>
            </a:extLst>
          </p:cNvPr>
          <p:cNvSpPr/>
          <p:nvPr/>
        </p:nvSpPr>
        <p:spPr>
          <a:xfrm>
            <a:off x="9068583" y="5109178"/>
            <a:ext cx="2671705" cy="780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mapping crowdsourcing instructions to the schema</a:t>
            </a:r>
          </a:p>
        </p:txBody>
      </p:sp>
      <p:sp>
        <p:nvSpPr>
          <p:cNvPr id="38" name="Down Arrow Callout 37">
            <a:extLst>
              <a:ext uri="{FF2B5EF4-FFF2-40B4-BE49-F238E27FC236}">
                <a16:creationId xmlns:a16="http://schemas.microsoft.com/office/drawing/2014/main" id="{E37E3A48-127C-2644-8DC8-B2668B3067F2}"/>
              </a:ext>
            </a:extLst>
          </p:cNvPr>
          <p:cNvSpPr/>
          <p:nvPr/>
        </p:nvSpPr>
        <p:spPr>
          <a:xfrm>
            <a:off x="9068586" y="2816965"/>
            <a:ext cx="2671705" cy="1071579"/>
          </a:xfrm>
          <a:prstGeom prst="downArrowCallout">
            <a:avLst>
              <a:gd name="adj1" fmla="val 25000"/>
              <a:gd name="adj2" fmla="val 25000"/>
              <a:gd name="adj3" fmla="val 15987"/>
              <a:gd name="adj4" fmla="val 702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t>dividing crowdsourcing instructions into minimal tasks</a:t>
            </a:r>
          </a:p>
        </p:txBody>
      </p:sp>
      <p:sp>
        <p:nvSpPr>
          <p:cNvPr id="39" name="Down Arrow Callout 38">
            <a:extLst>
              <a:ext uri="{FF2B5EF4-FFF2-40B4-BE49-F238E27FC236}">
                <a16:creationId xmlns:a16="http://schemas.microsoft.com/office/drawing/2014/main" id="{38D0CA8A-C811-5948-BD94-277EB1012997}"/>
              </a:ext>
            </a:extLst>
          </p:cNvPr>
          <p:cNvSpPr/>
          <p:nvPr/>
        </p:nvSpPr>
        <p:spPr>
          <a:xfrm>
            <a:off x="9068584" y="3958041"/>
            <a:ext cx="2671705" cy="1071579"/>
          </a:xfrm>
          <a:prstGeom prst="downArrowCallout">
            <a:avLst>
              <a:gd name="adj1" fmla="val 25000"/>
              <a:gd name="adj2" fmla="val 25000"/>
              <a:gd name="adj3" fmla="val 16823"/>
              <a:gd name="adj4" fmla="val 6526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instructions schema</a:t>
            </a:r>
          </a:p>
        </p:txBody>
      </p:sp>
      <p:sp>
        <p:nvSpPr>
          <p:cNvPr id="33" name="Down Arrow Callout 32">
            <a:extLst>
              <a:ext uri="{FF2B5EF4-FFF2-40B4-BE49-F238E27FC236}">
                <a16:creationId xmlns:a16="http://schemas.microsoft.com/office/drawing/2014/main" id="{F12E82B9-1F58-664B-B7CB-B9BD29A7468B}"/>
              </a:ext>
            </a:extLst>
          </p:cNvPr>
          <p:cNvSpPr/>
          <p:nvPr/>
        </p:nvSpPr>
        <p:spPr>
          <a:xfrm>
            <a:off x="9068586" y="1674795"/>
            <a:ext cx="2671705" cy="1071579"/>
          </a:xfrm>
          <a:prstGeom prst="downArrowCallout">
            <a:avLst>
              <a:gd name="adj1" fmla="val 25000"/>
              <a:gd name="adj2" fmla="val 25000"/>
              <a:gd name="adj3" fmla="val 15987"/>
              <a:gd name="adj4" fmla="val 702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collecting existing datasets </a:t>
            </a:r>
          </a:p>
        </p:txBody>
      </p:sp>
      <p:sp>
        <p:nvSpPr>
          <p:cNvPr id="2" name="Title 1">
            <a:extLst>
              <a:ext uri="{FF2B5EF4-FFF2-40B4-BE49-F238E27FC236}">
                <a16:creationId xmlns:a16="http://schemas.microsoft.com/office/drawing/2014/main" id="{9AAF93B2-86EB-6549-954C-48E1BA26C5CE}"/>
              </a:ext>
            </a:extLst>
          </p:cNvPr>
          <p:cNvSpPr>
            <a:spLocks noGrp="1"/>
          </p:cNvSpPr>
          <p:nvPr>
            <p:ph type="title"/>
          </p:nvPr>
        </p:nvSpPr>
        <p:spPr/>
        <p:txBody>
          <a:bodyPr/>
          <a:lstStyle/>
          <a:p>
            <a:r>
              <a:rPr lang="en-US" dirty="0"/>
              <a:t>Natural-Instructions: Construction (3)</a:t>
            </a:r>
          </a:p>
        </p:txBody>
      </p:sp>
      <p:sp>
        <p:nvSpPr>
          <p:cNvPr id="4" name="Slide Number Placeholder 3">
            <a:extLst>
              <a:ext uri="{FF2B5EF4-FFF2-40B4-BE49-F238E27FC236}">
                <a16:creationId xmlns:a16="http://schemas.microsoft.com/office/drawing/2014/main" id="{C8CBF774-98F1-BA4B-A2EF-A7B6E0D679F7}"/>
              </a:ext>
            </a:extLst>
          </p:cNvPr>
          <p:cNvSpPr>
            <a:spLocks noGrp="1"/>
          </p:cNvSpPr>
          <p:nvPr>
            <p:ph type="sldNum" sz="quarter" idx="10"/>
          </p:nvPr>
        </p:nvSpPr>
        <p:spPr/>
        <p:txBody>
          <a:bodyPr/>
          <a:lstStyle/>
          <a:p>
            <a:pPr>
              <a:defRPr/>
            </a:pPr>
            <a:fld id="{0121240C-47AF-2F4D-83B3-CC3EDF50F794}" type="slidenum">
              <a:rPr lang="en-US" smtClean="0"/>
              <a:pPr>
                <a:defRPr/>
              </a:pPr>
              <a:t>41</a:t>
            </a:fld>
            <a:endParaRPr lang="en-US" dirty="0"/>
          </a:p>
        </p:txBody>
      </p:sp>
      <p:sp>
        <p:nvSpPr>
          <p:cNvPr id="56" name="Google Shape;908;p85">
            <a:extLst>
              <a:ext uri="{FF2B5EF4-FFF2-40B4-BE49-F238E27FC236}">
                <a16:creationId xmlns:a16="http://schemas.microsoft.com/office/drawing/2014/main" id="{2B87173F-8F2D-244E-961E-A24C4B34722F}"/>
              </a:ext>
            </a:extLst>
          </p:cNvPr>
          <p:cNvSpPr/>
          <p:nvPr/>
        </p:nvSpPr>
        <p:spPr>
          <a:xfrm>
            <a:off x="664028" y="1825625"/>
            <a:ext cx="4484914" cy="2213749"/>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57" name="Google Shape;909;p85">
            <a:extLst>
              <a:ext uri="{FF2B5EF4-FFF2-40B4-BE49-F238E27FC236}">
                <a16:creationId xmlns:a16="http://schemas.microsoft.com/office/drawing/2014/main" id="{BAB05A0B-47B3-E943-A81D-0BB56D809F4A}"/>
              </a:ext>
            </a:extLst>
          </p:cNvPr>
          <p:cNvSpPr/>
          <p:nvPr/>
        </p:nvSpPr>
        <p:spPr>
          <a:xfrm>
            <a:off x="819888" y="2377335"/>
            <a:ext cx="1925023"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Positive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58" name="Google Shape;913;p85">
            <a:extLst>
              <a:ext uri="{FF2B5EF4-FFF2-40B4-BE49-F238E27FC236}">
                <a16:creationId xmlns:a16="http://schemas.microsoft.com/office/drawing/2014/main" id="{648BF6CE-9A19-9E42-9F15-A71B5937DDF0}"/>
              </a:ext>
            </a:extLst>
          </p:cNvPr>
          <p:cNvSpPr/>
          <p:nvPr/>
        </p:nvSpPr>
        <p:spPr>
          <a:xfrm>
            <a:off x="802831" y="1981413"/>
            <a:ext cx="751481"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Definition</a:t>
            </a:r>
            <a:endParaRPr dirty="0"/>
          </a:p>
        </p:txBody>
      </p:sp>
      <p:sp>
        <p:nvSpPr>
          <p:cNvPr id="59" name="Google Shape;914;p85">
            <a:extLst>
              <a:ext uri="{FF2B5EF4-FFF2-40B4-BE49-F238E27FC236}">
                <a16:creationId xmlns:a16="http://schemas.microsoft.com/office/drawing/2014/main" id="{8892B1B2-2C64-DC46-A16D-50AF0B0466D0}"/>
              </a:ext>
            </a:extLst>
          </p:cNvPr>
          <p:cNvSpPr/>
          <p:nvPr/>
        </p:nvSpPr>
        <p:spPr>
          <a:xfrm>
            <a:off x="1601082" y="1983521"/>
            <a:ext cx="1190784"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Things to Avoid</a:t>
            </a:r>
            <a:endParaRPr dirty="0"/>
          </a:p>
        </p:txBody>
      </p:sp>
      <p:sp>
        <p:nvSpPr>
          <p:cNvPr id="60" name="Google Shape;915;p85">
            <a:extLst>
              <a:ext uri="{FF2B5EF4-FFF2-40B4-BE49-F238E27FC236}">
                <a16:creationId xmlns:a16="http://schemas.microsoft.com/office/drawing/2014/main" id="{9397264D-9D71-DE43-A932-D4BC9BB05BD0}"/>
              </a:ext>
            </a:extLst>
          </p:cNvPr>
          <p:cNvSpPr/>
          <p:nvPr/>
        </p:nvSpPr>
        <p:spPr>
          <a:xfrm>
            <a:off x="2847602" y="1981413"/>
            <a:ext cx="1434306"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Emphasize/Caution</a:t>
            </a:r>
            <a:endParaRPr dirty="0"/>
          </a:p>
        </p:txBody>
      </p:sp>
      <p:sp>
        <p:nvSpPr>
          <p:cNvPr id="61" name="Google Shape;916;p85">
            <a:extLst>
              <a:ext uri="{FF2B5EF4-FFF2-40B4-BE49-F238E27FC236}">
                <a16:creationId xmlns:a16="http://schemas.microsoft.com/office/drawing/2014/main" id="{D1918A03-3D94-7541-85AB-21A44E732029}"/>
              </a:ext>
            </a:extLst>
          </p:cNvPr>
          <p:cNvSpPr/>
          <p:nvPr/>
        </p:nvSpPr>
        <p:spPr>
          <a:xfrm>
            <a:off x="1129404" y="2754505"/>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63" name="Google Shape;918;p85">
            <a:extLst>
              <a:ext uri="{FF2B5EF4-FFF2-40B4-BE49-F238E27FC236}">
                <a16:creationId xmlns:a16="http://schemas.microsoft.com/office/drawing/2014/main" id="{22023546-1570-0542-B797-CFFC97A3F751}"/>
              </a:ext>
            </a:extLst>
          </p:cNvPr>
          <p:cNvSpPr/>
          <p:nvPr/>
        </p:nvSpPr>
        <p:spPr>
          <a:xfrm>
            <a:off x="1232008"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64" name="Google Shape;919;p85">
            <a:extLst>
              <a:ext uri="{FF2B5EF4-FFF2-40B4-BE49-F238E27FC236}">
                <a16:creationId xmlns:a16="http://schemas.microsoft.com/office/drawing/2014/main" id="{C0493C1A-2164-D040-9A4D-34A28BDD94E6}"/>
              </a:ext>
            </a:extLst>
          </p:cNvPr>
          <p:cNvSpPr/>
          <p:nvPr/>
        </p:nvSpPr>
        <p:spPr>
          <a:xfrm>
            <a:off x="1845024"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65" name="Google Shape;920;p85">
            <a:extLst>
              <a:ext uri="{FF2B5EF4-FFF2-40B4-BE49-F238E27FC236}">
                <a16:creationId xmlns:a16="http://schemas.microsoft.com/office/drawing/2014/main" id="{E815FE10-D637-724C-BFB9-4EA7B6A49A79}"/>
              </a:ext>
            </a:extLst>
          </p:cNvPr>
          <p:cNvSpPr/>
          <p:nvPr/>
        </p:nvSpPr>
        <p:spPr>
          <a:xfrm>
            <a:off x="1539935" y="339877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71" name="Google Shape;926;p85">
            <a:extLst>
              <a:ext uri="{FF2B5EF4-FFF2-40B4-BE49-F238E27FC236}">
                <a16:creationId xmlns:a16="http://schemas.microsoft.com/office/drawing/2014/main" id="{BDE9EB91-8645-7246-9AA0-556D6241B333}"/>
              </a:ext>
            </a:extLst>
          </p:cNvPr>
          <p:cNvSpPr/>
          <p:nvPr/>
        </p:nvSpPr>
        <p:spPr>
          <a:xfrm>
            <a:off x="4337644" y="1981413"/>
            <a:ext cx="642681" cy="27370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Prompt</a:t>
            </a:r>
            <a:endParaRPr dirty="0"/>
          </a:p>
        </p:txBody>
      </p:sp>
      <p:sp>
        <p:nvSpPr>
          <p:cNvPr id="85" name="Google Shape;909;p85">
            <a:extLst>
              <a:ext uri="{FF2B5EF4-FFF2-40B4-BE49-F238E27FC236}">
                <a16:creationId xmlns:a16="http://schemas.microsoft.com/office/drawing/2014/main" id="{77256334-4D26-5A44-A3B9-7AD87A579E00}"/>
              </a:ext>
            </a:extLst>
          </p:cNvPr>
          <p:cNvSpPr/>
          <p:nvPr/>
        </p:nvSpPr>
        <p:spPr>
          <a:xfrm>
            <a:off x="3024523" y="2374028"/>
            <a:ext cx="1937806"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Negative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86" name="Google Shape;916;p85">
            <a:extLst>
              <a:ext uri="{FF2B5EF4-FFF2-40B4-BE49-F238E27FC236}">
                <a16:creationId xmlns:a16="http://schemas.microsoft.com/office/drawing/2014/main" id="{D10EF0E7-F3F3-BA46-A46E-8E5178B5EC53}"/>
              </a:ext>
            </a:extLst>
          </p:cNvPr>
          <p:cNvSpPr/>
          <p:nvPr/>
        </p:nvSpPr>
        <p:spPr>
          <a:xfrm>
            <a:off x="3354966" y="2751198"/>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87" name="Google Shape;918;p85">
            <a:extLst>
              <a:ext uri="{FF2B5EF4-FFF2-40B4-BE49-F238E27FC236}">
                <a16:creationId xmlns:a16="http://schemas.microsoft.com/office/drawing/2014/main" id="{4BAC33A9-F1BA-7642-B0B4-8CF5C169EF95}"/>
              </a:ext>
            </a:extLst>
          </p:cNvPr>
          <p:cNvSpPr/>
          <p:nvPr/>
        </p:nvSpPr>
        <p:spPr>
          <a:xfrm>
            <a:off x="3457570"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88" name="Google Shape;919;p85">
            <a:extLst>
              <a:ext uri="{FF2B5EF4-FFF2-40B4-BE49-F238E27FC236}">
                <a16:creationId xmlns:a16="http://schemas.microsoft.com/office/drawing/2014/main" id="{C0C5AF69-F7B5-B046-93D4-8E0C4A0A7A39}"/>
              </a:ext>
            </a:extLst>
          </p:cNvPr>
          <p:cNvSpPr/>
          <p:nvPr/>
        </p:nvSpPr>
        <p:spPr>
          <a:xfrm>
            <a:off x="4070586"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89" name="Google Shape;920;p85">
            <a:extLst>
              <a:ext uri="{FF2B5EF4-FFF2-40B4-BE49-F238E27FC236}">
                <a16:creationId xmlns:a16="http://schemas.microsoft.com/office/drawing/2014/main" id="{A65F3AC3-205D-1B48-BB0A-88E019C90538}"/>
              </a:ext>
            </a:extLst>
          </p:cNvPr>
          <p:cNvSpPr/>
          <p:nvPr/>
        </p:nvSpPr>
        <p:spPr>
          <a:xfrm>
            <a:off x="3441200" y="3379214"/>
            <a:ext cx="509376"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Reason</a:t>
            </a:r>
            <a:endParaRPr sz="1600" dirty="0"/>
          </a:p>
        </p:txBody>
      </p:sp>
      <p:sp>
        <p:nvSpPr>
          <p:cNvPr id="90" name="Google Shape;924;p85">
            <a:extLst>
              <a:ext uri="{FF2B5EF4-FFF2-40B4-BE49-F238E27FC236}">
                <a16:creationId xmlns:a16="http://schemas.microsoft.com/office/drawing/2014/main" id="{7C124A96-1869-A74D-8637-FBB1690F51ED}"/>
              </a:ext>
            </a:extLst>
          </p:cNvPr>
          <p:cNvSpPr/>
          <p:nvPr/>
        </p:nvSpPr>
        <p:spPr>
          <a:xfrm>
            <a:off x="3981976" y="3379653"/>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Suggestion</a:t>
            </a:r>
            <a:endParaRPr sz="1600" dirty="0"/>
          </a:p>
        </p:txBody>
      </p:sp>
      <p:sp>
        <p:nvSpPr>
          <p:cNvPr id="5" name="Rectangle 4">
            <a:extLst>
              <a:ext uri="{FF2B5EF4-FFF2-40B4-BE49-F238E27FC236}">
                <a16:creationId xmlns:a16="http://schemas.microsoft.com/office/drawing/2014/main" id="{6B3F5C31-B8B7-F443-9C6A-D8C4CBD70999}"/>
              </a:ext>
            </a:extLst>
          </p:cNvPr>
          <p:cNvSpPr/>
          <p:nvPr/>
        </p:nvSpPr>
        <p:spPr>
          <a:xfrm>
            <a:off x="1695094" y="1489701"/>
            <a:ext cx="2164952" cy="369332"/>
          </a:xfrm>
          <a:prstGeom prst="rect">
            <a:avLst/>
          </a:prstGeom>
        </p:spPr>
        <p:txBody>
          <a:bodyPr wrap="none">
            <a:spAutoFit/>
          </a:bodyPr>
          <a:lstStyle/>
          <a:p>
            <a:pPr>
              <a:spcBef>
                <a:spcPts val="0"/>
              </a:spcBef>
              <a:spcAft>
                <a:spcPts val="0"/>
              </a:spcAft>
            </a:pPr>
            <a:r>
              <a:rPr lang="en-US" b="1">
                <a:solidFill>
                  <a:srgbClr val="980000"/>
                </a:solidFill>
                <a:latin typeface="Lato"/>
                <a:ea typeface="Lato"/>
                <a:cs typeface="Lato"/>
                <a:sym typeface="Lato"/>
              </a:rPr>
              <a:t>instructions </a:t>
            </a:r>
            <a:r>
              <a:rPr lang="en-US" b="1" dirty="0">
                <a:solidFill>
                  <a:srgbClr val="980000"/>
                </a:solidFill>
                <a:latin typeface="Lato"/>
                <a:ea typeface="Lato"/>
                <a:cs typeface="Lato"/>
                <a:sym typeface="Lato"/>
              </a:rPr>
              <a:t>schema</a:t>
            </a:r>
            <a:r>
              <a:rPr lang="en-US" b="1" dirty="0">
                <a:latin typeface="Lato"/>
                <a:ea typeface="Lato"/>
                <a:cs typeface="Lato"/>
                <a:sym typeface="Lato"/>
              </a:rPr>
              <a:t> </a:t>
            </a:r>
          </a:p>
        </p:txBody>
      </p:sp>
      <p:cxnSp>
        <p:nvCxnSpPr>
          <p:cNvPr id="36" name="Google Shape;902;p84">
            <a:extLst>
              <a:ext uri="{FF2B5EF4-FFF2-40B4-BE49-F238E27FC236}">
                <a16:creationId xmlns:a16="http://schemas.microsoft.com/office/drawing/2014/main" id="{2DBF220C-48CF-F64E-8AC3-57DA56F915B2}"/>
              </a:ext>
            </a:extLst>
          </p:cNvPr>
          <p:cNvCxnSpPr>
            <a:cxnSpLocks/>
            <a:stCxn id="7" idx="1"/>
            <a:endCxn id="85" idx="2"/>
          </p:cNvCxnSpPr>
          <p:nvPr/>
        </p:nvCxnSpPr>
        <p:spPr>
          <a:xfrm rot="10800000">
            <a:off x="3993426" y="3859120"/>
            <a:ext cx="1435128" cy="1170501"/>
          </a:xfrm>
          <a:prstGeom prst="curvedConnector2">
            <a:avLst/>
          </a:prstGeom>
          <a:noFill/>
          <a:ln w="38100" cap="flat" cmpd="sng">
            <a:solidFill>
              <a:srgbClr val="FF0000"/>
            </a:solidFill>
            <a:prstDash val="solid"/>
            <a:round/>
            <a:headEnd type="stealth" w="lg" len="lg"/>
            <a:tailEnd type="stealth" w="lg" len="lg"/>
          </a:ln>
        </p:spPr>
      </p:cxnSp>
      <p:sp>
        <p:nvSpPr>
          <p:cNvPr id="25" name="Rectangle 24">
            <a:extLst>
              <a:ext uri="{FF2B5EF4-FFF2-40B4-BE49-F238E27FC236}">
                <a16:creationId xmlns:a16="http://schemas.microsoft.com/office/drawing/2014/main" id="{528D9917-562D-4848-A97D-C4A3F687E821}"/>
              </a:ext>
            </a:extLst>
          </p:cNvPr>
          <p:cNvSpPr/>
          <p:nvPr/>
        </p:nvSpPr>
        <p:spPr>
          <a:xfrm>
            <a:off x="1070718" y="6306911"/>
            <a:ext cx="3320396" cy="425501"/>
          </a:xfrm>
          <a:prstGeom prst="rect">
            <a:avLst/>
          </a:prstGeom>
        </p:spPr>
        <p:txBody>
          <a:bodyPr wrap="none">
            <a:spAutoFit/>
          </a:bodyPr>
          <a:lstStyle/>
          <a:p>
            <a:pPr marL="795847" lvl="1">
              <a:lnSpc>
                <a:spcPct val="115000"/>
              </a:lnSpc>
              <a:spcBef>
                <a:spcPts val="0"/>
              </a:spcBef>
              <a:spcAft>
                <a:spcPts val="0"/>
              </a:spcAft>
              <a:buClr>
                <a:srgbClr val="434343"/>
              </a:buClr>
              <a:buSzPts val="1400"/>
            </a:pPr>
            <a:r>
              <a:rPr lang="en-US" sz="2000" dirty="0">
                <a:latin typeface="Lato"/>
                <a:ea typeface="Lato"/>
                <a:cs typeface="Lato"/>
                <a:sym typeface="Lato"/>
              </a:rPr>
              <a:t>MC-TACO </a:t>
            </a:r>
            <a:r>
              <a:rPr lang="en-US" sz="1400" dirty="0">
                <a:solidFill>
                  <a:schemeClr val="bg1">
                    <a:lumMod val="50000"/>
                  </a:schemeClr>
                </a:solidFill>
                <a:latin typeface="Lato"/>
                <a:ea typeface="Lato"/>
                <a:cs typeface="Lato"/>
                <a:sym typeface="Lato"/>
              </a:rPr>
              <a:t>[Zhou et al. 2019]</a:t>
            </a:r>
          </a:p>
        </p:txBody>
      </p:sp>
      <p:pic>
        <p:nvPicPr>
          <p:cNvPr id="7" name="Picture 6" descr="Graphical user interface, text, application, Teams&#10;&#10;Description automatically generated">
            <a:extLst>
              <a:ext uri="{FF2B5EF4-FFF2-40B4-BE49-F238E27FC236}">
                <a16:creationId xmlns:a16="http://schemas.microsoft.com/office/drawing/2014/main" id="{6FAFF9AA-8294-A04E-B651-CBDCD2025A80}"/>
              </a:ext>
            </a:extLst>
          </p:cNvPr>
          <p:cNvPicPr>
            <a:picLocks noChangeAspect="1"/>
          </p:cNvPicPr>
          <p:nvPr/>
        </p:nvPicPr>
        <p:blipFill>
          <a:blip r:embed="rId3"/>
          <a:stretch>
            <a:fillRect/>
          </a:stretch>
        </p:blipFill>
        <p:spPr>
          <a:xfrm>
            <a:off x="5428554" y="3465439"/>
            <a:ext cx="5661221" cy="3128361"/>
          </a:xfrm>
          <a:prstGeom prst="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98970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93B2-86EB-6549-954C-48E1BA26C5CE}"/>
              </a:ext>
            </a:extLst>
          </p:cNvPr>
          <p:cNvSpPr>
            <a:spLocks noGrp="1"/>
          </p:cNvSpPr>
          <p:nvPr>
            <p:ph type="title"/>
          </p:nvPr>
        </p:nvSpPr>
        <p:spPr/>
        <p:txBody>
          <a:bodyPr/>
          <a:lstStyle/>
          <a:p>
            <a:r>
              <a:rPr lang="en-US" dirty="0"/>
              <a:t>Natural-Instructions: Construction (4)</a:t>
            </a:r>
          </a:p>
        </p:txBody>
      </p:sp>
      <p:sp>
        <p:nvSpPr>
          <p:cNvPr id="3" name="Content Placeholder 2">
            <a:extLst>
              <a:ext uri="{FF2B5EF4-FFF2-40B4-BE49-F238E27FC236}">
                <a16:creationId xmlns:a16="http://schemas.microsoft.com/office/drawing/2014/main" id="{75D2F5FD-36EA-DD40-A19C-BCD96ED3B41F}"/>
              </a:ext>
            </a:extLst>
          </p:cNvPr>
          <p:cNvSpPr>
            <a:spLocks noGrp="1"/>
          </p:cNvSpPr>
          <p:nvPr>
            <p:ph idx="1"/>
          </p:nvPr>
        </p:nvSpPr>
        <p:spPr>
          <a:xfrm>
            <a:off x="827314" y="1825625"/>
            <a:ext cx="8230383" cy="4351338"/>
          </a:xfrm>
        </p:spPr>
        <p:txBody>
          <a:bodyPr/>
          <a:lstStyle/>
          <a:p>
            <a:r>
              <a:rPr lang="en-US" dirty="0"/>
              <a:t>Mapping crowdsourcing instructions to our schema:</a:t>
            </a:r>
          </a:p>
          <a:p>
            <a:pPr lvl="1"/>
            <a:r>
              <a:rPr lang="en-US" dirty="0"/>
              <a:t>Retained the original phrasing. </a:t>
            </a:r>
          </a:p>
          <a:p>
            <a:pPr lvl="1"/>
            <a:r>
              <a:rPr lang="en-US" dirty="0"/>
              <a:t>Redacted verbose/repetitive content. </a:t>
            </a:r>
          </a:p>
          <a:p>
            <a:pPr lvl="1"/>
            <a:r>
              <a:rPr lang="en-US" dirty="0"/>
              <a:t>Created negative examples wherever they were absent.</a:t>
            </a:r>
            <a:br>
              <a:rPr lang="en-US" dirty="0"/>
            </a:br>
            <a:endParaRPr lang="en-US" dirty="0"/>
          </a:p>
          <a:p>
            <a:r>
              <a:rPr lang="en-US" dirty="0"/>
              <a:t>This process was done by an expert annotator and verified by another. </a:t>
            </a:r>
          </a:p>
          <a:p>
            <a:pPr lvl="1"/>
            <a:r>
              <a:rPr lang="en-US" dirty="0"/>
              <a:t>Took ~20 hours  for each task </a:t>
            </a:r>
          </a:p>
        </p:txBody>
      </p:sp>
      <p:sp>
        <p:nvSpPr>
          <p:cNvPr id="4" name="Slide Number Placeholder 3">
            <a:extLst>
              <a:ext uri="{FF2B5EF4-FFF2-40B4-BE49-F238E27FC236}">
                <a16:creationId xmlns:a16="http://schemas.microsoft.com/office/drawing/2014/main" id="{C8CBF774-98F1-BA4B-A2EF-A7B6E0D679F7}"/>
              </a:ext>
            </a:extLst>
          </p:cNvPr>
          <p:cNvSpPr>
            <a:spLocks noGrp="1"/>
          </p:cNvSpPr>
          <p:nvPr>
            <p:ph type="sldNum" sz="quarter" idx="10"/>
          </p:nvPr>
        </p:nvSpPr>
        <p:spPr/>
        <p:txBody>
          <a:bodyPr/>
          <a:lstStyle/>
          <a:p>
            <a:pPr>
              <a:defRPr/>
            </a:pPr>
            <a:fld id="{0121240C-47AF-2F4D-83B3-CC3EDF50F794}" type="slidenum">
              <a:rPr lang="en-US" smtClean="0"/>
              <a:pPr>
                <a:defRPr/>
              </a:pPr>
              <a:t>42</a:t>
            </a:fld>
            <a:endParaRPr lang="en-US" dirty="0"/>
          </a:p>
        </p:txBody>
      </p:sp>
      <p:sp>
        <p:nvSpPr>
          <p:cNvPr id="29" name="Down Arrow Callout 28">
            <a:extLst>
              <a:ext uri="{FF2B5EF4-FFF2-40B4-BE49-F238E27FC236}">
                <a16:creationId xmlns:a16="http://schemas.microsoft.com/office/drawing/2014/main" id="{19411FA6-93F9-6340-A2CA-5227A99D9ABD}"/>
              </a:ext>
            </a:extLst>
          </p:cNvPr>
          <p:cNvSpPr/>
          <p:nvPr/>
        </p:nvSpPr>
        <p:spPr>
          <a:xfrm>
            <a:off x="9068586" y="1674795"/>
            <a:ext cx="2671705" cy="1071579"/>
          </a:xfrm>
          <a:prstGeom prst="downArrowCallout">
            <a:avLst>
              <a:gd name="adj1" fmla="val 25000"/>
              <a:gd name="adj2" fmla="val 25000"/>
              <a:gd name="adj3" fmla="val 15987"/>
              <a:gd name="adj4" fmla="val 702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collecting existing datasets </a:t>
            </a:r>
          </a:p>
        </p:txBody>
      </p:sp>
      <p:sp>
        <p:nvSpPr>
          <p:cNvPr id="30" name="Down Arrow Callout 29">
            <a:extLst>
              <a:ext uri="{FF2B5EF4-FFF2-40B4-BE49-F238E27FC236}">
                <a16:creationId xmlns:a16="http://schemas.microsoft.com/office/drawing/2014/main" id="{1BE7BB46-3FBE-6146-AACB-95021CDFC02A}"/>
              </a:ext>
            </a:extLst>
          </p:cNvPr>
          <p:cNvSpPr/>
          <p:nvPr/>
        </p:nvSpPr>
        <p:spPr>
          <a:xfrm>
            <a:off x="9068586" y="2816965"/>
            <a:ext cx="2671705" cy="1071579"/>
          </a:xfrm>
          <a:prstGeom prst="downArrowCallout">
            <a:avLst>
              <a:gd name="adj1" fmla="val 25000"/>
              <a:gd name="adj2" fmla="val 25000"/>
              <a:gd name="adj3" fmla="val 15987"/>
              <a:gd name="adj4" fmla="val 702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t>dividing crowdsourcing instructions into minimal tasks</a:t>
            </a:r>
          </a:p>
        </p:txBody>
      </p:sp>
      <p:sp>
        <p:nvSpPr>
          <p:cNvPr id="31" name="Down Arrow Callout 30">
            <a:extLst>
              <a:ext uri="{FF2B5EF4-FFF2-40B4-BE49-F238E27FC236}">
                <a16:creationId xmlns:a16="http://schemas.microsoft.com/office/drawing/2014/main" id="{FAEA2357-16C9-DA4D-9111-5E34096FF7EA}"/>
              </a:ext>
            </a:extLst>
          </p:cNvPr>
          <p:cNvSpPr/>
          <p:nvPr/>
        </p:nvSpPr>
        <p:spPr>
          <a:xfrm>
            <a:off x="9068584" y="3958041"/>
            <a:ext cx="2671705" cy="1071579"/>
          </a:xfrm>
          <a:prstGeom prst="downArrowCallout">
            <a:avLst>
              <a:gd name="adj1" fmla="val 25000"/>
              <a:gd name="adj2" fmla="val 25000"/>
              <a:gd name="adj3" fmla="val 16823"/>
              <a:gd name="adj4" fmla="val 6526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instructions schema</a:t>
            </a:r>
          </a:p>
        </p:txBody>
      </p:sp>
      <p:sp>
        <p:nvSpPr>
          <p:cNvPr id="32" name="Rectangle 31">
            <a:extLst>
              <a:ext uri="{FF2B5EF4-FFF2-40B4-BE49-F238E27FC236}">
                <a16:creationId xmlns:a16="http://schemas.microsoft.com/office/drawing/2014/main" id="{628C8D9B-3054-AF40-9519-19CA328CC7E3}"/>
              </a:ext>
            </a:extLst>
          </p:cNvPr>
          <p:cNvSpPr/>
          <p:nvPr/>
        </p:nvSpPr>
        <p:spPr>
          <a:xfrm>
            <a:off x="9068583" y="5109178"/>
            <a:ext cx="2671705" cy="780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mapping crowdsourcing instructions to the schema</a:t>
            </a:r>
          </a:p>
        </p:txBody>
      </p:sp>
    </p:spTree>
    <p:extLst>
      <p:ext uri="{BB962C8B-B14F-4D97-AF65-F5344CB8AC3E}">
        <p14:creationId xmlns:p14="http://schemas.microsoft.com/office/powerpoint/2010/main" val="90873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599E-846E-C341-9E9D-97AB742474D6}"/>
              </a:ext>
            </a:extLst>
          </p:cNvPr>
          <p:cNvSpPr>
            <a:spLocks noGrp="1"/>
          </p:cNvSpPr>
          <p:nvPr>
            <p:ph type="title"/>
          </p:nvPr>
        </p:nvSpPr>
        <p:spPr/>
        <p:txBody>
          <a:bodyPr/>
          <a:lstStyle/>
          <a:p>
            <a:r>
              <a:rPr lang="en-US" dirty="0"/>
              <a:t>Natural Instructions: Statistics </a:t>
            </a:r>
          </a:p>
        </p:txBody>
      </p:sp>
      <p:sp>
        <p:nvSpPr>
          <p:cNvPr id="3" name="Content Placeholder 2">
            <a:extLst>
              <a:ext uri="{FF2B5EF4-FFF2-40B4-BE49-F238E27FC236}">
                <a16:creationId xmlns:a16="http://schemas.microsoft.com/office/drawing/2014/main" id="{A953F893-7BE2-6146-BD61-D2100F0A37F7}"/>
              </a:ext>
            </a:extLst>
          </p:cNvPr>
          <p:cNvSpPr>
            <a:spLocks noGrp="1"/>
          </p:cNvSpPr>
          <p:nvPr>
            <p:ph idx="1"/>
          </p:nvPr>
        </p:nvSpPr>
        <p:spPr/>
        <p:txBody>
          <a:bodyPr/>
          <a:lstStyle/>
          <a:p>
            <a:r>
              <a:rPr lang="en-US" dirty="0"/>
              <a:t>61 tasks and 160k input/output instances </a:t>
            </a:r>
          </a:p>
          <a:p>
            <a:endParaRPr lang="en-US" dirty="0"/>
          </a:p>
        </p:txBody>
      </p:sp>
      <p:sp>
        <p:nvSpPr>
          <p:cNvPr id="4" name="Slide Number Placeholder 3">
            <a:extLst>
              <a:ext uri="{FF2B5EF4-FFF2-40B4-BE49-F238E27FC236}">
                <a16:creationId xmlns:a16="http://schemas.microsoft.com/office/drawing/2014/main" id="{49068B90-5BEE-E64E-8704-6DF722C5E29F}"/>
              </a:ext>
            </a:extLst>
          </p:cNvPr>
          <p:cNvSpPr>
            <a:spLocks noGrp="1"/>
          </p:cNvSpPr>
          <p:nvPr>
            <p:ph type="sldNum" sz="quarter" idx="10"/>
          </p:nvPr>
        </p:nvSpPr>
        <p:spPr/>
        <p:txBody>
          <a:bodyPr/>
          <a:lstStyle/>
          <a:p>
            <a:pPr>
              <a:defRPr/>
            </a:pPr>
            <a:fld id="{0121240C-47AF-2F4D-83B3-CC3EDF50F794}" type="slidenum">
              <a:rPr lang="en-US" smtClean="0"/>
              <a:pPr>
                <a:defRPr/>
              </a:pPr>
              <a:t>43</a:t>
            </a:fld>
            <a:endParaRPr lang="en-US" dirty="0"/>
          </a:p>
        </p:txBody>
      </p:sp>
      <p:pic>
        <p:nvPicPr>
          <p:cNvPr id="6" name="Picture 5" descr="Chart, pie chart&#10;&#10;Description automatically generated">
            <a:extLst>
              <a:ext uri="{FF2B5EF4-FFF2-40B4-BE49-F238E27FC236}">
                <a16:creationId xmlns:a16="http://schemas.microsoft.com/office/drawing/2014/main" id="{C207A251-C9D3-D242-A31C-4C6E563922B6}"/>
              </a:ext>
            </a:extLst>
          </p:cNvPr>
          <p:cNvPicPr>
            <a:picLocks noChangeAspect="1"/>
          </p:cNvPicPr>
          <p:nvPr/>
        </p:nvPicPr>
        <p:blipFill>
          <a:blip r:embed="rId3"/>
          <a:stretch>
            <a:fillRect/>
          </a:stretch>
        </p:blipFill>
        <p:spPr>
          <a:xfrm>
            <a:off x="2088173" y="2450968"/>
            <a:ext cx="8015653" cy="3478491"/>
          </a:xfrm>
          <a:prstGeom prst="rect">
            <a:avLst/>
          </a:prstGeom>
        </p:spPr>
      </p:pic>
    </p:spTree>
    <p:extLst>
      <p:ext uri="{BB962C8B-B14F-4D97-AF65-F5344CB8AC3E}">
        <p14:creationId xmlns:p14="http://schemas.microsoft.com/office/powerpoint/2010/main" val="301297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Natural-Instructions: Example </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44</a:t>
            </a:fld>
            <a:endParaRPr lang="en-US" dirty="0"/>
          </a:p>
        </p:txBody>
      </p:sp>
      <p:sp>
        <p:nvSpPr>
          <p:cNvPr id="83" name="Alternate Process 82">
            <a:extLst>
              <a:ext uri="{FF2B5EF4-FFF2-40B4-BE49-F238E27FC236}">
                <a16:creationId xmlns:a16="http://schemas.microsoft.com/office/drawing/2014/main" id="{CA96BC56-A22F-3E47-A3B6-D5F35EE8030D}"/>
              </a:ext>
            </a:extLst>
          </p:cNvPr>
          <p:cNvSpPr/>
          <p:nvPr/>
        </p:nvSpPr>
        <p:spPr>
          <a:xfrm>
            <a:off x="3915167" y="1592764"/>
            <a:ext cx="6464835" cy="51077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pPr algn="ctr"/>
            <a:r>
              <a:rPr lang="en-US" i="1" dirty="0">
                <a:solidFill>
                  <a:schemeClr val="tx1"/>
                </a:solidFill>
              </a:rPr>
              <a:t>input instance </a:t>
            </a:r>
            <a:r>
              <a:rPr lang="en-US" sz="1600" i="1" dirty="0">
                <a:solidFill>
                  <a:schemeClr val="tx1"/>
                </a:solidFill>
              </a:rPr>
              <a:t>(paragraph, story, etc.)</a:t>
            </a:r>
          </a:p>
        </p:txBody>
      </p:sp>
      <p:cxnSp>
        <p:nvCxnSpPr>
          <p:cNvPr id="116" name="Elbow Connector 115">
            <a:extLst>
              <a:ext uri="{FF2B5EF4-FFF2-40B4-BE49-F238E27FC236}">
                <a16:creationId xmlns:a16="http://schemas.microsoft.com/office/drawing/2014/main" id="{FDA40792-95CC-764B-B54E-7E03B50DDC84}"/>
              </a:ext>
            </a:extLst>
          </p:cNvPr>
          <p:cNvCxnSpPr>
            <a:cxnSpLocks/>
          </p:cNvCxnSpPr>
          <p:nvPr/>
        </p:nvCxnSpPr>
        <p:spPr>
          <a:xfrm>
            <a:off x="7304192" y="3798089"/>
            <a:ext cx="1221049" cy="524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123" name="Straight Arrow Connector 122">
            <a:extLst>
              <a:ext uri="{FF2B5EF4-FFF2-40B4-BE49-F238E27FC236}">
                <a16:creationId xmlns:a16="http://schemas.microsoft.com/office/drawing/2014/main" id="{D69DDFC2-8BAF-4F42-AECF-DDC6F59EA368}"/>
              </a:ext>
            </a:extLst>
          </p:cNvPr>
          <p:cNvCxnSpPr>
            <a:cxnSpLocks/>
          </p:cNvCxnSpPr>
          <p:nvPr/>
        </p:nvCxnSpPr>
        <p:spPr>
          <a:xfrm>
            <a:off x="7245560" y="2172443"/>
            <a:ext cx="0" cy="110314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27" name="Picture 126">
            <a:extLst>
              <a:ext uri="{FF2B5EF4-FFF2-40B4-BE49-F238E27FC236}">
                <a16:creationId xmlns:a16="http://schemas.microsoft.com/office/drawing/2014/main" id="{ABBDFA55-7B2B-3D45-BDC7-C2F4915525CF}"/>
              </a:ext>
            </a:extLst>
          </p:cNvPr>
          <p:cNvPicPr>
            <a:picLocks noChangeAspect="1"/>
          </p:cNvPicPr>
          <p:nvPr/>
        </p:nvPicPr>
        <p:blipFill>
          <a:blip r:embed="rId3"/>
          <a:stretch>
            <a:fillRect/>
          </a:stretch>
        </p:blipFill>
        <p:spPr>
          <a:xfrm>
            <a:off x="6675295" y="3275585"/>
            <a:ext cx="1314699" cy="1019608"/>
          </a:xfrm>
          <a:prstGeom prst="rect">
            <a:avLst/>
          </a:prstGeom>
        </p:spPr>
      </p:pic>
      <p:cxnSp>
        <p:nvCxnSpPr>
          <p:cNvPr id="64" name="Elbow Connector 63">
            <a:extLst>
              <a:ext uri="{FF2B5EF4-FFF2-40B4-BE49-F238E27FC236}">
                <a16:creationId xmlns:a16="http://schemas.microsoft.com/office/drawing/2014/main" id="{00702DB0-0D50-8D41-9D81-509215F246DF}"/>
              </a:ext>
            </a:extLst>
          </p:cNvPr>
          <p:cNvCxnSpPr>
            <a:cxnSpLocks/>
            <a:stCxn id="20" idx="3"/>
            <a:endCxn id="127" idx="1"/>
          </p:cNvCxnSpPr>
          <p:nvPr/>
        </p:nvCxnSpPr>
        <p:spPr>
          <a:xfrm flipV="1">
            <a:off x="5817316" y="3785389"/>
            <a:ext cx="857979" cy="3599"/>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grpSp>
        <p:nvGrpSpPr>
          <p:cNvPr id="19" name="Group 18">
            <a:extLst>
              <a:ext uri="{FF2B5EF4-FFF2-40B4-BE49-F238E27FC236}">
                <a16:creationId xmlns:a16="http://schemas.microsoft.com/office/drawing/2014/main" id="{71BF8D37-977B-F542-AD22-00845F025671}"/>
              </a:ext>
            </a:extLst>
          </p:cNvPr>
          <p:cNvGrpSpPr/>
          <p:nvPr/>
        </p:nvGrpSpPr>
        <p:grpSpPr>
          <a:xfrm>
            <a:off x="1332402" y="2682113"/>
            <a:ext cx="4484914" cy="2213749"/>
            <a:chOff x="664028" y="1825625"/>
            <a:chExt cx="4484914" cy="2213749"/>
          </a:xfrm>
        </p:grpSpPr>
        <p:sp>
          <p:nvSpPr>
            <p:cNvPr id="20" name="Google Shape;908;p85">
              <a:extLst>
                <a:ext uri="{FF2B5EF4-FFF2-40B4-BE49-F238E27FC236}">
                  <a16:creationId xmlns:a16="http://schemas.microsoft.com/office/drawing/2014/main" id="{6826585C-EDC5-A342-BE11-42B1633227E8}"/>
                </a:ext>
              </a:extLst>
            </p:cNvPr>
            <p:cNvSpPr/>
            <p:nvPr/>
          </p:nvSpPr>
          <p:spPr>
            <a:xfrm>
              <a:off x="664028" y="1825625"/>
              <a:ext cx="4484914" cy="2213749"/>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21" name="Google Shape;909;p85">
              <a:extLst>
                <a:ext uri="{FF2B5EF4-FFF2-40B4-BE49-F238E27FC236}">
                  <a16:creationId xmlns:a16="http://schemas.microsoft.com/office/drawing/2014/main" id="{5928D385-2112-FA4C-9853-50B78D34F618}"/>
                </a:ext>
              </a:extLst>
            </p:cNvPr>
            <p:cNvSpPr/>
            <p:nvPr/>
          </p:nvSpPr>
          <p:spPr>
            <a:xfrm>
              <a:off x="819888" y="2377335"/>
              <a:ext cx="1925023"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Positive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22" name="Google Shape;913;p85">
              <a:extLst>
                <a:ext uri="{FF2B5EF4-FFF2-40B4-BE49-F238E27FC236}">
                  <a16:creationId xmlns:a16="http://schemas.microsoft.com/office/drawing/2014/main" id="{3CC15441-F1E0-2A4B-B759-B2A62CE66FDD}"/>
                </a:ext>
              </a:extLst>
            </p:cNvPr>
            <p:cNvSpPr/>
            <p:nvPr/>
          </p:nvSpPr>
          <p:spPr>
            <a:xfrm>
              <a:off x="802831" y="1981413"/>
              <a:ext cx="751481"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Definition</a:t>
              </a:r>
              <a:endParaRPr dirty="0"/>
            </a:p>
          </p:txBody>
        </p:sp>
        <p:sp>
          <p:nvSpPr>
            <p:cNvPr id="23" name="Google Shape;914;p85">
              <a:extLst>
                <a:ext uri="{FF2B5EF4-FFF2-40B4-BE49-F238E27FC236}">
                  <a16:creationId xmlns:a16="http://schemas.microsoft.com/office/drawing/2014/main" id="{8D6529C5-9F2C-9948-9B9A-D78B11795128}"/>
                </a:ext>
              </a:extLst>
            </p:cNvPr>
            <p:cNvSpPr/>
            <p:nvPr/>
          </p:nvSpPr>
          <p:spPr>
            <a:xfrm>
              <a:off x="1601082" y="1983521"/>
              <a:ext cx="1190784"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Things to Avoid</a:t>
              </a:r>
              <a:endParaRPr dirty="0"/>
            </a:p>
          </p:txBody>
        </p:sp>
        <p:sp>
          <p:nvSpPr>
            <p:cNvPr id="24" name="Google Shape;915;p85">
              <a:extLst>
                <a:ext uri="{FF2B5EF4-FFF2-40B4-BE49-F238E27FC236}">
                  <a16:creationId xmlns:a16="http://schemas.microsoft.com/office/drawing/2014/main" id="{C6DAF794-24BA-3949-8C59-60293C1A4797}"/>
                </a:ext>
              </a:extLst>
            </p:cNvPr>
            <p:cNvSpPr/>
            <p:nvPr/>
          </p:nvSpPr>
          <p:spPr>
            <a:xfrm>
              <a:off x="2847602" y="1981413"/>
              <a:ext cx="1434306"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Emphasize/Caution</a:t>
              </a:r>
              <a:endParaRPr dirty="0"/>
            </a:p>
          </p:txBody>
        </p:sp>
        <p:sp>
          <p:nvSpPr>
            <p:cNvPr id="25" name="Google Shape;916;p85">
              <a:extLst>
                <a:ext uri="{FF2B5EF4-FFF2-40B4-BE49-F238E27FC236}">
                  <a16:creationId xmlns:a16="http://schemas.microsoft.com/office/drawing/2014/main" id="{777398D1-3C75-CE46-A4A8-B2E3E3E71BD2}"/>
                </a:ext>
              </a:extLst>
            </p:cNvPr>
            <p:cNvSpPr/>
            <p:nvPr/>
          </p:nvSpPr>
          <p:spPr>
            <a:xfrm>
              <a:off x="1129404" y="2754505"/>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26" name="Google Shape;918;p85">
              <a:extLst>
                <a:ext uri="{FF2B5EF4-FFF2-40B4-BE49-F238E27FC236}">
                  <a16:creationId xmlns:a16="http://schemas.microsoft.com/office/drawing/2014/main" id="{5FB8BAA1-B029-DF40-8843-97EABBBBAD62}"/>
                </a:ext>
              </a:extLst>
            </p:cNvPr>
            <p:cNvSpPr/>
            <p:nvPr/>
          </p:nvSpPr>
          <p:spPr>
            <a:xfrm>
              <a:off x="1232008"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27" name="Google Shape;919;p85">
              <a:extLst>
                <a:ext uri="{FF2B5EF4-FFF2-40B4-BE49-F238E27FC236}">
                  <a16:creationId xmlns:a16="http://schemas.microsoft.com/office/drawing/2014/main" id="{5E04233D-6E87-0A49-88BF-3273D76D8D04}"/>
                </a:ext>
              </a:extLst>
            </p:cNvPr>
            <p:cNvSpPr/>
            <p:nvPr/>
          </p:nvSpPr>
          <p:spPr>
            <a:xfrm>
              <a:off x="1845024"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28" name="Google Shape;920;p85">
              <a:extLst>
                <a:ext uri="{FF2B5EF4-FFF2-40B4-BE49-F238E27FC236}">
                  <a16:creationId xmlns:a16="http://schemas.microsoft.com/office/drawing/2014/main" id="{64D6860B-628D-D14D-B0DF-38BDB334C664}"/>
                </a:ext>
              </a:extLst>
            </p:cNvPr>
            <p:cNvSpPr/>
            <p:nvPr/>
          </p:nvSpPr>
          <p:spPr>
            <a:xfrm>
              <a:off x="1539935" y="339877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29" name="Google Shape;926;p85">
              <a:extLst>
                <a:ext uri="{FF2B5EF4-FFF2-40B4-BE49-F238E27FC236}">
                  <a16:creationId xmlns:a16="http://schemas.microsoft.com/office/drawing/2014/main" id="{B4B47541-A71E-8E4E-907A-FA1173A3F45A}"/>
                </a:ext>
              </a:extLst>
            </p:cNvPr>
            <p:cNvSpPr/>
            <p:nvPr/>
          </p:nvSpPr>
          <p:spPr>
            <a:xfrm>
              <a:off x="4337644" y="1981413"/>
              <a:ext cx="642681" cy="27370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Prompt</a:t>
              </a:r>
              <a:endParaRPr dirty="0"/>
            </a:p>
          </p:txBody>
        </p:sp>
        <p:sp>
          <p:nvSpPr>
            <p:cNvPr id="30" name="Google Shape;909;p85">
              <a:extLst>
                <a:ext uri="{FF2B5EF4-FFF2-40B4-BE49-F238E27FC236}">
                  <a16:creationId xmlns:a16="http://schemas.microsoft.com/office/drawing/2014/main" id="{761B7181-C84C-C543-8FA1-C33093FCA1A8}"/>
                </a:ext>
              </a:extLst>
            </p:cNvPr>
            <p:cNvSpPr/>
            <p:nvPr/>
          </p:nvSpPr>
          <p:spPr>
            <a:xfrm>
              <a:off x="3024523" y="2374028"/>
              <a:ext cx="1937806"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Negative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31" name="Google Shape;916;p85">
              <a:extLst>
                <a:ext uri="{FF2B5EF4-FFF2-40B4-BE49-F238E27FC236}">
                  <a16:creationId xmlns:a16="http://schemas.microsoft.com/office/drawing/2014/main" id="{4043F772-F96F-2748-851A-101D3A671D8D}"/>
                </a:ext>
              </a:extLst>
            </p:cNvPr>
            <p:cNvSpPr/>
            <p:nvPr/>
          </p:nvSpPr>
          <p:spPr>
            <a:xfrm>
              <a:off x="3354966" y="2751198"/>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32" name="Google Shape;918;p85">
              <a:extLst>
                <a:ext uri="{FF2B5EF4-FFF2-40B4-BE49-F238E27FC236}">
                  <a16:creationId xmlns:a16="http://schemas.microsoft.com/office/drawing/2014/main" id="{840720AA-4C34-1545-8C06-5D062562D6C6}"/>
                </a:ext>
              </a:extLst>
            </p:cNvPr>
            <p:cNvSpPr/>
            <p:nvPr/>
          </p:nvSpPr>
          <p:spPr>
            <a:xfrm>
              <a:off x="3457570"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33" name="Google Shape;919;p85">
              <a:extLst>
                <a:ext uri="{FF2B5EF4-FFF2-40B4-BE49-F238E27FC236}">
                  <a16:creationId xmlns:a16="http://schemas.microsoft.com/office/drawing/2014/main" id="{05854311-9761-4D4F-A15B-BD7F75738580}"/>
                </a:ext>
              </a:extLst>
            </p:cNvPr>
            <p:cNvSpPr/>
            <p:nvPr/>
          </p:nvSpPr>
          <p:spPr>
            <a:xfrm>
              <a:off x="4070586"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34" name="Google Shape;920;p85">
              <a:extLst>
                <a:ext uri="{FF2B5EF4-FFF2-40B4-BE49-F238E27FC236}">
                  <a16:creationId xmlns:a16="http://schemas.microsoft.com/office/drawing/2014/main" id="{ABAB58C8-E4D3-054B-82D1-9DE138653864}"/>
                </a:ext>
              </a:extLst>
            </p:cNvPr>
            <p:cNvSpPr/>
            <p:nvPr/>
          </p:nvSpPr>
          <p:spPr>
            <a:xfrm>
              <a:off x="3441200" y="3379214"/>
              <a:ext cx="509376"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Reason</a:t>
              </a:r>
              <a:endParaRPr sz="1600" dirty="0"/>
            </a:p>
          </p:txBody>
        </p:sp>
        <p:sp>
          <p:nvSpPr>
            <p:cNvPr id="35" name="Google Shape;924;p85">
              <a:extLst>
                <a:ext uri="{FF2B5EF4-FFF2-40B4-BE49-F238E27FC236}">
                  <a16:creationId xmlns:a16="http://schemas.microsoft.com/office/drawing/2014/main" id="{20A105C7-8943-E744-B550-609D45A0E6EA}"/>
                </a:ext>
              </a:extLst>
            </p:cNvPr>
            <p:cNvSpPr/>
            <p:nvPr/>
          </p:nvSpPr>
          <p:spPr>
            <a:xfrm>
              <a:off x="3981976" y="3379653"/>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Suggestion</a:t>
              </a:r>
              <a:endParaRPr sz="1600" dirty="0"/>
            </a:p>
          </p:txBody>
        </p:sp>
      </p:grpSp>
      <p:sp>
        <p:nvSpPr>
          <p:cNvPr id="38" name="Rectangle 37">
            <a:extLst>
              <a:ext uri="{FF2B5EF4-FFF2-40B4-BE49-F238E27FC236}">
                <a16:creationId xmlns:a16="http://schemas.microsoft.com/office/drawing/2014/main" id="{F25BE0F1-BF68-D247-84D8-6A4594CF95EF}"/>
              </a:ext>
            </a:extLst>
          </p:cNvPr>
          <p:cNvSpPr/>
          <p:nvPr/>
        </p:nvSpPr>
        <p:spPr>
          <a:xfrm>
            <a:off x="7989994" y="3573668"/>
            <a:ext cx="3103190" cy="707886"/>
          </a:xfrm>
          <a:prstGeom prst="rect">
            <a:avLst/>
          </a:prstGeom>
        </p:spPr>
        <p:txBody>
          <a:bodyPr wrap="square">
            <a:spAutoFit/>
          </a:bodyPr>
          <a:lstStyle/>
          <a:p>
            <a:pPr algn="ctr"/>
            <a:r>
              <a:rPr lang="en-US" sz="2000" i="1" dirty="0"/>
              <a:t>an output</a:t>
            </a:r>
            <a:br>
              <a:rPr lang="en-US" sz="2000" i="1" dirty="0"/>
            </a:br>
            <a:r>
              <a:rPr lang="en-US" sz="2000" i="1" dirty="0"/>
              <a:t>   </a:t>
            </a:r>
            <a:r>
              <a:rPr lang="en-US" sz="1600" i="1" dirty="0"/>
              <a:t>(question, answer, label, etc.)</a:t>
            </a:r>
            <a:endParaRPr lang="en-US" sz="2000" i="1" dirty="0"/>
          </a:p>
        </p:txBody>
      </p:sp>
    </p:spTree>
    <p:extLst>
      <p:ext uri="{BB962C8B-B14F-4D97-AF65-F5344CB8AC3E}">
        <p14:creationId xmlns:p14="http://schemas.microsoft.com/office/powerpoint/2010/main" val="391269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Natural-Instructions: Example </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45</a:t>
            </a:fld>
            <a:endParaRPr lang="en-US" dirty="0"/>
          </a:p>
        </p:txBody>
      </p:sp>
      <p:cxnSp>
        <p:nvCxnSpPr>
          <p:cNvPr id="116" name="Elbow Connector 115">
            <a:extLst>
              <a:ext uri="{FF2B5EF4-FFF2-40B4-BE49-F238E27FC236}">
                <a16:creationId xmlns:a16="http://schemas.microsoft.com/office/drawing/2014/main" id="{FDA40792-95CC-764B-B54E-7E03B50DDC84}"/>
              </a:ext>
            </a:extLst>
          </p:cNvPr>
          <p:cNvCxnSpPr>
            <a:cxnSpLocks/>
          </p:cNvCxnSpPr>
          <p:nvPr/>
        </p:nvCxnSpPr>
        <p:spPr>
          <a:xfrm>
            <a:off x="7304192" y="3646218"/>
            <a:ext cx="1221049" cy="159128"/>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121" name="Google Shape;711;p72">
            <a:extLst>
              <a:ext uri="{FF2B5EF4-FFF2-40B4-BE49-F238E27FC236}">
                <a16:creationId xmlns:a16="http://schemas.microsoft.com/office/drawing/2014/main" id="{7702D299-EF49-B643-B7D7-E2789756A912}"/>
              </a:ext>
            </a:extLst>
          </p:cNvPr>
          <p:cNvSpPr txBox="1"/>
          <p:nvPr/>
        </p:nvSpPr>
        <p:spPr>
          <a:xfrm>
            <a:off x="196769" y="2017104"/>
            <a:ext cx="3583376" cy="492402"/>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600" i="1" dirty="0">
                <a:solidFill>
                  <a:srgbClr val="980000"/>
                </a:solidFill>
                <a:latin typeface="Lato"/>
                <a:ea typeface="Lato"/>
                <a:cs typeface="Lato"/>
                <a:sym typeface="Lato"/>
              </a:rPr>
              <a:t>Generating “duration” questions task</a:t>
            </a:r>
            <a:endParaRPr sz="1600" i="1" dirty="0">
              <a:solidFill>
                <a:srgbClr val="980000"/>
              </a:solidFill>
              <a:latin typeface="Lato"/>
              <a:ea typeface="Lato"/>
              <a:cs typeface="Lato"/>
              <a:sym typeface="Lato"/>
            </a:endParaRPr>
          </a:p>
        </p:txBody>
      </p:sp>
      <p:cxnSp>
        <p:nvCxnSpPr>
          <p:cNvPr id="123" name="Straight Arrow Connector 122">
            <a:extLst>
              <a:ext uri="{FF2B5EF4-FFF2-40B4-BE49-F238E27FC236}">
                <a16:creationId xmlns:a16="http://schemas.microsoft.com/office/drawing/2014/main" id="{D69DDFC2-8BAF-4F42-AECF-DDC6F59EA368}"/>
              </a:ext>
            </a:extLst>
          </p:cNvPr>
          <p:cNvCxnSpPr>
            <a:cxnSpLocks/>
          </p:cNvCxnSpPr>
          <p:nvPr/>
        </p:nvCxnSpPr>
        <p:spPr>
          <a:xfrm>
            <a:off x="7245560" y="2172443"/>
            <a:ext cx="0" cy="110314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27" name="Picture 126">
            <a:extLst>
              <a:ext uri="{FF2B5EF4-FFF2-40B4-BE49-F238E27FC236}">
                <a16:creationId xmlns:a16="http://schemas.microsoft.com/office/drawing/2014/main" id="{ABBDFA55-7B2B-3D45-BDC7-C2F4915525CF}"/>
              </a:ext>
            </a:extLst>
          </p:cNvPr>
          <p:cNvPicPr>
            <a:picLocks noChangeAspect="1"/>
          </p:cNvPicPr>
          <p:nvPr/>
        </p:nvPicPr>
        <p:blipFill>
          <a:blip r:embed="rId3"/>
          <a:stretch>
            <a:fillRect/>
          </a:stretch>
        </p:blipFill>
        <p:spPr>
          <a:xfrm>
            <a:off x="6675295" y="3275585"/>
            <a:ext cx="1314699" cy="1019608"/>
          </a:xfrm>
          <a:prstGeom prst="rect">
            <a:avLst/>
          </a:prstGeom>
        </p:spPr>
      </p:pic>
      <p:sp>
        <p:nvSpPr>
          <p:cNvPr id="40" name="Google Shape;908;p85">
            <a:extLst>
              <a:ext uri="{FF2B5EF4-FFF2-40B4-BE49-F238E27FC236}">
                <a16:creationId xmlns:a16="http://schemas.microsoft.com/office/drawing/2014/main" id="{B9CD2231-494F-1E42-92CD-B4CDA574B48C}"/>
              </a:ext>
            </a:extLst>
          </p:cNvPr>
          <p:cNvSpPr/>
          <p:nvPr/>
        </p:nvSpPr>
        <p:spPr>
          <a:xfrm>
            <a:off x="424765" y="2383405"/>
            <a:ext cx="5671233" cy="4183612"/>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42" name="Google Shape;913;p85">
            <a:extLst>
              <a:ext uri="{FF2B5EF4-FFF2-40B4-BE49-F238E27FC236}">
                <a16:creationId xmlns:a16="http://schemas.microsoft.com/office/drawing/2014/main" id="{2F05DF3F-68D4-EA4B-8412-3C0858FE43CE}"/>
              </a:ext>
            </a:extLst>
          </p:cNvPr>
          <p:cNvSpPr/>
          <p:nvPr/>
        </p:nvSpPr>
        <p:spPr>
          <a:xfrm>
            <a:off x="563568" y="2539193"/>
            <a:ext cx="5380031" cy="957962"/>
          </a:xfrm>
          <a:prstGeom prst="roundRect">
            <a:avLst>
              <a:gd name="adj" fmla="val 6578"/>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91440" bIns="0" anchor="ctr" anchorCtr="0">
            <a:noAutofit/>
          </a:bodyPr>
          <a:lstStyle/>
          <a:p>
            <a:pPr>
              <a:spcBef>
                <a:spcPts val="0"/>
              </a:spcBef>
              <a:spcAft>
                <a:spcPts val="0"/>
              </a:spcAft>
            </a:pPr>
            <a:r>
              <a:rPr lang="en" sz="1333" b="1" i="1" dirty="0">
                <a:latin typeface="Lato"/>
                <a:ea typeface="Lato"/>
                <a:cs typeface="Lato"/>
                <a:sym typeface="Lato"/>
              </a:rPr>
              <a:t>Definition: </a:t>
            </a:r>
            <a:r>
              <a:rPr lang="en-US" sz="1333" i="1" dirty="0">
                <a:latin typeface="Lato"/>
                <a:ea typeface="Lato"/>
                <a:cs typeface="Lato"/>
                <a:sym typeface="Lato"/>
              </a:rPr>
              <a:t>In this task, we ask you to write a question that involves “event duration", based on a given sentence. Here, event duration is defined as the understanding of how long events typically last. For example, “brushing teeth”, usually takes few minutes. </a:t>
            </a:r>
            <a:endParaRPr dirty="0"/>
          </a:p>
        </p:txBody>
      </p:sp>
      <p:sp>
        <p:nvSpPr>
          <p:cNvPr id="43" name="Google Shape;914;p85">
            <a:extLst>
              <a:ext uri="{FF2B5EF4-FFF2-40B4-BE49-F238E27FC236}">
                <a16:creationId xmlns:a16="http://schemas.microsoft.com/office/drawing/2014/main" id="{AF4EF30C-FD5F-A04A-BEE0-E24005932DC9}"/>
              </a:ext>
            </a:extLst>
          </p:cNvPr>
          <p:cNvSpPr/>
          <p:nvPr/>
        </p:nvSpPr>
        <p:spPr>
          <a:xfrm>
            <a:off x="563569" y="3605442"/>
            <a:ext cx="5379231" cy="47918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0" bIns="0" anchor="ctr" anchorCtr="0">
            <a:noAutofit/>
          </a:bodyPr>
          <a:lstStyle/>
          <a:p>
            <a:pPr>
              <a:spcBef>
                <a:spcPts val="0"/>
              </a:spcBef>
              <a:spcAft>
                <a:spcPts val="0"/>
              </a:spcAft>
            </a:pPr>
            <a:r>
              <a:rPr lang="en" sz="1333" b="1" i="1" dirty="0">
                <a:latin typeface="Lato"/>
                <a:ea typeface="Lato"/>
                <a:cs typeface="Lato"/>
                <a:sym typeface="Lato"/>
              </a:rPr>
              <a:t>Emphasize/Caution: </a:t>
            </a:r>
            <a:r>
              <a:rPr lang="en-US" sz="1333" i="1" dirty="0">
                <a:latin typeface="Lato"/>
                <a:ea typeface="Lato"/>
                <a:cs typeface="Lato"/>
                <a:sym typeface="Lato"/>
              </a:rPr>
              <a:t>The written questions are not required to have a single correct answer. </a:t>
            </a:r>
            <a:endParaRPr dirty="0"/>
          </a:p>
        </p:txBody>
      </p:sp>
      <p:sp>
        <p:nvSpPr>
          <p:cNvPr id="44" name="Google Shape;915;p85">
            <a:extLst>
              <a:ext uri="{FF2B5EF4-FFF2-40B4-BE49-F238E27FC236}">
                <a16:creationId xmlns:a16="http://schemas.microsoft.com/office/drawing/2014/main" id="{2B4084A9-7728-1744-95C0-6E6140E92181}"/>
              </a:ext>
            </a:extLst>
          </p:cNvPr>
          <p:cNvSpPr/>
          <p:nvPr/>
        </p:nvSpPr>
        <p:spPr>
          <a:xfrm>
            <a:off x="548207" y="4187531"/>
            <a:ext cx="5394593" cy="754583"/>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0" bIns="0" anchor="ctr" anchorCtr="0">
            <a:noAutofit/>
          </a:bodyPr>
          <a:lstStyle/>
          <a:p>
            <a:pPr>
              <a:spcBef>
                <a:spcPts val="0"/>
              </a:spcBef>
              <a:spcAft>
                <a:spcPts val="0"/>
              </a:spcAft>
            </a:pPr>
            <a:r>
              <a:rPr lang="en" sz="1333" b="1" i="1" dirty="0">
                <a:latin typeface="Lato"/>
                <a:ea typeface="Lato"/>
                <a:cs typeface="Lato"/>
                <a:sym typeface="Lato"/>
              </a:rPr>
              <a:t>Things to Avoid:</a:t>
            </a:r>
            <a:r>
              <a:rPr lang="en" sz="1333" i="1" dirty="0">
                <a:latin typeface="Lato"/>
                <a:ea typeface="Lato"/>
                <a:cs typeface="Lato"/>
                <a:sym typeface="Lato"/>
              </a:rPr>
              <a:t> </a:t>
            </a:r>
            <a:r>
              <a:rPr lang="en-US" sz="1333" i="1" dirty="0">
                <a:latin typeface="Lato"/>
                <a:ea typeface="Lato"/>
                <a:cs typeface="Lato"/>
                <a:sym typeface="Lato"/>
              </a:rPr>
              <a:t>Don't create questions which have explicit mentions of answers in text. Instead, it has to be implied from what is given. In other words, we want you to use "instinct" or "common sense".</a:t>
            </a:r>
            <a:endParaRPr dirty="0"/>
          </a:p>
        </p:txBody>
      </p:sp>
      <p:sp>
        <p:nvSpPr>
          <p:cNvPr id="59" name="Google Shape;916;p85">
            <a:extLst>
              <a:ext uri="{FF2B5EF4-FFF2-40B4-BE49-F238E27FC236}">
                <a16:creationId xmlns:a16="http://schemas.microsoft.com/office/drawing/2014/main" id="{10C25EF6-62AB-9B43-97F0-2E97E34B9CDD}"/>
              </a:ext>
            </a:extLst>
          </p:cNvPr>
          <p:cNvSpPr/>
          <p:nvPr/>
        </p:nvSpPr>
        <p:spPr>
          <a:xfrm>
            <a:off x="563568" y="5037287"/>
            <a:ext cx="5394592" cy="1297292"/>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0" bIns="121900" anchor="t" anchorCtr="0">
            <a:noAutofit/>
          </a:bodyPr>
          <a:lstStyle/>
          <a:p>
            <a:pPr algn="ctr">
              <a:spcBef>
                <a:spcPts val="0"/>
              </a:spcBef>
              <a:spcAft>
                <a:spcPts val="0"/>
              </a:spcAft>
            </a:pPr>
            <a:r>
              <a:rPr lang="en" sz="1333" i="1" dirty="0">
                <a:latin typeface="Lato"/>
                <a:ea typeface="Lato"/>
                <a:cs typeface="Lato"/>
                <a:sym typeface="Lato"/>
              </a:rPr>
              <a:t>Positive example 1</a:t>
            </a:r>
          </a:p>
          <a:p>
            <a:pPr>
              <a:spcBef>
                <a:spcPts val="0"/>
              </a:spcBef>
              <a:spcAft>
                <a:spcPts val="0"/>
              </a:spcAft>
            </a:pPr>
            <a:r>
              <a:rPr lang="en" sz="1333" b="1" i="1" dirty="0">
                <a:latin typeface="Lato"/>
                <a:sym typeface="Lato"/>
              </a:rPr>
              <a:t>Input: </a:t>
            </a:r>
            <a:r>
              <a:rPr lang="en-US" sz="1333" i="1" dirty="0">
                <a:latin typeface="Lato"/>
                <a:sym typeface="Lato"/>
              </a:rPr>
              <a:t>Sentence: Jack played basketball after school, after which he was very tired. </a:t>
            </a:r>
          </a:p>
          <a:p>
            <a:pPr>
              <a:spcBef>
                <a:spcPts val="0"/>
              </a:spcBef>
              <a:spcAft>
                <a:spcPts val="0"/>
              </a:spcAft>
            </a:pPr>
            <a:r>
              <a:rPr lang="en-US" sz="1333" b="1" i="1" dirty="0">
                <a:latin typeface="Lato"/>
                <a:sym typeface="Lato"/>
              </a:rPr>
              <a:t>Output:</a:t>
            </a:r>
            <a:r>
              <a:rPr lang="en-US" sz="1333" i="1" dirty="0">
                <a:latin typeface="Lato"/>
                <a:sym typeface="Lato"/>
              </a:rPr>
              <a:t> How long did Jack play basketball?</a:t>
            </a:r>
          </a:p>
          <a:p>
            <a:pPr>
              <a:spcBef>
                <a:spcPts val="0"/>
              </a:spcBef>
              <a:spcAft>
                <a:spcPts val="0"/>
              </a:spcAft>
            </a:pPr>
            <a:r>
              <a:rPr lang="en-US" sz="1333" b="1" i="1" dirty="0">
                <a:latin typeface="Lato"/>
                <a:sym typeface="Lato"/>
              </a:rPr>
              <a:t>Reason:</a:t>
            </a:r>
            <a:r>
              <a:rPr lang="en-US" sz="1333" i="1" dirty="0">
                <a:latin typeface="Lato"/>
                <a:sym typeface="Lato"/>
              </a:rPr>
              <a:t> The question asks about the duration of an event; therefore it's a temporal event duration question.</a:t>
            </a:r>
            <a:endParaRPr dirty="0"/>
          </a:p>
        </p:txBody>
      </p:sp>
      <p:sp>
        <p:nvSpPr>
          <p:cNvPr id="7" name="Rectangle 6">
            <a:extLst>
              <a:ext uri="{FF2B5EF4-FFF2-40B4-BE49-F238E27FC236}">
                <a16:creationId xmlns:a16="http://schemas.microsoft.com/office/drawing/2014/main" id="{DF890F7A-A0C3-2A49-A4FF-5BDC6B52EF7A}"/>
              </a:ext>
            </a:extLst>
          </p:cNvPr>
          <p:cNvSpPr/>
          <p:nvPr/>
        </p:nvSpPr>
        <p:spPr>
          <a:xfrm>
            <a:off x="3046797" y="6197684"/>
            <a:ext cx="343364" cy="369332"/>
          </a:xfrm>
          <a:prstGeom prst="rect">
            <a:avLst/>
          </a:prstGeom>
        </p:spPr>
        <p:txBody>
          <a:bodyPr wrap="none">
            <a:spAutoFit/>
          </a:bodyPr>
          <a:lstStyle/>
          <a:p>
            <a:r>
              <a:rPr lang="en-US" i="1" dirty="0">
                <a:latin typeface="Lato"/>
                <a:ea typeface="Lato"/>
                <a:cs typeface="Lato"/>
                <a:sym typeface="Lato"/>
              </a:rPr>
              <a:t>…</a:t>
            </a:r>
            <a:endParaRPr lang="en-US" dirty="0"/>
          </a:p>
        </p:txBody>
      </p:sp>
      <p:cxnSp>
        <p:nvCxnSpPr>
          <p:cNvPr id="64" name="Elbow Connector 63">
            <a:extLst>
              <a:ext uri="{FF2B5EF4-FFF2-40B4-BE49-F238E27FC236}">
                <a16:creationId xmlns:a16="http://schemas.microsoft.com/office/drawing/2014/main" id="{00702DB0-0D50-8D41-9D81-509215F246DF}"/>
              </a:ext>
            </a:extLst>
          </p:cNvPr>
          <p:cNvCxnSpPr>
            <a:cxnSpLocks/>
            <a:endCxn id="127" idx="1"/>
          </p:cNvCxnSpPr>
          <p:nvPr/>
        </p:nvCxnSpPr>
        <p:spPr>
          <a:xfrm>
            <a:off x="6095998" y="3785389"/>
            <a:ext cx="579297" cy="1270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18" name="Alternate Process 17">
            <a:extLst>
              <a:ext uri="{FF2B5EF4-FFF2-40B4-BE49-F238E27FC236}">
                <a16:creationId xmlns:a16="http://schemas.microsoft.com/office/drawing/2014/main" id="{8C133A4B-4FA8-5F4C-B98C-E441601B8E19}"/>
              </a:ext>
            </a:extLst>
          </p:cNvPr>
          <p:cNvSpPr/>
          <p:nvPr/>
        </p:nvSpPr>
        <p:spPr>
          <a:xfrm>
            <a:off x="3915167" y="1592764"/>
            <a:ext cx="6464835" cy="51077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pPr algn="ctr"/>
            <a:r>
              <a:rPr lang="en-US" i="1" dirty="0">
                <a:solidFill>
                  <a:schemeClr val="tx1"/>
                </a:solidFill>
              </a:rPr>
              <a:t>input instance </a:t>
            </a:r>
            <a:r>
              <a:rPr lang="en-US" sz="1600" i="1" dirty="0">
                <a:solidFill>
                  <a:schemeClr val="tx1"/>
                </a:solidFill>
              </a:rPr>
              <a:t>(paragraph, story, etc.)</a:t>
            </a:r>
          </a:p>
        </p:txBody>
      </p:sp>
      <p:sp>
        <p:nvSpPr>
          <p:cNvPr id="19" name="Rectangle 18">
            <a:extLst>
              <a:ext uri="{FF2B5EF4-FFF2-40B4-BE49-F238E27FC236}">
                <a16:creationId xmlns:a16="http://schemas.microsoft.com/office/drawing/2014/main" id="{58407148-F519-B14E-8E38-94F32717267A}"/>
              </a:ext>
            </a:extLst>
          </p:cNvPr>
          <p:cNvSpPr/>
          <p:nvPr/>
        </p:nvSpPr>
        <p:spPr>
          <a:xfrm>
            <a:off x="7989994" y="3573668"/>
            <a:ext cx="3103190" cy="707886"/>
          </a:xfrm>
          <a:prstGeom prst="rect">
            <a:avLst/>
          </a:prstGeom>
        </p:spPr>
        <p:txBody>
          <a:bodyPr wrap="square">
            <a:spAutoFit/>
          </a:bodyPr>
          <a:lstStyle/>
          <a:p>
            <a:pPr algn="ctr"/>
            <a:r>
              <a:rPr lang="en-US" sz="2000" i="1" dirty="0"/>
              <a:t>an output</a:t>
            </a:r>
            <a:br>
              <a:rPr lang="en-US" sz="2000" i="1" dirty="0"/>
            </a:br>
            <a:r>
              <a:rPr lang="en-US" sz="2000" i="1" dirty="0"/>
              <a:t>   </a:t>
            </a:r>
            <a:r>
              <a:rPr lang="en-US" sz="1600" i="1" dirty="0"/>
              <a:t>(question, answer, label, etc.)</a:t>
            </a:r>
            <a:endParaRPr lang="en-US" sz="2000" i="1" dirty="0"/>
          </a:p>
        </p:txBody>
      </p:sp>
    </p:spTree>
    <p:extLst>
      <p:ext uri="{BB962C8B-B14F-4D97-AF65-F5344CB8AC3E}">
        <p14:creationId xmlns:p14="http://schemas.microsoft.com/office/powerpoint/2010/main" val="68575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Natural-Instructions: Example </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46</a:t>
            </a:fld>
            <a:endParaRPr lang="en-US" dirty="0"/>
          </a:p>
        </p:txBody>
      </p:sp>
      <p:sp>
        <p:nvSpPr>
          <p:cNvPr id="83" name="Alternate Process 82">
            <a:extLst>
              <a:ext uri="{FF2B5EF4-FFF2-40B4-BE49-F238E27FC236}">
                <a16:creationId xmlns:a16="http://schemas.microsoft.com/office/drawing/2014/main" id="{CA96BC56-A22F-3E47-A3B6-D5F35EE8030D}"/>
              </a:ext>
            </a:extLst>
          </p:cNvPr>
          <p:cNvSpPr/>
          <p:nvPr/>
        </p:nvSpPr>
        <p:spPr>
          <a:xfrm>
            <a:off x="3915167" y="1592764"/>
            <a:ext cx="6464835" cy="51077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r>
              <a:rPr lang="en-US" b="1" i="1" dirty="0">
                <a:solidFill>
                  <a:schemeClr val="tx1"/>
                </a:solidFill>
              </a:rPr>
              <a:t>Text: </a:t>
            </a:r>
            <a:r>
              <a:rPr lang="en-US" i="1" dirty="0">
                <a:solidFill>
                  <a:schemeClr val="tx1"/>
                </a:solidFill>
              </a:rPr>
              <a:t>She chose to make a salad for lunch tomorrow and Sunday. </a:t>
            </a:r>
          </a:p>
        </p:txBody>
      </p:sp>
      <p:cxnSp>
        <p:nvCxnSpPr>
          <p:cNvPr id="116" name="Elbow Connector 115">
            <a:extLst>
              <a:ext uri="{FF2B5EF4-FFF2-40B4-BE49-F238E27FC236}">
                <a16:creationId xmlns:a16="http://schemas.microsoft.com/office/drawing/2014/main" id="{FDA40792-95CC-764B-B54E-7E03B50DDC84}"/>
              </a:ext>
            </a:extLst>
          </p:cNvPr>
          <p:cNvCxnSpPr>
            <a:cxnSpLocks/>
            <a:endCxn id="120" idx="1"/>
          </p:cNvCxnSpPr>
          <p:nvPr/>
        </p:nvCxnSpPr>
        <p:spPr>
          <a:xfrm>
            <a:off x="7304192" y="3646218"/>
            <a:ext cx="1221049" cy="159128"/>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120" name="Rectangle 119">
            <a:extLst>
              <a:ext uri="{FF2B5EF4-FFF2-40B4-BE49-F238E27FC236}">
                <a16:creationId xmlns:a16="http://schemas.microsoft.com/office/drawing/2014/main" id="{C9F79060-CACD-2D4A-A78E-DD88718F8385}"/>
              </a:ext>
            </a:extLst>
          </p:cNvPr>
          <p:cNvSpPr/>
          <p:nvPr/>
        </p:nvSpPr>
        <p:spPr>
          <a:xfrm>
            <a:off x="8525241" y="3451403"/>
            <a:ext cx="3103190" cy="707886"/>
          </a:xfrm>
          <a:prstGeom prst="rect">
            <a:avLst/>
          </a:prstGeom>
        </p:spPr>
        <p:txBody>
          <a:bodyPr wrap="square">
            <a:spAutoFit/>
          </a:bodyPr>
          <a:lstStyle/>
          <a:p>
            <a:pPr algn="ctr"/>
            <a:r>
              <a:rPr lang="en-US" sz="2000" i="1" dirty="0"/>
              <a:t>“how long did it take for her to make a salad?</a:t>
            </a:r>
          </a:p>
        </p:txBody>
      </p:sp>
      <p:sp>
        <p:nvSpPr>
          <p:cNvPr id="121" name="Google Shape;711;p72">
            <a:extLst>
              <a:ext uri="{FF2B5EF4-FFF2-40B4-BE49-F238E27FC236}">
                <a16:creationId xmlns:a16="http://schemas.microsoft.com/office/drawing/2014/main" id="{7702D299-EF49-B643-B7D7-E2789756A912}"/>
              </a:ext>
            </a:extLst>
          </p:cNvPr>
          <p:cNvSpPr txBox="1"/>
          <p:nvPr/>
        </p:nvSpPr>
        <p:spPr>
          <a:xfrm>
            <a:off x="196769" y="2017104"/>
            <a:ext cx="3583376" cy="492402"/>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US" sz="1600" i="1" dirty="0">
                <a:solidFill>
                  <a:srgbClr val="980000"/>
                </a:solidFill>
                <a:latin typeface="Lato"/>
                <a:ea typeface="Lato"/>
                <a:cs typeface="Lato"/>
                <a:sym typeface="Lato"/>
              </a:rPr>
              <a:t>Generating “duration” questions task</a:t>
            </a:r>
            <a:endParaRPr sz="1600" i="1" dirty="0">
              <a:solidFill>
                <a:srgbClr val="980000"/>
              </a:solidFill>
              <a:latin typeface="Lato"/>
              <a:ea typeface="Lato"/>
              <a:cs typeface="Lato"/>
              <a:sym typeface="Lato"/>
            </a:endParaRPr>
          </a:p>
        </p:txBody>
      </p:sp>
      <p:cxnSp>
        <p:nvCxnSpPr>
          <p:cNvPr id="123" name="Straight Arrow Connector 122">
            <a:extLst>
              <a:ext uri="{FF2B5EF4-FFF2-40B4-BE49-F238E27FC236}">
                <a16:creationId xmlns:a16="http://schemas.microsoft.com/office/drawing/2014/main" id="{D69DDFC2-8BAF-4F42-AECF-DDC6F59EA368}"/>
              </a:ext>
            </a:extLst>
          </p:cNvPr>
          <p:cNvCxnSpPr>
            <a:cxnSpLocks/>
          </p:cNvCxnSpPr>
          <p:nvPr/>
        </p:nvCxnSpPr>
        <p:spPr>
          <a:xfrm>
            <a:off x="7245560" y="2172443"/>
            <a:ext cx="0" cy="110314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27" name="Picture 126">
            <a:extLst>
              <a:ext uri="{FF2B5EF4-FFF2-40B4-BE49-F238E27FC236}">
                <a16:creationId xmlns:a16="http://schemas.microsoft.com/office/drawing/2014/main" id="{ABBDFA55-7B2B-3D45-BDC7-C2F4915525CF}"/>
              </a:ext>
            </a:extLst>
          </p:cNvPr>
          <p:cNvPicPr>
            <a:picLocks noChangeAspect="1"/>
          </p:cNvPicPr>
          <p:nvPr/>
        </p:nvPicPr>
        <p:blipFill>
          <a:blip r:embed="rId3"/>
          <a:stretch>
            <a:fillRect/>
          </a:stretch>
        </p:blipFill>
        <p:spPr>
          <a:xfrm>
            <a:off x="6675295" y="3275585"/>
            <a:ext cx="1314699" cy="1019608"/>
          </a:xfrm>
          <a:prstGeom prst="rect">
            <a:avLst/>
          </a:prstGeom>
        </p:spPr>
      </p:pic>
      <p:sp>
        <p:nvSpPr>
          <p:cNvPr id="40" name="Google Shape;908;p85">
            <a:extLst>
              <a:ext uri="{FF2B5EF4-FFF2-40B4-BE49-F238E27FC236}">
                <a16:creationId xmlns:a16="http://schemas.microsoft.com/office/drawing/2014/main" id="{B9CD2231-494F-1E42-92CD-B4CDA574B48C}"/>
              </a:ext>
            </a:extLst>
          </p:cNvPr>
          <p:cNvSpPr/>
          <p:nvPr/>
        </p:nvSpPr>
        <p:spPr>
          <a:xfrm>
            <a:off x="424765" y="2383405"/>
            <a:ext cx="5671233" cy="4183612"/>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42" name="Google Shape;913;p85">
            <a:extLst>
              <a:ext uri="{FF2B5EF4-FFF2-40B4-BE49-F238E27FC236}">
                <a16:creationId xmlns:a16="http://schemas.microsoft.com/office/drawing/2014/main" id="{2F05DF3F-68D4-EA4B-8412-3C0858FE43CE}"/>
              </a:ext>
            </a:extLst>
          </p:cNvPr>
          <p:cNvSpPr/>
          <p:nvPr/>
        </p:nvSpPr>
        <p:spPr>
          <a:xfrm>
            <a:off x="563568" y="2539193"/>
            <a:ext cx="5380031" cy="957962"/>
          </a:xfrm>
          <a:prstGeom prst="roundRect">
            <a:avLst>
              <a:gd name="adj" fmla="val 6578"/>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91440" bIns="0" anchor="ctr" anchorCtr="0">
            <a:noAutofit/>
          </a:bodyPr>
          <a:lstStyle/>
          <a:p>
            <a:pPr>
              <a:spcBef>
                <a:spcPts val="0"/>
              </a:spcBef>
              <a:spcAft>
                <a:spcPts val="0"/>
              </a:spcAft>
            </a:pPr>
            <a:r>
              <a:rPr lang="en" sz="1333" b="1" i="1" dirty="0">
                <a:latin typeface="Lato"/>
                <a:ea typeface="Lato"/>
                <a:cs typeface="Lato"/>
                <a:sym typeface="Lato"/>
              </a:rPr>
              <a:t>Definition: </a:t>
            </a:r>
            <a:r>
              <a:rPr lang="en-US" sz="1333" i="1" dirty="0">
                <a:latin typeface="Lato"/>
                <a:ea typeface="Lato"/>
                <a:cs typeface="Lato"/>
                <a:sym typeface="Lato"/>
              </a:rPr>
              <a:t>In this task, we ask you to write a question that involves “event duration", based on a given sentence. Here, event duration is defined as the understanding of how long events typically last. For example, “brushing teeth”, usually takes few minutes. </a:t>
            </a:r>
            <a:endParaRPr dirty="0"/>
          </a:p>
        </p:txBody>
      </p:sp>
      <p:sp>
        <p:nvSpPr>
          <p:cNvPr id="43" name="Google Shape;914;p85">
            <a:extLst>
              <a:ext uri="{FF2B5EF4-FFF2-40B4-BE49-F238E27FC236}">
                <a16:creationId xmlns:a16="http://schemas.microsoft.com/office/drawing/2014/main" id="{AF4EF30C-FD5F-A04A-BEE0-E24005932DC9}"/>
              </a:ext>
            </a:extLst>
          </p:cNvPr>
          <p:cNvSpPr/>
          <p:nvPr/>
        </p:nvSpPr>
        <p:spPr>
          <a:xfrm>
            <a:off x="563569" y="3605442"/>
            <a:ext cx="5379231" cy="47918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0" bIns="0" anchor="ctr" anchorCtr="0">
            <a:noAutofit/>
          </a:bodyPr>
          <a:lstStyle/>
          <a:p>
            <a:pPr>
              <a:spcBef>
                <a:spcPts val="0"/>
              </a:spcBef>
              <a:spcAft>
                <a:spcPts val="0"/>
              </a:spcAft>
            </a:pPr>
            <a:r>
              <a:rPr lang="en" sz="1333" b="1" i="1" dirty="0">
                <a:latin typeface="Lato"/>
                <a:ea typeface="Lato"/>
                <a:cs typeface="Lato"/>
                <a:sym typeface="Lato"/>
              </a:rPr>
              <a:t>Emphasize/Caution: </a:t>
            </a:r>
            <a:r>
              <a:rPr lang="en-US" sz="1333" i="1" dirty="0">
                <a:latin typeface="Lato"/>
                <a:ea typeface="Lato"/>
                <a:cs typeface="Lato"/>
                <a:sym typeface="Lato"/>
              </a:rPr>
              <a:t>The written questions are not required to have a single correct answer. </a:t>
            </a:r>
            <a:endParaRPr dirty="0"/>
          </a:p>
        </p:txBody>
      </p:sp>
      <p:sp>
        <p:nvSpPr>
          <p:cNvPr id="44" name="Google Shape;915;p85">
            <a:extLst>
              <a:ext uri="{FF2B5EF4-FFF2-40B4-BE49-F238E27FC236}">
                <a16:creationId xmlns:a16="http://schemas.microsoft.com/office/drawing/2014/main" id="{2B4084A9-7728-1744-95C0-6E6140E92181}"/>
              </a:ext>
            </a:extLst>
          </p:cNvPr>
          <p:cNvSpPr/>
          <p:nvPr/>
        </p:nvSpPr>
        <p:spPr>
          <a:xfrm>
            <a:off x="548207" y="4187531"/>
            <a:ext cx="5394593" cy="754583"/>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0" bIns="0" anchor="ctr" anchorCtr="0">
            <a:noAutofit/>
          </a:bodyPr>
          <a:lstStyle/>
          <a:p>
            <a:pPr>
              <a:spcBef>
                <a:spcPts val="0"/>
              </a:spcBef>
              <a:spcAft>
                <a:spcPts val="0"/>
              </a:spcAft>
            </a:pPr>
            <a:r>
              <a:rPr lang="en" sz="1333" b="1" i="1" dirty="0">
                <a:latin typeface="Lato"/>
                <a:ea typeface="Lato"/>
                <a:cs typeface="Lato"/>
                <a:sym typeface="Lato"/>
              </a:rPr>
              <a:t>Things to Avoid:</a:t>
            </a:r>
            <a:r>
              <a:rPr lang="en" sz="1333" i="1" dirty="0">
                <a:latin typeface="Lato"/>
                <a:ea typeface="Lato"/>
                <a:cs typeface="Lato"/>
                <a:sym typeface="Lato"/>
              </a:rPr>
              <a:t> </a:t>
            </a:r>
            <a:r>
              <a:rPr lang="en-US" sz="1333" i="1" dirty="0">
                <a:latin typeface="Lato"/>
                <a:ea typeface="Lato"/>
                <a:cs typeface="Lato"/>
                <a:sym typeface="Lato"/>
              </a:rPr>
              <a:t>Don't create questions which have explicit mentions of answers in text. Instead, it has to be implied from what is given. In other words, we want you to use "instinct" or "common sense".</a:t>
            </a:r>
            <a:endParaRPr dirty="0"/>
          </a:p>
        </p:txBody>
      </p:sp>
      <p:sp>
        <p:nvSpPr>
          <p:cNvPr id="59" name="Google Shape;916;p85">
            <a:extLst>
              <a:ext uri="{FF2B5EF4-FFF2-40B4-BE49-F238E27FC236}">
                <a16:creationId xmlns:a16="http://schemas.microsoft.com/office/drawing/2014/main" id="{10C25EF6-62AB-9B43-97F0-2E97E34B9CDD}"/>
              </a:ext>
            </a:extLst>
          </p:cNvPr>
          <p:cNvSpPr/>
          <p:nvPr/>
        </p:nvSpPr>
        <p:spPr>
          <a:xfrm>
            <a:off x="563568" y="5037287"/>
            <a:ext cx="5394592" cy="1297292"/>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40" tIns="0" rIns="0" bIns="121900" anchor="t" anchorCtr="0">
            <a:noAutofit/>
          </a:bodyPr>
          <a:lstStyle/>
          <a:p>
            <a:pPr algn="ctr">
              <a:spcBef>
                <a:spcPts val="0"/>
              </a:spcBef>
              <a:spcAft>
                <a:spcPts val="0"/>
              </a:spcAft>
            </a:pPr>
            <a:r>
              <a:rPr lang="en" sz="1333" i="1" dirty="0">
                <a:latin typeface="Lato"/>
                <a:ea typeface="Lato"/>
                <a:cs typeface="Lato"/>
                <a:sym typeface="Lato"/>
              </a:rPr>
              <a:t>Positive example 1</a:t>
            </a:r>
          </a:p>
          <a:p>
            <a:pPr>
              <a:spcBef>
                <a:spcPts val="0"/>
              </a:spcBef>
              <a:spcAft>
                <a:spcPts val="0"/>
              </a:spcAft>
            </a:pPr>
            <a:r>
              <a:rPr lang="en" sz="1333" b="1" i="1" dirty="0">
                <a:latin typeface="Lato"/>
                <a:sym typeface="Lato"/>
              </a:rPr>
              <a:t>Input: </a:t>
            </a:r>
            <a:r>
              <a:rPr lang="en-US" sz="1333" i="1" dirty="0">
                <a:latin typeface="Lato"/>
                <a:sym typeface="Lato"/>
              </a:rPr>
              <a:t>Sentence: Jack played basketball after school, after which he was very tired. </a:t>
            </a:r>
          </a:p>
          <a:p>
            <a:pPr>
              <a:spcBef>
                <a:spcPts val="0"/>
              </a:spcBef>
              <a:spcAft>
                <a:spcPts val="0"/>
              </a:spcAft>
            </a:pPr>
            <a:r>
              <a:rPr lang="en-US" sz="1333" b="1" i="1" dirty="0">
                <a:latin typeface="Lato"/>
                <a:sym typeface="Lato"/>
              </a:rPr>
              <a:t>Output:</a:t>
            </a:r>
            <a:r>
              <a:rPr lang="en-US" sz="1333" i="1" dirty="0">
                <a:latin typeface="Lato"/>
                <a:sym typeface="Lato"/>
              </a:rPr>
              <a:t> How long did Jack play basketball?</a:t>
            </a:r>
          </a:p>
          <a:p>
            <a:pPr>
              <a:spcBef>
                <a:spcPts val="0"/>
              </a:spcBef>
              <a:spcAft>
                <a:spcPts val="0"/>
              </a:spcAft>
            </a:pPr>
            <a:r>
              <a:rPr lang="en-US" sz="1333" b="1" i="1" dirty="0">
                <a:latin typeface="Lato"/>
                <a:sym typeface="Lato"/>
              </a:rPr>
              <a:t>Reason:</a:t>
            </a:r>
            <a:r>
              <a:rPr lang="en-US" sz="1333" i="1" dirty="0">
                <a:latin typeface="Lato"/>
                <a:sym typeface="Lato"/>
              </a:rPr>
              <a:t> The question asks about the duration of an event; therefore it's a temporal event duration question.</a:t>
            </a:r>
            <a:endParaRPr dirty="0"/>
          </a:p>
        </p:txBody>
      </p:sp>
      <p:sp>
        <p:nvSpPr>
          <p:cNvPr id="7" name="Rectangle 6">
            <a:extLst>
              <a:ext uri="{FF2B5EF4-FFF2-40B4-BE49-F238E27FC236}">
                <a16:creationId xmlns:a16="http://schemas.microsoft.com/office/drawing/2014/main" id="{DF890F7A-A0C3-2A49-A4FF-5BDC6B52EF7A}"/>
              </a:ext>
            </a:extLst>
          </p:cNvPr>
          <p:cNvSpPr/>
          <p:nvPr/>
        </p:nvSpPr>
        <p:spPr>
          <a:xfrm>
            <a:off x="3046797" y="6197684"/>
            <a:ext cx="343364" cy="369332"/>
          </a:xfrm>
          <a:prstGeom prst="rect">
            <a:avLst/>
          </a:prstGeom>
        </p:spPr>
        <p:txBody>
          <a:bodyPr wrap="none">
            <a:spAutoFit/>
          </a:bodyPr>
          <a:lstStyle/>
          <a:p>
            <a:r>
              <a:rPr lang="en-US" i="1" dirty="0">
                <a:latin typeface="Lato"/>
                <a:ea typeface="Lato"/>
                <a:cs typeface="Lato"/>
                <a:sym typeface="Lato"/>
              </a:rPr>
              <a:t>…</a:t>
            </a:r>
            <a:endParaRPr lang="en-US" dirty="0"/>
          </a:p>
        </p:txBody>
      </p:sp>
      <p:cxnSp>
        <p:nvCxnSpPr>
          <p:cNvPr id="64" name="Elbow Connector 63">
            <a:extLst>
              <a:ext uri="{FF2B5EF4-FFF2-40B4-BE49-F238E27FC236}">
                <a16:creationId xmlns:a16="http://schemas.microsoft.com/office/drawing/2014/main" id="{00702DB0-0D50-8D41-9D81-509215F246DF}"/>
              </a:ext>
            </a:extLst>
          </p:cNvPr>
          <p:cNvCxnSpPr>
            <a:cxnSpLocks/>
            <a:endCxn id="127" idx="1"/>
          </p:cNvCxnSpPr>
          <p:nvPr/>
        </p:nvCxnSpPr>
        <p:spPr>
          <a:xfrm>
            <a:off x="6095998" y="3785389"/>
            <a:ext cx="579297" cy="1270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6F9F6D5F-90E3-6B42-B3CB-DB9620EE5A82}"/>
              </a:ext>
            </a:extLst>
          </p:cNvPr>
          <p:cNvSpPr/>
          <p:nvPr/>
        </p:nvSpPr>
        <p:spPr>
          <a:xfrm>
            <a:off x="6234801" y="5621396"/>
            <a:ext cx="5883342" cy="369332"/>
          </a:xfrm>
          <a:prstGeom prst="rect">
            <a:avLst/>
          </a:prstGeom>
        </p:spPr>
        <p:txBody>
          <a:bodyPr wrap="none">
            <a:spAutoFit/>
          </a:bodyPr>
          <a:lstStyle/>
          <a:p>
            <a:r>
              <a:rPr lang="en-US" dirty="0">
                <a:solidFill>
                  <a:srgbClr val="1700FF"/>
                </a:solidFill>
                <a:latin typeface="Consolas" panose="020B0609020204030204" pitchFamily="49" charset="0"/>
                <a:cs typeface="Consolas" panose="020B0609020204030204" pitchFamily="49" charset="0"/>
              </a:rPr>
              <a:t>https://</a:t>
            </a:r>
            <a:r>
              <a:rPr lang="en-US" dirty="0" err="1">
                <a:solidFill>
                  <a:srgbClr val="1700FF"/>
                </a:solidFill>
                <a:latin typeface="Consolas" panose="020B0609020204030204" pitchFamily="49" charset="0"/>
                <a:cs typeface="Consolas" panose="020B0609020204030204" pitchFamily="49" charset="0"/>
              </a:rPr>
              <a:t>instructions.apps.allenai.org</a:t>
            </a:r>
            <a:r>
              <a:rPr lang="en-US" dirty="0">
                <a:solidFill>
                  <a:srgbClr val="1700FF"/>
                </a:solidFill>
                <a:latin typeface="Consolas" panose="020B0609020204030204" pitchFamily="49" charset="0"/>
                <a:cs typeface="Consolas" panose="020B0609020204030204" pitchFamily="49" charset="0"/>
              </a:rPr>
              <a:t>/explore</a:t>
            </a:r>
          </a:p>
        </p:txBody>
      </p:sp>
    </p:spTree>
    <p:extLst>
      <p:ext uri="{BB962C8B-B14F-4D97-AF65-F5344CB8AC3E}">
        <p14:creationId xmlns:p14="http://schemas.microsoft.com/office/powerpoint/2010/main" val="265813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Encoding Instructions</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47</a:t>
            </a:fld>
            <a:endParaRPr lang="en-US" dirty="0"/>
          </a:p>
        </p:txBody>
      </p:sp>
      <p:cxnSp>
        <p:nvCxnSpPr>
          <p:cNvPr id="123" name="Straight Arrow Connector 122">
            <a:extLst>
              <a:ext uri="{FF2B5EF4-FFF2-40B4-BE49-F238E27FC236}">
                <a16:creationId xmlns:a16="http://schemas.microsoft.com/office/drawing/2014/main" id="{D69DDFC2-8BAF-4F42-AECF-DDC6F59EA368}"/>
              </a:ext>
            </a:extLst>
          </p:cNvPr>
          <p:cNvCxnSpPr>
            <a:cxnSpLocks/>
          </p:cNvCxnSpPr>
          <p:nvPr/>
        </p:nvCxnSpPr>
        <p:spPr>
          <a:xfrm>
            <a:off x="7245560" y="2172443"/>
            <a:ext cx="0" cy="110314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C2AD43B-6ED9-4C4D-A95F-C5AE0AEB3A9E}"/>
              </a:ext>
            </a:extLst>
          </p:cNvPr>
          <p:cNvSpPr/>
          <p:nvPr/>
        </p:nvSpPr>
        <p:spPr>
          <a:xfrm>
            <a:off x="8709007" y="4757404"/>
            <a:ext cx="2924198" cy="1015663"/>
          </a:xfrm>
          <a:prstGeom prst="rect">
            <a:avLst/>
          </a:prstGeom>
        </p:spPr>
        <p:txBody>
          <a:bodyPr wrap="none">
            <a:spAutoFit/>
          </a:bodyPr>
          <a:lstStyle/>
          <a:p>
            <a:r>
              <a:rPr lang="en-US" sz="2000" dirty="0"/>
              <a:t>text to text architectures: </a:t>
            </a:r>
          </a:p>
          <a:p>
            <a:pPr marL="285750" indent="-285750">
              <a:buFontTx/>
              <a:buChar char="-"/>
            </a:pPr>
            <a:r>
              <a:rPr lang="en-US" sz="2000" dirty="0"/>
              <a:t>BART </a:t>
            </a:r>
            <a:r>
              <a:rPr lang="en-US" sz="1600" dirty="0">
                <a:solidFill>
                  <a:schemeClr val="bg1">
                    <a:lumMod val="50000"/>
                  </a:schemeClr>
                </a:solidFill>
                <a:latin typeface="Lato"/>
                <a:ea typeface="Lato"/>
                <a:cs typeface="Lato"/>
                <a:sym typeface="Lato"/>
              </a:rPr>
              <a:t>[Lewis et al. 2019]</a:t>
            </a:r>
            <a:endParaRPr lang="en-US" sz="1600" dirty="0"/>
          </a:p>
          <a:p>
            <a:pPr marL="285750" indent="-285750">
              <a:buFontTx/>
              <a:buChar char="-"/>
            </a:pPr>
            <a:r>
              <a:rPr lang="en-US" sz="2000" dirty="0"/>
              <a:t>GPT3 </a:t>
            </a:r>
            <a:r>
              <a:rPr lang="en-US" sz="1600" dirty="0">
                <a:solidFill>
                  <a:schemeClr val="bg1">
                    <a:lumMod val="50000"/>
                  </a:schemeClr>
                </a:solidFill>
                <a:latin typeface="Lato"/>
                <a:ea typeface="Lato"/>
                <a:cs typeface="Lato"/>
                <a:sym typeface="Lato"/>
              </a:rPr>
              <a:t>[Brown et al. 2020]</a:t>
            </a:r>
            <a:endParaRPr lang="en-US" sz="2000" dirty="0">
              <a:solidFill>
                <a:schemeClr val="bg1">
                  <a:lumMod val="50000"/>
                </a:schemeClr>
              </a:solidFill>
              <a:latin typeface="Lato"/>
              <a:ea typeface="Lato"/>
              <a:cs typeface="Lato"/>
              <a:sym typeface="Lato"/>
            </a:endParaRPr>
          </a:p>
        </p:txBody>
      </p:sp>
      <p:sp>
        <p:nvSpPr>
          <p:cNvPr id="18" name="Alternate Process 17">
            <a:extLst>
              <a:ext uri="{FF2B5EF4-FFF2-40B4-BE49-F238E27FC236}">
                <a16:creationId xmlns:a16="http://schemas.microsoft.com/office/drawing/2014/main" id="{98542263-A8D0-CD4A-B8AB-013BDA1B3451}"/>
              </a:ext>
            </a:extLst>
          </p:cNvPr>
          <p:cNvSpPr/>
          <p:nvPr/>
        </p:nvSpPr>
        <p:spPr>
          <a:xfrm>
            <a:off x="3915167" y="1592764"/>
            <a:ext cx="6464835" cy="51077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pPr algn="ctr"/>
            <a:r>
              <a:rPr lang="en-US" i="1" dirty="0">
                <a:solidFill>
                  <a:schemeClr val="tx1"/>
                </a:solidFill>
              </a:rPr>
              <a:t>input instance </a:t>
            </a:r>
            <a:r>
              <a:rPr lang="en-US" sz="1600" i="1" dirty="0">
                <a:solidFill>
                  <a:schemeClr val="tx1"/>
                </a:solidFill>
              </a:rPr>
              <a:t>(paragraph, story, etc.)</a:t>
            </a:r>
          </a:p>
        </p:txBody>
      </p:sp>
      <p:cxnSp>
        <p:nvCxnSpPr>
          <p:cNvPr id="19" name="Elbow Connector 18">
            <a:extLst>
              <a:ext uri="{FF2B5EF4-FFF2-40B4-BE49-F238E27FC236}">
                <a16:creationId xmlns:a16="http://schemas.microsoft.com/office/drawing/2014/main" id="{68254D5A-B675-2140-A357-E34F6CC76040}"/>
              </a:ext>
            </a:extLst>
          </p:cNvPr>
          <p:cNvCxnSpPr>
            <a:cxnSpLocks/>
            <a:stCxn id="22" idx="3"/>
          </p:cNvCxnSpPr>
          <p:nvPr/>
        </p:nvCxnSpPr>
        <p:spPr>
          <a:xfrm>
            <a:off x="7980395" y="3785812"/>
            <a:ext cx="560290" cy="12700"/>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AA68FE1A-0999-454F-B569-574008ABFC2F}"/>
              </a:ext>
            </a:extLst>
          </p:cNvPr>
          <p:cNvSpPr/>
          <p:nvPr/>
        </p:nvSpPr>
        <p:spPr>
          <a:xfrm>
            <a:off x="7989994" y="3564241"/>
            <a:ext cx="3103190" cy="646331"/>
          </a:xfrm>
          <a:prstGeom prst="rect">
            <a:avLst/>
          </a:prstGeom>
        </p:spPr>
        <p:txBody>
          <a:bodyPr wrap="square">
            <a:spAutoFit/>
          </a:bodyPr>
          <a:lstStyle/>
          <a:p>
            <a:pPr algn="ctr"/>
            <a:r>
              <a:rPr lang="en-US" sz="2000" i="1" dirty="0"/>
              <a:t>some output</a:t>
            </a:r>
            <a:br>
              <a:rPr lang="en-US" sz="2000" i="1" dirty="0"/>
            </a:br>
            <a:r>
              <a:rPr lang="en-US" sz="1600" i="1" dirty="0"/>
              <a:t>(question, answer, label, etc.)</a:t>
            </a:r>
            <a:endParaRPr lang="en-US" sz="2000" i="1" dirty="0"/>
          </a:p>
        </p:txBody>
      </p:sp>
      <p:cxnSp>
        <p:nvCxnSpPr>
          <p:cNvPr id="21" name="Straight Arrow Connector 20">
            <a:extLst>
              <a:ext uri="{FF2B5EF4-FFF2-40B4-BE49-F238E27FC236}">
                <a16:creationId xmlns:a16="http://schemas.microsoft.com/office/drawing/2014/main" id="{BFBB0676-2268-EC49-A644-AFA9E09DBEB2}"/>
              </a:ext>
            </a:extLst>
          </p:cNvPr>
          <p:cNvCxnSpPr>
            <a:cxnSpLocks/>
          </p:cNvCxnSpPr>
          <p:nvPr/>
        </p:nvCxnSpPr>
        <p:spPr>
          <a:xfrm>
            <a:off x="7245560" y="2172443"/>
            <a:ext cx="0" cy="110314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BD92C1D-6D01-0646-8D85-42D000602094}"/>
              </a:ext>
            </a:extLst>
          </p:cNvPr>
          <p:cNvPicPr>
            <a:picLocks noChangeAspect="1"/>
          </p:cNvPicPr>
          <p:nvPr/>
        </p:nvPicPr>
        <p:blipFill>
          <a:blip r:embed="rId3"/>
          <a:stretch>
            <a:fillRect/>
          </a:stretch>
        </p:blipFill>
        <p:spPr>
          <a:xfrm>
            <a:off x="6665696" y="3276008"/>
            <a:ext cx="1314699" cy="1019608"/>
          </a:xfrm>
          <a:prstGeom prst="rect">
            <a:avLst/>
          </a:prstGeom>
        </p:spPr>
      </p:pic>
      <p:cxnSp>
        <p:nvCxnSpPr>
          <p:cNvPr id="23" name="Elbow Connector 22">
            <a:extLst>
              <a:ext uri="{FF2B5EF4-FFF2-40B4-BE49-F238E27FC236}">
                <a16:creationId xmlns:a16="http://schemas.microsoft.com/office/drawing/2014/main" id="{BB30D429-4A11-8640-8F92-04B4583B5F7E}"/>
              </a:ext>
            </a:extLst>
          </p:cNvPr>
          <p:cNvCxnSpPr>
            <a:cxnSpLocks/>
            <a:stCxn id="25" idx="3"/>
            <a:endCxn id="22" idx="1"/>
          </p:cNvCxnSpPr>
          <p:nvPr/>
        </p:nvCxnSpPr>
        <p:spPr>
          <a:xfrm flipV="1">
            <a:off x="5817316" y="3785812"/>
            <a:ext cx="848380" cy="3176"/>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grpSp>
        <p:nvGrpSpPr>
          <p:cNvPr id="24" name="Group 23">
            <a:extLst>
              <a:ext uri="{FF2B5EF4-FFF2-40B4-BE49-F238E27FC236}">
                <a16:creationId xmlns:a16="http://schemas.microsoft.com/office/drawing/2014/main" id="{1C891DAC-67EE-CF46-822C-481B31BD2EA9}"/>
              </a:ext>
            </a:extLst>
          </p:cNvPr>
          <p:cNvGrpSpPr/>
          <p:nvPr/>
        </p:nvGrpSpPr>
        <p:grpSpPr>
          <a:xfrm>
            <a:off x="1332402" y="2682113"/>
            <a:ext cx="4484914" cy="2213749"/>
            <a:chOff x="664028" y="1825625"/>
            <a:chExt cx="4484914" cy="2213749"/>
          </a:xfrm>
        </p:grpSpPr>
        <p:sp>
          <p:nvSpPr>
            <p:cNvPr id="25" name="Google Shape;908;p85">
              <a:extLst>
                <a:ext uri="{FF2B5EF4-FFF2-40B4-BE49-F238E27FC236}">
                  <a16:creationId xmlns:a16="http://schemas.microsoft.com/office/drawing/2014/main" id="{28DF1958-22C0-7547-9F53-C2314ED2DC13}"/>
                </a:ext>
              </a:extLst>
            </p:cNvPr>
            <p:cNvSpPr/>
            <p:nvPr/>
          </p:nvSpPr>
          <p:spPr>
            <a:xfrm>
              <a:off x="664028" y="1825625"/>
              <a:ext cx="4484914" cy="2213749"/>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26" name="Google Shape;909;p85">
              <a:extLst>
                <a:ext uri="{FF2B5EF4-FFF2-40B4-BE49-F238E27FC236}">
                  <a16:creationId xmlns:a16="http://schemas.microsoft.com/office/drawing/2014/main" id="{848EFE73-BCCF-BA4E-85AA-5B829B2F2B59}"/>
                </a:ext>
              </a:extLst>
            </p:cNvPr>
            <p:cNvSpPr/>
            <p:nvPr/>
          </p:nvSpPr>
          <p:spPr>
            <a:xfrm>
              <a:off x="819888" y="2377335"/>
              <a:ext cx="1925023"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Positive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27" name="Google Shape;913;p85">
              <a:extLst>
                <a:ext uri="{FF2B5EF4-FFF2-40B4-BE49-F238E27FC236}">
                  <a16:creationId xmlns:a16="http://schemas.microsoft.com/office/drawing/2014/main" id="{D7A3BD6E-BB82-DF4F-AA04-1919008E2CE8}"/>
                </a:ext>
              </a:extLst>
            </p:cNvPr>
            <p:cNvSpPr/>
            <p:nvPr/>
          </p:nvSpPr>
          <p:spPr>
            <a:xfrm>
              <a:off x="802831" y="1981413"/>
              <a:ext cx="751481"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Definition</a:t>
              </a:r>
              <a:endParaRPr dirty="0"/>
            </a:p>
          </p:txBody>
        </p:sp>
        <p:sp>
          <p:nvSpPr>
            <p:cNvPr id="28" name="Google Shape;914;p85">
              <a:extLst>
                <a:ext uri="{FF2B5EF4-FFF2-40B4-BE49-F238E27FC236}">
                  <a16:creationId xmlns:a16="http://schemas.microsoft.com/office/drawing/2014/main" id="{63390683-67A5-DC44-8DD3-9F86FB23CB3F}"/>
                </a:ext>
              </a:extLst>
            </p:cNvPr>
            <p:cNvSpPr/>
            <p:nvPr/>
          </p:nvSpPr>
          <p:spPr>
            <a:xfrm>
              <a:off x="1601082" y="1983521"/>
              <a:ext cx="1190784"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Things to Avoid</a:t>
              </a:r>
              <a:endParaRPr dirty="0"/>
            </a:p>
          </p:txBody>
        </p:sp>
        <p:sp>
          <p:nvSpPr>
            <p:cNvPr id="29" name="Google Shape;915;p85">
              <a:extLst>
                <a:ext uri="{FF2B5EF4-FFF2-40B4-BE49-F238E27FC236}">
                  <a16:creationId xmlns:a16="http://schemas.microsoft.com/office/drawing/2014/main" id="{1B190F03-CE9B-7D42-874D-8267BC8A509A}"/>
                </a:ext>
              </a:extLst>
            </p:cNvPr>
            <p:cNvSpPr/>
            <p:nvPr/>
          </p:nvSpPr>
          <p:spPr>
            <a:xfrm>
              <a:off x="2847602" y="1981413"/>
              <a:ext cx="1434306"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Emphasize/Caution</a:t>
              </a:r>
              <a:endParaRPr dirty="0"/>
            </a:p>
          </p:txBody>
        </p:sp>
        <p:sp>
          <p:nvSpPr>
            <p:cNvPr id="30" name="Google Shape;916;p85">
              <a:extLst>
                <a:ext uri="{FF2B5EF4-FFF2-40B4-BE49-F238E27FC236}">
                  <a16:creationId xmlns:a16="http://schemas.microsoft.com/office/drawing/2014/main" id="{64E520D0-2D8E-C545-A7C8-9C1D8AB1A277}"/>
                </a:ext>
              </a:extLst>
            </p:cNvPr>
            <p:cNvSpPr/>
            <p:nvPr/>
          </p:nvSpPr>
          <p:spPr>
            <a:xfrm>
              <a:off x="1129404" y="2754505"/>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31" name="Google Shape;918;p85">
              <a:extLst>
                <a:ext uri="{FF2B5EF4-FFF2-40B4-BE49-F238E27FC236}">
                  <a16:creationId xmlns:a16="http://schemas.microsoft.com/office/drawing/2014/main" id="{3D9128EB-F53B-9A48-9C0D-8246BEC4E131}"/>
                </a:ext>
              </a:extLst>
            </p:cNvPr>
            <p:cNvSpPr/>
            <p:nvPr/>
          </p:nvSpPr>
          <p:spPr>
            <a:xfrm>
              <a:off x="1232008"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32" name="Google Shape;919;p85">
              <a:extLst>
                <a:ext uri="{FF2B5EF4-FFF2-40B4-BE49-F238E27FC236}">
                  <a16:creationId xmlns:a16="http://schemas.microsoft.com/office/drawing/2014/main" id="{D0F2A16F-CC8C-784B-95DD-1EB5024F908A}"/>
                </a:ext>
              </a:extLst>
            </p:cNvPr>
            <p:cNvSpPr/>
            <p:nvPr/>
          </p:nvSpPr>
          <p:spPr>
            <a:xfrm>
              <a:off x="1845024"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33" name="Google Shape;920;p85">
              <a:extLst>
                <a:ext uri="{FF2B5EF4-FFF2-40B4-BE49-F238E27FC236}">
                  <a16:creationId xmlns:a16="http://schemas.microsoft.com/office/drawing/2014/main" id="{2C39D4FC-44EC-F148-A677-E9B17127097D}"/>
                </a:ext>
              </a:extLst>
            </p:cNvPr>
            <p:cNvSpPr/>
            <p:nvPr/>
          </p:nvSpPr>
          <p:spPr>
            <a:xfrm>
              <a:off x="1539935" y="339877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34" name="Google Shape;926;p85">
              <a:extLst>
                <a:ext uri="{FF2B5EF4-FFF2-40B4-BE49-F238E27FC236}">
                  <a16:creationId xmlns:a16="http://schemas.microsoft.com/office/drawing/2014/main" id="{16C8B4BE-1195-DC4D-A7D7-6BFECDAAEF0D}"/>
                </a:ext>
              </a:extLst>
            </p:cNvPr>
            <p:cNvSpPr/>
            <p:nvPr/>
          </p:nvSpPr>
          <p:spPr>
            <a:xfrm>
              <a:off x="4337644" y="1981413"/>
              <a:ext cx="642681" cy="27370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Prompt</a:t>
              </a:r>
              <a:endParaRPr dirty="0"/>
            </a:p>
          </p:txBody>
        </p:sp>
        <p:sp>
          <p:nvSpPr>
            <p:cNvPr id="35" name="Google Shape;909;p85">
              <a:extLst>
                <a:ext uri="{FF2B5EF4-FFF2-40B4-BE49-F238E27FC236}">
                  <a16:creationId xmlns:a16="http://schemas.microsoft.com/office/drawing/2014/main" id="{C78F9F0E-27CE-9543-B1FF-9713DE575E56}"/>
                </a:ext>
              </a:extLst>
            </p:cNvPr>
            <p:cNvSpPr/>
            <p:nvPr/>
          </p:nvSpPr>
          <p:spPr>
            <a:xfrm>
              <a:off x="3024523" y="2374028"/>
              <a:ext cx="1937806"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Negative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36" name="Google Shape;916;p85">
              <a:extLst>
                <a:ext uri="{FF2B5EF4-FFF2-40B4-BE49-F238E27FC236}">
                  <a16:creationId xmlns:a16="http://schemas.microsoft.com/office/drawing/2014/main" id="{A120002A-FD39-944D-857D-DC37F22BFF39}"/>
                </a:ext>
              </a:extLst>
            </p:cNvPr>
            <p:cNvSpPr/>
            <p:nvPr/>
          </p:nvSpPr>
          <p:spPr>
            <a:xfrm>
              <a:off x="3354966" y="2751198"/>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37" name="Google Shape;918;p85">
              <a:extLst>
                <a:ext uri="{FF2B5EF4-FFF2-40B4-BE49-F238E27FC236}">
                  <a16:creationId xmlns:a16="http://schemas.microsoft.com/office/drawing/2014/main" id="{AF45C007-4AB5-EB40-8B27-C4D2E79970B8}"/>
                </a:ext>
              </a:extLst>
            </p:cNvPr>
            <p:cNvSpPr/>
            <p:nvPr/>
          </p:nvSpPr>
          <p:spPr>
            <a:xfrm>
              <a:off x="3457570"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38" name="Google Shape;919;p85">
              <a:extLst>
                <a:ext uri="{FF2B5EF4-FFF2-40B4-BE49-F238E27FC236}">
                  <a16:creationId xmlns:a16="http://schemas.microsoft.com/office/drawing/2014/main" id="{BA6C53D0-D09F-9749-A4A2-8D74E5C31325}"/>
                </a:ext>
              </a:extLst>
            </p:cNvPr>
            <p:cNvSpPr/>
            <p:nvPr/>
          </p:nvSpPr>
          <p:spPr>
            <a:xfrm>
              <a:off x="4070586"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39" name="Google Shape;920;p85">
              <a:extLst>
                <a:ext uri="{FF2B5EF4-FFF2-40B4-BE49-F238E27FC236}">
                  <a16:creationId xmlns:a16="http://schemas.microsoft.com/office/drawing/2014/main" id="{84DEF510-459B-1F4A-9805-46DBC9149F5E}"/>
                </a:ext>
              </a:extLst>
            </p:cNvPr>
            <p:cNvSpPr/>
            <p:nvPr/>
          </p:nvSpPr>
          <p:spPr>
            <a:xfrm>
              <a:off x="3441200" y="3379214"/>
              <a:ext cx="509376"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Reason</a:t>
              </a:r>
              <a:endParaRPr sz="1600" dirty="0"/>
            </a:p>
          </p:txBody>
        </p:sp>
        <p:sp>
          <p:nvSpPr>
            <p:cNvPr id="41" name="Google Shape;924;p85">
              <a:extLst>
                <a:ext uri="{FF2B5EF4-FFF2-40B4-BE49-F238E27FC236}">
                  <a16:creationId xmlns:a16="http://schemas.microsoft.com/office/drawing/2014/main" id="{3561DD83-9D3B-8149-A3E2-0FE28946B763}"/>
                </a:ext>
              </a:extLst>
            </p:cNvPr>
            <p:cNvSpPr/>
            <p:nvPr/>
          </p:nvSpPr>
          <p:spPr>
            <a:xfrm>
              <a:off x="3981976" y="3379653"/>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Suggestion</a:t>
              </a:r>
              <a:endParaRPr sz="1600" dirty="0"/>
            </a:p>
          </p:txBody>
        </p:sp>
      </p:grpSp>
    </p:spTree>
    <p:extLst>
      <p:ext uri="{BB962C8B-B14F-4D97-AF65-F5344CB8AC3E}">
        <p14:creationId xmlns:p14="http://schemas.microsoft.com/office/powerpoint/2010/main" val="84287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3F90-AAD2-D54C-B136-0BFAC95414F4}"/>
              </a:ext>
            </a:extLst>
          </p:cNvPr>
          <p:cNvSpPr>
            <a:spLocks noGrp="1"/>
          </p:cNvSpPr>
          <p:nvPr>
            <p:ph type="title"/>
          </p:nvPr>
        </p:nvSpPr>
        <p:spPr/>
        <p:txBody>
          <a:bodyPr/>
          <a:lstStyle/>
          <a:p>
            <a:r>
              <a:rPr lang="en-US" dirty="0"/>
              <a:t>Encoding Instructions</a:t>
            </a:r>
          </a:p>
        </p:txBody>
      </p:sp>
      <p:sp>
        <p:nvSpPr>
          <p:cNvPr id="4" name="Slide Number Placeholder 3">
            <a:extLst>
              <a:ext uri="{FF2B5EF4-FFF2-40B4-BE49-F238E27FC236}">
                <a16:creationId xmlns:a16="http://schemas.microsoft.com/office/drawing/2014/main" id="{BA94DDCD-CCB8-4843-9AB7-8E73AE8A81DB}"/>
              </a:ext>
            </a:extLst>
          </p:cNvPr>
          <p:cNvSpPr>
            <a:spLocks noGrp="1"/>
          </p:cNvSpPr>
          <p:nvPr>
            <p:ph type="sldNum" sz="quarter" idx="10"/>
          </p:nvPr>
        </p:nvSpPr>
        <p:spPr/>
        <p:txBody>
          <a:bodyPr/>
          <a:lstStyle/>
          <a:p>
            <a:pPr>
              <a:defRPr/>
            </a:pPr>
            <a:fld id="{0121240C-47AF-2F4D-83B3-CC3EDF50F794}" type="slidenum">
              <a:rPr lang="en-US" smtClean="0"/>
              <a:pPr>
                <a:defRPr/>
              </a:pPr>
              <a:t>48</a:t>
            </a:fld>
            <a:endParaRPr lang="en-US" dirty="0"/>
          </a:p>
        </p:txBody>
      </p:sp>
      <p:sp>
        <p:nvSpPr>
          <p:cNvPr id="3" name="Rectangle 2">
            <a:extLst>
              <a:ext uri="{FF2B5EF4-FFF2-40B4-BE49-F238E27FC236}">
                <a16:creationId xmlns:a16="http://schemas.microsoft.com/office/drawing/2014/main" id="{3C2AD43B-6ED9-4C4D-A95F-C5AE0AEB3A9E}"/>
              </a:ext>
            </a:extLst>
          </p:cNvPr>
          <p:cNvSpPr/>
          <p:nvPr/>
        </p:nvSpPr>
        <p:spPr>
          <a:xfrm>
            <a:off x="8709007" y="4757404"/>
            <a:ext cx="2924198" cy="1015663"/>
          </a:xfrm>
          <a:prstGeom prst="rect">
            <a:avLst/>
          </a:prstGeom>
        </p:spPr>
        <p:txBody>
          <a:bodyPr wrap="none">
            <a:spAutoFit/>
          </a:bodyPr>
          <a:lstStyle/>
          <a:p>
            <a:r>
              <a:rPr lang="en-US" sz="2000" dirty="0"/>
              <a:t>text to text architectures: </a:t>
            </a:r>
          </a:p>
          <a:p>
            <a:pPr marL="285750" indent="-285750">
              <a:buFontTx/>
              <a:buChar char="-"/>
            </a:pPr>
            <a:r>
              <a:rPr lang="en-US" sz="2000" dirty="0"/>
              <a:t>BART </a:t>
            </a:r>
            <a:r>
              <a:rPr lang="en-US" sz="1600" dirty="0">
                <a:solidFill>
                  <a:schemeClr val="bg1">
                    <a:lumMod val="50000"/>
                  </a:schemeClr>
                </a:solidFill>
                <a:latin typeface="Lato"/>
                <a:ea typeface="Lato"/>
                <a:cs typeface="Lato"/>
                <a:sym typeface="Lato"/>
              </a:rPr>
              <a:t>[Lewis et al. 2019]</a:t>
            </a:r>
            <a:endParaRPr lang="en-US" sz="1600" dirty="0"/>
          </a:p>
          <a:p>
            <a:pPr marL="285750" indent="-285750">
              <a:buFontTx/>
              <a:buChar char="-"/>
            </a:pPr>
            <a:r>
              <a:rPr lang="en-US" sz="2000" dirty="0"/>
              <a:t>GPT3 </a:t>
            </a:r>
            <a:r>
              <a:rPr lang="en-US" sz="1600" dirty="0">
                <a:solidFill>
                  <a:schemeClr val="bg1">
                    <a:lumMod val="50000"/>
                  </a:schemeClr>
                </a:solidFill>
                <a:latin typeface="Lato"/>
                <a:ea typeface="Lato"/>
                <a:cs typeface="Lato"/>
                <a:sym typeface="Lato"/>
              </a:rPr>
              <a:t>[Brown et al. 2020]</a:t>
            </a:r>
            <a:endParaRPr lang="en-US" sz="2000" dirty="0">
              <a:solidFill>
                <a:schemeClr val="bg1">
                  <a:lumMod val="50000"/>
                </a:schemeClr>
              </a:solidFill>
              <a:latin typeface="Lato"/>
              <a:ea typeface="Lato"/>
              <a:cs typeface="Lato"/>
              <a:sym typeface="Lato"/>
            </a:endParaRPr>
          </a:p>
        </p:txBody>
      </p:sp>
      <p:sp>
        <p:nvSpPr>
          <p:cNvPr id="18" name="Alternate Process 17">
            <a:extLst>
              <a:ext uri="{FF2B5EF4-FFF2-40B4-BE49-F238E27FC236}">
                <a16:creationId xmlns:a16="http://schemas.microsoft.com/office/drawing/2014/main" id="{98542263-A8D0-CD4A-B8AB-013BDA1B3451}"/>
              </a:ext>
            </a:extLst>
          </p:cNvPr>
          <p:cNvSpPr/>
          <p:nvPr/>
        </p:nvSpPr>
        <p:spPr>
          <a:xfrm>
            <a:off x="3915167" y="1592764"/>
            <a:ext cx="6464835" cy="51077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182880" tIns="91440" rIns="91440" bIns="91440">
            <a:spAutoFit/>
          </a:bodyPr>
          <a:lstStyle/>
          <a:p>
            <a:pPr algn="ctr"/>
            <a:r>
              <a:rPr lang="en-US" i="1" dirty="0">
                <a:solidFill>
                  <a:schemeClr val="tx1"/>
                </a:solidFill>
              </a:rPr>
              <a:t>input instance </a:t>
            </a:r>
            <a:r>
              <a:rPr lang="en-US" sz="1600" i="1" dirty="0">
                <a:solidFill>
                  <a:schemeClr val="tx1"/>
                </a:solidFill>
              </a:rPr>
              <a:t>(paragraph, story, etc.)</a:t>
            </a:r>
          </a:p>
        </p:txBody>
      </p:sp>
      <p:sp>
        <p:nvSpPr>
          <p:cNvPr id="20" name="Rectangle 19">
            <a:extLst>
              <a:ext uri="{FF2B5EF4-FFF2-40B4-BE49-F238E27FC236}">
                <a16:creationId xmlns:a16="http://schemas.microsoft.com/office/drawing/2014/main" id="{AA68FE1A-0999-454F-B569-574008ABFC2F}"/>
              </a:ext>
            </a:extLst>
          </p:cNvPr>
          <p:cNvSpPr/>
          <p:nvPr/>
        </p:nvSpPr>
        <p:spPr>
          <a:xfrm>
            <a:off x="7989994" y="3573668"/>
            <a:ext cx="3103190" cy="646331"/>
          </a:xfrm>
          <a:prstGeom prst="rect">
            <a:avLst/>
          </a:prstGeom>
        </p:spPr>
        <p:txBody>
          <a:bodyPr wrap="square">
            <a:spAutoFit/>
          </a:bodyPr>
          <a:lstStyle/>
          <a:p>
            <a:pPr algn="ctr"/>
            <a:r>
              <a:rPr lang="en-US" sz="2000" i="1" dirty="0"/>
              <a:t>some output</a:t>
            </a:r>
            <a:br>
              <a:rPr lang="en-US" sz="2000" i="1" dirty="0"/>
            </a:br>
            <a:r>
              <a:rPr lang="en-US" sz="1600" i="1" dirty="0"/>
              <a:t>(question, answer, label, etc.)</a:t>
            </a:r>
            <a:endParaRPr lang="en-US" sz="2000" i="1" dirty="0"/>
          </a:p>
        </p:txBody>
      </p:sp>
      <p:grpSp>
        <p:nvGrpSpPr>
          <p:cNvPr id="24" name="Group 23">
            <a:extLst>
              <a:ext uri="{FF2B5EF4-FFF2-40B4-BE49-F238E27FC236}">
                <a16:creationId xmlns:a16="http://schemas.microsoft.com/office/drawing/2014/main" id="{1C891DAC-67EE-CF46-822C-481B31BD2EA9}"/>
              </a:ext>
            </a:extLst>
          </p:cNvPr>
          <p:cNvGrpSpPr/>
          <p:nvPr/>
        </p:nvGrpSpPr>
        <p:grpSpPr>
          <a:xfrm>
            <a:off x="1332402" y="2682113"/>
            <a:ext cx="4484914" cy="2213749"/>
            <a:chOff x="664028" y="1825625"/>
            <a:chExt cx="4484914" cy="2213749"/>
          </a:xfrm>
        </p:grpSpPr>
        <p:sp>
          <p:nvSpPr>
            <p:cNvPr id="25" name="Google Shape;908;p85">
              <a:extLst>
                <a:ext uri="{FF2B5EF4-FFF2-40B4-BE49-F238E27FC236}">
                  <a16:creationId xmlns:a16="http://schemas.microsoft.com/office/drawing/2014/main" id="{28DF1958-22C0-7547-9F53-C2314ED2DC13}"/>
                </a:ext>
              </a:extLst>
            </p:cNvPr>
            <p:cNvSpPr/>
            <p:nvPr/>
          </p:nvSpPr>
          <p:spPr>
            <a:xfrm>
              <a:off x="664028" y="1825625"/>
              <a:ext cx="4484914" cy="2213749"/>
            </a:xfrm>
            <a:prstGeom prst="rect">
              <a:avLst/>
            </a:prstGeom>
            <a:noFill/>
            <a:ln w="9525" cap="flat" cmpd="sng">
              <a:solidFill>
                <a:srgbClr val="1A4595"/>
              </a:solidFill>
              <a:prstDash val="dash"/>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endParaRPr sz="1333" i="1" dirty="0">
                <a:latin typeface="Lato"/>
                <a:ea typeface="Lato"/>
                <a:cs typeface="Lato"/>
                <a:sym typeface="Lato"/>
              </a:endParaRPr>
            </a:p>
          </p:txBody>
        </p:sp>
        <p:sp>
          <p:nvSpPr>
            <p:cNvPr id="26" name="Google Shape;909;p85">
              <a:extLst>
                <a:ext uri="{FF2B5EF4-FFF2-40B4-BE49-F238E27FC236}">
                  <a16:creationId xmlns:a16="http://schemas.microsoft.com/office/drawing/2014/main" id="{848EFE73-BCCF-BA4E-85AA-5B829B2F2B59}"/>
                </a:ext>
              </a:extLst>
            </p:cNvPr>
            <p:cNvSpPr/>
            <p:nvPr/>
          </p:nvSpPr>
          <p:spPr>
            <a:xfrm>
              <a:off x="819888" y="2377335"/>
              <a:ext cx="1925023"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Positive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27" name="Google Shape;913;p85">
              <a:extLst>
                <a:ext uri="{FF2B5EF4-FFF2-40B4-BE49-F238E27FC236}">
                  <a16:creationId xmlns:a16="http://schemas.microsoft.com/office/drawing/2014/main" id="{D7A3BD6E-BB82-DF4F-AA04-1919008E2CE8}"/>
                </a:ext>
              </a:extLst>
            </p:cNvPr>
            <p:cNvSpPr/>
            <p:nvPr/>
          </p:nvSpPr>
          <p:spPr>
            <a:xfrm>
              <a:off x="802831" y="1981413"/>
              <a:ext cx="751481"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Definition</a:t>
              </a:r>
              <a:endParaRPr dirty="0"/>
            </a:p>
          </p:txBody>
        </p:sp>
        <p:sp>
          <p:nvSpPr>
            <p:cNvPr id="28" name="Google Shape;914;p85">
              <a:extLst>
                <a:ext uri="{FF2B5EF4-FFF2-40B4-BE49-F238E27FC236}">
                  <a16:creationId xmlns:a16="http://schemas.microsoft.com/office/drawing/2014/main" id="{63390683-67A5-DC44-8DD3-9F86FB23CB3F}"/>
                </a:ext>
              </a:extLst>
            </p:cNvPr>
            <p:cNvSpPr/>
            <p:nvPr/>
          </p:nvSpPr>
          <p:spPr>
            <a:xfrm>
              <a:off x="1601082" y="1983521"/>
              <a:ext cx="1190784"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Things to Avoid</a:t>
              </a:r>
              <a:endParaRPr dirty="0"/>
            </a:p>
          </p:txBody>
        </p:sp>
        <p:sp>
          <p:nvSpPr>
            <p:cNvPr id="29" name="Google Shape;915;p85">
              <a:extLst>
                <a:ext uri="{FF2B5EF4-FFF2-40B4-BE49-F238E27FC236}">
                  <a16:creationId xmlns:a16="http://schemas.microsoft.com/office/drawing/2014/main" id="{1B190F03-CE9B-7D42-874D-8267BC8A509A}"/>
                </a:ext>
              </a:extLst>
            </p:cNvPr>
            <p:cNvSpPr/>
            <p:nvPr/>
          </p:nvSpPr>
          <p:spPr>
            <a:xfrm>
              <a:off x="2847602" y="1981413"/>
              <a:ext cx="1434306" cy="27370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Emphasize/Caution</a:t>
              </a:r>
              <a:endParaRPr dirty="0"/>
            </a:p>
          </p:txBody>
        </p:sp>
        <p:sp>
          <p:nvSpPr>
            <p:cNvPr id="30" name="Google Shape;916;p85">
              <a:extLst>
                <a:ext uri="{FF2B5EF4-FFF2-40B4-BE49-F238E27FC236}">
                  <a16:creationId xmlns:a16="http://schemas.microsoft.com/office/drawing/2014/main" id="{64E520D0-2D8E-C545-A7C8-9C1D8AB1A277}"/>
                </a:ext>
              </a:extLst>
            </p:cNvPr>
            <p:cNvSpPr/>
            <p:nvPr/>
          </p:nvSpPr>
          <p:spPr>
            <a:xfrm>
              <a:off x="1129404" y="2754505"/>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31" name="Google Shape;918;p85">
              <a:extLst>
                <a:ext uri="{FF2B5EF4-FFF2-40B4-BE49-F238E27FC236}">
                  <a16:creationId xmlns:a16="http://schemas.microsoft.com/office/drawing/2014/main" id="{3D9128EB-F53B-9A48-9C0D-8246BEC4E131}"/>
                </a:ext>
              </a:extLst>
            </p:cNvPr>
            <p:cNvSpPr/>
            <p:nvPr/>
          </p:nvSpPr>
          <p:spPr>
            <a:xfrm>
              <a:off x="1232008"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32" name="Google Shape;919;p85">
              <a:extLst>
                <a:ext uri="{FF2B5EF4-FFF2-40B4-BE49-F238E27FC236}">
                  <a16:creationId xmlns:a16="http://schemas.microsoft.com/office/drawing/2014/main" id="{D0F2A16F-CC8C-784B-95DD-1EB5024F908A}"/>
                </a:ext>
              </a:extLst>
            </p:cNvPr>
            <p:cNvSpPr/>
            <p:nvPr/>
          </p:nvSpPr>
          <p:spPr>
            <a:xfrm>
              <a:off x="1845024" y="3108815"/>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33" name="Google Shape;920;p85">
              <a:extLst>
                <a:ext uri="{FF2B5EF4-FFF2-40B4-BE49-F238E27FC236}">
                  <a16:creationId xmlns:a16="http://schemas.microsoft.com/office/drawing/2014/main" id="{2C39D4FC-44EC-F148-A677-E9B17127097D}"/>
                </a:ext>
              </a:extLst>
            </p:cNvPr>
            <p:cNvSpPr/>
            <p:nvPr/>
          </p:nvSpPr>
          <p:spPr>
            <a:xfrm>
              <a:off x="1539935" y="339877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Reason</a:t>
              </a:r>
              <a:endParaRPr sz="1600"/>
            </a:p>
          </p:txBody>
        </p:sp>
        <p:sp>
          <p:nvSpPr>
            <p:cNvPr id="34" name="Google Shape;926;p85">
              <a:extLst>
                <a:ext uri="{FF2B5EF4-FFF2-40B4-BE49-F238E27FC236}">
                  <a16:creationId xmlns:a16="http://schemas.microsoft.com/office/drawing/2014/main" id="{16C8B4BE-1195-DC4D-A7D7-6BFECDAAEF0D}"/>
                </a:ext>
              </a:extLst>
            </p:cNvPr>
            <p:cNvSpPr/>
            <p:nvPr/>
          </p:nvSpPr>
          <p:spPr>
            <a:xfrm>
              <a:off x="4337644" y="1981413"/>
              <a:ext cx="642681" cy="27370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333" i="1" dirty="0">
                  <a:latin typeface="Lato"/>
                  <a:ea typeface="Lato"/>
                  <a:cs typeface="Lato"/>
                  <a:sym typeface="Lato"/>
                </a:rPr>
                <a:t>Prompt</a:t>
              </a:r>
              <a:endParaRPr dirty="0"/>
            </a:p>
          </p:txBody>
        </p:sp>
        <p:sp>
          <p:nvSpPr>
            <p:cNvPr id="35" name="Google Shape;909;p85">
              <a:extLst>
                <a:ext uri="{FF2B5EF4-FFF2-40B4-BE49-F238E27FC236}">
                  <a16:creationId xmlns:a16="http://schemas.microsoft.com/office/drawing/2014/main" id="{C78F9F0E-27CE-9543-B1FF-9713DE575E56}"/>
                </a:ext>
              </a:extLst>
            </p:cNvPr>
            <p:cNvSpPr/>
            <p:nvPr/>
          </p:nvSpPr>
          <p:spPr>
            <a:xfrm>
              <a:off x="3024523" y="2374028"/>
              <a:ext cx="1937806" cy="1485091"/>
            </a:xfrm>
            <a:prstGeom prst="rect">
              <a:avLst/>
            </a:prstGeom>
            <a:noFill/>
            <a:ln w="9525" cap="flat" cmpd="sng">
              <a:solidFill>
                <a:srgbClr val="1A4595"/>
              </a:solidFill>
              <a:prstDash val="dash"/>
              <a:round/>
              <a:headEnd type="none" w="sm" len="sm"/>
              <a:tailEnd type="none" w="sm" len="sm"/>
            </a:ln>
          </p:spPr>
          <p:txBody>
            <a:bodyPr spcFirstLastPara="1" wrap="square" lIns="121900" tIns="91440" rIns="121900" bIns="121900" anchor="t" anchorCtr="0">
              <a:noAutofit/>
            </a:bodyPr>
            <a:lstStyle/>
            <a:p>
              <a:pPr algn="ctr">
                <a:spcBef>
                  <a:spcPts val="0"/>
                </a:spcBef>
                <a:spcAft>
                  <a:spcPts val="0"/>
                </a:spcAft>
              </a:pPr>
              <a:r>
                <a:rPr lang="en" sz="1333" b="1" dirty="0">
                  <a:solidFill>
                    <a:srgbClr val="980000"/>
                  </a:solidFill>
                  <a:latin typeface="Lato"/>
                  <a:ea typeface="Lato"/>
                  <a:cs typeface="Lato"/>
                  <a:sym typeface="Lato"/>
                </a:rPr>
                <a:t>Negative Examples:</a:t>
              </a:r>
              <a:r>
                <a:rPr lang="en" sz="1333" b="1" dirty="0">
                  <a:latin typeface="Lato"/>
                  <a:ea typeface="Lato"/>
                  <a:cs typeface="Lato"/>
                  <a:sym typeface="Lato"/>
                </a:rPr>
                <a:t> </a:t>
              </a:r>
              <a:endParaRPr sz="1333" b="1" i="1" dirty="0">
                <a:latin typeface="Lato"/>
                <a:ea typeface="Lato"/>
                <a:cs typeface="Lato"/>
                <a:sym typeface="Lato"/>
              </a:endParaRPr>
            </a:p>
          </p:txBody>
        </p:sp>
        <p:sp>
          <p:nvSpPr>
            <p:cNvPr id="36" name="Google Shape;916;p85">
              <a:extLst>
                <a:ext uri="{FF2B5EF4-FFF2-40B4-BE49-F238E27FC236}">
                  <a16:creationId xmlns:a16="http://schemas.microsoft.com/office/drawing/2014/main" id="{A120002A-FD39-944D-857D-DC37F22BFF39}"/>
                </a:ext>
              </a:extLst>
            </p:cNvPr>
            <p:cNvSpPr/>
            <p:nvPr/>
          </p:nvSpPr>
          <p:spPr>
            <a:xfrm>
              <a:off x="3354966" y="2751198"/>
              <a:ext cx="1340810" cy="93216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121900" anchor="t" anchorCtr="0">
              <a:noAutofit/>
            </a:bodyPr>
            <a:lstStyle/>
            <a:p>
              <a:pPr algn="ctr">
                <a:spcBef>
                  <a:spcPts val="0"/>
                </a:spcBef>
                <a:spcAft>
                  <a:spcPts val="0"/>
                </a:spcAft>
              </a:pPr>
              <a:r>
                <a:rPr lang="en" sz="1333" i="1" dirty="0">
                  <a:latin typeface="Lato"/>
                  <a:ea typeface="Lato"/>
                  <a:cs typeface="Lato"/>
                  <a:sym typeface="Lato"/>
                </a:rPr>
                <a:t>Positive example</a:t>
              </a:r>
              <a:endParaRPr dirty="0"/>
            </a:p>
          </p:txBody>
        </p:sp>
        <p:sp>
          <p:nvSpPr>
            <p:cNvPr id="37" name="Google Shape;918;p85">
              <a:extLst>
                <a:ext uri="{FF2B5EF4-FFF2-40B4-BE49-F238E27FC236}">
                  <a16:creationId xmlns:a16="http://schemas.microsoft.com/office/drawing/2014/main" id="{AF45C007-4AB5-EB40-8B27-C4D2E79970B8}"/>
                </a:ext>
              </a:extLst>
            </p:cNvPr>
            <p:cNvSpPr/>
            <p:nvPr/>
          </p:nvSpPr>
          <p:spPr>
            <a:xfrm>
              <a:off x="3457570"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a:latin typeface="Lato"/>
                  <a:ea typeface="Lato"/>
                  <a:cs typeface="Lato"/>
                  <a:sym typeface="Lato"/>
                </a:rPr>
                <a:t>Input</a:t>
              </a:r>
              <a:endParaRPr sz="1600" dirty="0"/>
            </a:p>
          </p:txBody>
        </p:sp>
        <p:sp>
          <p:nvSpPr>
            <p:cNvPr id="38" name="Google Shape;919;p85">
              <a:extLst>
                <a:ext uri="{FF2B5EF4-FFF2-40B4-BE49-F238E27FC236}">
                  <a16:creationId xmlns:a16="http://schemas.microsoft.com/office/drawing/2014/main" id="{BA6C53D0-D09F-9749-A4A2-8D74E5C31325}"/>
                </a:ext>
              </a:extLst>
            </p:cNvPr>
            <p:cNvSpPr/>
            <p:nvPr/>
          </p:nvSpPr>
          <p:spPr>
            <a:xfrm>
              <a:off x="4070586" y="3105508"/>
              <a:ext cx="5400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Output</a:t>
              </a:r>
              <a:endParaRPr sz="1600" dirty="0"/>
            </a:p>
          </p:txBody>
        </p:sp>
        <p:sp>
          <p:nvSpPr>
            <p:cNvPr id="39" name="Google Shape;920;p85">
              <a:extLst>
                <a:ext uri="{FF2B5EF4-FFF2-40B4-BE49-F238E27FC236}">
                  <a16:creationId xmlns:a16="http://schemas.microsoft.com/office/drawing/2014/main" id="{84DEF510-459B-1F4A-9805-46DBC9149F5E}"/>
                </a:ext>
              </a:extLst>
            </p:cNvPr>
            <p:cNvSpPr/>
            <p:nvPr/>
          </p:nvSpPr>
          <p:spPr>
            <a:xfrm>
              <a:off x="3441200" y="3379214"/>
              <a:ext cx="509376"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Reason</a:t>
              </a:r>
              <a:endParaRPr sz="1600" dirty="0"/>
            </a:p>
          </p:txBody>
        </p:sp>
        <p:sp>
          <p:nvSpPr>
            <p:cNvPr id="41" name="Google Shape;924;p85">
              <a:extLst>
                <a:ext uri="{FF2B5EF4-FFF2-40B4-BE49-F238E27FC236}">
                  <a16:creationId xmlns:a16="http://schemas.microsoft.com/office/drawing/2014/main" id="{3561DD83-9D3B-8149-A3E2-0FE28946B763}"/>
                </a:ext>
              </a:extLst>
            </p:cNvPr>
            <p:cNvSpPr/>
            <p:nvPr/>
          </p:nvSpPr>
          <p:spPr>
            <a:xfrm>
              <a:off x="3981976" y="3379653"/>
              <a:ext cx="682400" cy="20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spcBef>
                  <a:spcPts val="0"/>
                </a:spcBef>
                <a:spcAft>
                  <a:spcPts val="0"/>
                </a:spcAft>
              </a:pPr>
              <a:r>
                <a:rPr lang="en" sz="1067" i="1" dirty="0">
                  <a:latin typeface="Lato"/>
                  <a:ea typeface="Lato"/>
                  <a:cs typeface="Lato"/>
                  <a:sym typeface="Lato"/>
                </a:rPr>
                <a:t>Suggestion</a:t>
              </a:r>
              <a:endParaRPr sz="1600" dirty="0"/>
            </a:p>
          </p:txBody>
        </p:sp>
      </p:grpSp>
      <p:cxnSp>
        <p:nvCxnSpPr>
          <p:cNvPr id="49" name="Elbow Connector 48">
            <a:extLst>
              <a:ext uri="{FF2B5EF4-FFF2-40B4-BE49-F238E27FC236}">
                <a16:creationId xmlns:a16="http://schemas.microsoft.com/office/drawing/2014/main" id="{2899DBE0-7547-3947-A150-12C20B3D28D8}"/>
              </a:ext>
            </a:extLst>
          </p:cNvPr>
          <p:cNvCxnSpPr>
            <a:cxnSpLocks/>
            <a:stCxn id="51" idx="3"/>
          </p:cNvCxnSpPr>
          <p:nvPr/>
        </p:nvCxnSpPr>
        <p:spPr>
          <a:xfrm flipV="1">
            <a:off x="7924699" y="3789070"/>
            <a:ext cx="574902" cy="1393743"/>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pic>
        <p:nvPicPr>
          <p:cNvPr id="51" name="Picture 50">
            <a:extLst>
              <a:ext uri="{FF2B5EF4-FFF2-40B4-BE49-F238E27FC236}">
                <a16:creationId xmlns:a16="http://schemas.microsoft.com/office/drawing/2014/main" id="{9FD206DE-1B74-774B-8B70-B0BC169F925F}"/>
              </a:ext>
            </a:extLst>
          </p:cNvPr>
          <p:cNvPicPr>
            <a:picLocks noChangeAspect="1"/>
          </p:cNvPicPr>
          <p:nvPr/>
        </p:nvPicPr>
        <p:blipFill>
          <a:blip r:embed="rId3"/>
          <a:stretch>
            <a:fillRect/>
          </a:stretch>
        </p:blipFill>
        <p:spPr>
          <a:xfrm>
            <a:off x="6610000" y="4673009"/>
            <a:ext cx="1314699" cy="1019608"/>
          </a:xfrm>
          <a:prstGeom prst="rect">
            <a:avLst/>
          </a:prstGeom>
        </p:spPr>
      </p:pic>
      <p:sp>
        <p:nvSpPr>
          <p:cNvPr id="52" name="Rectangle 51">
            <a:extLst>
              <a:ext uri="{FF2B5EF4-FFF2-40B4-BE49-F238E27FC236}">
                <a16:creationId xmlns:a16="http://schemas.microsoft.com/office/drawing/2014/main" id="{33409C1D-5CE5-6146-B681-EEE3D59A641D}"/>
              </a:ext>
            </a:extLst>
          </p:cNvPr>
          <p:cNvSpPr/>
          <p:nvPr/>
        </p:nvSpPr>
        <p:spPr>
          <a:xfrm>
            <a:off x="6610010" y="3497367"/>
            <a:ext cx="1314689" cy="584775"/>
          </a:xfrm>
          <a:prstGeom prst="rect">
            <a:avLst/>
          </a:prstGeom>
        </p:spPr>
        <p:txBody>
          <a:bodyPr wrap="square">
            <a:spAutoFit/>
          </a:bodyPr>
          <a:lstStyle/>
          <a:p>
            <a:pPr algn="ctr"/>
            <a:r>
              <a:rPr lang="en-US" sz="3200" i="1" dirty="0">
                <a:latin typeface="Times New Roman" panose="02020603050405020304" pitchFamily="18" charset="0"/>
                <a:cs typeface="Times New Roman" panose="02020603050405020304" pitchFamily="18" charset="0"/>
              </a:rPr>
              <a:t>enc(.)</a:t>
            </a:r>
          </a:p>
        </p:txBody>
      </p:sp>
      <p:cxnSp>
        <p:nvCxnSpPr>
          <p:cNvPr id="53" name="Elbow Connector 52">
            <a:extLst>
              <a:ext uri="{FF2B5EF4-FFF2-40B4-BE49-F238E27FC236}">
                <a16:creationId xmlns:a16="http://schemas.microsoft.com/office/drawing/2014/main" id="{C1C8F360-E141-6548-BF4E-AB64BB3E7E88}"/>
              </a:ext>
            </a:extLst>
          </p:cNvPr>
          <p:cNvCxnSpPr>
            <a:cxnSpLocks/>
            <a:stCxn id="52" idx="2"/>
            <a:endCxn id="51" idx="0"/>
          </p:cNvCxnSpPr>
          <p:nvPr/>
        </p:nvCxnSpPr>
        <p:spPr>
          <a:xfrm rot="5400000">
            <a:off x="6971920" y="4377573"/>
            <a:ext cx="590867" cy="5"/>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E82DE9E8-BA57-0D42-ADCE-0FD1551CFBAD}"/>
              </a:ext>
            </a:extLst>
          </p:cNvPr>
          <p:cNvCxnSpPr>
            <a:cxnSpLocks/>
          </p:cNvCxnSpPr>
          <p:nvPr/>
        </p:nvCxnSpPr>
        <p:spPr>
          <a:xfrm>
            <a:off x="7245560" y="2172443"/>
            <a:ext cx="0" cy="110314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EEAF6B1B-9425-254F-924E-B360D0267CA6}"/>
              </a:ext>
            </a:extLst>
          </p:cNvPr>
          <p:cNvCxnSpPr>
            <a:cxnSpLocks/>
          </p:cNvCxnSpPr>
          <p:nvPr/>
        </p:nvCxnSpPr>
        <p:spPr>
          <a:xfrm flipV="1">
            <a:off x="5817316" y="3785812"/>
            <a:ext cx="848380" cy="3176"/>
          </a:xfrm>
          <a:prstGeom prst="bentConnector3">
            <a:avLst>
              <a:gd name="adj1" fmla="val 50000"/>
            </a:avLst>
          </a:prstGeom>
          <a:ln w="38100">
            <a:solidFill>
              <a:schemeClr val="tx1">
                <a:lumMod val="50000"/>
              </a:schemeClr>
            </a:solidFill>
            <a:tailEnd type="triangle"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111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4AE95-F1C0-3341-9E0F-D02D2638D5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AB44D6-4AF6-394D-81F4-EFF16E4FF2F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9B06CCB-BAF6-BC4A-8501-75769562EF6A}"/>
              </a:ext>
            </a:extLst>
          </p:cNvPr>
          <p:cNvSpPr>
            <a:spLocks noGrp="1"/>
          </p:cNvSpPr>
          <p:nvPr>
            <p:ph type="sldNum" sz="quarter" idx="10"/>
          </p:nvPr>
        </p:nvSpPr>
        <p:spPr/>
        <p:txBody>
          <a:bodyPr/>
          <a:lstStyle/>
          <a:p>
            <a:pPr>
              <a:defRPr/>
            </a:pPr>
            <a:fld id="{0121240C-47AF-2F4D-83B3-CC3EDF50F794}" type="slidenum">
              <a:rPr lang="en-US" smtClean="0"/>
              <a:pPr>
                <a:defRPr/>
              </a:pPr>
              <a:t>49</a:t>
            </a:fld>
            <a:endParaRPr lang="en-US" dirty="0"/>
          </a:p>
        </p:txBody>
      </p:sp>
      <p:sp>
        <p:nvSpPr>
          <p:cNvPr id="5" name="Google Shape;1037;p96">
            <a:extLst>
              <a:ext uri="{FF2B5EF4-FFF2-40B4-BE49-F238E27FC236}">
                <a16:creationId xmlns:a16="http://schemas.microsoft.com/office/drawing/2014/main" id="{1844F55E-4DD4-CE49-93AA-0D71E24F8ED4}"/>
              </a:ext>
            </a:extLst>
          </p:cNvPr>
          <p:cNvSpPr txBox="1"/>
          <p:nvPr/>
        </p:nvSpPr>
        <p:spPr>
          <a:xfrm>
            <a:off x="4597299" y="1920915"/>
            <a:ext cx="4083442" cy="3016170"/>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t" anchorCtr="0">
            <a:spAutoFit/>
          </a:bodyPr>
          <a:lstStyle/>
          <a:p>
            <a:pPr>
              <a:spcBef>
                <a:spcPts val="0"/>
              </a:spcBef>
              <a:spcAft>
                <a:spcPts val="0"/>
              </a:spcAft>
            </a:pPr>
            <a:r>
              <a:rPr lang="en" dirty="0">
                <a:latin typeface="Consolas"/>
                <a:ea typeface="Consolas"/>
                <a:cs typeface="Consolas"/>
                <a:sym typeface="Consolas"/>
              </a:rPr>
              <a:t>“definition: </a:t>
            </a:r>
            <a:r>
              <a:rPr lang="en" dirty="0">
                <a:solidFill>
                  <a:srgbClr val="9900FF"/>
                </a:solidFill>
                <a:latin typeface="Consolas"/>
                <a:ea typeface="Consolas"/>
                <a:cs typeface="Consolas"/>
                <a:sym typeface="Consolas"/>
              </a:rPr>
              <a:t>${def} </a:t>
            </a:r>
          </a:p>
          <a:p>
            <a:pPr>
              <a:spcBef>
                <a:spcPts val="0"/>
              </a:spcBef>
              <a:spcAft>
                <a:spcPts val="0"/>
              </a:spcAft>
            </a:pPr>
            <a:r>
              <a:rPr lang="en-US" dirty="0">
                <a:latin typeface="Consolas"/>
                <a:ea typeface="Consolas"/>
                <a:cs typeface="Consolas"/>
                <a:sym typeface="Consolas"/>
              </a:rPr>
              <a:t> things to avoid</a:t>
            </a:r>
            <a:r>
              <a:rPr lang="en" dirty="0">
                <a:latin typeface="Consolas"/>
                <a:ea typeface="Consolas"/>
                <a:cs typeface="Consolas"/>
                <a:sym typeface="Consolas"/>
              </a:rPr>
              <a:t>: </a:t>
            </a:r>
            <a:r>
              <a:rPr lang="en" dirty="0">
                <a:solidFill>
                  <a:srgbClr val="9900FF"/>
                </a:solidFill>
                <a:latin typeface="Consolas"/>
                <a:ea typeface="Consolas"/>
                <a:cs typeface="Consolas"/>
                <a:sym typeface="Consolas"/>
              </a:rPr>
              <a:t>${avoid} </a:t>
            </a:r>
          </a:p>
          <a:p>
            <a:pPr>
              <a:spcBef>
                <a:spcPts val="0"/>
              </a:spcBef>
              <a:spcAft>
                <a:spcPts val="0"/>
              </a:spcAft>
            </a:pPr>
            <a:r>
              <a:rPr lang="en-US" dirty="0">
                <a:latin typeface="Consolas"/>
                <a:ea typeface="Consolas"/>
                <a:cs typeface="Consolas"/>
                <a:sym typeface="Consolas"/>
              </a:rPr>
              <a:t> emphasis/caution</a:t>
            </a:r>
            <a:r>
              <a:rPr lang="en" dirty="0">
                <a:latin typeface="Consolas"/>
                <a:ea typeface="Consolas"/>
                <a:cs typeface="Consolas"/>
                <a:sym typeface="Consolas"/>
              </a:rPr>
              <a:t>: </a:t>
            </a:r>
            <a:r>
              <a:rPr lang="en" dirty="0">
                <a:solidFill>
                  <a:srgbClr val="9900FF"/>
                </a:solidFill>
                <a:latin typeface="Consolas"/>
                <a:ea typeface="Consolas"/>
                <a:cs typeface="Consolas"/>
                <a:sym typeface="Consolas"/>
              </a:rPr>
              <a:t>${emphasis} </a:t>
            </a:r>
            <a:endParaRPr lang="en" dirty="0">
              <a:latin typeface="Consolas"/>
              <a:ea typeface="Consolas"/>
              <a:cs typeface="Consolas"/>
              <a:sym typeface="Consolas"/>
            </a:endParaRPr>
          </a:p>
          <a:p>
            <a:pPr>
              <a:spcBef>
                <a:spcPts val="0"/>
              </a:spcBef>
              <a:spcAft>
                <a:spcPts val="0"/>
              </a:spcAft>
            </a:pPr>
            <a:r>
              <a:rPr lang="en-US" dirty="0">
                <a:latin typeface="Consolas"/>
                <a:ea typeface="Consolas"/>
                <a:cs typeface="Consolas"/>
                <a:sym typeface="Consolas"/>
              </a:rPr>
              <a:t> Positive example1</a:t>
            </a:r>
            <a:r>
              <a:rPr lang="en" dirty="0">
                <a:latin typeface="Consolas"/>
                <a:ea typeface="Consolas"/>
                <a:cs typeface="Consolas"/>
                <a:sym typeface="Consolas"/>
              </a:rPr>
              <a:t>:</a:t>
            </a:r>
          </a:p>
          <a:p>
            <a:pPr>
              <a:spcBef>
                <a:spcPts val="0"/>
              </a:spcBef>
              <a:spcAft>
                <a:spcPts val="0"/>
              </a:spcAft>
            </a:pPr>
            <a:r>
              <a:rPr lang="en" dirty="0">
                <a:latin typeface="Consolas"/>
                <a:ea typeface="Consolas"/>
                <a:cs typeface="Consolas"/>
                <a:sym typeface="Consolas"/>
              </a:rPr>
              <a:t>   input: </a:t>
            </a:r>
            <a:r>
              <a:rPr lang="en" dirty="0">
                <a:solidFill>
                  <a:srgbClr val="9900FF"/>
                </a:solidFill>
                <a:latin typeface="Consolas"/>
                <a:ea typeface="Consolas"/>
                <a:cs typeface="Consolas"/>
                <a:sym typeface="Consolas"/>
              </a:rPr>
              <a:t>${</a:t>
            </a:r>
            <a:r>
              <a:rPr lang="en" dirty="0" err="1">
                <a:solidFill>
                  <a:srgbClr val="9900FF"/>
                </a:solidFill>
                <a:latin typeface="Consolas"/>
                <a:ea typeface="Consolas"/>
                <a:cs typeface="Consolas"/>
                <a:sym typeface="Consolas"/>
              </a:rPr>
              <a:t>ex_in</a:t>
            </a:r>
            <a:r>
              <a:rPr lang="en" dirty="0">
                <a:solidFill>
                  <a:srgbClr val="9900FF"/>
                </a:solidFill>
                <a:latin typeface="Consolas"/>
                <a:ea typeface="Consolas"/>
                <a:cs typeface="Consolas"/>
                <a:sym typeface="Consolas"/>
              </a:rPr>
              <a:t>}</a:t>
            </a:r>
            <a:r>
              <a:rPr lang="en" dirty="0">
                <a:latin typeface="Consolas"/>
                <a:ea typeface="Consolas"/>
                <a:cs typeface="Consolas"/>
                <a:sym typeface="Consolas"/>
              </a:rPr>
              <a:t>, </a:t>
            </a:r>
          </a:p>
          <a:p>
            <a:pPr>
              <a:spcBef>
                <a:spcPts val="0"/>
              </a:spcBef>
              <a:spcAft>
                <a:spcPts val="0"/>
              </a:spcAft>
            </a:pPr>
            <a:r>
              <a:rPr lang="en" dirty="0">
                <a:latin typeface="Consolas"/>
                <a:ea typeface="Consolas"/>
                <a:cs typeface="Consolas"/>
                <a:sym typeface="Consolas"/>
              </a:rPr>
              <a:t>   output: </a:t>
            </a:r>
            <a:r>
              <a:rPr lang="en" dirty="0">
                <a:solidFill>
                  <a:srgbClr val="9900FF"/>
                </a:solidFill>
                <a:latin typeface="Consolas"/>
                <a:ea typeface="Consolas"/>
                <a:cs typeface="Consolas"/>
                <a:sym typeface="Consolas"/>
              </a:rPr>
              <a:t>${</a:t>
            </a:r>
            <a:r>
              <a:rPr lang="en" dirty="0" err="1">
                <a:solidFill>
                  <a:srgbClr val="9900FF"/>
                </a:solidFill>
                <a:latin typeface="Consolas"/>
                <a:ea typeface="Consolas"/>
                <a:cs typeface="Consolas"/>
                <a:sym typeface="Consolas"/>
              </a:rPr>
              <a:t>ex_out</a:t>
            </a:r>
            <a:r>
              <a:rPr lang="en" dirty="0">
                <a:solidFill>
                  <a:srgbClr val="9900FF"/>
                </a:solidFill>
                <a:latin typeface="Consolas"/>
                <a:ea typeface="Consolas"/>
                <a:cs typeface="Consolas"/>
                <a:sym typeface="Consolas"/>
              </a:rPr>
              <a:t>}</a:t>
            </a:r>
            <a:r>
              <a:rPr lang="en" dirty="0">
                <a:latin typeface="Consolas"/>
                <a:ea typeface="Consolas"/>
                <a:cs typeface="Consolas"/>
                <a:sym typeface="Consolas"/>
              </a:rPr>
              <a:t>, </a:t>
            </a:r>
          </a:p>
          <a:p>
            <a:pPr>
              <a:spcBef>
                <a:spcPts val="0"/>
              </a:spcBef>
              <a:spcAft>
                <a:spcPts val="0"/>
              </a:spcAft>
            </a:pPr>
            <a:r>
              <a:rPr lang="en" dirty="0">
                <a:latin typeface="Consolas"/>
                <a:ea typeface="Consolas"/>
                <a:cs typeface="Consolas"/>
                <a:sym typeface="Consolas"/>
              </a:rPr>
              <a:t>   reason: </a:t>
            </a:r>
            <a:r>
              <a:rPr lang="en" dirty="0">
                <a:solidFill>
                  <a:srgbClr val="9900FF"/>
                </a:solidFill>
                <a:latin typeface="Consolas"/>
                <a:ea typeface="Consolas"/>
                <a:cs typeface="Consolas"/>
                <a:sym typeface="Consolas"/>
              </a:rPr>
              <a:t>${</a:t>
            </a:r>
            <a:r>
              <a:rPr lang="en" dirty="0" err="1">
                <a:solidFill>
                  <a:srgbClr val="9900FF"/>
                </a:solidFill>
                <a:latin typeface="Consolas"/>
                <a:ea typeface="Consolas"/>
                <a:cs typeface="Consolas"/>
                <a:sym typeface="Consolas"/>
              </a:rPr>
              <a:t>ex_reas</a:t>
            </a:r>
            <a:r>
              <a:rPr lang="en" dirty="0">
                <a:solidFill>
                  <a:srgbClr val="9900FF"/>
                </a:solidFill>
                <a:latin typeface="Consolas"/>
                <a:ea typeface="Consolas"/>
                <a:cs typeface="Consolas"/>
                <a:sym typeface="Consolas"/>
              </a:rPr>
              <a:t>}</a:t>
            </a:r>
            <a:endParaRPr lang="en" dirty="0">
              <a:latin typeface="Consolas"/>
              <a:ea typeface="Consolas"/>
              <a:cs typeface="Consolas"/>
              <a:sym typeface="Consolas"/>
            </a:endParaRPr>
          </a:p>
          <a:p>
            <a:pPr>
              <a:spcBef>
                <a:spcPts val="0"/>
              </a:spcBef>
              <a:spcAft>
                <a:spcPts val="0"/>
              </a:spcAft>
            </a:pPr>
            <a:r>
              <a:rPr lang="en" dirty="0">
                <a:latin typeface="Consolas"/>
                <a:ea typeface="Consolas"/>
                <a:cs typeface="Consolas"/>
                <a:sym typeface="Consolas"/>
              </a:rPr>
              <a:t> prompt:</a:t>
            </a:r>
            <a:r>
              <a:rPr lang="en" dirty="0">
                <a:solidFill>
                  <a:srgbClr val="9900FF"/>
                </a:solidFill>
                <a:latin typeface="Consolas"/>
                <a:ea typeface="Consolas"/>
                <a:cs typeface="Consolas"/>
                <a:sym typeface="Consolas"/>
              </a:rPr>
              <a:t>${prompt}</a:t>
            </a:r>
            <a:r>
              <a:rPr lang="en" dirty="0">
                <a:latin typeface="Consolas"/>
                <a:ea typeface="Consolas"/>
                <a:cs typeface="Consolas"/>
                <a:sym typeface="Consolas"/>
              </a:rPr>
              <a:t> </a:t>
            </a:r>
          </a:p>
          <a:p>
            <a:pPr>
              <a:spcBef>
                <a:spcPts val="0"/>
              </a:spcBef>
              <a:spcAft>
                <a:spcPts val="0"/>
              </a:spcAft>
            </a:pPr>
            <a:r>
              <a:rPr lang="en" dirty="0">
                <a:latin typeface="Consolas"/>
                <a:ea typeface="Consolas"/>
                <a:cs typeface="Consolas"/>
                <a:sym typeface="Consolas"/>
              </a:rPr>
              <a:t> input: </a:t>
            </a:r>
            <a:r>
              <a:rPr lang="en" dirty="0">
                <a:solidFill>
                  <a:srgbClr val="9900FF"/>
                </a:solidFill>
                <a:latin typeface="Consolas"/>
                <a:ea typeface="Consolas"/>
                <a:cs typeface="Consolas"/>
                <a:sym typeface="Consolas"/>
              </a:rPr>
              <a:t>${input}</a:t>
            </a:r>
            <a:r>
              <a:rPr lang="en" dirty="0">
                <a:latin typeface="Consolas"/>
                <a:ea typeface="Consolas"/>
                <a:cs typeface="Consolas"/>
                <a:sym typeface="Consolas"/>
              </a:rPr>
              <a:t> </a:t>
            </a:r>
          </a:p>
          <a:p>
            <a:pPr>
              <a:spcBef>
                <a:spcPts val="0"/>
              </a:spcBef>
              <a:spcAft>
                <a:spcPts val="0"/>
              </a:spcAft>
            </a:pPr>
            <a:r>
              <a:rPr lang="en" dirty="0">
                <a:latin typeface="Consolas"/>
                <a:ea typeface="Consolas"/>
                <a:cs typeface="Consolas"/>
                <a:sym typeface="Consolas"/>
              </a:rPr>
              <a:t> output:”</a:t>
            </a:r>
            <a:endParaRPr dirty="0">
              <a:latin typeface="Consolas"/>
              <a:ea typeface="Consolas"/>
              <a:cs typeface="Consolas"/>
              <a:sym typeface="Consolas"/>
            </a:endParaRPr>
          </a:p>
        </p:txBody>
      </p:sp>
    </p:spTree>
    <p:extLst>
      <p:ext uri="{BB962C8B-B14F-4D97-AF65-F5344CB8AC3E}">
        <p14:creationId xmlns:p14="http://schemas.microsoft.com/office/powerpoint/2010/main" val="282548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C47D838-FA31-2F4F-BA91-BB72D3A9E798}"/>
              </a:ext>
            </a:extLst>
          </p:cNvPr>
          <p:cNvSpPr/>
          <p:nvPr/>
        </p:nvSpPr>
        <p:spPr>
          <a:xfrm>
            <a:off x="2023695" y="2454812"/>
            <a:ext cx="7877951" cy="3874628"/>
          </a:xfrm>
          <a:prstGeom prst="ellipse">
            <a:avLst/>
          </a:prstGeom>
          <a:solidFill>
            <a:schemeClr val="bg1">
              <a:alpha val="4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2A4A93-514E-CE4D-A3D2-0641CD91D8DE}"/>
              </a:ext>
            </a:extLst>
          </p:cNvPr>
          <p:cNvSpPr>
            <a:spLocks noGrp="1"/>
          </p:cNvSpPr>
          <p:nvPr>
            <p:ph type="title"/>
          </p:nvPr>
        </p:nvSpPr>
        <p:spPr/>
        <p:txBody>
          <a:bodyPr/>
          <a:lstStyle/>
          <a:p>
            <a:r>
              <a:rPr lang="en-US" dirty="0"/>
              <a:t>Limits of Our Progress</a:t>
            </a:r>
          </a:p>
        </p:txBody>
      </p:sp>
      <p:sp>
        <p:nvSpPr>
          <p:cNvPr id="3" name="Content Placeholder 2">
            <a:extLst>
              <a:ext uri="{FF2B5EF4-FFF2-40B4-BE49-F238E27FC236}">
                <a16:creationId xmlns:a16="http://schemas.microsoft.com/office/drawing/2014/main" id="{92B2EC28-932F-0A48-BC55-C0B42EBB5F3A}"/>
              </a:ext>
            </a:extLst>
          </p:cNvPr>
          <p:cNvSpPr>
            <a:spLocks noGrp="1"/>
          </p:cNvSpPr>
          <p:nvPr>
            <p:ph idx="1"/>
          </p:nvPr>
        </p:nvSpPr>
        <p:spPr/>
        <p:txBody>
          <a:bodyPr/>
          <a:lstStyle/>
          <a:p>
            <a:r>
              <a:rPr lang="en-US" dirty="0"/>
              <a:t>Successes in NLP are focused on niche domains</a:t>
            </a:r>
          </a:p>
        </p:txBody>
      </p:sp>
      <p:sp>
        <p:nvSpPr>
          <p:cNvPr id="4" name="Slide Number Placeholder 3">
            <a:extLst>
              <a:ext uri="{FF2B5EF4-FFF2-40B4-BE49-F238E27FC236}">
                <a16:creationId xmlns:a16="http://schemas.microsoft.com/office/drawing/2014/main" id="{B4EF0DE4-419C-A344-9886-B771B4C04E75}"/>
              </a:ext>
            </a:extLst>
          </p:cNvPr>
          <p:cNvSpPr>
            <a:spLocks noGrp="1"/>
          </p:cNvSpPr>
          <p:nvPr>
            <p:ph type="sldNum" sz="quarter" idx="10"/>
          </p:nvPr>
        </p:nvSpPr>
        <p:spPr/>
        <p:txBody>
          <a:bodyPr/>
          <a:lstStyle/>
          <a:p>
            <a:pPr>
              <a:defRPr/>
            </a:pPr>
            <a:fld id="{0121240C-47AF-2F4D-83B3-CC3EDF50F794}" type="slidenum">
              <a:rPr lang="en-US" smtClean="0"/>
              <a:pPr>
                <a:defRPr/>
              </a:pPr>
              <a:t>5</a:t>
            </a:fld>
            <a:endParaRPr lang="en-US" dirty="0"/>
          </a:p>
        </p:txBody>
      </p:sp>
      <p:grpSp>
        <p:nvGrpSpPr>
          <p:cNvPr id="20" name="Group 19">
            <a:extLst>
              <a:ext uri="{FF2B5EF4-FFF2-40B4-BE49-F238E27FC236}">
                <a16:creationId xmlns:a16="http://schemas.microsoft.com/office/drawing/2014/main" id="{1D3E7EC9-7E44-5143-BA83-CCEE2A555079}"/>
              </a:ext>
            </a:extLst>
          </p:cNvPr>
          <p:cNvGrpSpPr/>
          <p:nvPr/>
        </p:nvGrpSpPr>
        <p:grpSpPr>
          <a:xfrm>
            <a:off x="7233016" y="3796457"/>
            <a:ext cx="2170271" cy="1404090"/>
            <a:chOff x="7183778" y="3683913"/>
            <a:chExt cx="2170271" cy="1404090"/>
          </a:xfrm>
        </p:grpSpPr>
        <p:sp>
          <p:nvSpPr>
            <p:cNvPr id="8" name="Oval 7">
              <a:extLst>
                <a:ext uri="{FF2B5EF4-FFF2-40B4-BE49-F238E27FC236}">
                  <a16:creationId xmlns:a16="http://schemas.microsoft.com/office/drawing/2014/main" id="{E59DD53A-B426-AC40-A36E-4120C1B9B3CC}"/>
                </a:ext>
              </a:extLst>
            </p:cNvPr>
            <p:cNvSpPr/>
            <p:nvPr/>
          </p:nvSpPr>
          <p:spPr>
            <a:xfrm>
              <a:off x="7183778" y="3683913"/>
              <a:ext cx="2170271" cy="1404090"/>
            </a:xfrm>
            <a:prstGeom prst="ellipse">
              <a:avLst/>
            </a:prstGeom>
            <a:solidFill>
              <a:srgbClr val="00B050">
                <a:alpha val="36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008478F-27D8-F74D-8B1A-74CF4CD10412}"/>
                </a:ext>
              </a:extLst>
            </p:cNvPr>
            <p:cNvSpPr txBox="1"/>
            <p:nvPr/>
          </p:nvSpPr>
          <p:spPr>
            <a:xfrm>
              <a:off x="7238083" y="3920518"/>
              <a:ext cx="2061662" cy="572733"/>
            </a:xfrm>
            <a:prstGeom prst="rect">
              <a:avLst/>
            </a:prstGeom>
            <a:noFill/>
          </p:spPr>
          <p:txBody>
            <a:bodyPr wrap="square" rtlCol="0">
              <a:spAutoFit/>
            </a:bodyPr>
            <a:lstStyle/>
            <a:p>
              <a:pPr algn="ctr"/>
              <a:r>
                <a:rPr lang="en-US" sz="2000" b="1" dirty="0" err="1"/>
                <a:t>NarrativeQA</a:t>
              </a:r>
              <a:endParaRPr lang="en-US" sz="2000" b="1" dirty="0"/>
            </a:p>
            <a:p>
              <a:pPr algn="ctr"/>
              <a:r>
                <a:rPr lang="en-US" dirty="0"/>
                <a:t>Narrative understanding</a:t>
              </a:r>
            </a:p>
          </p:txBody>
        </p:sp>
      </p:grpSp>
      <p:grpSp>
        <p:nvGrpSpPr>
          <p:cNvPr id="19" name="Group 18">
            <a:extLst>
              <a:ext uri="{FF2B5EF4-FFF2-40B4-BE49-F238E27FC236}">
                <a16:creationId xmlns:a16="http://schemas.microsoft.com/office/drawing/2014/main" id="{057A9094-491C-724A-823A-431540E0F40B}"/>
              </a:ext>
            </a:extLst>
          </p:cNvPr>
          <p:cNvGrpSpPr/>
          <p:nvPr/>
        </p:nvGrpSpPr>
        <p:grpSpPr>
          <a:xfrm>
            <a:off x="4866708" y="3025557"/>
            <a:ext cx="2141545" cy="1408058"/>
            <a:chOff x="4817470" y="2913013"/>
            <a:chExt cx="2141545" cy="1408058"/>
          </a:xfrm>
        </p:grpSpPr>
        <p:sp>
          <p:nvSpPr>
            <p:cNvPr id="6" name="Oval 5">
              <a:extLst>
                <a:ext uri="{FF2B5EF4-FFF2-40B4-BE49-F238E27FC236}">
                  <a16:creationId xmlns:a16="http://schemas.microsoft.com/office/drawing/2014/main" id="{004EF460-0916-834A-9F22-9D494EB39F6F}"/>
                </a:ext>
              </a:extLst>
            </p:cNvPr>
            <p:cNvSpPr/>
            <p:nvPr/>
          </p:nvSpPr>
          <p:spPr>
            <a:xfrm>
              <a:off x="4817470" y="2913013"/>
              <a:ext cx="2141545" cy="1408058"/>
            </a:xfrm>
            <a:prstGeom prst="ellipse">
              <a:avLst/>
            </a:prstGeom>
            <a:solidFill>
              <a:srgbClr val="FF0000">
                <a:alpha val="20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0CAAAE5-8D8A-BF48-B4AA-4D2BD85B88FD}"/>
                </a:ext>
              </a:extLst>
            </p:cNvPr>
            <p:cNvSpPr txBox="1"/>
            <p:nvPr/>
          </p:nvSpPr>
          <p:spPr>
            <a:xfrm>
              <a:off x="4895230" y="3257732"/>
              <a:ext cx="1959899" cy="437946"/>
            </a:xfrm>
            <a:prstGeom prst="rect">
              <a:avLst/>
            </a:prstGeom>
            <a:noFill/>
          </p:spPr>
          <p:txBody>
            <a:bodyPr wrap="square" rtlCol="0">
              <a:spAutoFit/>
            </a:bodyPr>
            <a:lstStyle/>
            <a:p>
              <a:pPr algn="ctr"/>
              <a:r>
                <a:rPr lang="en-US" sz="2000" b="1" dirty="0" err="1"/>
                <a:t>HotpotQA</a:t>
              </a:r>
              <a:endParaRPr lang="en-US" sz="1600" b="1" dirty="0"/>
            </a:p>
            <a:p>
              <a:pPr algn="ctr"/>
              <a:r>
                <a:rPr lang="en-US" sz="1600" dirty="0"/>
                <a:t>Multi-hop reasoning</a:t>
              </a:r>
            </a:p>
          </p:txBody>
        </p:sp>
      </p:grpSp>
      <p:grpSp>
        <p:nvGrpSpPr>
          <p:cNvPr id="18" name="Group 17">
            <a:extLst>
              <a:ext uri="{FF2B5EF4-FFF2-40B4-BE49-F238E27FC236}">
                <a16:creationId xmlns:a16="http://schemas.microsoft.com/office/drawing/2014/main" id="{7809EC7C-DC2E-884A-962F-F9F88EEE875C}"/>
              </a:ext>
            </a:extLst>
          </p:cNvPr>
          <p:cNvGrpSpPr/>
          <p:nvPr/>
        </p:nvGrpSpPr>
        <p:grpSpPr>
          <a:xfrm>
            <a:off x="2544912" y="3687453"/>
            <a:ext cx="2144183" cy="1428779"/>
            <a:chOff x="2495674" y="3574909"/>
            <a:chExt cx="2144183" cy="1428779"/>
          </a:xfrm>
        </p:grpSpPr>
        <p:sp>
          <p:nvSpPr>
            <p:cNvPr id="5" name="Oval 4">
              <a:extLst>
                <a:ext uri="{FF2B5EF4-FFF2-40B4-BE49-F238E27FC236}">
                  <a16:creationId xmlns:a16="http://schemas.microsoft.com/office/drawing/2014/main" id="{53921619-1257-7841-BBA8-78712462B99D}"/>
                </a:ext>
              </a:extLst>
            </p:cNvPr>
            <p:cNvSpPr/>
            <p:nvPr/>
          </p:nvSpPr>
          <p:spPr>
            <a:xfrm>
              <a:off x="2498312" y="3574909"/>
              <a:ext cx="2141545" cy="1428779"/>
            </a:xfrm>
            <a:prstGeom prst="ellipse">
              <a:avLst/>
            </a:prstGeom>
            <a:solidFill>
              <a:schemeClr val="tx2">
                <a:lumMod val="20000"/>
                <a:lumOff val="80000"/>
                <a:alpha val="4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69CF4FE-6835-9942-A27D-C6FD30FD4826}"/>
                </a:ext>
              </a:extLst>
            </p:cNvPr>
            <p:cNvSpPr txBox="1"/>
            <p:nvPr/>
          </p:nvSpPr>
          <p:spPr>
            <a:xfrm>
              <a:off x="2495674" y="3872688"/>
              <a:ext cx="2141545" cy="923330"/>
            </a:xfrm>
            <a:prstGeom prst="rect">
              <a:avLst/>
            </a:prstGeom>
            <a:noFill/>
          </p:spPr>
          <p:txBody>
            <a:bodyPr wrap="square" rtlCol="0">
              <a:spAutoFit/>
            </a:bodyPr>
            <a:lstStyle/>
            <a:p>
              <a:pPr algn="ctr"/>
              <a:r>
                <a:rPr lang="en-US" b="1" dirty="0" err="1"/>
                <a:t>SQuAD</a:t>
              </a:r>
              <a:endParaRPr lang="en-US" b="1" dirty="0"/>
            </a:p>
            <a:p>
              <a:pPr algn="ctr"/>
              <a:r>
                <a:rPr lang="en-US" dirty="0"/>
                <a:t>Predicate/argument structure</a:t>
              </a:r>
            </a:p>
          </p:txBody>
        </p:sp>
      </p:grpSp>
      <p:grpSp>
        <p:nvGrpSpPr>
          <p:cNvPr id="21" name="Group 20">
            <a:extLst>
              <a:ext uri="{FF2B5EF4-FFF2-40B4-BE49-F238E27FC236}">
                <a16:creationId xmlns:a16="http://schemas.microsoft.com/office/drawing/2014/main" id="{25BBA5EE-5931-7D42-9D99-04920F6FCCFC}"/>
              </a:ext>
            </a:extLst>
          </p:cNvPr>
          <p:cNvGrpSpPr/>
          <p:nvPr/>
        </p:nvGrpSpPr>
        <p:grpSpPr>
          <a:xfrm>
            <a:off x="4884366" y="4705708"/>
            <a:ext cx="2183227" cy="1404090"/>
            <a:chOff x="4835128" y="4593164"/>
            <a:chExt cx="2183227" cy="1404090"/>
          </a:xfrm>
        </p:grpSpPr>
        <p:sp>
          <p:nvSpPr>
            <p:cNvPr id="10" name="Oval 9">
              <a:extLst>
                <a:ext uri="{FF2B5EF4-FFF2-40B4-BE49-F238E27FC236}">
                  <a16:creationId xmlns:a16="http://schemas.microsoft.com/office/drawing/2014/main" id="{23C12A80-F695-3A4C-AE1B-8C0AF2548070}"/>
                </a:ext>
              </a:extLst>
            </p:cNvPr>
            <p:cNvSpPr/>
            <p:nvPr/>
          </p:nvSpPr>
          <p:spPr>
            <a:xfrm>
              <a:off x="4851154" y="4593164"/>
              <a:ext cx="2141545" cy="1404090"/>
            </a:xfrm>
            <a:prstGeom prst="ellipse">
              <a:avLst/>
            </a:prstGeom>
            <a:solidFill>
              <a:schemeClr val="accent4">
                <a:alpha val="38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D9418C1-75BC-B64F-88A7-C68A34F64BB4}"/>
                </a:ext>
              </a:extLst>
            </p:cNvPr>
            <p:cNvSpPr/>
            <p:nvPr/>
          </p:nvSpPr>
          <p:spPr>
            <a:xfrm>
              <a:off x="4835128" y="4875854"/>
              <a:ext cx="2183227" cy="406456"/>
            </a:xfrm>
            <a:prstGeom prst="rect">
              <a:avLst/>
            </a:prstGeom>
          </p:spPr>
          <p:txBody>
            <a:bodyPr wrap="square">
              <a:spAutoFit/>
            </a:bodyPr>
            <a:lstStyle/>
            <a:p>
              <a:pPr algn="ctr"/>
              <a:r>
                <a:rPr lang="en-US" sz="2000" b="1" dirty="0"/>
                <a:t>DROP </a:t>
              </a:r>
            </a:p>
            <a:p>
              <a:pPr algn="ctr"/>
              <a:r>
                <a:rPr lang="en-US" dirty="0"/>
                <a:t>Arithmetic reasoning</a:t>
              </a:r>
            </a:p>
          </p:txBody>
        </p:sp>
      </p:grpSp>
      <p:sp>
        <p:nvSpPr>
          <p:cNvPr id="23" name="Curved Down Arrow 22">
            <a:extLst>
              <a:ext uri="{FF2B5EF4-FFF2-40B4-BE49-F238E27FC236}">
                <a16:creationId xmlns:a16="http://schemas.microsoft.com/office/drawing/2014/main" id="{9D998DB2-CE5F-0840-9568-3FBBE360E291}"/>
              </a:ext>
            </a:extLst>
          </p:cNvPr>
          <p:cNvSpPr/>
          <p:nvPr/>
        </p:nvSpPr>
        <p:spPr>
          <a:xfrm rot="20046819">
            <a:off x="3759358" y="2953561"/>
            <a:ext cx="1619794" cy="697497"/>
          </a:xfrm>
          <a:prstGeom prst="curvedDownArrow">
            <a:avLst>
              <a:gd name="adj1" fmla="val 10966"/>
              <a:gd name="adj2" fmla="val 46368"/>
              <a:gd name="adj3" fmla="val 336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C74B059F-17DB-364F-A740-73849E5C339A}"/>
              </a:ext>
            </a:extLst>
          </p:cNvPr>
          <p:cNvSpPr txBox="1"/>
          <p:nvPr/>
        </p:nvSpPr>
        <p:spPr>
          <a:xfrm>
            <a:off x="3887923" y="2506843"/>
            <a:ext cx="4065632" cy="369332"/>
          </a:xfrm>
          <a:prstGeom prst="rect">
            <a:avLst/>
          </a:prstGeom>
          <a:noFill/>
        </p:spPr>
        <p:txBody>
          <a:bodyPr wrap="square" rtlCol="0">
            <a:spAutoFit/>
          </a:bodyPr>
          <a:lstStyle/>
          <a:p>
            <a:pPr algn="ctr"/>
            <a:r>
              <a:rPr lang="en-US" b="1" dirty="0">
                <a:solidFill>
                  <a:srgbClr val="0051CA"/>
                </a:solidFill>
              </a:rPr>
              <a:t>language understanding tasks</a:t>
            </a:r>
          </a:p>
        </p:txBody>
      </p:sp>
      <p:sp>
        <p:nvSpPr>
          <p:cNvPr id="25" name="Rectangle 24">
            <a:extLst>
              <a:ext uri="{FF2B5EF4-FFF2-40B4-BE49-F238E27FC236}">
                <a16:creationId xmlns:a16="http://schemas.microsoft.com/office/drawing/2014/main" id="{F1834474-B076-B548-AC71-C5C21AEFF64F}"/>
              </a:ext>
            </a:extLst>
          </p:cNvPr>
          <p:cNvSpPr/>
          <p:nvPr/>
        </p:nvSpPr>
        <p:spPr>
          <a:xfrm>
            <a:off x="4129462" y="3057384"/>
            <a:ext cx="543739" cy="523220"/>
          </a:xfrm>
          <a:prstGeom prst="rect">
            <a:avLst/>
          </a:prstGeom>
        </p:spPr>
        <p:txBody>
          <a:bodyPr wrap="none">
            <a:spAutoFit/>
          </a:bodyPr>
          <a:lstStyle/>
          <a:p>
            <a:pPr algn="ctr"/>
            <a:r>
              <a:rPr lang="en-US" sz="2800" dirty="0"/>
              <a:t>🤮</a:t>
            </a:r>
            <a:endParaRPr lang="en-US" dirty="0"/>
          </a:p>
        </p:txBody>
      </p:sp>
    </p:spTree>
    <p:extLst>
      <p:ext uri="{BB962C8B-B14F-4D97-AF65-F5344CB8AC3E}">
        <p14:creationId xmlns:p14="http://schemas.microsoft.com/office/powerpoint/2010/main" val="404725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Experiment: Evaluating GPT3</a:t>
            </a:r>
          </a:p>
        </p:txBody>
      </p:sp>
      <p:sp>
        <p:nvSpPr>
          <p:cNvPr id="2" name="Content Placeholder 1">
            <a:extLst>
              <a:ext uri="{FF2B5EF4-FFF2-40B4-BE49-F238E27FC236}">
                <a16:creationId xmlns:a16="http://schemas.microsoft.com/office/drawing/2014/main" id="{3895A3B9-85EA-C445-A4C9-D791F1FCD156}"/>
              </a:ext>
            </a:extLst>
          </p:cNvPr>
          <p:cNvSpPr>
            <a:spLocks noGrp="1"/>
          </p:cNvSpPr>
          <p:nvPr>
            <p:ph idx="1"/>
          </p:nvPr>
        </p:nvSpPr>
        <p:spPr>
          <a:xfrm>
            <a:off x="838200" y="1825625"/>
            <a:ext cx="4380849" cy="4351338"/>
          </a:xfrm>
        </p:spPr>
        <p:txBody>
          <a:bodyPr/>
          <a:lstStyle/>
          <a:p>
            <a:r>
              <a:rPr lang="en-US" sz="2400" dirty="0"/>
              <a:t>Does GPT3 understand task instructions? </a:t>
            </a:r>
            <a:br>
              <a:rPr lang="en-US" sz="2400" dirty="0"/>
            </a:br>
            <a:br>
              <a:rPr lang="en-US" sz="2400" dirty="0"/>
            </a:br>
            <a:endParaRPr lang="en-US" sz="2400" dirty="0"/>
          </a:p>
          <a:p>
            <a:r>
              <a:rPr lang="en-US" sz="2400" dirty="0"/>
              <a:t>Instructions </a:t>
            </a:r>
            <a:r>
              <a:rPr lang="en-US" sz="2400" b="1" dirty="0"/>
              <a:t>improve</a:t>
            </a:r>
            <a:r>
              <a:rPr lang="en-US" sz="2400" dirty="0"/>
              <a:t> GPT3's performance! 🎉  </a:t>
            </a:r>
          </a:p>
          <a:p>
            <a:pPr marL="0" indent="0">
              <a:buNone/>
            </a:pPr>
            <a:endParaRPr lang="en-US" sz="2400" dirty="0"/>
          </a:p>
          <a:p>
            <a:r>
              <a:rPr lang="en-US" sz="2400" dirty="0"/>
              <a:t>A wide margin to be solved 🤔 </a:t>
            </a:r>
          </a:p>
          <a:p>
            <a:pPr lvl="1"/>
            <a:r>
              <a:rPr lang="en-US" sz="2000" dirty="0"/>
              <a:t>A task-specific BART scores ~70%</a:t>
            </a:r>
          </a:p>
          <a:p>
            <a:pPr marL="0" indent="0">
              <a:buNone/>
            </a:pPr>
            <a:endParaRPr lang="en-US" sz="2400" dirty="0"/>
          </a:p>
          <a:p>
            <a:pPr indent="0">
              <a:buNone/>
            </a:pPr>
            <a:endParaRPr lang="en-US" sz="2400" dirty="0"/>
          </a:p>
          <a:p>
            <a:pPr marL="0" indent="0">
              <a:buNone/>
            </a:pPr>
            <a:endParaRPr lang="en-US" sz="2400" dirty="0"/>
          </a:p>
          <a:p>
            <a:endParaRPr lang="en-US" sz="2400" dirty="0"/>
          </a:p>
        </p:txBody>
      </p:sp>
      <p:sp>
        <p:nvSpPr>
          <p:cNvPr id="17" name="Slide Number Placeholder 16">
            <a:extLst>
              <a:ext uri="{FF2B5EF4-FFF2-40B4-BE49-F238E27FC236}">
                <a16:creationId xmlns:a16="http://schemas.microsoft.com/office/drawing/2014/main" id="{AD735698-923B-DF47-B2E9-B5E38CD148F2}"/>
              </a:ext>
            </a:extLst>
          </p:cNvPr>
          <p:cNvSpPr>
            <a:spLocks noGrp="1"/>
          </p:cNvSpPr>
          <p:nvPr>
            <p:ph type="sldNum" sz="quarter" idx="10"/>
          </p:nvPr>
        </p:nvSpPr>
        <p:spPr/>
        <p:txBody>
          <a:bodyPr/>
          <a:lstStyle/>
          <a:p>
            <a:pPr>
              <a:defRPr/>
            </a:pPr>
            <a:fld id="{0121240C-47AF-2F4D-83B3-CC3EDF50F794}" type="slidenum">
              <a:rPr lang="en-US" smtClean="0"/>
              <a:pPr>
                <a:defRPr/>
              </a:pPr>
              <a:t>50</a:t>
            </a:fld>
            <a:endParaRPr lang="en-US" dirty="0"/>
          </a:p>
        </p:txBody>
      </p:sp>
      <p:grpSp>
        <p:nvGrpSpPr>
          <p:cNvPr id="14" name="Group 13">
            <a:extLst>
              <a:ext uri="{FF2B5EF4-FFF2-40B4-BE49-F238E27FC236}">
                <a16:creationId xmlns:a16="http://schemas.microsoft.com/office/drawing/2014/main" id="{C7EBA375-83C0-D940-A419-4FBDC2E42826}"/>
              </a:ext>
            </a:extLst>
          </p:cNvPr>
          <p:cNvGrpSpPr/>
          <p:nvPr/>
        </p:nvGrpSpPr>
        <p:grpSpPr>
          <a:xfrm>
            <a:off x="5429050" y="2535810"/>
            <a:ext cx="2186819" cy="2670202"/>
            <a:chOff x="5429050" y="2535810"/>
            <a:chExt cx="2186819" cy="2670202"/>
          </a:xfrm>
        </p:grpSpPr>
        <p:sp>
          <p:nvSpPr>
            <p:cNvPr id="39" name="Rectangle 38">
              <a:extLst>
                <a:ext uri="{FF2B5EF4-FFF2-40B4-BE49-F238E27FC236}">
                  <a16:creationId xmlns:a16="http://schemas.microsoft.com/office/drawing/2014/main" id="{10ED7A32-B4C4-0246-9D34-50ADC54882CA}"/>
                </a:ext>
              </a:extLst>
            </p:cNvPr>
            <p:cNvSpPr/>
            <p:nvPr/>
          </p:nvSpPr>
          <p:spPr>
            <a:xfrm>
              <a:off x="5429052" y="2767189"/>
              <a:ext cx="899605" cy="369332"/>
            </a:xfrm>
            <a:prstGeom prst="rect">
              <a:avLst/>
            </a:prstGeom>
          </p:spPr>
          <p:txBody>
            <a:bodyPr wrap="none">
              <a:spAutoFit/>
            </a:bodyPr>
            <a:lstStyle/>
            <a:p>
              <a:r>
                <a:rPr lang="en-US" dirty="0">
                  <a:latin typeface="+mn-lt"/>
                </a:rPr>
                <a:t>prompt</a:t>
              </a:r>
            </a:p>
          </p:txBody>
        </p:sp>
        <p:sp>
          <p:nvSpPr>
            <p:cNvPr id="41" name="Rectangle 40">
              <a:extLst>
                <a:ext uri="{FF2B5EF4-FFF2-40B4-BE49-F238E27FC236}">
                  <a16:creationId xmlns:a16="http://schemas.microsoft.com/office/drawing/2014/main" id="{03B0432A-BAF4-0D4D-8FAB-401C6EAB90E0}"/>
                </a:ext>
              </a:extLst>
            </p:cNvPr>
            <p:cNvSpPr/>
            <p:nvPr/>
          </p:nvSpPr>
          <p:spPr>
            <a:xfrm>
              <a:off x="5429052" y="3345856"/>
              <a:ext cx="2029723" cy="369332"/>
            </a:xfrm>
            <a:prstGeom prst="rect">
              <a:avLst/>
            </a:prstGeom>
          </p:spPr>
          <p:txBody>
            <a:bodyPr wrap="none">
              <a:spAutoFit/>
            </a:bodyPr>
            <a:lstStyle/>
            <a:p>
              <a:r>
                <a:rPr lang="en-US" dirty="0">
                  <a:latin typeface="+mn-lt"/>
                </a:rPr>
                <a:t>prompt + definition</a:t>
              </a:r>
            </a:p>
          </p:txBody>
        </p:sp>
        <p:sp>
          <p:nvSpPr>
            <p:cNvPr id="43" name="Rectangle 42">
              <a:extLst>
                <a:ext uri="{FF2B5EF4-FFF2-40B4-BE49-F238E27FC236}">
                  <a16:creationId xmlns:a16="http://schemas.microsoft.com/office/drawing/2014/main" id="{201FE170-DE36-6B49-8861-9332BF995375}"/>
                </a:ext>
              </a:extLst>
            </p:cNvPr>
            <p:cNvSpPr/>
            <p:nvPr/>
          </p:nvSpPr>
          <p:spPr>
            <a:xfrm>
              <a:off x="5429051" y="3909301"/>
              <a:ext cx="1694695" cy="369332"/>
            </a:xfrm>
            <a:prstGeom prst="rect">
              <a:avLst/>
            </a:prstGeom>
          </p:spPr>
          <p:txBody>
            <a:bodyPr wrap="none">
              <a:spAutoFit/>
            </a:bodyPr>
            <a:lstStyle/>
            <a:p>
              <a:r>
                <a:rPr lang="en-US" dirty="0">
                  <a:latin typeface="+mn-lt"/>
                </a:rPr>
                <a:t>full instructions</a:t>
              </a:r>
            </a:p>
          </p:txBody>
        </p:sp>
        <p:sp>
          <p:nvSpPr>
            <p:cNvPr id="44" name="Rectangle 43">
              <a:extLst>
                <a:ext uri="{FF2B5EF4-FFF2-40B4-BE49-F238E27FC236}">
                  <a16:creationId xmlns:a16="http://schemas.microsoft.com/office/drawing/2014/main" id="{114559CF-C912-9C4D-A221-CB27CF1BBE74}"/>
                </a:ext>
              </a:extLst>
            </p:cNvPr>
            <p:cNvSpPr/>
            <p:nvPr/>
          </p:nvSpPr>
          <p:spPr>
            <a:xfrm>
              <a:off x="5429050" y="4447899"/>
              <a:ext cx="1976823" cy="646331"/>
            </a:xfrm>
            <a:prstGeom prst="rect">
              <a:avLst/>
            </a:prstGeom>
          </p:spPr>
          <p:txBody>
            <a:bodyPr wrap="none">
              <a:spAutoFit/>
            </a:bodyPr>
            <a:lstStyle/>
            <a:p>
              <a:r>
                <a:rPr lang="en-US" dirty="0">
                  <a:latin typeface="+mn-lt"/>
                </a:rPr>
                <a:t>full instructions </a:t>
              </a:r>
            </a:p>
            <a:p>
              <a:r>
                <a:rPr lang="en-US" dirty="0">
                  <a:latin typeface="+mn-lt"/>
                </a:rPr>
                <a:t>           - negative ex.</a:t>
              </a:r>
            </a:p>
          </p:txBody>
        </p:sp>
        <p:cxnSp>
          <p:nvCxnSpPr>
            <p:cNvPr id="45" name="Straight Connector 44">
              <a:extLst>
                <a:ext uri="{FF2B5EF4-FFF2-40B4-BE49-F238E27FC236}">
                  <a16:creationId xmlns:a16="http://schemas.microsoft.com/office/drawing/2014/main" id="{ED6F071A-6441-A647-B381-B7E64D69C95B}"/>
                </a:ext>
              </a:extLst>
            </p:cNvPr>
            <p:cNvCxnSpPr>
              <a:cxnSpLocks/>
            </p:cNvCxnSpPr>
            <p:nvPr/>
          </p:nvCxnSpPr>
          <p:spPr>
            <a:xfrm flipV="1">
              <a:off x="7615869" y="2535810"/>
              <a:ext cx="0" cy="267020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60" name="Rectangle 59">
            <a:extLst>
              <a:ext uri="{FF2B5EF4-FFF2-40B4-BE49-F238E27FC236}">
                <a16:creationId xmlns:a16="http://schemas.microsoft.com/office/drawing/2014/main" id="{10E76E6C-BD6A-CF42-83F0-2944EEC530C3}"/>
              </a:ext>
            </a:extLst>
          </p:cNvPr>
          <p:cNvSpPr/>
          <p:nvPr/>
        </p:nvSpPr>
        <p:spPr>
          <a:xfrm rot="5400000">
            <a:off x="8151105" y="2238976"/>
            <a:ext cx="370395" cy="1426830"/>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Ins="182880" rtlCol="0" anchor="ctr"/>
          <a:lstStyle/>
          <a:p>
            <a:pPr algn="ctr"/>
            <a:r>
              <a:rPr lang="en-US" b="1" dirty="0"/>
              <a:t>30</a:t>
            </a:r>
            <a:endParaRPr lang="en-US" b="1" dirty="0">
              <a:solidFill>
                <a:schemeClr val="bg1"/>
              </a:solidFill>
              <a:latin typeface="Merriweather Sans" panose="02000503060000020004" pitchFamily="2" charset="77"/>
            </a:endParaRPr>
          </a:p>
        </p:txBody>
      </p:sp>
      <p:sp>
        <p:nvSpPr>
          <p:cNvPr id="61" name="Rectangle 60">
            <a:extLst>
              <a:ext uri="{FF2B5EF4-FFF2-40B4-BE49-F238E27FC236}">
                <a16:creationId xmlns:a16="http://schemas.microsoft.com/office/drawing/2014/main" id="{0490403A-D47A-EB43-995D-5F560131C662}"/>
              </a:ext>
            </a:extLst>
          </p:cNvPr>
          <p:cNvSpPr/>
          <p:nvPr/>
        </p:nvSpPr>
        <p:spPr>
          <a:xfrm rot="5400000">
            <a:off x="8277404" y="2723920"/>
            <a:ext cx="369332" cy="1646663"/>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Ins="182880" rtlCol="0" anchor="ctr"/>
          <a:lstStyle/>
          <a:p>
            <a:pPr algn="ctr"/>
            <a:r>
              <a:rPr lang="en-US" b="1" dirty="0"/>
              <a:t>35</a:t>
            </a:r>
            <a:endParaRPr lang="en-US" b="1" dirty="0">
              <a:solidFill>
                <a:schemeClr val="bg1"/>
              </a:solidFill>
              <a:latin typeface="Merriweather Sans" panose="02000503060000020004" pitchFamily="2" charset="77"/>
            </a:endParaRPr>
          </a:p>
        </p:txBody>
      </p:sp>
      <p:sp>
        <p:nvSpPr>
          <p:cNvPr id="69" name="Rectangle 68">
            <a:extLst>
              <a:ext uri="{FF2B5EF4-FFF2-40B4-BE49-F238E27FC236}">
                <a16:creationId xmlns:a16="http://schemas.microsoft.com/office/drawing/2014/main" id="{4457CBC1-D3DB-7D48-866E-A9F0A8920399}"/>
              </a:ext>
            </a:extLst>
          </p:cNvPr>
          <p:cNvSpPr/>
          <p:nvPr/>
        </p:nvSpPr>
        <p:spPr>
          <a:xfrm rot="5400000">
            <a:off x="8084155" y="3499856"/>
            <a:ext cx="369332" cy="1260165"/>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Ins="182880" rtlCol="0" anchor="ctr"/>
          <a:lstStyle/>
          <a:p>
            <a:pPr algn="ctr"/>
            <a:r>
              <a:rPr lang="en-US" b="1" dirty="0"/>
              <a:t>24</a:t>
            </a:r>
            <a:endParaRPr lang="en-US" b="1" dirty="0">
              <a:solidFill>
                <a:schemeClr val="bg1"/>
              </a:solidFill>
              <a:latin typeface="Merriweather Sans" panose="02000503060000020004" pitchFamily="2" charset="77"/>
            </a:endParaRPr>
          </a:p>
        </p:txBody>
      </p:sp>
      <p:sp>
        <p:nvSpPr>
          <p:cNvPr id="71" name="Rectangle 70">
            <a:extLst>
              <a:ext uri="{FF2B5EF4-FFF2-40B4-BE49-F238E27FC236}">
                <a16:creationId xmlns:a16="http://schemas.microsoft.com/office/drawing/2014/main" id="{9465AF6C-1503-2543-A623-50E51B641BBA}"/>
              </a:ext>
            </a:extLst>
          </p:cNvPr>
          <p:cNvSpPr/>
          <p:nvPr/>
        </p:nvSpPr>
        <p:spPr>
          <a:xfrm rot="5400000">
            <a:off x="8451799" y="3755586"/>
            <a:ext cx="369332" cy="199545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Ins="182880" rtlCol="0" anchor="ctr"/>
          <a:lstStyle/>
          <a:p>
            <a:pPr algn="ctr"/>
            <a:r>
              <a:rPr lang="en-US" b="1" dirty="0"/>
              <a:t>44</a:t>
            </a:r>
            <a:endParaRPr lang="en-US" b="1" dirty="0">
              <a:solidFill>
                <a:schemeClr val="bg1"/>
              </a:solidFill>
              <a:latin typeface="Merriweather Sans" panose="02000503060000020004" pitchFamily="2" charset="77"/>
            </a:endParaRPr>
          </a:p>
        </p:txBody>
      </p:sp>
      <p:grpSp>
        <p:nvGrpSpPr>
          <p:cNvPr id="15" name="Group 14">
            <a:extLst>
              <a:ext uri="{FF2B5EF4-FFF2-40B4-BE49-F238E27FC236}">
                <a16:creationId xmlns:a16="http://schemas.microsoft.com/office/drawing/2014/main" id="{AE9D9A18-AD62-3446-9C3E-FC96BF05242E}"/>
              </a:ext>
            </a:extLst>
          </p:cNvPr>
          <p:cNvGrpSpPr/>
          <p:nvPr/>
        </p:nvGrpSpPr>
        <p:grpSpPr>
          <a:xfrm>
            <a:off x="10452177" y="2522460"/>
            <a:ext cx="1102738" cy="3102730"/>
            <a:chOff x="10452177" y="2522460"/>
            <a:chExt cx="1102738" cy="3102730"/>
          </a:xfrm>
        </p:grpSpPr>
        <p:cxnSp>
          <p:nvCxnSpPr>
            <p:cNvPr id="21" name="Google Shape;1065;p99">
              <a:extLst>
                <a:ext uri="{FF2B5EF4-FFF2-40B4-BE49-F238E27FC236}">
                  <a16:creationId xmlns:a16="http://schemas.microsoft.com/office/drawing/2014/main" id="{5C0F2022-329A-BA4E-A35E-B97E9D7EABB4}"/>
                </a:ext>
              </a:extLst>
            </p:cNvPr>
            <p:cNvCxnSpPr>
              <a:cxnSpLocks/>
              <a:stCxn id="6" idx="0"/>
            </p:cNvCxnSpPr>
            <p:nvPr/>
          </p:nvCxnSpPr>
          <p:spPr>
            <a:xfrm flipV="1">
              <a:off x="11003546" y="2522460"/>
              <a:ext cx="18854" cy="2579510"/>
            </a:xfrm>
            <a:prstGeom prst="straightConnector1">
              <a:avLst/>
            </a:prstGeom>
            <a:noFill/>
            <a:ln w="28575" cap="flat" cmpd="sng">
              <a:solidFill>
                <a:srgbClr val="FF0000"/>
              </a:solidFill>
              <a:prstDash val="dash"/>
              <a:round/>
              <a:headEnd type="none" w="med" len="med"/>
              <a:tailEnd type="none" w="med" len="med"/>
            </a:ln>
          </p:spPr>
        </p:cxnSp>
        <p:sp>
          <p:nvSpPr>
            <p:cNvPr id="6" name="Rectangle 5">
              <a:extLst>
                <a:ext uri="{FF2B5EF4-FFF2-40B4-BE49-F238E27FC236}">
                  <a16:creationId xmlns:a16="http://schemas.microsoft.com/office/drawing/2014/main" id="{3BAC1035-E0F0-1E4E-92EC-2825CB47B210}"/>
                </a:ext>
              </a:extLst>
            </p:cNvPr>
            <p:cNvSpPr/>
            <p:nvPr/>
          </p:nvSpPr>
          <p:spPr>
            <a:xfrm>
              <a:off x="10452177" y="5101970"/>
              <a:ext cx="1102738" cy="523220"/>
            </a:xfrm>
            <a:prstGeom prst="rect">
              <a:avLst/>
            </a:prstGeom>
          </p:spPr>
          <p:txBody>
            <a:bodyPr wrap="none">
              <a:spAutoFit/>
            </a:bodyPr>
            <a:lstStyle/>
            <a:p>
              <a:pPr algn="ctr"/>
              <a:r>
                <a:rPr lang="en-US" sz="1400" i="1" dirty="0">
                  <a:solidFill>
                    <a:srgbClr val="C00000"/>
                  </a:solidFill>
                </a:rPr>
                <a:t>task-specific </a:t>
              </a:r>
            </a:p>
            <a:p>
              <a:pPr algn="ctr"/>
              <a:r>
                <a:rPr lang="en-US" sz="1400" i="1" dirty="0">
                  <a:solidFill>
                    <a:srgbClr val="C00000"/>
                  </a:solidFill>
                </a:rPr>
                <a:t>models</a:t>
              </a:r>
            </a:p>
          </p:txBody>
        </p:sp>
      </p:grpSp>
      <p:grpSp>
        <p:nvGrpSpPr>
          <p:cNvPr id="13" name="Group 12">
            <a:extLst>
              <a:ext uri="{FF2B5EF4-FFF2-40B4-BE49-F238E27FC236}">
                <a16:creationId xmlns:a16="http://schemas.microsoft.com/office/drawing/2014/main" id="{01A0D32F-10EF-9548-B65D-D349AC261C7B}"/>
              </a:ext>
            </a:extLst>
          </p:cNvPr>
          <p:cNvGrpSpPr/>
          <p:nvPr/>
        </p:nvGrpSpPr>
        <p:grpSpPr>
          <a:xfrm>
            <a:off x="7503994" y="1948066"/>
            <a:ext cx="4166385" cy="602675"/>
            <a:chOff x="7503994" y="1948066"/>
            <a:chExt cx="4166385" cy="602675"/>
          </a:xfrm>
        </p:grpSpPr>
        <p:sp>
          <p:nvSpPr>
            <p:cNvPr id="12" name="TextBox 11">
              <a:extLst>
                <a:ext uri="{FF2B5EF4-FFF2-40B4-BE49-F238E27FC236}">
                  <a16:creationId xmlns:a16="http://schemas.microsoft.com/office/drawing/2014/main" id="{45D0358D-3E08-A840-B972-F7254ABB27E2}"/>
                </a:ext>
              </a:extLst>
            </p:cNvPr>
            <p:cNvSpPr txBox="1"/>
            <p:nvPr/>
          </p:nvSpPr>
          <p:spPr>
            <a:xfrm>
              <a:off x="7503994" y="2179838"/>
              <a:ext cx="4166385" cy="369332"/>
            </a:xfrm>
            <a:prstGeom prst="rect">
              <a:avLst/>
            </a:prstGeom>
            <a:noFill/>
          </p:spPr>
          <p:txBody>
            <a:bodyPr wrap="square" rtlCol="0" anchor="ctr" anchorCtr="0">
              <a:spAutoFit/>
            </a:bodyPr>
            <a:lstStyle/>
            <a:p>
              <a:r>
                <a:rPr lang="en-US" dirty="0">
                  <a:latin typeface="+mn-lt"/>
                </a:rPr>
                <a:t>0	20	40	60	70</a:t>
              </a:r>
            </a:p>
          </p:txBody>
        </p:sp>
        <p:sp>
          <p:nvSpPr>
            <p:cNvPr id="20" name="Rectangle 19">
              <a:extLst>
                <a:ext uri="{FF2B5EF4-FFF2-40B4-BE49-F238E27FC236}">
                  <a16:creationId xmlns:a16="http://schemas.microsoft.com/office/drawing/2014/main" id="{F2F9F012-319B-4444-B8BC-E1A2D0EA3374}"/>
                </a:ext>
              </a:extLst>
            </p:cNvPr>
            <p:cNvSpPr/>
            <p:nvPr/>
          </p:nvSpPr>
          <p:spPr>
            <a:xfrm>
              <a:off x="8353726" y="1948066"/>
              <a:ext cx="1951175" cy="307777"/>
            </a:xfrm>
            <a:prstGeom prst="rect">
              <a:avLst/>
            </a:prstGeom>
          </p:spPr>
          <p:txBody>
            <a:bodyPr wrap="none">
              <a:spAutoFit/>
            </a:bodyPr>
            <a:lstStyle/>
            <a:p>
              <a:r>
                <a:rPr lang="en-US" sz="1400" dirty="0"/>
                <a:t>output quality (ROUGE)</a:t>
              </a:r>
            </a:p>
          </p:txBody>
        </p:sp>
        <p:cxnSp>
          <p:nvCxnSpPr>
            <p:cNvPr id="29" name="Straight Connector 28">
              <a:extLst>
                <a:ext uri="{FF2B5EF4-FFF2-40B4-BE49-F238E27FC236}">
                  <a16:creationId xmlns:a16="http://schemas.microsoft.com/office/drawing/2014/main" id="{32027556-BA01-6845-8872-9885C9BD9857}"/>
                </a:ext>
              </a:extLst>
            </p:cNvPr>
            <p:cNvCxnSpPr>
              <a:cxnSpLocks/>
            </p:cNvCxnSpPr>
            <p:nvPr/>
          </p:nvCxnSpPr>
          <p:spPr>
            <a:xfrm flipH="1" flipV="1">
              <a:off x="7562457" y="2550740"/>
              <a:ext cx="4070214" cy="1"/>
            </a:xfrm>
            <a:prstGeom prst="line">
              <a:avLst/>
            </a:prstGeom>
            <a:ln w="3810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380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left)">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wipe(left)">
                                      <p:cBhvr>
                                        <p:cTn id="37" dur="5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500"/>
                                        <p:tgtEl>
                                          <p:spTgt spid="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3" end="3"/>
                                            </p:txEl>
                                          </p:spTgt>
                                        </p:tgtEl>
                                        <p:attrNameLst>
                                          <p:attrName>style.visibility</p:attrName>
                                        </p:attrNameLst>
                                      </p:cBhvr>
                                      <p:to>
                                        <p:strVal val="visible"/>
                                      </p:to>
                                    </p:set>
                                    <p:animEffect transition="in" filter="fade">
                                      <p:cBhvr>
                                        <p:cTn id="52" dur="500"/>
                                        <p:tgtEl>
                                          <p:spTgt spid="2">
                                            <p:txEl>
                                              <p:pRg st="3" end="3"/>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2">
                                            <p:txEl>
                                              <p:pRg st="4" end="4"/>
                                            </p:txEl>
                                          </p:spTgt>
                                        </p:tgtEl>
                                        <p:attrNameLst>
                                          <p:attrName>style.visibility</p:attrName>
                                        </p:attrNameLst>
                                      </p:cBhvr>
                                      <p:to>
                                        <p:strVal val="visible"/>
                                      </p:to>
                                    </p:set>
                                    <p:animEffect transition="in" filter="fade">
                                      <p:cBhvr>
                                        <p:cTn id="5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9" grpId="0" animBg="1"/>
      <p:bldP spid="7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34F404C0-DCA0-2443-8B7D-C833F1A5DD90}"/>
              </a:ext>
            </a:extLst>
          </p:cNvPr>
          <p:cNvSpPr/>
          <p:nvPr/>
        </p:nvSpPr>
        <p:spPr>
          <a:xfrm rot="5400000">
            <a:off x="8046511" y="2622471"/>
            <a:ext cx="369332" cy="905151"/>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13</a:t>
            </a:r>
          </a:p>
        </p:txBody>
      </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 Generalization over a Random Split</a:t>
            </a:r>
          </a:p>
        </p:txBody>
      </p:sp>
      <p:sp>
        <p:nvSpPr>
          <p:cNvPr id="2" name="Content Placeholder 1">
            <a:extLst>
              <a:ext uri="{FF2B5EF4-FFF2-40B4-BE49-F238E27FC236}">
                <a16:creationId xmlns:a16="http://schemas.microsoft.com/office/drawing/2014/main" id="{3895A3B9-85EA-C445-A4C9-D791F1FCD156}"/>
              </a:ext>
            </a:extLst>
          </p:cNvPr>
          <p:cNvSpPr>
            <a:spLocks noGrp="1"/>
          </p:cNvSpPr>
          <p:nvPr>
            <p:ph idx="1"/>
          </p:nvPr>
        </p:nvSpPr>
        <p:spPr>
          <a:xfrm>
            <a:off x="838200" y="1825625"/>
            <a:ext cx="7768472" cy="4351338"/>
          </a:xfrm>
        </p:spPr>
        <p:txBody>
          <a:bodyPr/>
          <a:lstStyle/>
          <a:p>
            <a:r>
              <a:rPr lang="en-US" sz="2400" dirty="0"/>
              <a:t>Can models learn to act </a:t>
            </a:r>
            <a:r>
              <a:rPr lang="en-US" sz="2400" dirty="0" err="1"/>
              <a:t>w.r.p</a:t>
            </a:r>
            <a:r>
              <a:rPr lang="en-US" sz="2400" dirty="0"/>
              <a:t>. instructions?  </a:t>
            </a:r>
          </a:p>
          <a:p>
            <a:pPr lvl="1"/>
            <a:r>
              <a:rPr lang="en-US" sz="2000" dirty="0"/>
              <a:t>BART (base) </a:t>
            </a:r>
            <a:r>
              <a:rPr lang="en-US" sz="2000" dirty="0">
                <a:solidFill>
                  <a:schemeClr val="bg1">
                    <a:lumMod val="50000"/>
                  </a:schemeClr>
                </a:solidFill>
                <a:latin typeface="Lato"/>
                <a:ea typeface="Lato"/>
                <a:cs typeface="Lato"/>
                <a:sym typeface="Lato"/>
              </a:rPr>
              <a:t>[Lewis et al. 2019]</a:t>
            </a:r>
            <a:endParaRPr lang="en-US" sz="2000" dirty="0"/>
          </a:p>
          <a:p>
            <a:endParaRPr lang="en-US" sz="2400" dirty="0"/>
          </a:p>
          <a:p>
            <a:r>
              <a:rPr lang="en-US" sz="2400" dirty="0"/>
              <a:t>Randomly split the tasks </a:t>
            </a:r>
          </a:p>
          <a:p>
            <a:pPr lvl="1"/>
            <a:r>
              <a:rPr lang="en-US" sz="2000" dirty="0"/>
              <a:t>12 </a:t>
            </a:r>
            <a:r>
              <a:rPr lang="en-US" sz="2000" b="1" dirty="0"/>
              <a:t>evaluation</a:t>
            </a:r>
            <a:r>
              <a:rPr lang="en-US" sz="2000" dirty="0"/>
              <a:t> tasks </a:t>
            </a:r>
          </a:p>
          <a:p>
            <a:pPr lvl="1"/>
            <a:r>
              <a:rPr lang="en-US" sz="2000" dirty="0"/>
              <a:t>49 </a:t>
            </a:r>
            <a:r>
              <a:rPr lang="en-US" sz="2000" b="1" dirty="0"/>
              <a:t>supervision</a:t>
            </a:r>
            <a:r>
              <a:rPr lang="en-US" sz="2000" dirty="0"/>
              <a:t> tasks </a:t>
            </a:r>
            <a:endParaRPr lang="en-US" sz="2400" dirty="0"/>
          </a:p>
          <a:p>
            <a:pPr marL="0" indent="0">
              <a:buNone/>
            </a:pPr>
            <a:endParaRPr lang="en-US" sz="2400" dirty="0"/>
          </a:p>
          <a:p>
            <a:r>
              <a:rPr lang="en-US" sz="2400" dirty="0"/>
              <a:t>Small models, too, generalize</a:t>
            </a:r>
            <a:br>
              <a:rPr lang="en-US" sz="2400" dirty="0"/>
            </a:br>
            <a:r>
              <a:rPr lang="en-US" sz="2400" dirty="0"/>
              <a:t>to </a:t>
            </a:r>
            <a:r>
              <a:rPr lang="en-US" sz="2400" b="1" dirty="0"/>
              <a:t>unseen</a:t>
            </a:r>
            <a:r>
              <a:rPr lang="en-US" sz="2400" dirty="0"/>
              <a:t> tasks! 🥳</a:t>
            </a:r>
          </a:p>
          <a:p>
            <a:endParaRPr lang="en-US" sz="2400" dirty="0"/>
          </a:p>
          <a:p>
            <a:r>
              <a:rPr lang="en-US" sz="2400" dirty="0"/>
              <a:t>Do models cheat because of train/eval overlap? </a:t>
            </a:r>
          </a:p>
          <a:p>
            <a:pPr marL="0" indent="0">
              <a:buNone/>
            </a:pPr>
            <a:endParaRPr lang="en-US" sz="2400" dirty="0"/>
          </a:p>
          <a:p>
            <a:endParaRPr lang="en-US" sz="2400" dirty="0"/>
          </a:p>
        </p:txBody>
      </p:sp>
      <p:sp>
        <p:nvSpPr>
          <p:cNvPr id="17" name="Slide Number Placeholder 16">
            <a:extLst>
              <a:ext uri="{FF2B5EF4-FFF2-40B4-BE49-F238E27FC236}">
                <a16:creationId xmlns:a16="http://schemas.microsoft.com/office/drawing/2014/main" id="{AD735698-923B-DF47-B2E9-B5E38CD148F2}"/>
              </a:ext>
            </a:extLst>
          </p:cNvPr>
          <p:cNvSpPr>
            <a:spLocks noGrp="1"/>
          </p:cNvSpPr>
          <p:nvPr>
            <p:ph type="sldNum" sz="quarter" idx="10"/>
          </p:nvPr>
        </p:nvSpPr>
        <p:spPr/>
        <p:txBody>
          <a:bodyPr/>
          <a:lstStyle/>
          <a:p>
            <a:pPr>
              <a:defRPr/>
            </a:pPr>
            <a:fld id="{0121240C-47AF-2F4D-83B3-CC3EDF50F794}" type="slidenum">
              <a:rPr lang="en-US" smtClean="0"/>
              <a:pPr>
                <a:defRPr/>
              </a:pPr>
              <a:t>51</a:t>
            </a:fld>
            <a:endParaRPr lang="en-US" dirty="0"/>
          </a:p>
        </p:txBody>
      </p:sp>
      <p:sp>
        <p:nvSpPr>
          <p:cNvPr id="60" name="Rectangle 59">
            <a:extLst>
              <a:ext uri="{FF2B5EF4-FFF2-40B4-BE49-F238E27FC236}">
                <a16:creationId xmlns:a16="http://schemas.microsoft.com/office/drawing/2014/main" id="{10E76E6C-BD6A-CF42-83F0-2944EEC530C3}"/>
              </a:ext>
            </a:extLst>
          </p:cNvPr>
          <p:cNvSpPr/>
          <p:nvPr/>
        </p:nvSpPr>
        <p:spPr>
          <a:xfrm rot="5400000">
            <a:off x="8329941" y="2899128"/>
            <a:ext cx="370395" cy="1482842"/>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20</a:t>
            </a:r>
          </a:p>
        </p:txBody>
      </p:sp>
      <p:sp>
        <p:nvSpPr>
          <p:cNvPr id="61" name="Rectangle 60">
            <a:extLst>
              <a:ext uri="{FF2B5EF4-FFF2-40B4-BE49-F238E27FC236}">
                <a16:creationId xmlns:a16="http://schemas.microsoft.com/office/drawing/2014/main" id="{0490403A-D47A-EB43-995D-5F560131C662}"/>
              </a:ext>
            </a:extLst>
          </p:cNvPr>
          <p:cNvSpPr/>
          <p:nvPr/>
        </p:nvSpPr>
        <p:spPr>
          <a:xfrm rot="5400000">
            <a:off x="8663625" y="3176687"/>
            <a:ext cx="369332" cy="211744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30</a:t>
            </a:r>
          </a:p>
        </p:txBody>
      </p:sp>
      <p:sp>
        <p:nvSpPr>
          <p:cNvPr id="69" name="Rectangle 68">
            <a:extLst>
              <a:ext uri="{FF2B5EF4-FFF2-40B4-BE49-F238E27FC236}">
                <a16:creationId xmlns:a16="http://schemas.microsoft.com/office/drawing/2014/main" id="{4457CBC1-D3DB-7D48-866E-A9F0A8920399}"/>
              </a:ext>
            </a:extLst>
          </p:cNvPr>
          <p:cNvSpPr/>
          <p:nvPr/>
        </p:nvSpPr>
        <p:spPr>
          <a:xfrm rot="5400000">
            <a:off x="8739039" y="3683959"/>
            <a:ext cx="369332" cy="226827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32</a:t>
            </a:r>
          </a:p>
        </p:txBody>
      </p:sp>
      <p:sp>
        <p:nvSpPr>
          <p:cNvPr id="71" name="Rectangle 70">
            <a:extLst>
              <a:ext uri="{FF2B5EF4-FFF2-40B4-BE49-F238E27FC236}">
                <a16:creationId xmlns:a16="http://schemas.microsoft.com/office/drawing/2014/main" id="{9465AF6C-1503-2543-A623-50E51B641BBA}"/>
              </a:ext>
            </a:extLst>
          </p:cNvPr>
          <p:cNvSpPr/>
          <p:nvPr/>
        </p:nvSpPr>
        <p:spPr>
          <a:xfrm rot="5400000">
            <a:off x="8880447" y="4165926"/>
            <a:ext cx="369332" cy="2551095"/>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35</a:t>
            </a:r>
          </a:p>
        </p:txBody>
      </p:sp>
      <p:grpSp>
        <p:nvGrpSpPr>
          <p:cNvPr id="7" name="Group 6">
            <a:extLst>
              <a:ext uri="{FF2B5EF4-FFF2-40B4-BE49-F238E27FC236}">
                <a16:creationId xmlns:a16="http://schemas.microsoft.com/office/drawing/2014/main" id="{2806D302-2516-2B40-A3AA-C3CD78D77C1D}"/>
              </a:ext>
            </a:extLst>
          </p:cNvPr>
          <p:cNvGrpSpPr/>
          <p:nvPr/>
        </p:nvGrpSpPr>
        <p:grpSpPr>
          <a:xfrm>
            <a:off x="5579879" y="2117749"/>
            <a:ext cx="5548710" cy="3682152"/>
            <a:chOff x="5579879" y="2117749"/>
            <a:chExt cx="5548710" cy="3682152"/>
          </a:xfrm>
        </p:grpSpPr>
        <p:sp>
          <p:nvSpPr>
            <p:cNvPr id="12" name="TextBox 11">
              <a:extLst>
                <a:ext uri="{FF2B5EF4-FFF2-40B4-BE49-F238E27FC236}">
                  <a16:creationId xmlns:a16="http://schemas.microsoft.com/office/drawing/2014/main" id="{45D0358D-3E08-A840-B972-F7254ABB27E2}"/>
                </a:ext>
              </a:extLst>
            </p:cNvPr>
            <p:cNvSpPr txBox="1"/>
            <p:nvPr/>
          </p:nvSpPr>
          <p:spPr>
            <a:xfrm>
              <a:off x="7654824" y="2349521"/>
              <a:ext cx="3308546" cy="369332"/>
            </a:xfrm>
            <a:prstGeom prst="rect">
              <a:avLst/>
            </a:prstGeom>
            <a:noFill/>
          </p:spPr>
          <p:txBody>
            <a:bodyPr wrap="square" rtlCol="0" anchor="ctr" anchorCtr="0">
              <a:spAutoFit/>
            </a:bodyPr>
            <a:lstStyle/>
            <a:p>
              <a:r>
                <a:rPr lang="en-US" dirty="0">
                  <a:latin typeface="+mn-lt"/>
                </a:rPr>
                <a:t>0             10           20          30          40</a:t>
              </a:r>
            </a:p>
          </p:txBody>
        </p:sp>
        <p:sp>
          <p:nvSpPr>
            <p:cNvPr id="38" name="Rectangle 37">
              <a:extLst>
                <a:ext uri="{FF2B5EF4-FFF2-40B4-BE49-F238E27FC236}">
                  <a16:creationId xmlns:a16="http://schemas.microsoft.com/office/drawing/2014/main" id="{FD1B8278-B02F-134D-B97D-7B4A2BC6DD12}"/>
                </a:ext>
              </a:extLst>
            </p:cNvPr>
            <p:cNvSpPr/>
            <p:nvPr/>
          </p:nvSpPr>
          <p:spPr>
            <a:xfrm>
              <a:off x="5598735" y="2829546"/>
              <a:ext cx="1593706" cy="369332"/>
            </a:xfrm>
            <a:prstGeom prst="rect">
              <a:avLst/>
            </a:prstGeom>
          </p:spPr>
          <p:txBody>
            <a:bodyPr wrap="none">
              <a:spAutoFit/>
            </a:bodyPr>
            <a:lstStyle/>
            <a:p>
              <a:r>
                <a:rPr lang="en-US" dirty="0">
                  <a:latin typeface="+mn-lt"/>
                </a:rPr>
                <a:t>no instructions</a:t>
              </a:r>
            </a:p>
          </p:txBody>
        </p:sp>
        <p:sp>
          <p:nvSpPr>
            <p:cNvPr id="39" name="Rectangle 38">
              <a:extLst>
                <a:ext uri="{FF2B5EF4-FFF2-40B4-BE49-F238E27FC236}">
                  <a16:creationId xmlns:a16="http://schemas.microsoft.com/office/drawing/2014/main" id="{10ED7A32-B4C4-0246-9D34-50ADC54882CA}"/>
                </a:ext>
              </a:extLst>
            </p:cNvPr>
            <p:cNvSpPr/>
            <p:nvPr/>
          </p:nvSpPr>
          <p:spPr>
            <a:xfrm>
              <a:off x="5579881" y="3455348"/>
              <a:ext cx="899605" cy="369332"/>
            </a:xfrm>
            <a:prstGeom prst="rect">
              <a:avLst/>
            </a:prstGeom>
          </p:spPr>
          <p:txBody>
            <a:bodyPr wrap="none">
              <a:spAutoFit/>
            </a:bodyPr>
            <a:lstStyle/>
            <a:p>
              <a:r>
                <a:rPr lang="en-US" dirty="0">
                  <a:latin typeface="+mn-lt"/>
                </a:rPr>
                <a:t>prompt</a:t>
              </a:r>
            </a:p>
          </p:txBody>
        </p:sp>
        <p:sp>
          <p:nvSpPr>
            <p:cNvPr id="41" name="Rectangle 40">
              <a:extLst>
                <a:ext uri="{FF2B5EF4-FFF2-40B4-BE49-F238E27FC236}">
                  <a16:creationId xmlns:a16="http://schemas.microsoft.com/office/drawing/2014/main" id="{03B0432A-BAF4-0D4D-8FAB-401C6EAB90E0}"/>
                </a:ext>
              </a:extLst>
            </p:cNvPr>
            <p:cNvSpPr/>
            <p:nvPr/>
          </p:nvSpPr>
          <p:spPr>
            <a:xfrm>
              <a:off x="5579881" y="4034015"/>
              <a:ext cx="2029723" cy="369332"/>
            </a:xfrm>
            <a:prstGeom prst="rect">
              <a:avLst/>
            </a:prstGeom>
          </p:spPr>
          <p:txBody>
            <a:bodyPr wrap="none">
              <a:spAutoFit/>
            </a:bodyPr>
            <a:lstStyle/>
            <a:p>
              <a:r>
                <a:rPr lang="en-US" dirty="0">
                  <a:latin typeface="+mn-lt"/>
                </a:rPr>
                <a:t>prompt + definition</a:t>
              </a:r>
            </a:p>
          </p:txBody>
        </p:sp>
        <p:sp>
          <p:nvSpPr>
            <p:cNvPr id="43" name="Rectangle 42">
              <a:extLst>
                <a:ext uri="{FF2B5EF4-FFF2-40B4-BE49-F238E27FC236}">
                  <a16:creationId xmlns:a16="http://schemas.microsoft.com/office/drawing/2014/main" id="{201FE170-DE36-6B49-8861-9332BF995375}"/>
                </a:ext>
              </a:extLst>
            </p:cNvPr>
            <p:cNvSpPr/>
            <p:nvPr/>
          </p:nvSpPr>
          <p:spPr>
            <a:xfrm>
              <a:off x="5579880" y="4597460"/>
              <a:ext cx="1694695" cy="369332"/>
            </a:xfrm>
            <a:prstGeom prst="rect">
              <a:avLst/>
            </a:prstGeom>
          </p:spPr>
          <p:txBody>
            <a:bodyPr wrap="none">
              <a:spAutoFit/>
            </a:bodyPr>
            <a:lstStyle/>
            <a:p>
              <a:r>
                <a:rPr lang="en-US" dirty="0">
                  <a:latin typeface="+mn-lt"/>
                </a:rPr>
                <a:t>full instructions</a:t>
              </a:r>
            </a:p>
          </p:txBody>
        </p:sp>
        <p:sp>
          <p:nvSpPr>
            <p:cNvPr id="44" name="Rectangle 43">
              <a:extLst>
                <a:ext uri="{FF2B5EF4-FFF2-40B4-BE49-F238E27FC236}">
                  <a16:creationId xmlns:a16="http://schemas.microsoft.com/office/drawing/2014/main" id="{114559CF-C912-9C4D-A221-CB27CF1BBE74}"/>
                </a:ext>
              </a:extLst>
            </p:cNvPr>
            <p:cNvSpPr/>
            <p:nvPr/>
          </p:nvSpPr>
          <p:spPr>
            <a:xfrm>
              <a:off x="5579879" y="5136058"/>
              <a:ext cx="1976823" cy="646331"/>
            </a:xfrm>
            <a:prstGeom prst="rect">
              <a:avLst/>
            </a:prstGeom>
          </p:spPr>
          <p:txBody>
            <a:bodyPr wrap="none">
              <a:spAutoFit/>
            </a:bodyPr>
            <a:lstStyle/>
            <a:p>
              <a:r>
                <a:rPr lang="en-US" dirty="0">
                  <a:latin typeface="+mn-lt"/>
                </a:rPr>
                <a:t>full instructions </a:t>
              </a:r>
            </a:p>
            <a:p>
              <a:r>
                <a:rPr lang="en-US" dirty="0">
                  <a:latin typeface="+mn-lt"/>
                </a:rPr>
                <a:t>           - negative ex.</a:t>
              </a:r>
            </a:p>
          </p:txBody>
        </p:sp>
        <p:cxnSp>
          <p:nvCxnSpPr>
            <p:cNvPr id="45" name="Straight Connector 44">
              <a:extLst>
                <a:ext uri="{FF2B5EF4-FFF2-40B4-BE49-F238E27FC236}">
                  <a16:creationId xmlns:a16="http://schemas.microsoft.com/office/drawing/2014/main" id="{ED6F071A-6441-A647-B381-B7E64D69C95B}"/>
                </a:ext>
              </a:extLst>
            </p:cNvPr>
            <p:cNvCxnSpPr>
              <a:cxnSpLocks/>
            </p:cNvCxnSpPr>
            <p:nvPr/>
          </p:nvCxnSpPr>
          <p:spPr>
            <a:xfrm flipV="1">
              <a:off x="7766698" y="2718855"/>
              <a:ext cx="0" cy="30810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2F9F012-319B-4444-B8BC-E1A2D0EA3374}"/>
                </a:ext>
              </a:extLst>
            </p:cNvPr>
            <p:cNvSpPr/>
            <p:nvPr/>
          </p:nvSpPr>
          <p:spPr>
            <a:xfrm>
              <a:off x="8231177" y="2117749"/>
              <a:ext cx="1951175" cy="307777"/>
            </a:xfrm>
            <a:prstGeom prst="rect">
              <a:avLst/>
            </a:prstGeom>
          </p:spPr>
          <p:txBody>
            <a:bodyPr wrap="none">
              <a:spAutoFit/>
            </a:bodyPr>
            <a:lstStyle/>
            <a:p>
              <a:r>
                <a:rPr lang="en-US" sz="1400" dirty="0"/>
                <a:t>output quality (ROUGE)</a:t>
              </a:r>
            </a:p>
          </p:txBody>
        </p:sp>
        <p:cxnSp>
          <p:nvCxnSpPr>
            <p:cNvPr id="18" name="Straight Connector 17">
              <a:extLst>
                <a:ext uri="{FF2B5EF4-FFF2-40B4-BE49-F238E27FC236}">
                  <a16:creationId xmlns:a16="http://schemas.microsoft.com/office/drawing/2014/main" id="{B3EC7992-8A5A-E144-8398-E280D4121C5B}"/>
                </a:ext>
              </a:extLst>
            </p:cNvPr>
            <p:cNvCxnSpPr>
              <a:cxnSpLocks/>
            </p:cNvCxnSpPr>
            <p:nvPr/>
          </p:nvCxnSpPr>
          <p:spPr>
            <a:xfrm flipH="1">
              <a:off x="7747844" y="2718855"/>
              <a:ext cx="3380745" cy="18854"/>
            </a:xfrm>
            <a:prstGeom prst="line">
              <a:avLst/>
            </a:prstGeom>
            <a:ln w="3810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039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left)">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left)">
                                      <p:cBhvr>
                                        <p:cTn id="43" dur="50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left)">
                                      <p:cBhvr>
                                        <p:cTn id="48" dur="500"/>
                                        <p:tgtEl>
                                          <p:spTgt spid="6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wipe(left)">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xEl>
                                              <p:pRg st="7" end="7"/>
                                            </p:txEl>
                                          </p:spTgt>
                                        </p:tgtEl>
                                        <p:attrNameLst>
                                          <p:attrName>style.visibility</p:attrName>
                                        </p:attrNameLst>
                                      </p:cBhvr>
                                      <p:to>
                                        <p:strVal val="visible"/>
                                      </p:to>
                                    </p:set>
                                    <p:animEffect transition="in" filter="fade">
                                      <p:cBhvr>
                                        <p:cTn id="58" dur="500"/>
                                        <p:tgtEl>
                                          <p:spTgt spid="2">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fade">
                                      <p:cBhvr>
                                        <p:cTn id="6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0" grpId="0" animBg="1"/>
      <p:bldP spid="61" grpId="0" animBg="1"/>
      <p:bldP spid="69" grpId="0" animBg="1"/>
      <p:bldP spid="7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34F404C0-DCA0-2443-8B7D-C833F1A5DD90}"/>
              </a:ext>
            </a:extLst>
          </p:cNvPr>
          <p:cNvSpPr/>
          <p:nvPr/>
        </p:nvSpPr>
        <p:spPr>
          <a:xfrm rot="5400000">
            <a:off x="3869364" y="2707312"/>
            <a:ext cx="369332" cy="905151"/>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11</a:t>
            </a:r>
          </a:p>
        </p:txBody>
      </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a:xfrm>
            <a:off x="838199" y="290984"/>
            <a:ext cx="11353801" cy="960438"/>
          </a:xfrm>
        </p:spPr>
        <p:txBody>
          <a:bodyPr/>
          <a:lstStyle/>
          <a:p>
            <a:r>
              <a:rPr lang="en-US" dirty="0"/>
              <a:t>Exp: Generalization to Unseen Task Categories</a:t>
            </a:r>
          </a:p>
        </p:txBody>
      </p:sp>
      <p:sp>
        <p:nvSpPr>
          <p:cNvPr id="2" name="Content Placeholder 1">
            <a:extLst>
              <a:ext uri="{FF2B5EF4-FFF2-40B4-BE49-F238E27FC236}">
                <a16:creationId xmlns:a16="http://schemas.microsoft.com/office/drawing/2014/main" id="{3895A3B9-85EA-C445-A4C9-D791F1FCD156}"/>
              </a:ext>
            </a:extLst>
          </p:cNvPr>
          <p:cNvSpPr>
            <a:spLocks noGrp="1"/>
          </p:cNvSpPr>
          <p:nvPr>
            <p:ph idx="1"/>
          </p:nvPr>
        </p:nvSpPr>
        <p:spPr>
          <a:xfrm>
            <a:off x="838199" y="1825625"/>
            <a:ext cx="9936637" cy="735975"/>
          </a:xfrm>
        </p:spPr>
        <p:txBody>
          <a:bodyPr/>
          <a:lstStyle/>
          <a:p>
            <a:r>
              <a:rPr lang="en-US" sz="2400" dirty="0"/>
              <a:t>Evaluate on task of a </a:t>
            </a:r>
            <a:r>
              <a:rPr lang="en-US" sz="2400" u="sng" dirty="0"/>
              <a:t>particular category</a:t>
            </a:r>
            <a:r>
              <a:rPr lang="en-US" sz="2400" dirty="0"/>
              <a:t> and train on </a:t>
            </a:r>
            <a:r>
              <a:rPr lang="en-US" sz="2400" u="sng" dirty="0"/>
              <a:t>the rest</a:t>
            </a:r>
            <a:r>
              <a:rPr lang="en-US" sz="2400" dirty="0"/>
              <a:t>.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a:p>
            <a:r>
              <a:rPr lang="en-US" sz="2400" dirty="0"/>
              <a:t>Instructions improve generalization to tasks of </a:t>
            </a:r>
            <a:r>
              <a:rPr lang="en-US" sz="2400" b="1" dirty="0"/>
              <a:t>unseen</a:t>
            </a:r>
            <a:r>
              <a:rPr lang="en-US" sz="2400" dirty="0"/>
              <a:t> categories! ✨</a:t>
            </a:r>
          </a:p>
          <a:p>
            <a:pPr marL="0" indent="0">
              <a:buNone/>
            </a:pPr>
            <a:endParaRPr lang="en-US" sz="2400" dirty="0"/>
          </a:p>
          <a:p>
            <a:endParaRPr lang="en-US" sz="2400" dirty="0"/>
          </a:p>
        </p:txBody>
      </p:sp>
      <p:sp>
        <p:nvSpPr>
          <p:cNvPr id="17" name="Slide Number Placeholder 16">
            <a:extLst>
              <a:ext uri="{FF2B5EF4-FFF2-40B4-BE49-F238E27FC236}">
                <a16:creationId xmlns:a16="http://schemas.microsoft.com/office/drawing/2014/main" id="{AD735698-923B-DF47-B2E9-B5E38CD148F2}"/>
              </a:ext>
            </a:extLst>
          </p:cNvPr>
          <p:cNvSpPr>
            <a:spLocks noGrp="1"/>
          </p:cNvSpPr>
          <p:nvPr>
            <p:ph type="sldNum" sz="quarter" idx="10"/>
          </p:nvPr>
        </p:nvSpPr>
        <p:spPr/>
        <p:txBody>
          <a:bodyPr/>
          <a:lstStyle/>
          <a:p>
            <a:pPr>
              <a:defRPr/>
            </a:pPr>
            <a:fld id="{0121240C-47AF-2F4D-83B3-CC3EDF50F794}" type="slidenum">
              <a:rPr lang="en-US" smtClean="0"/>
              <a:pPr>
                <a:defRPr/>
              </a:pPr>
              <a:t>52</a:t>
            </a:fld>
            <a:endParaRPr lang="en-US" dirty="0"/>
          </a:p>
        </p:txBody>
      </p:sp>
      <p:sp>
        <p:nvSpPr>
          <p:cNvPr id="12" name="TextBox 11">
            <a:extLst>
              <a:ext uri="{FF2B5EF4-FFF2-40B4-BE49-F238E27FC236}">
                <a16:creationId xmlns:a16="http://schemas.microsoft.com/office/drawing/2014/main" id="{45D0358D-3E08-A840-B972-F7254ABB27E2}"/>
              </a:ext>
            </a:extLst>
          </p:cNvPr>
          <p:cNvSpPr txBox="1"/>
          <p:nvPr/>
        </p:nvSpPr>
        <p:spPr>
          <a:xfrm>
            <a:off x="3477677" y="2509778"/>
            <a:ext cx="1909451" cy="369332"/>
          </a:xfrm>
          <a:prstGeom prst="rect">
            <a:avLst/>
          </a:prstGeom>
          <a:noFill/>
        </p:spPr>
        <p:txBody>
          <a:bodyPr wrap="square" rtlCol="0" anchor="ctr" anchorCtr="0">
            <a:spAutoFit/>
          </a:bodyPr>
          <a:lstStyle/>
          <a:p>
            <a:r>
              <a:rPr lang="en-US" dirty="0">
                <a:latin typeface="+mn-lt"/>
              </a:rPr>
              <a:t>0             10           20</a:t>
            </a:r>
          </a:p>
        </p:txBody>
      </p:sp>
      <p:sp>
        <p:nvSpPr>
          <p:cNvPr id="38" name="Rectangle 37">
            <a:extLst>
              <a:ext uri="{FF2B5EF4-FFF2-40B4-BE49-F238E27FC236}">
                <a16:creationId xmlns:a16="http://schemas.microsoft.com/office/drawing/2014/main" id="{FD1B8278-B02F-134D-B97D-7B4A2BC6DD12}"/>
              </a:ext>
            </a:extLst>
          </p:cNvPr>
          <p:cNvSpPr/>
          <p:nvPr/>
        </p:nvSpPr>
        <p:spPr>
          <a:xfrm>
            <a:off x="1421588" y="2914387"/>
            <a:ext cx="1593706" cy="369332"/>
          </a:xfrm>
          <a:prstGeom prst="rect">
            <a:avLst/>
          </a:prstGeom>
        </p:spPr>
        <p:txBody>
          <a:bodyPr wrap="none">
            <a:spAutoFit/>
          </a:bodyPr>
          <a:lstStyle/>
          <a:p>
            <a:r>
              <a:rPr lang="en-US" dirty="0">
                <a:latin typeface="+mn-lt"/>
              </a:rPr>
              <a:t>no instructions</a:t>
            </a:r>
          </a:p>
        </p:txBody>
      </p:sp>
      <p:sp>
        <p:nvSpPr>
          <p:cNvPr id="41" name="Rectangle 40">
            <a:extLst>
              <a:ext uri="{FF2B5EF4-FFF2-40B4-BE49-F238E27FC236}">
                <a16:creationId xmlns:a16="http://schemas.microsoft.com/office/drawing/2014/main" id="{03B0432A-BAF4-0D4D-8FAB-401C6EAB90E0}"/>
              </a:ext>
            </a:extLst>
          </p:cNvPr>
          <p:cNvSpPr/>
          <p:nvPr/>
        </p:nvSpPr>
        <p:spPr>
          <a:xfrm>
            <a:off x="1421590" y="3429860"/>
            <a:ext cx="2029723" cy="369332"/>
          </a:xfrm>
          <a:prstGeom prst="rect">
            <a:avLst/>
          </a:prstGeom>
        </p:spPr>
        <p:txBody>
          <a:bodyPr wrap="none">
            <a:spAutoFit/>
          </a:bodyPr>
          <a:lstStyle/>
          <a:p>
            <a:r>
              <a:rPr lang="en-US" dirty="0">
                <a:latin typeface="+mn-lt"/>
              </a:rPr>
              <a:t>prompt + definition</a:t>
            </a:r>
          </a:p>
        </p:txBody>
      </p:sp>
      <p:sp>
        <p:nvSpPr>
          <p:cNvPr id="43" name="Rectangle 42">
            <a:extLst>
              <a:ext uri="{FF2B5EF4-FFF2-40B4-BE49-F238E27FC236}">
                <a16:creationId xmlns:a16="http://schemas.microsoft.com/office/drawing/2014/main" id="{201FE170-DE36-6B49-8861-9332BF995375}"/>
              </a:ext>
            </a:extLst>
          </p:cNvPr>
          <p:cNvSpPr/>
          <p:nvPr/>
        </p:nvSpPr>
        <p:spPr>
          <a:xfrm>
            <a:off x="1421589" y="3927316"/>
            <a:ext cx="1694695" cy="369332"/>
          </a:xfrm>
          <a:prstGeom prst="rect">
            <a:avLst/>
          </a:prstGeom>
        </p:spPr>
        <p:txBody>
          <a:bodyPr wrap="none">
            <a:spAutoFit/>
          </a:bodyPr>
          <a:lstStyle/>
          <a:p>
            <a:r>
              <a:rPr lang="en-US" dirty="0">
                <a:latin typeface="+mn-lt"/>
              </a:rPr>
              <a:t>full instructions</a:t>
            </a:r>
          </a:p>
        </p:txBody>
      </p:sp>
      <p:sp>
        <p:nvSpPr>
          <p:cNvPr id="44" name="Rectangle 43">
            <a:extLst>
              <a:ext uri="{FF2B5EF4-FFF2-40B4-BE49-F238E27FC236}">
                <a16:creationId xmlns:a16="http://schemas.microsoft.com/office/drawing/2014/main" id="{114559CF-C912-9C4D-A221-CB27CF1BBE74}"/>
              </a:ext>
            </a:extLst>
          </p:cNvPr>
          <p:cNvSpPr/>
          <p:nvPr/>
        </p:nvSpPr>
        <p:spPr>
          <a:xfrm>
            <a:off x="1421588" y="4390500"/>
            <a:ext cx="1976823" cy="646331"/>
          </a:xfrm>
          <a:prstGeom prst="rect">
            <a:avLst/>
          </a:prstGeom>
        </p:spPr>
        <p:txBody>
          <a:bodyPr wrap="none">
            <a:spAutoFit/>
          </a:bodyPr>
          <a:lstStyle/>
          <a:p>
            <a:r>
              <a:rPr lang="en-US" dirty="0">
                <a:latin typeface="+mn-lt"/>
              </a:rPr>
              <a:t>full instructions </a:t>
            </a:r>
          </a:p>
          <a:p>
            <a:r>
              <a:rPr lang="en-US" dirty="0">
                <a:latin typeface="+mn-lt"/>
              </a:rPr>
              <a:t>           - negative ex.</a:t>
            </a:r>
          </a:p>
        </p:txBody>
      </p:sp>
      <p:cxnSp>
        <p:nvCxnSpPr>
          <p:cNvPr id="45" name="Straight Connector 44">
            <a:extLst>
              <a:ext uri="{FF2B5EF4-FFF2-40B4-BE49-F238E27FC236}">
                <a16:creationId xmlns:a16="http://schemas.microsoft.com/office/drawing/2014/main" id="{ED6F071A-6441-A647-B381-B7E64D69C95B}"/>
              </a:ext>
            </a:extLst>
          </p:cNvPr>
          <p:cNvCxnSpPr>
            <a:cxnSpLocks/>
          </p:cNvCxnSpPr>
          <p:nvPr/>
        </p:nvCxnSpPr>
        <p:spPr>
          <a:xfrm flipV="1">
            <a:off x="3589552" y="2850832"/>
            <a:ext cx="0" cy="206995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10E76E6C-BD6A-CF42-83F0-2944EEC530C3}"/>
              </a:ext>
            </a:extLst>
          </p:cNvPr>
          <p:cNvSpPr/>
          <p:nvPr/>
        </p:nvSpPr>
        <p:spPr>
          <a:xfrm rot="5400000">
            <a:off x="4094542" y="2947952"/>
            <a:ext cx="370395" cy="1366338"/>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18</a:t>
            </a:r>
          </a:p>
        </p:txBody>
      </p:sp>
      <p:sp>
        <p:nvSpPr>
          <p:cNvPr id="61" name="Rectangle 60">
            <a:extLst>
              <a:ext uri="{FF2B5EF4-FFF2-40B4-BE49-F238E27FC236}">
                <a16:creationId xmlns:a16="http://schemas.microsoft.com/office/drawing/2014/main" id="{0490403A-D47A-EB43-995D-5F560131C662}"/>
              </a:ext>
            </a:extLst>
          </p:cNvPr>
          <p:cNvSpPr/>
          <p:nvPr/>
        </p:nvSpPr>
        <p:spPr>
          <a:xfrm rot="5400000">
            <a:off x="4145426" y="3414044"/>
            <a:ext cx="369332" cy="1454196"/>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19</a:t>
            </a:r>
          </a:p>
        </p:txBody>
      </p:sp>
      <p:sp>
        <p:nvSpPr>
          <p:cNvPr id="69" name="Rectangle 68">
            <a:extLst>
              <a:ext uri="{FF2B5EF4-FFF2-40B4-BE49-F238E27FC236}">
                <a16:creationId xmlns:a16="http://schemas.microsoft.com/office/drawing/2014/main" id="{4457CBC1-D3DB-7D48-866E-A9F0A8920399}"/>
              </a:ext>
            </a:extLst>
          </p:cNvPr>
          <p:cNvSpPr/>
          <p:nvPr/>
        </p:nvSpPr>
        <p:spPr>
          <a:xfrm rot="5400000">
            <a:off x="4310394" y="3728065"/>
            <a:ext cx="369332" cy="1784135"/>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21</a:t>
            </a:r>
          </a:p>
        </p:txBody>
      </p:sp>
      <p:sp>
        <p:nvSpPr>
          <p:cNvPr id="19" name="Rectangle 18">
            <a:extLst>
              <a:ext uri="{FF2B5EF4-FFF2-40B4-BE49-F238E27FC236}">
                <a16:creationId xmlns:a16="http://schemas.microsoft.com/office/drawing/2014/main" id="{0A0B5642-0F4C-A441-83CC-D57E691D498C}"/>
              </a:ext>
            </a:extLst>
          </p:cNvPr>
          <p:cNvSpPr/>
          <p:nvPr/>
        </p:nvSpPr>
        <p:spPr>
          <a:xfrm rot="5400000">
            <a:off x="8799763" y="2924486"/>
            <a:ext cx="369332" cy="470803"/>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6</a:t>
            </a:r>
          </a:p>
        </p:txBody>
      </p:sp>
      <p:sp>
        <p:nvSpPr>
          <p:cNvPr id="20" name="TextBox 19">
            <a:extLst>
              <a:ext uri="{FF2B5EF4-FFF2-40B4-BE49-F238E27FC236}">
                <a16:creationId xmlns:a16="http://schemas.microsoft.com/office/drawing/2014/main" id="{E6B968A1-5D53-F144-9ED8-025D37660FA6}"/>
              </a:ext>
            </a:extLst>
          </p:cNvPr>
          <p:cNvSpPr txBox="1"/>
          <p:nvPr/>
        </p:nvSpPr>
        <p:spPr>
          <a:xfrm>
            <a:off x="8625250" y="2509778"/>
            <a:ext cx="1909451" cy="369332"/>
          </a:xfrm>
          <a:prstGeom prst="rect">
            <a:avLst/>
          </a:prstGeom>
          <a:noFill/>
        </p:spPr>
        <p:txBody>
          <a:bodyPr wrap="square" rtlCol="0" anchor="ctr" anchorCtr="0">
            <a:spAutoFit/>
          </a:bodyPr>
          <a:lstStyle/>
          <a:p>
            <a:r>
              <a:rPr lang="en-US" dirty="0">
                <a:latin typeface="+mn-lt"/>
              </a:rPr>
              <a:t>0             10           20</a:t>
            </a:r>
          </a:p>
        </p:txBody>
      </p:sp>
      <p:sp>
        <p:nvSpPr>
          <p:cNvPr id="21" name="Rectangle 20">
            <a:extLst>
              <a:ext uri="{FF2B5EF4-FFF2-40B4-BE49-F238E27FC236}">
                <a16:creationId xmlns:a16="http://schemas.microsoft.com/office/drawing/2014/main" id="{AE7EAF33-266B-9C49-BF07-F9D632665067}"/>
              </a:ext>
            </a:extLst>
          </p:cNvPr>
          <p:cNvSpPr/>
          <p:nvPr/>
        </p:nvSpPr>
        <p:spPr>
          <a:xfrm>
            <a:off x="6569161" y="2914387"/>
            <a:ext cx="1593706" cy="369332"/>
          </a:xfrm>
          <a:prstGeom prst="rect">
            <a:avLst/>
          </a:prstGeom>
        </p:spPr>
        <p:txBody>
          <a:bodyPr wrap="none">
            <a:spAutoFit/>
          </a:bodyPr>
          <a:lstStyle/>
          <a:p>
            <a:r>
              <a:rPr lang="en-US" dirty="0">
                <a:latin typeface="+mn-lt"/>
              </a:rPr>
              <a:t>no instructions</a:t>
            </a:r>
          </a:p>
        </p:txBody>
      </p:sp>
      <p:sp>
        <p:nvSpPr>
          <p:cNvPr id="22" name="Rectangle 21">
            <a:extLst>
              <a:ext uri="{FF2B5EF4-FFF2-40B4-BE49-F238E27FC236}">
                <a16:creationId xmlns:a16="http://schemas.microsoft.com/office/drawing/2014/main" id="{6ABA10B0-CF6A-664C-BCB7-EDE24CF6D068}"/>
              </a:ext>
            </a:extLst>
          </p:cNvPr>
          <p:cNvSpPr/>
          <p:nvPr/>
        </p:nvSpPr>
        <p:spPr>
          <a:xfrm>
            <a:off x="6569163" y="3429860"/>
            <a:ext cx="2029723" cy="369332"/>
          </a:xfrm>
          <a:prstGeom prst="rect">
            <a:avLst/>
          </a:prstGeom>
        </p:spPr>
        <p:txBody>
          <a:bodyPr wrap="none">
            <a:spAutoFit/>
          </a:bodyPr>
          <a:lstStyle/>
          <a:p>
            <a:r>
              <a:rPr lang="en-US" dirty="0">
                <a:latin typeface="+mn-lt"/>
              </a:rPr>
              <a:t>prompt + definition</a:t>
            </a:r>
          </a:p>
        </p:txBody>
      </p:sp>
      <p:sp>
        <p:nvSpPr>
          <p:cNvPr id="23" name="Rectangle 22">
            <a:extLst>
              <a:ext uri="{FF2B5EF4-FFF2-40B4-BE49-F238E27FC236}">
                <a16:creationId xmlns:a16="http://schemas.microsoft.com/office/drawing/2014/main" id="{6B88E82E-E5E8-DA45-9697-9E4761E74290}"/>
              </a:ext>
            </a:extLst>
          </p:cNvPr>
          <p:cNvSpPr/>
          <p:nvPr/>
        </p:nvSpPr>
        <p:spPr>
          <a:xfrm>
            <a:off x="6569162" y="3927316"/>
            <a:ext cx="1694695" cy="369332"/>
          </a:xfrm>
          <a:prstGeom prst="rect">
            <a:avLst/>
          </a:prstGeom>
        </p:spPr>
        <p:txBody>
          <a:bodyPr wrap="none">
            <a:spAutoFit/>
          </a:bodyPr>
          <a:lstStyle/>
          <a:p>
            <a:r>
              <a:rPr lang="en-US" dirty="0">
                <a:latin typeface="+mn-lt"/>
              </a:rPr>
              <a:t>full instructions</a:t>
            </a:r>
          </a:p>
        </p:txBody>
      </p:sp>
      <p:sp>
        <p:nvSpPr>
          <p:cNvPr id="24" name="Rectangle 23">
            <a:extLst>
              <a:ext uri="{FF2B5EF4-FFF2-40B4-BE49-F238E27FC236}">
                <a16:creationId xmlns:a16="http://schemas.microsoft.com/office/drawing/2014/main" id="{8D9D8BB4-E2D8-3044-B704-5284A6630AB7}"/>
              </a:ext>
            </a:extLst>
          </p:cNvPr>
          <p:cNvSpPr/>
          <p:nvPr/>
        </p:nvSpPr>
        <p:spPr>
          <a:xfrm>
            <a:off x="6569161" y="4390500"/>
            <a:ext cx="1976823" cy="646331"/>
          </a:xfrm>
          <a:prstGeom prst="rect">
            <a:avLst/>
          </a:prstGeom>
        </p:spPr>
        <p:txBody>
          <a:bodyPr wrap="none">
            <a:spAutoFit/>
          </a:bodyPr>
          <a:lstStyle/>
          <a:p>
            <a:r>
              <a:rPr lang="en-US" dirty="0">
                <a:latin typeface="+mn-lt"/>
              </a:rPr>
              <a:t>full instructions </a:t>
            </a:r>
          </a:p>
          <a:p>
            <a:r>
              <a:rPr lang="en-US" dirty="0">
                <a:latin typeface="+mn-lt"/>
              </a:rPr>
              <a:t>           - negative ex.</a:t>
            </a:r>
          </a:p>
        </p:txBody>
      </p:sp>
      <p:cxnSp>
        <p:nvCxnSpPr>
          <p:cNvPr id="25" name="Straight Connector 24">
            <a:extLst>
              <a:ext uri="{FF2B5EF4-FFF2-40B4-BE49-F238E27FC236}">
                <a16:creationId xmlns:a16="http://schemas.microsoft.com/office/drawing/2014/main" id="{61513B55-38B8-B845-8495-C46F68E168BD}"/>
              </a:ext>
            </a:extLst>
          </p:cNvPr>
          <p:cNvCxnSpPr>
            <a:cxnSpLocks/>
          </p:cNvCxnSpPr>
          <p:nvPr/>
        </p:nvCxnSpPr>
        <p:spPr>
          <a:xfrm flipV="1">
            <a:off x="8737124" y="2850832"/>
            <a:ext cx="1" cy="205110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EBCAF9C-4099-304C-87CC-0E6A912DE54D}"/>
              </a:ext>
            </a:extLst>
          </p:cNvPr>
          <p:cNvSpPr/>
          <p:nvPr/>
        </p:nvSpPr>
        <p:spPr>
          <a:xfrm rot="5400000">
            <a:off x="8974888" y="3215180"/>
            <a:ext cx="370395" cy="831884"/>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10</a:t>
            </a:r>
          </a:p>
        </p:txBody>
      </p:sp>
      <p:sp>
        <p:nvSpPr>
          <p:cNvPr id="27" name="Rectangle 26">
            <a:extLst>
              <a:ext uri="{FF2B5EF4-FFF2-40B4-BE49-F238E27FC236}">
                <a16:creationId xmlns:a16="http://schemas.microsoft.com/office/drawing/2014/main" id="{17D179EF-552D-1F44-929D-AE3F040B3AB2}"/>
              </a:ext>
            </a:extLst>
          </p:cNvPr>
          <p:cNvSpPr/>
          <p:nvPr/>
        </p:nvSpPr>
        <p:spPr>
          <a:xfrm rot="5400000">
            <a:off x="9177397" y="3529646"/>
            <a:ext cx="369332" cy="1222991"/>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17</a:t>
            </a:r>
          </a:p>
        </p:txBody>
      </p:sp>
      <p:sp>
        <p:nvSpPr>
          <p:cNvPr id="28" name="Rectangle 27">
            <a:extLst>
              <a:ext uri="{FF2B5EF4-FFF2-40B4-BE49-F238E27FC236}">
                <a16:creationId xmlns:a16="http://schemas.microsoft.com/office/drawing/2014/main" id="{5AEABC80-5287-E74C-A333-F03083309D5B}"/>
              </a:ext>
            </a:extLst>
          </p:cNvPr>
          <p:cNvSpPr/>
          <p:nvPr/>
        </p:nvSpPr>
        <p:spPr>
          <a:xfrm rot="5400000">
            <a:off x="9333147" y="3852886"/>
            <a:ext cx="369332" cy="1534494"/>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latin typeface="Merriweather Sans" panose="02000503060000020004" pitchFamily="2" charset="77"/>
              </a:rPr>
              <a:t>19</a:t>
            </a:r>
          </a:p>
        </p:txBody>
      </p:sp>
      <p:sp>
        <p:nvSpPr>
          <p:cNvPr id="29" name="Rectangle 28">
            <a:extLst>
              <a:ext uri="{FF2B5EF4-FFF2-40B4-BE49-F238E27FC236}">
                <a16:creationId xmlns:a16="http://schemas.microsoft.com/office/drawing/2014/main" id="{B8ADC92F-A0A3-7B41-93E8-B12605007859}"/>
              </a:ext>
            </a:extLst>
          </p:cNvPr>
          <p:cNvSpPr/>
          <p:nvPr/>
        </p:nvSpPr>
        <p:spPr>
          <a:xfrm>
            <a:off x="1487849" y="5277218"/>
            <a:ext cx="4415440" cy="369332"/>
          </a:xfrm>
          <a:prstGeom prst="rect">
            <a:avLst/>
          </a:prstGeom>
        </p:spPr>
        <p:txBody>
          <a:bodyPr wrap="none">
            <a:spAutoFit/>
          </a:bodyPr>
          <a:lstStyle/>
          <a:p>
            <a:r>
              <a:rPr lang="en-US" b="1" dirty="0">
                <a:latin typeface="+mn-lt"/>
              </a:rPr>
              <a:t>eval. on unseen </a:t>
            </a:r>
            <a:r>
              <a:rPr lang="en-US" b="1" dirty="0">
                <a:solidFill>
                  <a:srgbClr val="1700FF"/>
                </a:solidFill>
                <a:latin typeface="+mn-lt"/>
              </a:rPr>
              <a:t>“answer generation” </a:t>
            </a:r>
            <a:r>
              <a:rPr lang="en-US" b="1" dirty="0">
                <a:latin typeface="+mn-lt"/>
              </a:rPr>
              <a:t>tasks</a:t>
            </a:r>
          </a:p>
        </p:txBody>
      </p:sp>
      <p:sp>
        <p:nvSpPr>
          <p:cNvPr id="30" name="Rectangle 29">
            <a:extLst>
              <a:ext uri="{FF2B5EF4-FFF2-40B4-BE49-F238E27FC236}">
                <a16:creationId xmlns:a16="http://schemas.microsoft.com/office/drawing/2014/main" id="{046C20A7-21AE-964A-8426-1939319AF738}"/>
              </a:ext>
            </a:extLst>
          </p:cNvPr>
          <p:cNvSpPr/>
          <p:nvPr/>
        </p:nvSpPr>
        <p:spPr>
          <a:xfrm>
            <a:off x="6488691" y="5278293"/>
            <a:ext cx="4502002" cy="369332"/>
          </a:xfrm>
          <a:prstGeom prst="rect">
            <a:avLst/>
          </a:prstGeom>
        </p:spPr>
        <p:txBody>
          <a:bodyPr wrap="none">
            <a:spAutoFit/>
          </a:bodyPr>
          <a:lstStyle/>
          <a:p>
            <a:r>
              <a:rPr lang="en-US" b="1" dirty="0">
                <a:latin typeface="+mn-lt"/>
              </a:rPr>
              <a:t>eval on unseen </a:t>
            </a:r>
            <a:r>
              <a:rPr lang="en-US" b="1" dirty="0">
                <a:solidFill>
                  <a:srgbClr val="1700FF"/>
                </a:solidFill>
                <a:latin typeface="+mn-lt"/>
              </a:rPr>
              <a:t>“question generation” </a:t>
            </a:r>
            <a:r>
              <a:rPr lang="en-US" b="1" dirty="0">
                <a:latin typeface="+mn-lt"/>
              </a:rPr>
              <a:t>tasks</a:t>
            </a:r>
          </a:p>
        </p:txBody>
      </p:sp>
      <p:sp>
        <p:nvSpPr>
          <p:cNvPr id="31" name="Rectangle 30">
            <a:extLst>
              <a:ext uri="{FF2B5EF4-FFF2-40B4-BE49-F238E27FC236}">
                <a16:creationId xmlns:a16="http://schemas.microsoft.com/office/drawing/2014/main" id="{8D7D71FB-CAEA-174E-905B-3937C4D47139}"/>
              </a:ext>
            </a:extLst>
          </p:cNvPr>
          <p:cNvSpPr/>
          <p:nvPr/>
        </p:nvSpPr>
        <p:spPr>
          <a:xfrm>
            <a:off x="8771583" y="2332992"/>
            <a:ext cx="1951175" cy="307777"/>
          </a:xfrm>
          <a:prstGeom prst="rect">
            <a:avLst/>
          </a:prstGeom>
        </p:spPr>
        <p:txBody>
          <a:bodyPr wrap="none">
            <a:spAutoFit/>
          </a:bodyPr>
          <a:lstStyle/>
          <a:p>
            <a:r>
              <a:rPr lang="en-US" sz="1400" dirty="0"/>
              <a:t>output quality (ROUGE)</a:t>
            </a:r>
          </a:p>
        </p:txBody>
      </p:sp>
      <p:sp>
        <p:nvSpPr>
          <p:cNvPr id="32" name="Rectangle 31">
            <a:extLst>
              <a:ext uri="{FF2B5EF4-FFF2-40B4-BE49-F238E27FC236}">
                <a16:creationId xmlns:a16="http://schemas.microsoft.com/office/drawing/2014/main" id="{D12BA188-8EE4-CD4A-B5EC-671AE63B6E59}"/>
              </a:ext>
            </a:extLst>
          </p:cNvPr>
          <p:cNvSpPr/>
          <p:nvPr/>
        </p:nvSpPr>
        <p:spPr>
          <a:xfrm>
            <a:off x="3596987" y="2332992"/>
            <a:ext cx="1951175" cy="307777"/>
          </a:xfrm>
          <a:prstGeom prst="rect">
            <a:avLst/>
          </a:prstGeom>
        </p:spPr>
        <p:txBody>
          <a:bodyPr wrap="none">
            <a:spAutoFit/>
          </a:bodyPr>
          <a:lstStyle/>
          <a:p>
            <a:r>
              <a:rPr lang="en-US" sz="1400" dirty="0"/>
              <a:t>output quality (ROUGE)</a:t>
            </a:r>
          </a:p>
        </p:txBody>
      </p:sp>
      <p:cxnSp>
        <p:nvCxnSpPr>
          <p:cNvPr id="37" name="Straight Connector 36">
            <a:extLst>
              <a:ext uri="{FF2B5EF4-FFF2-40B4-BE49-F238E27FC236}">
                <a16:creationId xmlns:a16="http://schemas.microsoft.com/office/drawing/2014/main" id="{E86C0993-CB74-3842-902A-D1316FDB5E46}"/>
              </a:ext>
            </a:extLst>
          </p:cNvPr>
          <p:cNvCxnSpPr>
            <a:cxnSpLocks/>
          </p:cNvCxnSpPr>
          <p:nvPr/>
        </p:nvCxnSpPr>
        <p:spPr>
          <a:xfrm flipH="1" flipV="1">
            <a:off x="8695401" y="2880847"/>
            <a:ext cx="2173704" cy="2520"/>
          </a:xfrm>
          <a:prstGeom prst="line">
            <a:avLst/>
          </a:prstGeom>
          <a:ln w="3810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ECC659B-7127-BC4D-899D-6ECB98F57958}"/>
              </a:ext>
            </a:extLst>
          </p:cNvPr>
          <p:cNvCxnSpPr>
            <a:cxnSpLocks/>
          </p:cNvCxnSpPr>
          <p:nvPr/>
        </p:nvCxnSpPr>
        <p:spPr>
          <a:xfrm flipH="1" flipV="1">
            <a:off x="3543435" y="2864595"/>
            <a:ext cx="2173704" cy="2520"/>
          </a:xfrm>
          <a:prstGeom prst="line">
            <a:avLst/>
          </a:prstGeom>
          <a:ln w="3810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09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
                                            <p:txEl>
                                              <p:pRg st="9" end="9"/>
                                            </p:txEl>
                                          </p:spTgt>
                                        </p:tgtEl>
                                        <p:attrNameLst>
                                          <p:attrName>style.visibility</p:attrName>
                                        </p:attrNameLst>
                                      </p:cBhvr>
                                      <p:to>
                                        <p:strVal val="visible"/>
                                      </p:to>
                                    </p:set>
                                    <p:animEffect transition="in" filter="fade">
                                      <p:cBhvr>
                                        <p:cTn id="89"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p:bldP spid="38" grpId="0"/>
      <p:bldP spid="41" grpId="0"/>
      <p:bldP spid="43" grpId="0"/>
      <p:bldP spid="44" grpId="0"/>
      <p:bldP spid="60" grpId="0" animBg="1"/>
      <p:bldP spid="61" grpId="0" animBg="1"/>
      <p:bldP spid="69" grpId="0" animBg="1"/>
      <p:bldP spid="19" grpId="0" animBg="1"/>
      <p:bldP spid="20" grpId="0"/>
      <p:bldP spid="21" grpId="0"/>
      <p:bldP spid="22" grpId="0"/>
      <p:bldP spid="23" grpId="0"/>
      <p:bldP spid="24" grpId="0"/>
      <p:bldP spid="26" grpId="0" animBg="1"/>
      <p:bldP spid="27" grpId="0" animBg="1"/>
      <p:bldP spid="28" grpId="0" animBg="1"/>
      <p:bldP spid="29" grpId="0"/>
      <p:bldP spid="30" grpId="0"/>
      <p:bldP spid="31" grpId="0"/>
      <p:bldP spid="3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479CE76A-8E79-E549-B3F9-FF0C4134718F}"/>
              </a:ext>
            </a:extLst>
          </p:cNvPr>
          <p:cNvSpPr/>
          <p:nvPr/>
        </p:nvSpPr>
        <p:spPr>
          <a:xfrm>
            <a:off x="11033654" y="6002957"/>
            <a:ext cx="850404" cy="84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F45EBF-E9F5-C147-BD2D-C3ADCD235FFD}"/>
              </a:ext>
            </a:extLst>
          </p:cNvPr>
          <p:cNvSpPr>
            <a:spLocks noGrp="1"/>
          </p:cNvSpPr>
          <p:nvPr>
            <p:ph type="title"/>
          </p:nvPr>
        </p:nvSpPr>
        <p:spPr>
          <a:xfrm>
            <a:off x="838200" y="290984"/>
            <a:ext cx="11190402" cy="960438"/>
          </a:xfrm>
        </p:spPr>
        <p:txBody>
          <a:bodyPr/>
          <a:lstStyle/>
          <a:p>
            <a:r>
              <a:rPr lang="en-US" dirty="0"/>
              <a:t>Exp: Generalization vs Size of Observed Tasks</a:t>
            </a:r>
          </a:p>
        </p:txBody>
      </p:sp>
      <p:sp>
        <p:nvSpPr>
          <p:cNvPr id="3" name="Content Placeholder 2">
            <a:extLst>
              <a:ext uri="{FF2B5EF4-FFF2-40B4-BE49-F238E27FC236}">
                <a16:creationId xmlns:a16="http://schemas.microsoft.com/office/drawing/2014/main" id="{13F4EC4A-25BA-464C-BE4A-D3BF2931604A}"/>
              </a:ext>
            </a:extLst>
          </p:cNvPr>
          <p:cNvSpPr>
            <a:spLocks noGrp="1"/>
          </p:cNvSpPr>
          <p:nvPr>
            <p:ph idx="1"/>
          </p:nvPr>
        </p:nvSpPr>
        <p:spPr>
          <a:xfrm>
            <a:off x="838200" y="1825625"/>
            <a:ext cx="10728489" cy="3022641"/>
          </a:xfrm>
        </p:spPr>
        <p:txBody>
          <a:bodyPr/>
          <a:lstStyle/>
          <a:p>
            <a:r>
              <a:rPr lang="en-US" sz="2400" dirty="0"/>
              <a:t>How the number of observed tasks affects cross-task generalization?</a:t>
            </a:r>
          </a:p>
          <a:p>
            <a:pPr marL="0" indent="0">
              <a:buNone/>
            </a:pPr>
            <a:endParaRPr lang="en-US" sz="2400" dirty="0"/>
          </a:p>
          <a:p>
            <a:r>
              <a:rPr lang="en-US" sz="2400" dirty="0"/>
              <a:t>Generalization to unseen tasks</a:t>
            </a:r>
            <a:br>
              <a:rPr lang="en-US" sz="2400" dirty="0"/>
            </a:br>
            <a:r>
              <a:rPr lang="en-US" sz="2400" b="1" dirty="0"/>
              <a:t>improves</a:t>
            </a:r>
            <a:r>
              <a:rPr lang="en-US" sz="2400" dirty="0"/>
              <a:t> with </a:t>
            </a:r>
            <a:r>
              <a:rPr lang="en-US" sz="2400" b="1" dirty="0"/>
              <a:t>more</a:t>
            </a:r>
            <a:r>
              <a:rPr lang="en-US" sz="2400" dirty="0"/>
              <a:t> observed tasks! 🔥</a:t>
            </a:r>
          </a:p>
          <a:p>
            <a:pPr marL="457200" lvl="1" indent="0">
              <a:buNone/>
            </a:pPr>
            <a:endParaRPr lang="en-US" sz="2000" dirty="0"/>
          </a:p>
        </p:txBody>
      </p:sp>
      <p:cxnSp>
        <p:nvCxnSpPr>
          <p:cNvPr id="28" name="Straight Connector 27">
            <a:extLst>
              <a:ext uri="{FF2B5EF4-FFF2-40B4-BE49-F238E27FC236}">
                <a16:creationId xmlns:a16="http://schemas.microsoft.com/office/drawing/2014/main" id="{610EB67A-E987-E743-8C20-0CF42D685B7D}"/>
              </a:ext>
            </a:extLst>
          </p:cNvPr>
          <p:cNvCxnSpPr>
            <a:cxnSpLocks/>
          </p:cNvCxnSpPr>
          <p:nvPr/>
        </p:nvCxnSpPr>
        <p:spPr>
          <a:xfrm flipV="1">
            <a:off x="6910943" y="2705493"/>
            <a:ext cx="0" cy="3438869"/>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8A736B1A-53C3-344B-A387-3A68C2AC8F60}"/>
              </a:ext>
            </a:extLst>
          </p:cNvPr>
          <p:cNvGrpSpPr/>
          <p:nvPr/>
        </p:nvGrpSpPr>
        <p:grpSpPr>
          <a:xfrm>
            <a:off x="7300584" y="4982445"/>
            <a:ext cx="3980747" cy="164591"/>
            <a:chOff x="6975836" y="4982445"/>
            <a:chExt cx="3980747" cy="164591"/>
          </a:xfrm>
        </p:grpSpPr>
        <p:cxnSp>
          <p:nvCxnSpPr>
            <p:cNvPr id="32" name="Straight Arrow Connector 31">
              <a:extLst>
                <a:ext uri="{FF2B5EF4-FFF2-40B4-BE49-F238E27FC236}">
                  <a16:creationId xmlns:a16="http://schemas.microsoft.com/office/drawing/2014/main" id="{50693FDA-B663-D342-8118-72F1FD5364B8}"/>
                </a:ext>
              </a:extLst>
            </p:cNvPr>
            <p:cNvCxnSpPr>
              <a:cxnSpLocks/>
            </p:cNvCxnSpPr>
            <p:nvPr/>
          </p:nvCxnSpPr>
          <p:spPr>
            <a:xfrm>
              <a:off x="6975836" y="5072925"/>
              <a:ext cx="716437" cy="74111"/>
            </a:xfrm>
            <a:prstGeom prst="straightConnector1">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AD498C-B236-4942-90F4-AEED51A36DAE}"/>
                </a:ext>
              </a:extLst>
            </p:cNvPr>
            <p:cNvCxnSpPr>
              <a:cxnSpLocks/>
            </p:cNvCxnSpPr>
            <p:nvPr/>
          </p:nvCxnSpPr>
          <p:spPr>
            <a:xfrm flipV="1">
              <a:off x="7692273" y="4982445"/>
              <a:ext cx="1989056" cy="164591"/>
            </a:xfrm>
            <a:prstGeom prst="straightConnector1">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6B3B8EC-3EC5-C043-9E6C-AD8D823B2834}"/>
                </a:ext>
              </a:extLst>
            </p:cNvPr>
            <p:cNvCxnSpPr>
              <a:cxnSpLocks/>
            </p:cNvCxnSpPr>
            <p:nvPr/>
          </p:nvCxnSpPr>
          <p:spPr>
            <a:xfrm>
              <a:off x="9681329" y="4982445"/>
              <a:ext cx="1275254" cy="0"/>
            </a:xfrm>
            <a:prstGeom prst="straightConnector1">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482E21EE-CE4B-4443-B20C-DB6C2067E1FA}"/>
              </a:ext>
            </a:extLst>
          </p:cNvPr>
          <p:cNvSpPr/>
          <p:nvPr/>
        </p:nvSpPr>
        <p:spPr>
          <a:xfrm>
            <a:off x="2428911" y="5095872"/>
            <a:ext cx="1783563" cy="452441"/>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Full Instructions</a:t>
            </a:r>
          </a:p>
        </p:txBody>
      </p:sp>
      <p:sp>
        <p:nvSpPr>
          <p:cNvPr id="52" name="Rectangle 51">
            <a:extLst>
              <a:ext uri="{FF2B5EF4-FFF2-40B4-BE49-F238E27FC236}">
                <a16:creationId xmlns:a16="http://schemas.microsoft.com/office/drawing/2014/main" id="{5E44F0E3-F344-6F4C-9626-46FA1BE91274}"/>
              </a:ext>
            </a:extLst>
          </p:cNvPr>
          <p:cNvSpPr/>
          <p:nvPr/>
        </p:nvSpPr>
        <p:spPr>
          <a:xfrm>
            <a:off x="2428910" y="5660921"/>
            <a:ext cx="1783564" cy="452441"/>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Instructions</a:t>
            </a:r>
            <a:endParaRPr lang="en-US" b="1" dirty="0">
              <a:solidFill>
                <a:srgbClr val="FF0000"/>
              </a:solidFill>
            </a:endParaRPr>
          </a:p>
        </p:txBody>
      </p:sp>
      <p:grpSp>
        <p:nvGrpSpPr>
          <p:cNvPr id="73" name="Group 72">
            <a:extLst>
              <a:ext uri="{FF2B5EF4-FFF2-40B4-BE49-F238E27FC236}">
                <a16:creationId xmlns:a16="http://schemas.microsoft.com/office/drawing/2014/main" id="{259636F4-7B66-4B45-86A1-068E591BFA3C}"/>
              </a:ext>
            </a:extLst>
          </p:cNvPr>
          <p:cNvGrpSpPr/>
          <p:nvPr/>
        </p:nvGrpSpPr>
        <p:grpSpPr>
          <a:xfrm>
            <a:off x="7300584" y="3197739"/>
            <a:ext cx="3980747" cy="1500257"/>
            <a:chOff x="6975836" y="3197739"/>
            <a:chExt cx="3980747" cy="1500257"/>
          </a:xfrm>
        </p:grpSpPr>
        <p:cxnSp>
          <p:nvCxnSpPr>
            <p:cNvPr id="42" name="Straight Arrow Connector 41">
              <a:extLst>
                <a:ext uri="{FF2B5EF4-FFF2-40B4-BE49-F238E27FC236}">
                  <a16:creationId xmlns:a16="http://schemas.microsoft.com/office/drawing/2014/main" id="{44DE513E-9A9B-EF43-A541-6F6C796F5973}"/>
                </a:ext>
              </a:extLst>
            </p:cNvPr>
            <p:cNvCxnSpPr>
              <a:cxnSpLocks/>
            </p:cNvCxnSpPr>
            <p:nvPr/>
          </p:nvCxnSpPr>
          <p:spPr>
            <a:xfrm flipV="1">
              <a:off x="6975836" y="4345348"/>
              <a:ext cx="716437" cy="352648"/>
            </a:xfrm>
            <a:prstGeom prst="straightConnector1">
              <a:avLst/>
            </a:prstGeom>
            <a:ln w="38100">
              <a:solidFill>
                <a:srgbClr val="5C953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068F4AD-D51F-AB42-B2CA-590B901B3BB5}"/>
                </a:ext>
              </a:extLst>
            </p:cNvPr>
            <p:cNvCxnSpPr>
              <a:cxnSpLocks/>
            </p:cNvCxnSpPr>
            <p:nvPr/>
          </p:nvCxnSpPr>
          <p:spPr>
            <a:xfrm flipH="1">
              <a:off x="7692273" y="3905359"/>
              <a:ext cx="1989056" cy="439989"/>
            </a:xfrm>
            <a:prstGeom prst="straightConnector1">
              <a:avLst/>
            </a:prstGeom>
            <a:ln w="38100">
              <a:solidFill>
                <a:srgbClr val="5C953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E20A120-DB25-0748-9E99-E3D3FB792C33}"/>
                </a:ext>
              </a:extLst>
            </p:cNvPr>
            <p:cNvCxnSpPr>
              <a:cxnSpLocks/>
            </p:cNvCxnSpPr>
            <p:nvPr/>
          </p:nvCxnSpPr>
          <p:spPr>
            <a:xfrm flipV="1">
              <a:off x="9681329" y="3197739"/>
              <a:ext cx="1275254" cy="707620"/>
            </a:xfrm>
            <a:prstGeom prst="straightConnector1">
              <a:avLst/>
            </a:prstGeom>
            <a:ln w="38100">
              <a:solidFill>
                <a:srgbClr val="5C953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5A03262C-122C-7441-952F-5F2D0F5218D0}"/>
              </a:ext>
            </a:extLst>
          </p:cNvPr>
          <p:cNvGrpSpPr/>
          <p:nvPr/>
        </p:nvGrpSpPr>
        <p:grpSpPr>
          <a:xfrm>
            <a:off x="6173088" y="1938747"/>
            <a:ext cx="5491226" cy="4849281"/>
            <a:chOff x="5839794" y="1938747"/>
            <a:chExt cx="5491226" cy="4849281"/>
          </a:xfrm>
        </p:grpSpPr>
        <p:grpSp>
          <p:nvGrpSpPr>
            <p:cNvPr id="17" name="Group 16">
              <a:extLst>
                <a:ext uri="{FF2B5EF4-FFF2-40B4-BE49-F238E27FC236}">
                  <a16:creationId xmlns:a16="http://schemas.microsoft.com/office/drawing/2014/main" id="{82948334-04F7-8246-BAF8-D287E3A47295}"/>
                </a:ext>
              </a:extLst>
            </p:cNvPr>
            <p:cNvGrpSpPr/>
            <p:nvPr/>
          </p:nvGrpSpPr>
          <p:grpSpPr>
            <a:xfrm>
              <a:off x="6135939" y="1938747"/>
              <a:ext cx="5195081" cy="4247317"/>
              <a:chOff x="5042429" y="1938748"/>
              <a:chExt cx="5195081" cy="4247317"/>
            </a:xfrm>
          </p:grpSpPr>
          <p:sp>
            <p:nvSpPr>
              <p:cNvPr id="18" name="TextBox 17">
                <a:extLst>
                  <a:ext uri="{FF2B5EF4-FFF2-40B4-BE49-F238E27FC236}">
                    <a16:creationId xmlns:a16="http://schemas.microsoft.com/office/drawing/2014/main" id="{377AE001-ABB1-F443-BB78-7B213B57D901}"/>
                  </a:ext>
                </a:extLst>
              </p:cNvPr>
              <p:cNvSpPr txBox="1"/>
              <p:nvPr/>
            </p:nvSpPr>
            <p:spPr>
              <a:xfrm>
                <a:off x="5042429" y="1938748"/>
                <a:ext cx="421975" cy="4247317"/>
              </a:xfrm>
              <a:prstGeom prst="rect">
                <a:avLst/>
              </a:prstGeom>
              <a:noFill/>
            </p:spPr>
            <p:txBody>
              <a:bodyPr wrap="none" rtlCol="0" anchor="ctr" anchorCtr="0">
                <a:spAutoFit/>
              </a:bodyPr>
              <a:lstStyle/>
              <a:p>
                <a:pPr algn="r"/>
                <a:endParaRPr lang="en-US" dirty="0"/>
              </a:p>
              <a:p>
                <a:pPr algn="r"/>
                <a:br>
                  <a:rPr lang="en-US" dirty="0">
                    <a:latin typeface="+mn-lt"/>
                  </a:rPr>
                </a:br>
                <a:endParaRPr lang="en-US" dirty="0">
                  <a:latin typeface="+mn-lt"/>
                </a:endParaRPr>
              </a:p>
              <a:p>
                <a:pPr algn="r"/>
                <a:r>
                  <a:rPr lang="en-US" dirty="0">
                    <a:latin typeface="+mn-lt"/>
                  </a:rPr>
                  <a:t>40</a:t>
                </a:r>
              </a:p>
              <a:p>
                <a:pPr algn="r"/>
                <a:endParaRPr lang="en-US" dirty="0">
                  <a:latin typeface="+mn-lt"/>
                </a:endParaRPr>
              </a:p>
              <a:p>
                <a:pPr algn="r"/>
                <a:endParaRPr lang="en-US" dirty="0">
                  <a:latin typeface="+mn-lt"/>
                </a:endParaRPr>
              </a:p>
              <a:p>
                <a:pPr algn="r"/>
                <a:r>
                  <a:rPr lang="en-US" dirty="0">
                    <a:latin typeface="+mn-lt"/>
                  </a:rPr>
                  <a:t>30</a:t>
                </a:r>
              </a:p>
              <a:p>
                <a:pPr algn="r"/>
                <a:endParaRPr lang="en-US" dirty="0">
                  <a:latin typeface="+mn-lt"/>
                </a:endParaRPr>
              </a:p>
              <a:p>
                <a:pPr algn="r"/>
                <a:endParaRPr lang="en-US" dirty="0">
                  <a:latin typeface="+mn-lt"/>
                </a:endParaRPr>
              </a:p>
              <a:p>
                <a:pPr algn="r"/>
                <a:r>
                  <a:rPr lang="en-US" dirty="0">
                    <a:latin typeface="+mn-lt"/>
                  </a:rPr>
                  <a:t>20</a:t>
                </a:r>
              </a:p>
              <a:p>
                <a:pPr algn="r"/>
                <a:endParaRPr lang="en-US" dirty="0">
                  <a:latin typeface="+mn-lt"/>
                </a:endParaRPr>
              </a:p>
              <a:p>
                <a:pPr algn="r"/>
                <a:endParaRPr lang="en-US" dirty="0">
                  <a:latin typeface="+mn-lt"/>
                </a:endParaRPr>
              </a:p>
              <a:p>
                <a:pPr algn="r"/>
                <a:r>
                  <a:rPr lang="en-US" dirty="0">
                    <a:latin typeface="+mn-lt"/>
                  </a:rPr>
                  <a:t>10</a:t>
                </a:r>
              </a:p>
              <a:p>
                <a:pPr algn="r"/>
                <a:endParaRPr lang="en-US" dirty="0">
                  <a:latin typeface="+mn-lt"/>
                </a:endParaRPr>
              </a:p>
              <a:p>
                <a:pPr algn="r"/>
                <a:endParaRPr lang="en-US" dirty="0">
                  <a:latin typeface="+mn-lt"/>
                </a:endParaRPr>
              </a:p>
            </p:txBody>
          </p:sp>
          <p:cxnSp>
            <p:nvCxnSpPr>
              <p:cNvPr id="19" name="Straight Connector 18">
                <a:extLst>
                  <a:ext uri="{FF2B5EF4-FFF2-40B4-BE49-F238E27FC236}">
                    <a16:creationId xmlns:a16="http://schemas.microsoft.com/office/drawing/2014/main" id="{EC7D3403-75C7-8E47-BC83-09073249AAC7}"/>
                  </a:ext>
                </a:extLst>
              </p:cNvPr>
              <p:cNvCxnSpPr>
                <a:cxnSpLocks/>
              </p:cNvCxnSpPr>
              <p:nvPr/>
            </p:nvCxnSpPr>
            <p:spPr>
              <a:xfrm>
                <a:off x="5469750" y="6113363"/>
                <a:ext cx="4767760" cy="21571"/>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B47216A6-6FEB-4640-9A0B-CE4558C0E650}"/>
                </a:ext>
              </a:extLst>
            </p:cNvPr>
            <p:cNvSpPr txBox="1"/>
            <p:nvPr/>
          </p:nvSpPr>
          <p:spPr>
            <a:xfrm>
              <a:off x="5995450" y="6137278"/>
              <a:ext cx="5147033" cy="369332"/>
            </a:xfrm>
            <a:prstGeom prst="rect">
              <a:avLst/>
            </a:prstGeom>
            <a:noFill/>
          </p:spPr>
          <p:txBody>
            <a:bodyPr wrap="square" rtlCol="0" anchor="ctr" anchorCtr="0">
              <a:spAutoFit/>
            </a:bodyPr>
            <a:lstStyle/>
            <a:p>
              <a:pPr algn="r"/>
              <a:r>
                <a:rPr lang="en-US" dirty="0">
                  <a:latin typeface="+mn-lt"/>
                </a:rPr>
                <a:t>	10 	20 	30	40	50</a:t>
              </a:r>
            </a:p>
          </p:txBody>
        </p:sp>
        <p:sp>
          <p:nvSpPr>
            <p:cNvPr id="69" name="Rectangle 68">
              <a:extLst>
                <a:ext uri="{FF2B5EF4-FFF2-40B4-BE49-F238E27FC236}">
                  <a16:creationId xmlns:a16="http://schemas.microsoft.com/office/drawing/2014/main" id="{262B7A50-BEE3-4346-9965-41D142043071}"/>
                </a:ext>
              </a:extLst>
            </p:cNvPr>
            <p:cNvSpPr/>
            <p:nvPr/>
          </p:nvSpPr>
          <p:spPr>
            <a:xfrm>
              <a:off x="7935293" y="6482794"/>
              <a:ext cx="2042547" cy="305234"/>
            </a:xfrm>
            <a:prstGeom prst="rect">
              <a:avLst/>
            </a:prstGeom>
          </p:spPr>
          <p:txBody>
            <a:bodyPr wrap="none">
              <a:spAutoFit/>
            </a:bodyPr>
            <a:lstStyle/>
            <a:p>
              <a:r>
                <a:rPr lang="en-US" dirty="0"/>
                <a:t># of observed tasks</a:t>
              </a:r>
            </a:p>
          </p:txBody>
        </p:sp>
        <p:sp>
          <p:nvSpPr>
            <p:cNvPr id="70" name="Rectangle 69">
              <a:extLst>
                <a:ext uri="{FF2B5EF4-FFF2-40B4-BE49-F238E27FC236}">
                  <a16:creationId xmlns:a16="http://schemas.microsoft.com/office/drawing/2014/main" id="{461974B6-D16C-FB4C-BAE2-458591F815A5}"/>
                </a:ext>
              </a:extLst>
            </p:cNvPr>
            <p:cNvSpPr/>
            <p:nvPr/>
          </p:nvSpPr>
          <p:spPr>
            <a:xfrm rot="16200000">
              <a:off x="5260469" y="4370030"/>
              <a:ext cx="1527982" cy="369332"/>
            </a:xfrm>
            <a:prstGeom prst="rect">
              <a:avLst/>
            </a:prstGeom>
          </p:spPr>
          <p:txBody>
            <a:bodyPr wrap="none">
              <a:spAutoFit/>
            </a:bodyPr>
            <a:lstStyle/>
            <a:p>
              <a:r>
                <a:rPr lang="en-US" dirty="0"/>
                <a:t>output quality</a:t>
              </a:r>
            </a:p>
          </p:txBody>
        </p:sp>
      </p:grpSp>
    </p:spTree>
    <p:extLst>
      <p:ext uri="{BB962C8B-B14F-4D97-AF65-F5344CB8AC3E}">
        <p14:creationId xmlns:p14="http://schemas.microsoft.com/office/powerpoint/2010/main" val="421963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500"/>
                                        <p:tgtEl>
                                          <p:spTgt spid="7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4C06-9E19-F041-809F-CF76BD975589}"/>
              </a:ext>
            </a:extLst>
          </p:cNvPr>
          <p:cNvSpPr>
            <a:spLocks noGrp="1"/>
          </p:cNvSpPr>
          <p:nvPr>
            <p:ph type="title"/>
          </p:nvPr>
        </p:nvSpPr>
        <p:spPr/>
        <p:txBody>
          <a:bodyPr/>
          <a:lstStyle/>
          <a:p>
            <a:r>
              <a:rPr lang="en-US" dirty="0"/>
              <a:t>Pandemic Anecdote: Chess </a:t>
            </a:r>
          </a:p>
        </p:txBody>
      </p:sp>
      <p:sp>
        <p:nvSpPr>
          <p:cNvPr id="3" name="Content Placeholder 2">
            <a:extLst>
              <a:ext uri="{FF2B5EF4-FFF2-40B4-BE49-F238E27FC236}">
                <a16:creationId xmlns:a16="http://schemas.microsoft.com/office/drawing/2014/main" id="{9E4D69C4-94F6-0A4A-8C66-A2D8EC39E214}"/>
              </a:ext>
            </a:extLst>
          </p:cNvPr>
          <p:cNvSpPr>
            <a:spLocks noGrp="1"/>
          </p:cNvSpPr>
          <p:nvPr>
            <p:ph idx="1"/>
          </p:nvPr>
        </p:nvSpPr>
        <p:spPr>
          <a:xfrm>
            <a:off x="605728" y="1825625"/>
            <a:ext cx="5392838" cy="4351338"/>
          </a:xfrm>
        </p:spPr>
        <p:txBody>
          <a:bodyPr/>
          <a:lstStyle/>
          <a:p>
            <a:r>
              <a:rPr lang="en-US" dirty="0"/>
              <a:t>Humans generalize to “unseen” variants of chess. </a:t>
            </a:r>
          </a:p>
          <a:p>
            <a:pPr lvl="1"/>
            <a:endParaRPr lang="en-US" dirty="0"/>
          </a:p>
          <a:p>
            <a:r>
              <a:rPr lang="en-US" dirty="0"/>
              <a:t>The standard chess is considered a </a:t>
            </a:r>
            <a:r>
              <a:rPr lang="en-US" dirty="0">
                <a:solidFill>
                  <a:srgbClr val="009545"/>
                </a:solidFill>
              </a:rPr>
              <a:t>“solved”</a:t>
            </a:r>
            <a:r>
              <a:rPr lang="en-US" dirty="0"/>
              <a:t> problem for AI. </a:t>
            </a:r>
          </a:p>
          <a:p>
            <a:endParaRPr lang="en-US" dirty="0"/>
          </a:p>
          <a:p>
            <a:r>
              <a:rPr lang="en-US" dirty="0"/>
              <a:t>Yet, </a:t>
            </a:r>
            <a:r>
              <a:rPr lang="en-US" dirty="0">
                <a:solidFill>
                  <a:srgbClr val="FF0000"/>
                </a:solidFill>
              </a:rPr>
              <a:t>no</a:t>
            </a:r>
            <a:r>
              <a:rPr lang="en-US" dirty="0"/>
              <a:t> system can generalize across chess variants.</a:t>
            </a:r>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2B0C5AF-01C1-F14F-8096-9EFC41C15353}"/>
              </a:ext>
            </a:extLst>
          </p:cNvPr>
          <p:cNvSpPr>
            <a:spLocks noGrp="1"/>
          </p:cNvSpPr>
          <p:nvPr>
            <p:ph type="sldNum" sz="quarter" idx="10"/>
          </p:nvPr>
        </p:nvSpPr>
        <p:spPr/>
        <p:txBody>
          <a:bodyPr/>
          <a:lstStyle/>
          <a:p>
            <a:pPr>
              <a:defRPr/>
            </a:pPr>
            <a:fld id="{0121240C-47AF-2F4D-83B3-CC3EDF50F794}" type="slidenum">
              <a:rPr lang="en-US" smtClean="0"/>
              <a:pPr>
                <a:defRPr/>
              </a:pPr>
              <a:t>54</a:t>
            </a:fld>
            <a:endParaRPr lang="en-US" dirty="0"/>
          </a:p>
        </p:txBody>
      </p:sp>
      <p:pic>
        <p:nvPicPr>
          <p:cNvPr id="6" name="Picture 5" descr="A picture containing outdoor object, honeycomb&#10;&#10;Description automatically generated">
            <a:extLst>
              <a:ext uri="{FF2B5EF4-FFF2-40B4-BE49-F238E27FC236}">
                <a16:creationId xmlns:a16="http://schemas.microsoft.com/office/drawing/2014/main" id="{B0882E3D-79F0-804C-AE67-99336CAA6B6D}"/>
              </a:ext>
            </a:extLst>
          </p:cNvPr>
          <p:cNvPicPr>
            <a:picLocks noChangeAspect="1"/>
          </p:cNvPicPr>
          <p:nvPr/>
        </p:nvPicPr>
        <p:blipFill>
          <a:blip r:embed="rId3"/>
          <a:stretch>
            <a:fillRect/>
          </a:stretch>
        </p:blipFill>
        <p:spPr>
          <a:xfrm>
            <a:off x="8978144" y="4107306"/>
            <a:ext cx="2261796" cy="2343983"/>
          </a:xfrm>
          <a:prstGeom prst="rect">
            <a:avLst/>
          </a:prstGeom>
        </p:spPr>
      </p:pic>
      <p:pic>
        <p:nvPicPr>
          <p:cNvPr id="11" name="Picture 10">
            <a:extLst>
              <a:ext uri="{FF2B5EF4-FFF2-40B4-BE49-F238E27FC236}">
                <a16:creationId xmlns:a16="http://schemas.microsoft.com/office/drawing/2014/main" id="{2766B64F-C304-6D4F-B73B-337B793C5A73}"/>
              </a:ext>
            </a:extLst>
          </p:cNvPr>
          <p:cNvPicPr>
            <a:picLocks noChangeAspect="1"/>
          </p:cNvPicPr>
          <p:nvPr/>
        </p:nvPicPr>
        <p:blipFill>
          <a:blip r:embed="rId4"/>
          <a:stretch>
            <a:fillRect/>
          </a:stretch>
        </p:blipFill>
        <p:spPr>
          <a:xfrm>
            <a:off x="5669709" y="4330347"/>
            <a:ext cx="3555104" cy="2120942"/>
          </a:xfrm>
          <a:prstGeom prst="rect">
            <a:avLst/>
          </a:prstGeom>
        </p:spPr>
      </p:pic>
      <p:pic>
        <p:nvPicPr>
          <p:cNvPr id="1036" name="Picture 12" descr="Four-player chess - Wikipedia">
            <a:extLst>
              <a:ext uri="{FF2B5EF4-FFF2-40B4-BE49-F238E27FC236}">
                <a16:creationId xmlns:a16="http://schemas.microsoft.com/office/drawing/2014/main" id="{3DDCE8FE-C741-E94C-90C3-D722E6DF9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5956" y="1586146"/>
            <a:ext cx="2343984" cy="23439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urkin Opening (1.Na3) - Chess Lines">
            <a:extLst>
              <a:ext uri="{FF2B5EF4-FFF2-40B4-BE49-F238E27FC236}">
                <a16:creationId xmlns:a16="http://schemas.microsoft.com/office/drawing/2014/main" id="{1F431FA3-2D4D-0144-8037-828EC40B37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6790" y="1809188"/>
            <a:ext cx="2120942" cy="212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1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500"/>
                                        <p:tgtEl>
                                          <p:spTgt spid="10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57D1A-12F0-2D41-8A45-F3AE1BBCFC52}"/>
              </a:ext>
            </a:extLst>
          </p:cNvPr>
          <p:cNvSpPr>
            <a:spLocks noGrp="1"/>
          </p:cNvSpPr>
          <p:nvPr>
            <p:ph type="title"/>
          </p:nvPr>
        </p:nvSpPr>
        <p:spPr/>
        <p:txBody>
          <a:bodyPr/>
          <a:lstStyle/>
          <a:p>
            <a:r>
              <a:rPr lang="en-US" dirty="0"/>
              <a:t>Lessons </a:t>
            </a:r>
          </a:p>
        </p:txBody>
      </p:sp>
      <p:sp>
        <p:nvSpPr>
          <p:cNvPr id="3" name="Content Placeholder 2">
            <a:extLst>
              <a:ext uri="{FF2B5EF4-FFF2-40B4-BE49-F238E27FC236}">
                <a16:creationId xmlns:a16="http://schemas.microsoft.com/office/drawing/2014/main" id="{311BF3DA-2792-044D-A790-D6A58F00409E}"/>
              </a:ext>
            </a:extLst>
          </p:cNvPr>
          <p:cNvSpPr>
            <a:spLocks noGrp="1"/>
          </p:cNvSpPr>
          <p:nvPr>
            <p:ph idx="1"/>
          </p:nvPr>
        </p:nvSpPr>
        <p:spPr/>
        <p:txBody>
          <a:bodyPr/>
          <a:lstStyle/>
          <a:p>
            <a:pPr>
              <a:buClr>
                <a:srgbClr val="000000"/>
              </a:buClr>
            </a:pPr>
            <a:r>
              <a:rPr lang="en-US" dirty="0"/>
              <a:t>Motivating Hypothesis: </a:t>
            </a:r>
          </a:p>
          <a:p>
            <a:pPr lvl="1">
              <a:buClr>
                <a:srgbClr val="000000"/>
              </a:buClr>
            </a:pPr>
            <a:r>
              <a:rPr lang="en-US" dirty="0"/>
              <a:t>Humans can generalize across tasks; why can’t our models?</a:t>
            </a:r>
          </a:p>
          <a:p>
            <a:pPr lvl="1">
              <a:buClr>
                <a:srgbClr val="000000"/>
              </a:buClr>
            </a:pPr>
            <a:r>
              <a:rPr lang="en-US" dirty="0"/>
              <a:t>Natural language instructions can help models </a:t>
            </a:r>
            <a:r>
              <a:rPr lang="en-US" dirty="0">
                <a:solidFill>
                  <a:srgbClr val="0000FF"/>
                </a:solidFill>
              </a:rPr>
              <a:t>generalize </a:t>
            </a:r>
            <a:r>
              <a:rPr lang="en-US" dirty="0"/>
              <a:t>to</a:t>
            </a:r>
            <a:r>
              <a:rPr lang="en-US" dirty="0">
                <a:solidFill>
                  <a:srgbClr val="0000FF"/>
                </a:solidFill>
              </a:rPr>
              <a:t> unseen </a:t>
            </a:r>
            <a:r>
              <a:rPr lang="en-US" dirty="0"/>
              <a:t>tasks.</a:t>
            </a:r>
            <a:br>
              <a:rPr lang="en-US" dirty="0"/>
            </a:br>
            <a:endParaRPr lang="en-US" dirty="0"/>
          </a:p>
          <a:p>
            <a:pPr>
              <a:buClr>
                <a:srgbClr val="000000"/>
              </a:buClr>
            </a:pPr>
            <a:r>
              <a:rPr lang="en-US" i="1" dirty="0">
                <a:solidFill>
                  <a:srgbClr val="0000FF"/>
                </a:solidFill>
              </a:rPr>
              <a:t>Natural-Instructions</a:t>
            </a:r>
            <a:r>
              <a:rPr lang="en-US" dirty="0"/>
              <a:t>: a dataset of many tasks and their crowdsourcing instructions/annotations.</a:t>
            </a:r>
            <a:br>
              <a:rPr lang="en-US" dirty="0"/>
            </a:br>
            <a:endParaRPr lang="en-US" dirty="0"/>
          </a:p>
          <a:p>
            <a:r>
              <a:rPr lang="en-US" dirty="0"/>
              <a:t>Empirical evidence that: </a:t>
            </a:r>
          </a:p>
          <a:p>
            <a:pPr lvl="1"/>
            <a:r>
              <a:rPr lang="en-US" dirty="0">
                <a:solidFill>
                  <a:srgbClr val="0000FF"/>
                </a:solidFill>
              </a:rPr>
              <a:t>Instructions </a:t>
            </a:r>
            <a:r>
              <a:rPr lang="en-US" dirty="0"/>
              <a:t>help w/ </a:t>
            </a:r>
            <a:r>
              <a:rPr lang="en-US" dirty="0">
                <a:solidFill>
                  <a:srgbClr val="0000FF"/>
                </a:solidFill>
              </a:rPr>
              <a:t>generalization</a:t>
            </a:r>
            <a:r>
              <a:rPr lang="en-US" dirty="0"/>
              <a:t> to unseen tasks! </a:t>
            </a:r>
          </a:p>
          <a:p>
            <a:pPr lvl="1"/>
            <a:r>
              <a:rPr lang="en-US" dirty="0"/>
              <a:t>There is notable room to make progress! </a:t>
            </a:r>
          </a:p>
        </p:txBody>
      </p:sp>
      <p:sp>
        <p:nvSpPr>
          <p:cNvPr id="4" name="Slide Number Placeholder 3">
            <a:extLst>
              <a:ext uri="{FF2B5EF4-FFF2-40B4-BE49-F238E27FC236}">
                <a16:creationId xmlns:a16="http://schemas.microsoft.com/office/drawing/2014/main" id="{5D3162DE-468E-FC41-8F09-772071BE81D0}"/>
              </a:ext>
            </a:extLst>
          </p:cNvPr>
          <p:cNvSpPr>
            <a:spLocks noGrp="1"/>
          </p:cNvSpPr>
          <p:nvPr>
            <p:ph type="sldNum" sz="quarter" idx="10"/>
          </p:nvPr>
        </p:nvSpPr>
        <p:spPr/>
        <p:txBody>
          <a:bodyPr/>
          <a:lstStyle/>
          <a:p>
            <a:pPr>
              <a:defRPr/>
            </a:pPr>
            <a:fld id="{0121240C-47AF-2F4D-83B3-CC3EDF50F794}" type="slidenum">
              <a:rPr lang="en-US" smtClean="0"/>
              <a:pPr>
                <a:defRPr/>
              </a:pPr>
              <a:t>55</a:t>
            </a:fld>
            <a:endParaRPr lang="en-US" dirty="0"/>
          </a:p>
        </p:txBody>
      </p:sp>
      <p:sp>
        <p:nvSpPr>
          <p:cNvPr id="6" name="Rectangle 5">
            <a:extLst>
              <a:ext uri="{FF2B5EF4-FFF2-40B4-BE49-F238E27FC236}">
                <a16:creationId xmlns:a16="http://schemas.microsoft.com/office/drawing/2014/main" id="{A8A6DACC-B0EE-3A40-B5A1-D47E250A8122}"/>
              </a:ext>
            </a:extLst>
          </p:cNvPr>
          <p:cNvSpPr/>
          <p:nvPr/>
        </p:nvSpPr>
        <p:spPr>
          <a:xfrm>
            <a:off x="2703847" y="6242970"/>
            <a:ext cx="6301725" cy="461665"/>
          </a:xfrm>
          <a:prstGeom prst="rect">
            <a:avLst/>
          </a:prstGeom>
        </p:spPr>
        <p:txBody>
          <a:bodyPr wrap="none">
            <a:spAutoFit/>
          </a:bodyPr>
          <a:lstStyle/>
          <a:p>
            <a:r>
              <a:rPr lang="en-US" sz="2400" dirty="0">
                <a:solidFill>
                  <a:srgbClr val="1700FF"/>
                </a:solidFill>
                <a:latin typeface="Consolas" panose="020B0609020204030204" pitchFamily="49" charset="0"/>
                <a:cs typeface="Consolas" panose="020B0609020204030204" pitchFamily="49" charset="0"/>
              </a:rPr>
              <a:t>http://</a:t>
            </a:r>
            <a:r>
              <a:rPr lang="en-US" sz="2400" dirty="0" err="1">
                <a:solidFill>
                  <a:srgbClr val="1700FF"/>
                </a:solidFill>
                <a:latin typeface="Consolas" panose="020B0609020204030204" pitchFamily="49" charset="0"/>
                <a:cs typeface="Consolas" panose="020B0609020204030204" pitchFamily="49" charset="0"/>
              </a:rPr>
              <a:t>instructions.apps.allenai.org</a:t>
            </a:r>
            <a:endParaRPr lang="en-US" sz="2400" dirty="0">
              <a:solidFill>
                <a:srgbClr val="1700FF"/>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12684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par>
                                <p:cTn id="14" presetID="9" presetClass="emph" presetSubtype="0" nodeType="withEffect">
                                  <p:stCondLst>
                                    <p:cond delay="0"/>
                                  </p:stCondLst>
                                  <p:childTnLst>
                                    <p:set>
                                      <p:cBhvr>
                                        <p:cTn id="15" dur="indefinite"/>
                                        <p:tgtEl>
                                          <p:spTgt spid="3">
                                            <p:txEl>
                                              <p:pRg st="3" end="3"/>
                                            </p:txEl>
                                          </p:spTgt>
                                        </p:tgtEl>
                                        <p:attrNameLst>
                                          <p:attrName>style.opacity</p:attrName>
                                        </p:attrNameLst>
                                      </p:cBhvr>
                                      <p:to>
                                        <p:strVal val="0.25"/>
                                      </p:to>
                                    </p:set>
                                    <p:animEffect filter="image" prLst="opacity: 0.25">
                                      <p:cBhvr rctx="IE">
                                        <p:cTn id="16" dur="indefinite"/>
                                        <p:tgtEl>
                                          <p:spTgt spid="3">
                                            <p:txEl>
                                              <p:pRg st="3" end="3"/>
                                            </p:txEl>
                                          </p:spTgt>
                                        </p:tgtEl>
                                      </p:cBhvr>
                                    </p:animEffect>
                                  </p:childTnLst>
                                </p:cTn>
                              </p:par>
                              <p:par>
                                <p:cTn id="17" presetID="9" presetClass="emph" presetSubtype="0" nodeType="withEffect">
                                  <p:stCondLst>
                                    <p:cond delay="0"/>
                                  </p:stCondLst>
                                  <p:childTnLst>
                                    <p:set>
                                      <p:cBhvr>
                                        <p:cTn id="18" dur="indefinite"/>
                                        <p:tgtEl>
                                          <p:spTgt spid="3">
                                            <p:txEl>
                                              <p:pRg st="4" end="4"/>
                                            </p:txEl>
                                          </p:spTgt>
                                        </p:tgtEl>
                                        <p:attrNameLst>
                                          <p:attrName>style.opacity</p:attrName>
                                        </p:attrNameLst>
                                      </p:cBhvr>
                                      <p:to>
                                        <p:strVal val="0.25"/>
                                      </p:to>
                                    </p:set>
                                    <p:animEffect filter="image" prLst="opacity: 0.25">
                                      <p:cBhvr rctx="IE">
                                        <p:cTn id="19" dur="indefinite"/>
                                        <p:tgtEl>
                                          <p:spTgt spid="3">
                                            <p:txEl>
                                              <p:pRg st="4" end="4"/>
                                            </p:txEl>
                                          </p:spTgt>
                                        </p:tgtEl>
                                      </p:cBhvr>
                                    </p:animEffect>
                                  </p:childTnLst>
                                </p:cTn>
                              </p:par>
                              <p:par>
                                <p:cTn id="20" presetID="9" presetClass="emph" presetSubtype="0" nodeType="withEffect">
                                  <p:stCondLst>
                                    <p:cond delay="0"/>
                                  </p:stCondLst>
                                  <p:childTnLst>
                                    <p:set>
                                      <p:cBhvr>
                                        <p:cTn id="21" dur="indefinite"/>
                                        <p:tgtEl>
                                          <p:spTgt spid="3">
                                            <p:txEl>
                                              <p:pRg st="5" end="5"/>
                                            </p:txEl>
                                          </p:spTgt>
                                        </p:tgtEl>
                                        <p:attrNameLst>
                                          <p:attrName>style.opacity</p:attrName>
                                        </p:attrNameLst>
                                      </p:cBhvr>
                                      <p:to>
                                        <p:strVal val="0.25"/>
                                      </p:to>
                                    </p:set>
                                    <p:animEffect filter="image" prLst="opacity: 0.25">
                                      <p:cBhvr rctx="IE">
                                        <p:cTn id="22" dur="indefinite"/>
                                        <p:tgtEl>
                                          <p:spTgt spid="3">
                                            <p:txEl>
                                              <p:pRg st="5" end="5"/>
                                            </p:txEl>
                                          </p:spTgt>
                                        </p:tgtEl>
                                      </p:cBhvr>
                                    </p:animEffect>
                                  </p:childTnLst>
                                </p:cTn>
                              </p:par>
                              <p:par>
                                <p:cTn id="23" presetID="9" presetClass="emph" presetSubtype="0" nodeType="withEffect">
                                  <p:stCondLst>
                                    <p:cond delay="0"/>
                                  </p:stCondLst>
                                  <p:childTnLst>
                                    <p:set>
                                      <p:cBhvr>
                                        <p:cTn id="24" dur="indefinite"/>
                                        <p:tgtEl>
                                          <p:spTgt spid="3">
                                            <p:txEl>
                                              <p:pRg st="6" end="6"/>
                                            </p:txEl>
                                          </p:spTgt>
                                        </p:tgtEl>
                                        <p:attrNameLst>
                                          <p:attrName>style.opacity</p:attrName>
                                        </p:attrNameLst>
                                      </p:cBhvr>
                                      <p:to>
                                        <p:strVal val="0.25"/>
                                      </p:to>
                                    </p:set>
                                    <p:animEffect filter="image" prLst="opacity: 0.25">
                                      <p:cBhvr rctx="IE">
                                        <p:cTn id="25" dur="indefinite"/>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p:cTn id="29" dur="indefinite"/>
                                        <p:tgtEl>
                                          <p:spTgt spid="3">
                                            <p:txEl>
                                              <p:pRg st="0" end="0"/>
                                            </p:txEl>
                                          </p:spTgt>
                                        </p:tgtEl>
                                        <p:attrNameLst>
                                          <p:attrName>style.opacity</p:attrName>
                                        </p:attrNameLst>
                                      </p:cBhvr>
                                      <p:to>
                                        <p:strVal val="1"/>
                                      </p:to>
                                    </p:set>
                                    <p:animEffect filter="image" prLst="opacity: 1">
                                      <p:cBhvr rctx="IE">
                                        <p:cTn id="30" dur="indefinite"/>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p:cTn id="34" dur="indefinite"/>
                                        <p:tgtEl>
                                          <p:spTgt spid="3">
                                            <p:txEl>
                                              <p:pRg st="1" end="1"/>
                                            </p:txEl>
                                          </p:spTgt>
                                        </p:tgtEl>
                                        <p:attrNameLst>
                                          <p:attrName>style.opacity</p:attrName>
                                        </p:attrNameLst>
                                      </p:cBhvr>
                                      <p:to>
                                        <p:strVal val="1"/>
                                      </p:to>
                                    </p:set>
                                    <p:animEffect filter="image" prLst="opacity: 1">
                                      <p:cBhvr rctx="IE">
                                        <p:cTn id="35" dur="indefinite"/>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mph" presetSubtype="0" nodeType="clickEffect">
                                  <p:stCondLst>
                                    <p:cond delay="0"/>
                                  </p:stCondLst>
                                  <p:childTnLst>
                                    <p:set>
                                      <p:cBhvr>
                                        <p:cTn id="39" dur="indefinite"/>
                                        <p:tgtEl>
                                          <p:spTgt spid="3">
                                            <p:txEl>
                                              <p:pRg st="2" end="2"/>
                                            </p:txEl>
                                          </p:spTgt>
                                        </p:tgtEl>
                                        <p:attrNameLst>
                                          <p:attrName>style.opacity</p:attrName>
                                        </p:attrNameLst>
                                      </p:cBhvr>
                                      <p:to>
                                        <p:strVal val="1"/>
                                      </p:to>
                                    </p:set>
                                    <p:animEffect filter="image" prLst="opacity: 1">
                                      <p:cBhvr rctx="IE">
                                        <p:cTn id="40" dur="indefinite"/>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nodeType="clickEffect">
                                  <p:stCondLst>
                                    <p:cond delay="0"/>
                                  </p:stCondLst>
                                  <p:childTnLst>
                                    <p:set>
                                      <p:cBhvr>
                                        <p:cTn id="44" dur="indefinite"/>
                                        <p:tgtEl>
                                          <p:spTgt spid="3">
                                            <p:txEl>
                                              <p:pRg st="3" end="3"/>
                                            </p:txEl>
                                          </p:spTgt>
                                        </p:tgtEl>
                                        <p:attrNameLst>
                                          <p:attrName>style.opacity</p:attrName>
                                        </p:attrNameLst>
                                      </p:cBhvr>
                                      <p:to>
                                        <p:strVal val="1"/>
                                      </p:to>
                                    </p:set>
                                    <p:animEffect filter="image" prLst="opacity: 1">
                                      <p:cBhvr rctx="IE">
                                        <p:cTn id="45" dur="indefinite"/>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mph" presetSubtype="0" nodeType="clickEffect">
                                  <p:stCondLst>
                                    <p:cond delay="0"/>
                                  </p:stCondLst>
                                  <p:childTnLst>
                                    <p:set>
                                      <p:cBhvr>
                                        <p:cTn id="49" dur="indefinite"/>
                                        <p:tgtEl>
                                          <p:spTgt spid="3">
                                            <p:txEl>
                                              <p:pRg st="4" end="4"/>
                                            </p:txEl>
                                          </p:spTgt>
                                        </p:tgtEl>
                                        <p:attrNameLst>
                                          <p:attrName>style.opacity</p:attrName>
                                        </p:attrNameLst>
                                      </p:cBhvr>
                                      <p:to>
                                        <p:strVal val="1"/>
                                      </p:to>
                                    </p:set>
                                    <p:animEffect filter="image" prLst="opacity: 1">
                                      <p:cBhvr rctx="IE">
                                        <p:cTn id="50" dur="indefinite"/>
                                        <p:tgtEl>
                                          <p:spTgt spid="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mph" presetSubtype="0" nodeType="clickEffect">
                                  <p:stCondLst>
                                    <p:cond delay="0"/>
                                  </p:stCondLst>
                                  <p:childTnLst>
                                    <p:set>
                                      <p:cBhvr>
                                        <p:cTn id="54" dur="indefinite"/>
                                        <p:tgtEl>
                                          <p:spTgt spid="3">
                                            <p:txEl>
                                              <p:pRg st="5" end="5"/>
                                            </p:txEl>
                                          </p:spTgt>
                                        </p:tgtEl>
                                        <p:attrNameLst>
                                          <p:attrName>style.opacity</p:attrName>
                                        </p:attrNameLst>
                                      </p:cBhvr>
                                      <p:to>
                                        <p:strVal val="1"/>
                                      </p:to>
                                    </p:set>
                                    <p:animEffect filter="image" prLst="opacity: 1">
                                      <p:cBhvr rctx="IE">
                                        <p:cTn id="55" dur="indefinite"/>
                                        <p:tgtEl>
                                          <p:spTgt spid="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mph" presetSubtype="0" nodeType="clickEffect">
                                  <p:stCondLst>
                                    <p:cond delay="0"/>
                                  </p:stCondLst>
                                  <p:childTnLst>
                                    <p:set>
                                      <p:cBhvr>
                                        <p:cTn id="59" dur="indefinite"/>
                                        <p:tgtEl>
                                          <p:spTgt spid="3">
                                            <p:txEl>
                                              <p:pRg st="6" end="6"/>
                                            </p:txEl>
                                          </p:spTgt>
                                        </p:tgtEl>
                                        <p:attrNameLst>
                                          <p:attrName>style.opacity</p:attrName>
                                        </p:attrNameLst>
                                      </p:cBhvr>
                                      <p:to>
                                        <p:strVal val="1"/>
                                      </p:to>
                                    </p:set>
                                    <p:animEffect filter="image" prLst="opacity: 1">
                                      <p:cBhvr rctx="IE">
                                        <p:cTn id="60" dur="indefinite"/>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C081-7991-C84F-B0A3-97C454E1E598}"/>
              </a:ext>
            </a:extLst>
          </p:cNvPr>
          <p:cNvSpPr>
            <a:spLocks noGrp="1"/>
          </p:cNvSpPr>
          <p:nvPr>
            <p:ph type="title"/>
          </p:nvPr>
        </p:nvSpPr>
        <p:spPr/>
        <p:txBody>
          <a:bodyPr/>
          <a:lstStyle/>
          <a:p>
            <a:r>
              <a:rPr lang="en-US" dirty="0"/>
              <a:t>Instructions Paradigm</a:t>
            </a:r>
          </a:p>
        </p:txBody>
      </p:sp>
      <p:sp>
        <p:nvSpPr>
          <p:cNvPr id="3" name="Content Placeholder 2">
            <a:extLst>
              <a:ext uri="{FF2B5EF4-FFF2-40B4-BE49-F238E27FC236}">
                <a16:creationId xmlns:a16="http://schemas.microsoft.com/office/drawing/2014/main" id="{FF523EFA-1177-8C4A-901D-51879B913044}"/>
              </a:ext>
            </a:extLst>
          </p:cNvPr>
          <p:cNvSpPr>
            <a:spLocks noGrp="1"/>
          </p:cNvSpPr>
          <p:nvPr>
            <p:ph idx="1"/>
          </p:nvPr>
        </p:nvSpPr>
        <p:spPr/>
        <p:txBody>
          <a:bodyPr/>
          <a:lstStyle/>
          <a:p>
            <a:r>
              <a:rPr lang="en-US" dirty="0"/>
              <a:t>Instructions provide a more general medium to express information, as compared to task examples.</a:t>
            </a:r>
          </a:p>
          <a:p>
            <a:pPr lvl="1"/>
            <a:r>
              <a:rPr lang="en-US" dirty="0"/>
              <a:t>Incorporate high-level  knowledge.</a:t>
            </a:r>
          </a:p>
          <a:p>
            <a:pPr lvl="1"/>
            <a:r>
              <a:rPr lang="en-US" dirty="0"/>
              <a:t>Define a new task explicitly in natural language.</a:t>
            </a:r>
          </a:p>
          <a:p>
            <a:pPr marL="0" indent="0">
              <a:buNone/>
            </a:pPr>
            <a:endParaRPr lang="en-US" dirty="0"/>
          </a:p>
          <a:p>
            <a:r>
              <a:rPr lang="en-US" dirty="0"/>
              <a:t>Instruction paradigm is a strict generalization of the current instance-only paradigm.</a:t>
            </a:r>
          </a:p>
          <a:p>
            <a:endParaRPr lang="en-US" dirty="0"/>
          </a:p>
          <a:p>
            <a:endParaRPr lang="en-US" dirty="0"/>
          </a:p>
        </p:txBody>
      </p:sp>
      <p:sp>
        <p:nvSpPr>
          <p:cNvPr id="4" name="Slide Number Placeholder 3">
            <a:extLst>
              <a:ext uri="{FF2B5EF4-FFF2-40B4-BE49-F238E27FC236}">
                <a16:creationId xmlns:a16="http://schemas.microsoft.com/office/drawing/2014/main" id="{B1D17BEB-7799-D546-9153-5FF95B95516D}"/>
              </a:ext>
            </a:extLst>
          </p:cNvPr>
          <p:cNvSpPr>
            <a:spLocks noGrp="1"/>
          </p:cNvSpPr>
          <p:nvPr>
            <p:ph type="sldNum" sz="quarter" idx="10"/>
          </p:nvPr>
        </p:nvSpPr>
        <p:spPr/>
        <p:txBody>
          <a:bodyPr/>
          <a:lstStyle/>
          <a:p>
            <a:pPr>
              <a:defRPr/>
            </a:pPr>
            <a:fld id="{0121240C-47AF-2F4D-83B3-CC3EDF50F794}" type="slidenum">
              <a:rPr lang="en-US" smtClean="0"/>
              <a:pPr>
                <a:defRPr/>
              </a:pPr>
              <a:t>56</a:t>
            </a:fld>
            <a:endParaRPr lang="en-US" dirty="0"/>
          </a:p>
        </p:txBody>
      </p:sp>
      <p:sp>
        <p:nvSpPr>
          <p:cNvPr id="5" name="Google Shape;738;p73">
            <a:extLst>
              <a:ext uri="{FF2B5EF4-FFF2-40B4-BE49-F238E27FC236}">
                <a16:creationId xmlns:a16="http://schemas.microsoft.com/office/drawing/2014/main" id="{D68ADB3A-C80B-074D-B64A-3842F94D6842}"/>
              </a:ext>
            </a:extLst>
          </p:cNvPr>
          <p:cNvSpPr/>
          <p:nvPr/>
        </p:nvSpPr>
        <p:spPr>
          <a:xfrm>
            <a:off x="6632575" y="4687150"/>
            <a:ext cx="3517200" cy="1879866"/>
          </a:xfrm>
          <a:prstGeom prst="rect">
            <a:avLst/>
          </a:prstGeom>
          <a:solidFill>
            <a:srgbClr val="D9EAD3"/>
          </a:solidFill>
          <a:ln w="9525" cap="flat" cmpd="sng">
            <a:solidFill>
              <a:srgbClr val="1A4595"/>
            </a:solidFill>
            <a:prstDash val="solid"/>
            <a:round/>
            <a:headEnd type="none" w="sm" len="sm"/>
            <a:tailEnd type="none" w="sm" len="sm"/>
          </a:ln>
        </p:spPr>
        <p:txBody>
          <a:bodyPr spcFirstLastPara="1" wrap="square" lIns="121900" tIns="121900" rIns="121900" bIns="121900" anchor="t" anchorCtr="0">
            <a:noAutofit/>
          </a:bodyPr>
          <a:lstStyle/>
          <a:p>
            <a:pPr>
              <a:spcBef>
                <a:spcPts val="0"/>
              </a:spcBef>
              <a:spcAft>
                <a:spcPts val="0"/>
              </a:spcAft>
            </a:pPr>
            <a:r>
              <a:rPr lang="en" sz="1467"/>
              <a:t>Learning from Instructions</a:t>
            </a:r>
            <a:endParaRPr sz="1467"/>
          </a:p>
        </p:txBody>
      </p:sp>
      <p:sp>
        <p:nvSpPr>
          <p:cNvPr id="6" name="Google Shape;739;p73">
            <a:extLst>
              <a:ext uri="{FF2B5EF4-FFF2-40B4-BE49-F238E27FC236}">
                <a16:creationId xmlns:a16="http://schemas.microsoft.com/office/drawing/2014/main" id="{E2B66F97-F1DB-8943-AF88-27CD61D6DACC}"/>
              </a:ext>
            </a:extLst>
          </p:cNvPr>
          <p:cNvSpPr/>
          <p:nvPr/>
        </p:nvSpPr>
        <p:spPr>
          <a:xfrm>
            <a:off x="7242184" y="5218008"/>
            <a:ext cx="2382800" cy="954400"/>
          </a:xfrm>
          <a:prstGeom prst="rect">
            <a:avLst/>
          </a:prstGeom>
          <a:solidFill>
            <a:srgbClr val="EAD1DC"/>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467">
                <a:latin typeface="Lato"/>
                <a:ea typeface="Lato"/>
                <a:cs typeface="Lato"/>
                <a:sym typeface="Lato"/>
              </a:rPr>
              <a:t>Learning from task-specific input/outputs </a:t>
            </a:r>
            <a:endParaRPr sz="1467">
              <a:latin typeface="Lato"/>
              <a:ea typeface="Lato"/>
              <a:cs typeface="Lato"/>
              <a:sym typeface="Lato"/>
            </a:endParaRPr>
          </a:p>
        </p:txBody>
      </p:sp>
    </p:spTree>
    <p:extLst>
      <p:ext uri="{BB962C8B-B14F-4D97-AF65-F5344CB8AC3E}">
        <p14:creationId xmlns:p14="http://schemas.microsoft.com/office/powerpoint/2010/main" val="247633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6C15-F97B-894D-99A1-91354D2FC941}"/>
              </a:ext>
            </a:extLst>
          </p:cNvPr>
          <p:cNvSpPr>
            <a:spLocks noGrp="1"/>
          </p:cNvSpPr>
          <p:nvPr>
            <p:ph type="title"/>
          </p:nvPr>
        </p:nvSpPr>
        <p:spPr/>
        <p:txBody>
          <a:bodyPr/>
          <a:lstStyle/>
          <a:p>
            <a:r>
              <a:rPr lang="en-US" dirty="0"/>
              <a:t>Tying the Loose Ends </a:t>
            </a:r>
          </a:p>
        </p:txBody>
      </p:sp>
      <p:sp>
        <p:nvSpPr>
          <p:cNvPr id="3" name="Content Placeholder 2">
            <a:extLst>
              <a:ext uri="{FF2B5EF4-FFF2-40B4-BE49-F238E27FC236}">
                <a16:creationId xmlns:a16="http://schemas.microsoft.com/office/drawing/2014/main" id="{AF403D51-EFCC-B442-8481-8A9F304C3761}"/>
              </a:ext>
            </a:extLst>
          </p:cNvPr>
          <p:cNvSpPr>
            <a:spLocks noGrp="1"/>
          </p:cNvSpPr>
          <p:nvPr>
            <p:ph idx="1"/>
          </p:nvPr>
        </p:nvSpPr>
        <p:spPr/>
        <p:txBody>
          <a:bodyPr/>
          <a:lstStyle/>
          <a:p>
            <a:r>
              <a:rPr lang="en-US" dirty="0"/>
              <a:t>Currently, we do </a:t>
            </a:r>
            <a:r>
              <a:rPr lang="en-US" dirty="0">
                <a:solidFill>
                  <a:srgbClr val="FF0000"/>
                </a:solidFill>
              </a:rPr>
              <a:t>not</a:t>
            </a:r>
            <a:r>
              <a:rPr lang="en-US" dirty="0"/>
              <a:t> focus enough on the “breadth” of our progress. </a:t>
            </a:r>
          </a:p>
          <a:p>
            <a:pPr lvl="1"/>
            <a:r>
              <a:rPr lang="en-US" dirty="0"/>
              <a:t>Obsessed with “depth” (e.g., chasing leaderboards for individual tasks)</a:t>
            </a:r>
          </a:p>
          <a:p>
            <a:pPr marL="457200" lvl="1" indent="0">
              <a:buNone/>
            </a:pPr>
            <a:endParaRPr lang="en-US" dirty="0"/>
          </a:p>
          <a:p>
            <a:pPr marL="457200" lvl="1" indent="0">
              <a:buNone/>
            </a:pPr>
            <a:endParaRPr lang="en-US" dirty="0"/>
          </a:p>
          <a:p>
            <a:pPr lvl="1"/>
            <a:endParaRPr lang="en-US" dirty="0"/>
          </a:p>
          <a:p>
            <a:r>
              <a:rPr lang="en-US" dirty="0"/>
              <a:t>The two works presented here: </a:t>
            </a:r>
          </a:p>
          <a:p>
            <a:pPr lvl="1"/>
            <a:r>
              <a:rPr lang="en-US" dirty="0" err="1"/>
              <a:t>UnifiedQA</a:t>
            </a:r>
            <a:r>
              <a:rPr lang="en-US" dirty="0"/>
              <a:t>: broader range of </a:t>
            </a:r>
            <a:r>
              <a:rPr lang="en-US" u="sng" dirty="0"/>
              <a:t>QA formats </a:t>
            </a:r>
          </a:p>
          <a:p>
            <a:pPr lvl="1"/>
            <a:r>
              <a:rPr lang="en-US" dirty="0"/>
              <a:t>Instruction-following models: broader range of </a:t>
            </a:r>
            <a:r>
              <a:rPr lang="en-US" u="sng" dirty="0"/>
              <a:t>tasks</a:t>
            </a:r>
          </a:p>
        </p:txBody>
      </p:sp>
      <p:sp>
        <p:nvSpPr>
          <p:cNvPr id="4" name="Slide Number Placeholder 3">
            <a:extLst>
              <a:ext uri="{FF2B5EF4-FFF2-40B4-BE49-F238E27FC236}">
                <a16:creationId xmlns:a16="http://schemas.microsoft.com/office/drawing/2014/main" id="{A7053B91-684F-4842-A529-6AA2C5F06F2A}"/>
              </a:ext>
            </a:extLst>
          </p:cNvPr>
          <p:cNvSpPr>
            <a:spLocks noGrp="1"/>
          </p:cNvSpPr>
          <p:nvPr>
            <p:ph type="sldNum" sz="quarter" idx="10"/>
          </p:nvPr>
        </p:nvSpPr>
        <p:spPr/>
        <p:txBody>
          <a:bodyPr/>
          <a:lstStyle/>
          <a:p>
            <a:pPr>
              <a:defRPr/>
            </a:pPr>
            <a:fld id="{0121240C-47AF-2F4D-83B3-CC3EDF50F794}" type="slidenum">
              <a:rPr lang="en-US" smtClean="0"/>
              <a:pPr>
                <a:defRPr/>
              </a:pPr>
              <a:t>57</a:t>
            </a:fld>
            <a:endParaRPr lang="en-US" dirty="0"/>
          </a:p>
        </p:txBody>
      </p:sp>
      <p:sp>
        <p:nvSpPr>
          <p:cNvPr id="14" name="Rectangle 13">
            <a:extLst>
              <a:ext uri="{FF2B5EF4-FFF2-40B4-BE49-F238E27FC236}">
                <a16:creationId xmlns:a16="http://schemas.microsoft.com/office/drawing/2014/main" id="{E8F2A680-CC14-474E-A179-A744A511B8BB}"/>
              </a:ext>
            </a:extLst>
          </p:cNvPr>
          <p:cNvSpPr/>
          <p:nvPr/>
        </p:nvSpPr>
        <p:spPr>
          <a:xfrm>
            <a:off x="10052415" y="5303084"/>
            <a:ext cx="2345558" cy="136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5D350A3-1E81-4D4E-838A-16115B0A426A}"/>
              </a:ext>
            </a:extLst>
          </p:cNvPr>
          <p:cNvGrpSpPr/>
          <p:nvPr/>
        </p:nvGrpSpPr>
        <p:grpSpPr>
          <a:xfrm>
            <a:off x="6583502" y="3220143"/>
            <a:ext cx="6124080" cy="3224190"/>
            <a:chOff x="1419875" y="3034748"/>
            <a:chExt cx="9584339" cy="3261277"/>
          </a:xfrm>
        </p:grpSpPr>
        <p:pic>
          <p:nvPicPr>
            <p:cNvPr id="16" name="Picture 15">
              <a:extLst>
                <a:ext uri="{FF2B5EF4-FFF2-40B4-BE49-F238E27FC236}">
                  <a16:creationId xmlns:a16="http://schemas.microsoft.com/office/drawing/2014/main" id="{1213ADE3-CA9B-0246-A11D-3609ABC55A95}"/>
                </a:ext>
              </a:extLst>
            </p:cNvPr>
            <p:cNvPicPr>
              <a:picLocks noChangeAspect="1"/>
            </p:cNvPicPr>
            <p:nvPr/>
          </p:nvPicPr>
          <p:blipFill>
            <a:blip r:embed="rId3"/>
            <a:stretch>
              <a:fillRect/>
            </a:stretch>
          </p:blipFill>
          <p:spPr>
            <a:xfrm>
              <a:off x="1419875" y="3034748"/>
              <a:ext cx="8404223" cy="3261277"/>
            </a:xfrm>
            <a:prstGeom prst="rect">
              <a:avLst/>
            </a:prstGeom>
          </p:spPr>
        </p:pic>
        <p:grpSp>
          <p:nvGrpSpPr>
            <p:cNvPr id="17" name="Group 16">
              <a:extLst>
                <a:ext uri="{FF2B5EF4-FFF2-40B4-BE49-F238E27FC236}">
                  <a16:creationId xmlns:a16="http://schemas.microsoft.com/office/drawing/2014/main" id="{5A2AFCC0-6C65-784C-9A31-1D828AB74FC6}"/>
                </a:ext>
              </a:extLst>
            </p:cNvPr>
            <p:cNvGrpSpPr/>
            <p:nvPr/>
          </p:nvGrpSpPr>
          <p:grpSpPr>
            <a:xfrm>
              <a:off x="3561997" y="5419622"/>
              <a:ext cx="4704522" cy="510060"/>
              <a:chOff x="3422388" y="4199527"/>
              <a:chExt cx="4704522" cy="510060"/>
            </a:xfrm>
          </p:grpSpPr>
          <p:cxnSp>
            <p:nvCxnSpPr>
              <p:cNvPr id="22" name="Straight Arrow Connector 21">
                <a:extLst>
                  <a:ext uri="{FF2B5EF4-FFF2-40B4-BE49-F238E27FC236}">
                    <a16:creationId xmlns:a16="http://schemas.microsoft.com/office/drawing/2014/main" id="{85E86B33-C1B3-4D48-896C-0B12237632EA}"/>
                  </a:ext>
                </a:extLst>
              </p:cNvPr>
              <p:cNvCxnSpPr/>
              <p:nvPr/>
            </p:nvCxnSpPr>
            <p:spPr>
              <a:xfrm>
                <a:off x="3422388" y="4554367"/>
                <a:ext cx="47045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3C51AC6-2F0E-DC45-9042-F14844FF5970}"/>
                  </a:ext>
                </a:extLst>
              </p:cNvPr>
              <p:cNvSpPr txBox="1"/>
              <p:nvPr/>
            </p:nvSpPr>
            <p:spPr>
              <a:xfrm>
                <a:off x="4981344" y="4199527"/>
                <a:ext cx="1644168" cy="510060"/>
              </a:xfrm>
              <a:prstGeom prst="rect">
                <a:avLst/>
              </a:prstGeom>
              <a:noFill/>
            </p:spPr>
            <p:txBody>
              <a:bodyPr wrap="none" rtlCol="0">
                <a:spAutoFit/>
              </a:bodyPr>
              <a:lstStyle/>
              <a:p>
                <a:pPr algn="ctr"/>
                <a:r>
                  <a:rPr lang="en-US" sz="1600" dirty="0"/>
                  <a:t>Breadth</a:t>
                </a:r>
              </a:p>
            </p:txBody>
          </p:sp>
        </p:grpSp>
        <p:grpSp>
          <p:nvGrpSpPr>
            <p:cNvPr id="18" name="Group 17">
              <a:extLst>
                <a:ext uri="{FF2B5EF4-FFF2-40B4-BE49-F238E27FC236}">
                  <a16:creationId xmlns:a16="http://schemas.microsoft.com/office/drawing/2014/main" id="{6CDBB6A6-86B8-4448-9CC2-27C4BFDBD6C6}"/>
                </a:ext>
              </a:extLst>
            </p:cNvPr>
            <p:cNvGrpSpPr/>
            <p:nvPr/>
          </p:nvGrpSpPr>
          <p:grpSpPr>
            <a:xfrm>
              <a:off x="8937616" y="3744238"/>
              <a:ext cx="2066598" cy="2362178"/>
              <a:chOff x="8763445" y="3081627"/>
              <a:chExt cx="2066598" cy="2362178"/>
            </a:xfrm>
          </p:grpSpPr>
          <p:cxnSp>
            <p:nvCxnSpPr>
              <p:cNvPr id="20" name="Straight Arrow Connector 19">
                <a:extLst>
                  <a:ext uri="{FF2B5EF4-FFF2-40B4-BE49-F238E27FC236}">
                    <a16:creationId xmlns:a16="http://schemas.microsoft.com/office/drawing/2014/main" id="{125FA3A3-9438-5549-A964-278504679851}"/>
                  </a:ext>
                </a:extLst>
              </p:cNvPr>
              <p:cNvCxnSpPr>
                <a:cxnSpLocks/>
              </p:cNvCxnSpPr>
              <p:nvPr/>
            </p:nvCxnSpPr>
            <p:spPr>
              <a:xfrm flipV="1">
                <a:off x="8763445" y="3081627"/>
                <a:ext cx="0" cy="23621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4C04925-2106-CD4C-B8A8-C392DDF3E97A}"/>
                  </a:ext>
                </a:extLst>
              </p:cNvPr>
              <p:cNvSpPr txBox="1"/>
              <p:nvPr/>
            </p:nvSpPr>
            <p:spPr>
              <a:xfrm rot="19729253">
                <a:off x="8825821" y="3775008"/>
                <a:ext cx="2004222" cy="834578"/>
              </a:xfrm>
              <a:prstGeom prst="rect">
                <a:avLst/>
              </a:prstGeom>
              <a:noFill/>
            </p:spPr>
            <p:txBody>
              <a:bodyPr wrap="none" rtlCol="0">
                <a:spAutoFit/>
              </a:bodyPr>
              <a:lstStyle/>
              <a:p>
                <a:r>
                  <a:rPr lang="en-US" sz="1600" dirty="0"/>
                  <a:t>Depth</a:t>
                </a:r>
              </a:p>
            </p:txBody>
          </p:sp>
        </p:grpSp>
      </p:grpSp>
      <p:sp>
        <p:nvSpPr>
          <p:cNvPr id="24" name="Rectangle 23">
            <a:extLst>
              <a:ext uri="{FF2B5EF4-FFF2-40B4-BE49-F238E27FC236}">
                <a16:creationId xmlns:a16="http://schemas.microsoft.com/office/drawing/2014/main" id="{9B911EA4-A1BA-7346-8538-07A19F5B61EB}"/>
              </a:ext>
            </a:extLst>
          </p:cNvPr>
          <p:cNvSpPr/>
          <p:nvPr/>
        </p:nvSpPr>
        <p:spPr>
          <a:xfrm>
            <a:off x="9227874" y="3512996"/>
            <a:ext cx="426851" cy="1618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84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5" end="5"/>
                                            </p:txEl>
                                          </p:spTgt>
                                        </p:tgtEl>
                                        <p:attrNameLst>
                                          <p:attrName>style.opacity</p:attrName>
                                        </p:attrNameLst>
                                      </p:cBhvr>
                                      <p:to>
                                        <p:strVal val="0.25"/>
                                      </p:to>
                                    </p:set>
                                    <p:animEffect filter="image" prLst="opacity: 0.25">
                                      <p:cBhvr rctx="IE">
                                        <p:cTn id="7" dur="indefinite"/>
                                        <p:tgtEl>
                                          <p:spTgt spid="3">
                                            <p:txEl>
                                              <p:pRg st="5" end="5"/>
                                            </p:txEl>
                                          </p:spTgt>
                                        </p:tgtEl>
                                      </p:cBhvr>
                                    </p:animEffect>
                                  </p:childTnLst>
                                </p:cTn>
                              </p:par>
                              <p:par>
                                <p:cTn id="8" presetID="9" presetClass="emph" presetSubtype="0" nodeType="withEffect">
                                  <p:stCondLst>
                                    <p:cond delay="0"/>
                                  </p:stCondLst>
                                  <p:childTnLst>
                                    <p:set>
                                      <p:cBhvr>
                                        <p:cTn id="9" dur="indefinite"/>
                                        <p:tgtEl>
                                          <p:spTgt spid="3">
                                            <p:txEl>
                                              <p:pRg st="6" end="6"/>
                                            </p:txEl>
                                          </p:spTgt>
                                        </p:tgtEl>
                                        <p:attrNameLst>
                                          <p:attrName>style.opacity</p:attrName>
                                        </p:attrNameLst>
                                      </p:cBhvr>
                                      <p:to>
                                        <p:strVal val="0.25"/>
                                      </p:to>
                                    </p:set>
                                    <p:animEffect filter="image" prLst="opacity: 0.25">
                                      <p:cBhvr rctx="IE">
                                        <p:cTn id="10" dur="indefinite"/>
                                        <p:tgtEl>
                                          <p:spTgt spid="3">
                                            <p:txEl>
                                              <p:pRg st="6" end="6"/>
                                            </p:txEl>
                                          </p:spTgt>
                                        </p:tgtEl>
                                      </p:cBhvr>
                                    </p:animEffect>
                                  </p:childTnLst>
                                </p:cTn>
                              </p:par>
                              <p:par>
                                <p:cTn id="11" presetID="9" presetClass="emph" presetSubtype="0" nodeType="withEffect">
                                  <p:stCondLst>
                                    <p:cond delay="0"/>
                                  </p:stCondLst>
                                  <p:childTnLst>
                                    <p:set>
                                      <p:cBhvr>
                                        <p:cTn id="12" dur="indefinite"/>
                                        <p:tgtEl>
                                          <p:spTgt spid="3">
                                            <p:txEl>
                                              <p:pRg st="7" end="7"/>
                                            </p:txEl>
                                          </p:spTgt>
                                        </p:tgtEl>
                                        <p:attrNameLst>
                                          <p:attrName>style.opacity</p:attrName>
                                        </p:attrNameLst>
                                      </p:cBhvr>
                                      <p:to>
                                        <p:strVal val="0.25"/>
                                      </p:to>
                                    </p:set>
                                    <p:animEffect filter="image" prLst="opacity: 0.25">
                                      <p:cBhvr rctx="IE">
                                        <p:cTn id="13" dur="indefinite"/>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5" end="5"/>
                                            </p:txEl>
                                          </p:spTgt>
                                        </p:tgtEl>
                                        <p:attrNameLst>
                                          <p:attrName>style.opacity</p:attrName>
                                        </p:attrNameLst>
                                      </p:cBhvr>
                                      <p:to>
                                        <p:strVal val="1"/>
                                      </p:to>
                                    </p:set>
                                    <p:animEffect filter="image" prLst="opacity: 1">
                                      <p:cBhvr rctx="IE">
                                        <p:cTn id="18" dur="indefinite"/>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6" end="6"/>
                                            </p:txEl>
                                          </p:spTgt>
                                        </p:tgtEl>
                                        <p:attrNameLst>
                                          <p:attrName>style.opacity</p:attrName>
                                        </p:attrNameLst>
                                      </p:cBhvr>
                                      <p:to>
                                        <p:strVal val="1"/>
                                      </p:to>
                                    </p:set>
                                    <p:animEffect filter="image" prLst="opacity: 1">
                                      <p:cBhvr rctx="IE">
                                        <p:cTn id="23" dur="indefinite"/>
                                        <p:tgtEl>
                                          <p:spTgt spid="3">
                                            <p:txEl>
                                              <p:pRg st="6" end="6"/>
                                            </p:txEl>
                                          </p:spTgt>
                                        </p:tgtEl>
                                      </p:cBhvr>
                                    </p:animEffect>
                                  </p:childTnLst>
                                </p:cTn>
                              </p:par>
                              <p:par>
                                <p:cTn id="24" presetID="9" presetClass="emph" presetSubtype="0" nodeType="withEffect">
                                  <p:stCondLst>
                                    <p:cond delay="0"/>
                                  </p:stCondLst>
                                  <p:childTnLst>
                                    <p:set>
                                      <p:cBhvr>
                                        <p:cTn id="25" dur="indefinite"/>
                                        <p:tgtEl>
                                          <p:spTgt spid="3">
                                            <p:txEl>
                                              <p:pRg st="7" end="7"/>
                                            </p:txEl>
                                          </p:spTgt>
                                        </p:tgtEl>
                                        <p:attrNameLst>
                                          <p:attrName>style.opacity</p:attrName>
                                        </p:attrNameLst>
                                      </p:cBhvr>
                                      <p:to>
                                        <p:strVal val="1"/>
                                      </p:to>
                                    </p:set>
                                    <p:animEffect filter="image" prLst="opacity: 1">
                                      <p:cBhvr rctx="IE">
                                        <p:cTn id="26" dur="indefinite"/>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outVertical)">
                                      <p:cBhvr>
                                        <p:cTn id="3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4C06-9E19-F041-809F-CF76BD975589}"/>
              </a:ext>
            </a:extLst>
          </p:cNvPr>
          <p:cNvSpPr>
            <a:spLocks noGrp="1"/>
          </p:cNvSpPr>
          <p:nvPr>
            <p:ph type="title"/>
          </p:nvPr>
        </p:nvSpPr>
        <p:spPr/>
        <p:txBody>
          <a:bodyPr/>
          <a:lstStyle/>
          <a:p>
            <a:r>
              <a:rPr lang="en-US" dirty="0"/>
              <a:t>Hurdles Towards “Breadth”</a:t>
            </a:r>
          </a:p>
        </p:txBody>
      </p:sp>
      <p:sp>
        <p:nvSpPr>
          <p:cNvPr id="3" name="Content Placeholder 2">
            <a:extLst>
              <a:ext uri="{FF2B5EF4-FFF2-40B4-BE49-F238E27FC236}">
                <a16:creationId xmlns:a16="http://schemas.microsoft.com/office/drawing/2014/main" id="{9E4D69C4-94F6-0A4A-8C66-A2D8EC39E214}"/>
              </a:ext>
            </a:extLst>
          </p:cNvPr>
          <p:cNvSpPr>
            <a:spLocks noGrp="1"/>
          </p:cNvSpPr>
          <p:nvPr>
            <p:ph idx="1"/>
          </p:nvPr>
        </p:nvSpPr>
        <p:spPr>
          <a:xfrm>
            <a:off x="605728" y="1825625"/>
            <a:ext cx="6585329" cy="4351338"/>
          </a:xfrm>
        </p:spPr>
        <p:txBody>
          <a:bodyPr/>
          <a:lstStyle/>
          <a:p>
            <a:r>
              <a:rPr lang="en-US" dirty="0"/>
              <a:t>“Depths” is humans’ weakness! </a:t>
            </a:r>
          </a:p>
          <a:p>
            <a:pPr lvl="1"/>
            <a:r>
              <a:rPr lang="en-US" dirty="0"/>
              <a:t>Difficult to master tasks </a:t>
            </a:r>
          </a:p>
          <a:p>
            <a:pPr lvl="1"/>
            <a:r>
              <a:rPr lang="en-US" dirty="0"/>
              <a:t>Good with mixing problems </a:t>
            </a:r>
            <a:br>
              <a:rPr lang="en-US" dirty="0"/>
            </a:br>
            <a:endParaRPr lang="en-US" dirty="0"/>
          </a:p>
          <a:p>
            <a:pPr lvl="1"/>
            <a:endParaRPr lang="en-US" dirty="0"/>
          </a:p>
          <a:p>
            <a:r>
              <a:rPr lang="en-US" dirty="0"/>
              <a:t>Computers tend to be the opposite! </a:t>
            </a:r>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2B0C5AF-01C1-F14F-8096-9EFC41C15353}"/>
              </a:ext>
            </a:extLst>
          </p:cNvPr>
          <p:cNvSpPr>
            <a:spLocks noGrp="1"/>
          </p:cNvSpPr>
          <p:nvPr>
            <p:ph type="sldNum" sz="quarter" idx="10"/>
          </p:nvPr>
        </p:nvSpPr>
        <p:spPr/>
        <p:txBody>
          <a:bodyPr/>
          <a:lstStyle/>
          <a:p>
            <a:pPr>
              <a:defRPr/>
            </a:pPr>
            <a:fld id="{0121240C-47AF-2F4D-83B3-CC3EDF50F794}" type="slidenum">
              <a:rPr lang="en-US" smtClean="0"/>
              <a:pPr>
                <a:defRPr/>
              </a:pPr>
              <a:t>58</a:t>
            </a:fld>
            <a:endParaRPr lang="en-US" dirty="0"/>
          </a:p>
        </p:txBody>
      </p:sp>
      <p:pic>
        <p:nvPicPr>
          <p:cNvPr id="2050" name="Picture 2" descr="Top 30 Robot Fail GIFs | Find the best GIF on Gfycat">
            <a:extLst>
              <a:ext uri="{FF2B5EF4-FFF2-40B4-BE49-F238E27FC236}">
                <a16:creationId xmlns:a16="http://schemas.microsoft.com/office/drawing/2014/main" id="{D0CF7BD1-4716-3948-897C-D98240611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101" y="4009671"/>
            <a:ext cx="4690791" cy="283666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MHikaru - Twitch">
            <a:extLst>
              <a:ext uri="{FF2B5EF4-FFF2-40B4-BE49-F238E27FC236}">
                <a16:creationId xmlns:a16="http://schemas.microsoft.com/office/drawing/2014/main" id="{7F6EDFEA-DA26-9E4F-BD5E-AE8BBF2EB4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8" t="4243"/>
          <a:stretch/>
        </p:blipFill>
        <p:spPr bwMode="auto">
          <a:xfrm>
            <a:off x="7450111" y="1411562"/>
            <a:ext cx="4690791" cy="25308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50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BEDD84-3CCD-A74F-B2A4-63BC0941F0CE}"/>
              </a:ext>
            </a:extLst>
          </p:cNvPr>
          <p:cNvSpPr>
            <a:spLocks noGrp="1"/>
          </p:cNvSpPr>
          <p:nvPr>
            <p:ph type="sldNum" sz="quarter" idx="10"/>
          </p:nvPr>
        </p:nvSpPr>
        <p:spPr/>
        <p:txBody>
          <a:bodyPr/>
          <a:lstStyle/>
          <a:p>
            <a:pPr>
              <a:defRPr/>
            </a:pPr>
            <a:fld id="{37E6B2A9-E175-7F40-B993-EC9D598FC2D7}" type="slidenum">
              <a:rPr lang="en-US" smtClean="0"/>
              <a:pPr>
                <a:defRPr/>
              </a:pPr>
              <a:t>59</a:t>
            </a:fld>
            <a:endParaRPr lang="en-US" dirty="0"/>
          </a:p>
        </p:txBody>
      </p:sp>
      <p:sp>
        <p:nvSpPr>
          <p:cNvPr id="3" name="Title 2">
            <a:extLst>
              <a:ext uri="{FF2B5EF4-FFF2-40B4-BE49-F238E27FC236}">
                <a16:creationId xmlns:a16="http://schemas.microsoft.com/office/drawing/2014/main" id="{21BE40F7-B26E-5F40-B68D-84C5E2C4360D}"/>
              </a:ext>
            </a:extLst>
          </p:cNvPr>
          <p:cNvSpPr>
            <a:spLocks noGrp="1"/>
          </p:cNvSpPr>
          <p:nvPr>
            <p:ph type="title"/>
          </p:nvPr>
        </p:nvSpPr>
        <p:spPr/>
        <p:txBody>
          <a:bodyPr/>
          <a:lstStyle/>
          <a:p>
            <a:r>
              <a:rPr lang="en-US" dirty="0"/>
              <a:t>That’s it! </a:t>
            </a:r>
          </a:p>
        </p:txBody>
      </p:sp>
      <p:sp>
        <p:nvSpPr>
          <p:cNvPr id="4" name="Text Placeholder 3">
            <a:extLst>
              <a:ext uri="{FF2B5EF4-FFF2-40B4-BE49-F238E27FC236}">
                <a16:creationId xmlns:a16="http://schemas.microsoft.com/office/drawing/2014/main" id="{7B61838E-9942-6D44-9FCD-A1841F2245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6176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61E737-75BA-894E-AFA6-C0144953C3D3}"/>
              </a:ext>
            </a:extLst>
          </p:cNvPr>
          <p:cNvSpPr>
            <a:spLocks noGrp="1"/>
          </p:cNvSpPr>
          <p:nvPr>
            <p:ph type="sldNum" sz="quarter" idx="10"/>
          </p:nvPr>
        </p:nvSpPr>
        <p:spPr/>
        <p:txBody>
          <a:bodyPr/>
          <a:lstStyle/>
          <a:p>
            <a:pPr>
              <a:defRPr/>
            </a:pPr>
            <a:fld id="{37E6B2A9-E175-7F40-B993-EC9D598FC2D7}" type="slidenum">
              <a:rPr lang="en-US" smtClean="0"/>
              <a:pPr>
                <a:defRPr/>
              </a:pPr>
              <a:t>6</a:t>
            </a:fld>
            <a:endParaRPr lang="en-US" dirty="0"/>
          </a:p>
        </p:txBody>
      </p:sp>
      <p:pic>
        <p:nvPicPr>
          <p:cNvPr id="6" name="Picture 5">
            <a:extLst>
              <a:ext uri="{FF2B5EF4-FFF2-40B4-BE49-F238E27FC236}">
                <a16:creationId xmlns:a16="http://schemas.microsoft.com/office/drawing/2014/main" id="{A0E09752-AD00-EC43-BE82-7B9AE8DEB8FD}"/>
              </a:ext>
            </a:extLst>
          </p:cNvPr>
          <p:cNvPicPr>
            <a:picLocks noChangeAspect="1"/>
          </p:cNvPicPr>
          <p:nvPr/>
        </p:nvPicPr>
        <p:blipFill>
          <a:blip r:embed="rId3"/>
          <a:stretch>
            <a:fillRect/>
          </a:stretch>
        </p:blipFill>
        <p:spPr>
          <a:xfrm>
            <a:off x="1245704" y="2372137"/>
            <a:ext cx="8404223" cy="3261277"/>
          </a:xfrm>
          <a:prstGeom prst="rect">
            <a:avLst/>
          </a:prstGeom>
        </p:spPr>
      </p:pic>
      <p:cxnSp>
        <p:nvCxnSpPr>
          <p:cNvPr id="17" name="Straight Connector 16">
            <a:extLst>
              <a:ext uri="{FF2B5EF4-FFF2-40B4-BE49-F238E27FC236}">
                <a16:creationId xmlns:a16="http://schemas.microsoft.com/office/drawing/2014/main" id="{34D083E9-3827-EE4E-AC60-067449491E66}"/>
              </a:ext>
            </a:extLst>
          </p:cNvPr>
          <p:cNvCxnSpPr>
            <a:cxnSpLocks/>
          </p:cNvCxnSpPr>
          <p:nvPr/>
        </p:nvCxnSpPr>
        <p:spPr>
          <a:xfrm>
            <a:off x="4169850" y="2645133"/>
            <a:ext cx="0" cy="114498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4FEE48-52B8-3A4C-8EC1-B5529DF14851}"/>
              </a:ext>
            </a:extLst>
          </p:cNvPr>
          <p:cNvCxnSpPr>
            <a:cxnSpLocks/>
          </p:cNvCxnSpPr>
          <p:nvPr/>
        </p:nvCxnSpPr>
        <p:spPr>
          <a:xfrm>
            <a:off x="4921812" y="2645133"/>
            <a:ext cx="0" cy="20196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ACAFAB4-E4DC-C144-8079-F50D2F07C08F}"/>
              </a:ext>
            </a:extLst>
          </p:cNvPr>
          <p:cNvCxnSpPr>
            <a:cxnSpLocks/>
          </p:cNvCxnSpPr>
          <p:nvPr/>
        </p:nvCxnSpPr>
        <p:spPr>
          <a:xfrm>
            <a:off x="6877464" y="2664349"/>
            <a:ext cx="0" cy="1669112"/>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52210A9-C821-BF42-B859-6E4A0A38E3CA}"/>
              </a:ext>
            </a:extLst>
          </p:cNvPr>
          <p:cNvGrpSpPr/>
          <p:nvPr/>
        </p:nvGrpSpPr>
        <p:grpSpPr>
          <a:xfrm>
            <a:off x="3392557" y="1359663"/>
            <a:ext cx="4704522" cy="403384"/>
            <a:chOff x="3392557" y="1548847"/>
            <a:chExt cx="4704522" cy="403384"/>
          </a:xfrm>
        </p:grpSpPr>
        <p:cxnSp>
          <p:nvCxnSpPr>
            <p:cNvPr id="29" name="Straight Arrow Connector 28">
              <a:extLst>
                <a:ext uri="{FF2B5EF4-FFF2-40B4-BE49-F238E27FC236}">
                  <a16:creationId xmlns:a16="http://schemas.microsoft.com/office/drawing/2014/main" id="{613D8BEE-B5A6-FA42-B191-09F7B3FF605C}"/>
                </a:ext>
              </a:extLst>
            </p:cNvPr>
            <p:cNvCxnSpPr/>
            <p:nvPr/>
          </p:nvCxnSpPr>
          <p:spPr>
            <a:xfrm>
              <a:off x="3392557" y="1952231"/>
              <a:ext cx="47045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A8AD629-5BB7-8F4B-9201-9C878020C430}"/>
                </a:ext>
              </a:extLst>
            </p:cNvPr>
            <p:cNvSpPr txBox="1"/>
            <p:nvPr/>
          </p:nvSpPr>
          <p:spPr>
            <a:xfrm>
              <a:off x="4893904" y="1548847"/>
              <a:ext cx="1909497" cy="400110"/>
            </a:xfrm>
            <a:prstGeom prst="rect">
              <a:avLst/>
            </a:prstGeom>
            <a:noFill/>
          </p:spPr>
          <p:txBody>
            <a:bodyPr wrap="none" rtlCol="0">
              <a:spAutoFit/>
            </a:bodyPr>
            <a:lstStyle/>
            <a:p>
              <a:r>
                <a:rPr lang="en-US" sz="2000" dirty="0"/>
                <a:t>Breadth of tasks</a:t>
              </a:r>
            </a:p>
          </p:txBody>
        </p:sp>
      </p:grpSp>
      <p:grpSp>
        <p:nvGrpSpPr>
          <p:cNvPr id="4" name="Group 3">
            <a:extLst>
              <a:ext uri="{FF2B5EF4-FFF2-40B4-BE49-F238E27FC236}">
                <a16:creationId xmlns:a16="http://schemas.microsoft.com/office/drawing/2014/main" id="{9F969186-E468-F64F-8B9A-4D380C7313CE}"/>
              </a:ext>
            </a:extLst>
          </p:cNvPr>
          <p:cNvGrpSpPr/>
          <p:nvPr/>
        </p:nvGrpSpPr>
        <p:grpSpPr>
          <a:xfrm>
            <a:off x="8706000" y="3081627"/>
            <a:ext cx="1715534" cy="2362178"/>
            <a:chOff x="8706000" y="3081627"/>
            <a:chExt cx="1715534" cy="2362178"/>
          </a:xfrm>
        </p:grpSpPr>
        <p:cxnSp>
          <p:nvCxnSpPr>
            <p:cNvPr id="31" name="Straight Arrow Connector 30">
              <a:extLst>
                <a:ext uri="{FF2B5EF4-FFF2-40B4-BE49-F238E27FC236}">
                  <a16:creationId xmlns:a16="http://schemas.microsoft.com/office/drawing/2014/main" id="{13F00421-BB63-BA44-8B9C-B51809120F63}"/>
                </a:ext>
              </a:extLst>
            </p:cNvPr>
            <p:cNvCxnSpPr>
              <a:cxnSpLocks/>
            </p:cNvCxnSpPr>
            <p:nvPr/>
          </p:nvCxnSpPr>
          <p:spPr>
            <a:xfrm flipV="1">
              <a:off x="8763445" y="3081627"/>
              <a:ext cx="0" cy="23621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087547E-34C0-5142-957C-A0CD697A9265}"/>
                </a:ext>
              </a:extLst>
            </p:cNvPr>
            <p:cNvSpPr txBox="1"/>
            <p:nvPr/>
          </p:nvSpPr>
          <p:spPr>
            <a:xfrm rot="19729253">
              <a:off x="8706000" y="3861501"/>
              <a:ext cx="1715534" cy="400110"/>
            </a:xfrm>
            <a:prstGeom prst="rect">
              <a:avLst/>
            </a:prstGeom>
            <a:noFill/>
          </p:spPr>
          <p:txBody>
            <a:bodyPr wrap="none" rtlCol="0">
              <a:spAutoFit/>
            </a:bodyPr>
            <a:lstStyle/>
            <a:p>
              <a:r>
                <a:rPr lang="en-US" sz="2000" dirty="0"/>
                <a:t>Depth of tasks</a:t>
              </a:r>
            </a:p>
          </p:txBody>
        </p:sp>
      </p:grpSp>
      <p:cxnSp>
        <p:nvCxnSpPr>
          <p:cNvPr id="19" name="Straight Connector 18">
            <a:extLst>
              <a:ext uri="{FF2B5EF4-FFF2-40B4-BE49-F238E27FC236}">
                <a16:creationId xmlns:a16="http://schemas.microsoft.com/office/drawing/2014/main" id="{F5F47C6A-B54A-E54B-B90A-3430C6B3649E}"/>
              </a:ext>
            </a:extLst>
          </p:cNvPr>
          <p:cNvCxnSpPr>
            <a:cxnSpLocks/>
          </p:cNvCxnSpPr>
          <p:nvPr/>
        </p:nvCxnSpPr>
        <p:spPr>
          <a:xfrm>
            <a:off x="7434961" y="2664349"/>
            <a:ext cx="0" cy="834556"/>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97685CC-481D-8146-8B68-B2BDB2F8546E}"/>
              </a:ext>
            </a:extLst>
          </p:cNvPr>
          <p:cNvGrpSpPr/>
          <p:nvPr/>
        </p:nvGrpSpPr>
        <p:grpSpPr>
          <a:xfrm>
            <a:off x="6267866" y="2023548"/>
            <a:ext cx="1745991" cy="672718"/>
            <a:chOff x="6267866" y="2023548"/>
            <a:chExt cx="1745991" cy="672718"/>
          </a:xfrm>
        </p:grpSpPr>
        <p:sp>
          <p:nvSpPr>
            <p:cNvPr id="12" name="TextBox 11">
              <a:extLst>
                <a:ext uri="{FF2B5EF4-FFF2-40B4-BE49-F238E27FC236}">
                  <a16:creationId xmlns:a16="http://schemas.microsoft.com/office/drawing/2014/main" id="{78FE5633-9111-5E4E-881D-8FBB2E0BFF47}"/>
                </a:ext>
              </a:extLst>
            </p:cNvPr>
            <p:cNvSpPr txBox="1"/>
            <p:nvPr/>
          </p:nvSpPr>
          <p:spPr>
            <a:xfrm>
              <a:off x="6693873" y="2434656"/>
              <a:ext cx="354584" cy="261610"/>
            </a:xfrm>
            <a:prstGeom prst="rect">
              <a:avLst/>
            </a:prstGeom>
            <a:noFill/>
          </p:spPr>
          <p:txBody>
            <a:bodyPr wrap="none" rtlCol="0">
              <a:spAutoFit/>
            </a:bodyPr>
            <a:lstStyle/>
            <a:p>
              <a:r>
                <a:rPr lang="en-US" sz="1100" dirty="0"/>
                <a:t>Go</a:t>
              </a:r>
            </a:p>
          </p:txBody>
        </p:sp>
        <p:sp>
          <p:nvSpPr>
            <p:cNvPr id="5" name="Right Brace 4">
              <a:extLst>
                <a:ext uri="{FF2B5EF4-FFF2-40B4-BE49-F238E27FC236}">
                  <a16:creationId xmlns:a16="http://schemas.microsoft.com/office/drawing/2014/main" id="{2F7E77FE-086A-D94D-B522-A2025FDD46F9}"/>
                </a:ext>
              </a:extLst>
            </p:cNvPr>
            <p:cNvSpPr/>
            <p:nvPr/>
          </p:nvSpPr>
          <p:spPr>
            <a:xfrm rot="16200000">
              <a:off x="7067536" y="1821778"/>
              <a:ext cx="185580" cy="1145626"/>
            </a:xfrm>
            <a:prstGeom prst="rightBrace">
              <a:avLst>
                <a:gd name="adj1" fmla="val 6730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a:extLst>
                <a:ext uri="{FF2B5EF4-FFF2-40B4-BE49-F238E27FC236}">
                  <a16:creationId xmlns:a16="http://schemas.microsoft.com/office/drawing/2014/main" id="{E4BAE71B-F768-D948-992D-144F86484CCC}"/>
                </a:ext>
              </a:extLst>
            </p:cNvPr>
            <p:cNvSpPr txBox="1"/>
            <p:nvPr/>
          </p:nvSpPr>
          <p:spPr>
            <a:xfrm>
              <a:off x="7148961" y="2426396"/>
              <a:ext cx="529312" cy="261610"/>
            </a:xfrm>
            <a:prstGeom prst="rect">
              <a:avLst/>
            </a:prstGeom>
            <a:noFill/>
          </p:spPr>
          <p:txBody>
            <a:bodyPr wrap="none" rtlCol="0">
              <a:spAutoFit/>
            </a:bodyPr>
            <a:lstStyle/>
            <a:p>
              <a:r>
                <a:rPr lang="en-US" sz="1100" dirty="0"/>
                <a:t>Chess</a:t>
              </a:r>
            </a:p>
          </p:txBody>
        </p:sp>
        <p:sp>
          <p:nvSpPr>
            <p:cNvPr id="24" name="TextBox 23">
              <a:extLst>
                <a:ext uri="{FF2B5EF4-FFF2-40B4-BE49-F238E27FC236}">
                  <a16:creationId xmlns:a16="http://schemas.microsoft.com/office/drawing/2014/main" id="{9572FD30-D800-6C4E-B170-879309DEA915}"/>
                </a:ext>
              </a:extLst>
            </p:cNvPr>
            <p:cNvSpPr txBox="1"/>
            <p:nvPr/>
          </p:nvSpPr>
          <p:spPr>
            <a:xfrm>
              <a:off x="6267866" y="2023548"/>
              <a:ext cx="1745991" cy="276999"/>
            </a:xfrm>
            <a:prstGeom prst="rect">
              <a:avLst/>
            </a:prstGeom>
            <a:noFill/>
          </p:spPr>
          <p:txBody>
            <a:bodyPr wrap="none" rtlCol="0">
              <a:spAutoFit/>
            </a:bodyPr>
            <a:lstStyle/>
            <a:p>
              <a:pPr algn="ctr"/>
              <a:r>
                <a:rPr lang="en-US" sz="1200" i="1" dirty="0"/>
                <a:t>puzzles/search problems</a:t>
              </a:r>
            </a:p>
          </p:txBody>
        </p:sp>
        <p:sp>
          <p:nvSpPr>
            <p:cNvPr id="7" name="Oval 6">
              <a:extLst>
                <a:ext uri="{FF2B5EF4-FFF2-40B4-BE49-F238E27FC236}">
                  <a16:creationId xmlns:a16="http://schemas.microsoft.com/office/drawing/2014/main" id="{4D4E502C-BE1D-5846-B5BB-596C3D32FE98}"/>
                </a:ext>
              </a:extLst>
            </p:cNvPr>
            <p:cNvSpPr/>
            <p:nvPr/>
          </p:nvSpPr>
          <p:spPr>
            <a:xfrm>
              <a:off x="7407821" y="2635706"/>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B0CF7C6-B015-CD4A-A5F6-B394C6E7D10E}"/>
                </a:ext>
              </a:extLst>
            </p:cNvPr>
            <p:cNvSpPr/>
            <p:nvPr/>
          </p:nvSpPr>
          <p:spPr>
            <a:xfrm>
              <a:off x="6847526" y="2635706"/>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BE04879-F130-7946-BC4E-C3DCC5794959}"/>
              </a:ext>
            </a:extLst>
          </p:cNvPr>
          <p:cNvGrpSpPr/>
          <p:nvPr/>
        </p:nvGrpSpPr>
        <p:grpSpPr>
          <a:xfrm>
            <a:off x="3379188" y="2030478"/>
            <a:ext cx="2323072" cy="643298"/>
            <a:chOff x="3379188" y="2030478"/>
            <a:chExt cx="2323072" cy="643298"/>
          </a:xfrm>
        </p:grpSpPr>
        <p:sp>
          <p:nvSpPr>
            <p:cNvPr id="13" name="TextBox 12">
              <a:extLst>
                <a:ext uri="{FF2B5EF4-FFF2-40B4-BE49-F238E27FC236}">
                  <a16:creationId xmlns:a16="http://schemas.microsoft.com/office/drawing/2014/main" id="{8C3A158D-A1CC-5240-A66A-100AA5CBCF2C}"/>
                </a:ext>
              </a:extLst>
            </p:cNvPr>
            <p:cNvSpPr txBox="1"/>
            <p:nvPr/>
          </p:nvSpPr>
          <p:spPr>
            <a:xfrm>
              <a:off x="3802716" y="2383607"/>
              <a:ext cx="663964" cy="276999"/>
            </a:xfrm>
            <a:prstGeom prst="rect">
              <a:avLst/>
            </a:prstGeom>
            <a:noFill/>
          </p:spPr>
          <p:txBody>
            <a:bodyPr wrap="none" rtlCol="0">
              <a:spAutoFit/>
            </a:bodyPr>
            <a:lstStyle/>
            <a:p>
              <a:r>
                <a:rPr lang="en-US" sz="1200" dirty="0" err="1"/>
                <a:t>SQuAD</a:t>
              </a:r>
              <a:endParaRPr lang="en-US" sz="1200" dirty="0"/>
            </a:p>
          </p:txBody>
        </p:sp>
        <p:sp>
          <p:nvSpPr>
            <p:cNvPr id="21" name="TextBox 20">
              <a:extLst>
                <a:ext uri="{FF2B5EF4-FFF2-40B4-BE49-F238E27FC236}">
                  <a16:creationId xmlns:a16="http://schemas.microsoft.com/office/drawing/2014/main" id="{A1341C4B-0B30-5B47-88F7-E2576C0708D3}"/>
                </a:ext>
              </a:extLst>
            </p:cNvPr>
            <p:cNvSpPr txBox="1"/>
            <p:nvPr/>
          </p:nvSpPr>
          <p:spPr>
            <a:xfrm>
              <a:off x="4486506" y="2379372"/>
              <a:ext cx="849592" cy="276999"/>
            </a:xfrm>
            <a:prstGeom prst="rect">
              <a:avLst/>
            </a:prstGeom>
            <a:noFill/>
          </p:spPr>
          <p:txBody>
            <a:bodyPr wrap="none" rtlCol="0">
              <a:spAutoFit/>
            </a:bodyPr>
            <a:lstStyle/>
            <a:p>
              <a:r>
                <a:rPr lang="en-US" sz="1200" dirty="0" err="1"/>
                <a:t>HotPotQA</a:t>
              </a:r>
              <a:endParaRPr lang="en-US" sz="1200" dirty="0"/>
            </a:p>
          </p:txBody>
        </p:sp>
        <p:sp>
          <p:nvSpPr>
            <p:cNvPr id="23" name="Right Brace 22">
              <a:extLst>
                <a:ext uri="{FF2B5EF4-FFF2-40B4-BE49-F238E27FC236}">
                  <a16:creationId xmlns:a16="http://schemas.microsoft.com/office/drawing/2014/main" id="{6EE041A1-1D7B-F848-BBF4-38B7EBAD8ECF}"/>
                </a:ext>
              </a:extLst>
            </p:cNvPr>
            <p:cNvSpPr/>
            <p:nvPr/>
          </p:nvSpPr>
          <p:spPr>
            <a:xfrm rot="16200000">
              <a:off x="4443723" y="1635098"/>
              <a:ext cx="185579" cy="1473532"/>
            </a:xfrm>
            <a:prstGeom prst="rightBrace">
              <a:avLst>
                <a:gd name="adj1" fmla="val 6730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TextBox 24">
              <a:extLst>
                <a:ext uri="{FF2B5EF4-FFF2-40B4-BE49-F238E27FC236}">
                  <a16:creationId xmlns:a16="http://schemas.microsoft.com/office/drawing/2014/main" id="{573E6441-F851-C74C-AD45-DD50CD45DFB6}"/>
                </a:ext>
              </a:extLst>
            </p:cNvPr>
            <p:cNvSpPr txBox="1"/>
            <p:nvPr/>
          </p:nvSpPr>
          <p:spPr>
            <a:xfrm>
              <a:off x="3379188" y="2030478"/>
              <a:ext cx="2323072" cy="276999"/>
            </a:xfrm>
            <a:prstGeom prst="rect">
              <a:avLst/>
            </a:prstGeom>
            <a:noFill/>
          </p:spPr>
          <p:txBody>
            <a:bodyPr wrap="none" rtlCol="0">
              <a:spAutoFit/>
            </a:bodyPr>
            <a:lstStyle/>
            <a:p>
              <a:r>
                <a:rPr lang="en-US" sz="1200" i="1" dirty="0"/>
                <a:t>language understanding problems</a:t>
              </a:r>
            </a:p>
          </p:txBody>
        </p:sp>
        <p:sp>
          <p:nvSpPr>
            <p:cNvPr id="28" name="Oval 27">
              <a:extLst>
                <a:ext uri="{FF2B5EF4-FFF2-40B4-BE49-F238E27FC236}">
                  <a16:creationId xmlns:a16="http://schemas.microsoft.com/office/drawing/2014/main" id="{078ACAFB-6BD7-D843-ABA2-35665077F20A}"/>
                </a:ext>
              </a:extLst>
            </p:cNvPr>
            <p:cNvSpPr/>
            <p:nvPr/>
          </p:nvSpPr>
          <p:spPr>
            <a:xfrm>
              <a:off x="4891874" y="2616490"/>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5A4B224-7623-5849-A723-319DAB260063}"/>
                </a:ext>
              </a:extLst>
            </p:cNvPr>
            <p:cNvSpPr/>
            <p:nvPr/>
          </p:nvSpPr>
          <p:spPr>
            <a:xfrm>
              <a:off x="4139912" y="2616490"/>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Left-Right Arrow 9">
            <a:extLst>
              <a:ext uri="{FF2B5EF4-FFF2-40B4-BE49-F238E27FC236}">
                <a16:creationId xmlns:a16="http://schemas.microsoft.com/office/drawing/2014/main" id="{30FA337B-B2FA-304B-BFA5-A45877C52938}"/>
              </a:ext>
            </a:extLst>
          </p:cNvPr>
          <p:cNvSpPr/>
          <p:nvPr/>
        </p:nvSpPr>
        <p:spPr>
          <a:xfrm>
            <a:off x="3866712" y="2898868"/>
            <a:ext cx="1334620" cy="4034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Right Arrow 33">
            <a:extLst>
              <a:ext uri="{FF2B5EF4-FFF2-40B4-BE49-F238E27FC236}">
                <a16:creationId xmlns:a16="http://schemas.microsoft.com/office/drawing/2014/main" id="{4BB0EA1B-AF7B-1646-BBCF-269149C139AA}"/>
              </a:ext>
            </a:extLst>
          </p:cNvPr>
          <p:cNvSpPr/>
          <p:nvPr/>
        </p:nvSpPr>
        <p:spPr>
          <a:xfrm>
            <a:off x="6492700" y="2894764"/>
            <a:ext cx="1334620" cy="4034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404070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4AA595-8D53-8047-989D-9A55D05E54ED}"/>
              </a:ext>
            </a:extLst>
          </p:cNvPr>
          <p:cNvSpPr>
            <a:spLocks noGrp="1"/>
          </p:cNvSpPr>
          <p:nvPr>
            <p:ph type="title"/>
          </p:nvPr>
        </p:nvSpPr>
        <p:spPr/>
        <p:txBody>
          <a:bodyPr/>
          <a:lstStyle/>
          <a:p>
            <a:endParaRPr lang="en-US"/>
          </a:p>
        </p:txBody>
      </p:sp>
      <p:pic>
        <p:nvPicPr>
          <p:cNvPr id="6" name="Content Placeholder 5" descr="Text&#10;&#10;Description automatically generated">
            <a:extLst>
              <a:ext uri="{FF2B5EF4-FFF2-40B4-BE49-F238E27FC236}">
                <a16:creationId xmlns:a16="http://schemas.microsoft.com/office/drawing/2014/main" id="{921A9455-A2CB-B24B-B72E-57B444F0BAD7}"/>
              </a:ext>
            </a:extLst>
          </p:cNvPr>
          <p:cNvPicPr>
            <a:picLocks noGrp="1" noChangeAspect="1"/>
          </p:cNvPicPr>
          <p:nvPr>
            <p:ph idx="1"/>
          </p:nvPr>
        </p:nvPicPr>
        <p:blipFill>
          <a:blip r:embed="rId2"/>
          <a:stretch>
            <a:fillRect/>
          </a:stretch>
        </p:blipFill>
        <p:spPr>
          <a:xfrm>
            <a:off x="3784600" y="2731294"/>
            <a:ext cx="4622800" cy="2540000"/>
          </a:xfrm>
        </p:spPr>
      </p:pic>
      <p:sp>
        <p:nvSpPr>
          <p:cNvPr id="4" name="Slide Number Placeholder 3">
            <a:extLst>
              <a:ext uri="{FF2B5EF4-FFF2-40B4-BE49-F238E27FC236}">
                <a16:creationId xmlns:a16="http://schemas.microsoft.com/office/drawing/2014/main" id="{3A9063DB-3776-574F-82BB-FCE09BF75BE7}"/>
              </a:ext>
            </a:extLst>
          </p:cNvPr>
          <p:cNvSpPr>
            <a:spLocks noGrp="1"/>
          </p:cNvSpPr>
          <p:nvPr>
            <p:ph type="sldNum" sz="quarter" idx="10"/>
          </p:nvPr>
        </p:nvSpPr>
        <p:spPr/>
        <p:txBody>
          <a:bodyPr/>
          <a:lstStyle/>
          <a:p>
            <a:pPr>
              <a:defRPr/>
            </a:pPr>
            <a:fld id="{0121240C-47AF-2F4D-83B3-CC3EDF50F794}" type="slidenum">
              <a:rPr lang="en-US" smtClean="0"/>
              <a:pPr>
                <a:defRPr/>
              </a:pPr>
              <a:t>60</a:t>
            </a:fld>
            <a:endParaRPr lang="en-US" dirty="0"/>
          </a:p>
        </p:txBody>
      </p:sp>
    </p:spTree>
    <p:extLst>
      <p:ext uri="{BB962C8B-B14F-4D97-AF65-F5344CB8AC3E}">
        <p14:creationId xmlns:p14="http://schemas.microsoft.com/office/powerpoint/2010/main" val="2883544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AAE84-08C5-CE44-9BF0-EA7FBDC12D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C7E565-4E5C-9844-B300-AA0F2C14A43E}"/>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Slide due to Francois Chollet</a:t>
            </a:r>
          </a:p>
        </p:txBody>
      </p:sp>
      <p:sp>
        <p:nvSpPr>
          <p:cNvPr id="4" name="Slide Number Placeholder 3">
            <a:extLst>
              <a:ext uri="{FF2B5EF4-FFF2-40B4-BE49-F238E27FC236}">
                <a16:creationId xmlns:a16="http://schemas.microsoft.com/office/drawing/2014/main" id="{DEA31316-1B15-3547-9B48-97844D648750}"/>
              </a:ext>
            </a:extLst>
          </p:cNvPr>
          <p:cNvSpPr>
            <a:spLocks noGrp="1"/>
          </p:cNvSpPr>
          <p:nvPr>
            <p:ph type="sldNum" sz="quarter" idx="10"/>
          </p:nvPr>
        </p:nvSpPr>
        <p:spPr/>
        <p:txBody>
          <a:bodyPr/>
          <a:lstStyle/>
          <a:p>
            <a:pPr>
              <a:defRPr/>
            </a:pPr>
            <a:fld id="{0121240C-47AF-2F4D-83B3-CC3EDF50F794}" type="slidenum">
              <a:rPr lang="en-US" smtClean="0"/>
              <a:pPr>
                <a:defRPr/>
              </a:pPr>
              <a:t>61</a:t>
            </a:fld>
            <a:endParaRPr lang="en-US" dirty="0"/>
          </a:p>
        </p:txBody>
      </p:sp>
      <p:pic>
        <p:nvPicPr>
          <p:cNvPr id="5" name="Content Placeholder 5" descr="Text&#10;&#10;Description automatically generated">
            <a:extLst>
              <a:ext uri="{FF2B5EF4-FFF2-40B4-BE49-F238E27FC236}">
                <a16:creationId xmlns:a16="http://schemas.microsoft.com/office/drawing/2014/main" id="{1716565E-307C-B240-B969-1177B676DC5F}"/>
              </a:ext>
            </a:extLst>
          </p:cNvPr>
          <p:cNvPicPr>
            <a:picLocks noChangeAspect="1"/>
          </p:cNvPicPr>
          <p:nvPr/>
        </p:nvPicPr>
        <p:blipFill>
          <a:blip r:embed="rId2"/>
          <a:stretch>
            <a:fillRect/>
          </a:stretch>
        </p:blipFill>
        <p:spPr bwMode="auto">
          <a:xfrm>
            <a:off x="3193393" y="2069141"/>
            <a:ext cx="6391569" cy="351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0305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DF2B-17AE-0E4E-A830-73BBAD332951}"/>
              </a:ext>
            </a:extLst>
          </p:cNvPr>
          <p:cNvSpPr>
            <a:spLocks noGrp="1"/>
          </p:cNvSpPr>
          <p:nvPr>
            <p:ph type="title"/>
          </p:nvPr>
        </p:nvSpPr>
        <p:spPr>
          <a:xfrm>
            <a:off x="838199" y="290984"/>
            <a:ext cx="11353801" cy="960438"/>
          </a:xfrm>
        </p:spPr>
        <p:txBody>
          <a:bodyPr/>
          <a:lstStyle/>
          <a:p>
            <a:r>
              <a:rPr lang="en-US" dirty="0"/>
              <a:t>A Challenge Dataset for Implicit Composition</a:t>
            </a:r>
          </a:p>
        </p:txBody>
      </p:sp>
      <p:sp>
        <p:nvSpPr>
          <p:cNvPr id="3" name="Content Placeholder 2">
            <a:extLst>
              <a:ext uri="{FF2B5EF4-FFF2-40B4-BE49-F238E27FC236}">
                <a16:creationId xmlns:a16="http://schemas.microsoft.com/office/drawing/2014/main" id="{242E4B36-33F3-F446-9A6C-E1022EE4AFA5}"/>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0990922-E9C2-604A-AC05-8409888548CC}"/>
              </a:ext>
            </a:extLst>
          </p:cNvPr>
          <p:cNvSpPr>
            <a:spLocks noGrp="1"/>
          </p:cNvSpPr>
          <p:nvPr>
            <p:ph type="sldNum" sz="quarter" idx="10"/>
          </p:nvPr>
        </p:nvSpPr>
        <p:spPr/>
        <p:txBody>
          <a:bodyPr/>
          <a:lstStyle/>
          <a:p>
            <a:pPr>
              <a:defRPr/>
            </a:pPr>
            <a:fld id="{0121240C-47AF-2F4D-83B3-CC3EDF50F794}" type="slidenum">
              <a:rPr lang="en-US" smtClean="0"/>
              <a:pPr>
                <a:defRPr/>
              </a:pPr>
              <a:t>62</a:t>
            </a:fld>
            <a:endParaRPr lang="en-US" dirty="0"/>
          </a:p>
        </p:txBody>
      </p:sp>
      <p:pic>
        <p:nvPicPr>
          <p:cNvPr id="1026" name="Picture 2" descr="Why Aristotle Was Right: The Power Of Balance | by Anthony Perez | Medium">
            <a:extLst>
              <a:ext uri="{FF2B5EF4-FFF2-40B4-BE49-F238E27FC236}">
                <a16:creationId xmlns:a16="http://schemas.microsoft.com/office/drawing/2014/main" id="{EDAB882B-94C7-9544-9C8D-D50F61525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3" r="9447"/>
          <a:stretch/>
        </p:blipFill>
        <p:spPr bwMode="auto">
          <a:xfrm>
            <a:off x="4968688" y="1825625"/>
            <a:ext cx="2254623" cy="2282076"/>
          </a:xfrm>
          <a:prstGeom prst="ellipse">
            <a:avLst/>
          </a:prstGeom>
          <a:ln w="63500" cap="rnd">
            <a:solidFill>
              <a:srgbClr val="333333"/>
            </a:solid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4836D15-70D0-E046-938D-3F64B0EC20F8}"/>
              </a:ext>
            </a:extLst>
          </p:cNvPr>
          <p:cNvSpPr/>
          <p:nvPr/>
        </p:nvSpPr>
        <p:spPr>
          <a:xfrm>
            <a:off x="799569" y="4876267"/>
            <a:ext cx="7274235" cy="830997"/>
          </a:xfrm>
          <a:prstGeom prst="rect">
            <a:avLst/>
          </a:prstGeom>
        </p:spPr>
        <p:txBody>
          <a:bodyPr wrap="none">
            <a:spAutoFit/>
          </a:bodyPr>
          <a:lstStyle/>
          <a:p>
            <a:r>
              <a:rPr lang="en-US" sz="2400" i="1" dirty="0"/>
              <a:t>Did Aristotle Use a Laptop?</a:t>
            </a:r>
          </a:p>
          <a:p>
            <a:r>
              <a:rPr lang="en-US" sz="2400" i="1" dirty="0"/>
              <a:t>Was Aristotle able to carry an object as heavy as a laptop?</a:t>
            </a:r>
          </a:p>
        </p:txBody>
      </p:sp>
      <p:sp>
        <p:nvSpPr>
          <p:cNvPr id="15" name="Rounded Rectangular Callout 14">
            <a:extLst>
              <a:ext uri="{FF2B5EF4-FFF2-40B4-BE49-F238E27FC236}">
                <a16:creationId xmlns:a16="http://schemas.microsoft.com/office/drawing/2014/main" id="{2F7FE56A-55D0-1945-BBA5-4753762B97F0}"/>
              </a:ext>
            </a:extLst>
          </p:cNvPr>
          <p:cNvSpPr/>
          <p:nvPr/>
        </p:nvSpPr>
        <p:spPr>
          <a:xfrm>
            <a:off x="2988254" y="3265695"/>
            <a:ext cx="1693888" cy="749509"/>
          </a:xfrm>
          <a:prstGeom prst="wedgeRoundRectCallout">
            <a:avLst>
              <a:gd name="adj1" fmla="val 71203"/>
              <a:gd name="adj2" fmla="val -49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not that long ago!</a:t>
            </a:r>
          </a:p>
        </p:txBody>
      </p:sp>
      <p:sp>
        <p:nvSpPr>
          <p:cNvPr id="17" name="Rounded Rectangular Callout 16">
            <a:extLst>
              <a:ext uri="{FF2B5EF4-FFF2-40B4-BE49-F238E27FC236}">
                <a16:creationId xmlns:a16="http://schemas.microsoft.com/office/drawing/2014/main" id="{32E9DAF6-A600-B949-AEAD-487F94D90BD5}"/>
              </a:ext>
            </a:extLst>
          </p:cNvPr>
          <p:cNvSpPr/>
          <p:nvPr/>
        </p:nvSpPr>
        <p:spPr>
          <a:xfrm>
            <a:off x="7468738" y="3265695"/>
            <a:ext cx="3164769" cy="749509"/>
          </a:xfrm>
          <a:prstGeom prst="wedgeRoundRectCallout">
            <a:avLst>
              <a:gd name="adj1" fmla="val -65518"/>
              <a:gd name="adj2" fmla="val -5464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An average human has no difficulty lifting objects </a:t>
            </a:r>
          </a:p>
        </p:txBody>
      </p:sp>
      <p:sp>
        <p:nvSpPr>
          <p:cNvPr id="21" name="Rectangle 20">
            <a:extLst>
              <a:ext uri="{FF2B5EF4-FFF2-40B4-BE49-F238E27FC236}">
                <a16:creationId xmlns:a16="http://schemas.microsoft.com/office/drawing/2014/main" id="{D234BA6A-3B5F-B743-86F9-C61C6E613CAD}"/>
              </a:ext>
            </a:extLst>
          </p:cNvPr>
          <p:cNvSpPr/>
          <p:nvPr/>
        </p:nvSpPr>
        <p:spPr>
          <a:xfrm>
            <a:off x="4219028" y="6382728"/>
            <a:ext cx="3666325" cy="400110"/>
          </a:xfrm>
          <a:prstGeom prst="rect">
            <a:avLst/>
          </a:prstGeom>
        </p:spPr>
        <p:txBody>
          <a:bodyPr wrap="none">
            <a:spAutoFit/>
          </a:bodyPr>
          <a:lstStyle/>
          <a:p>
            <a:pPr algn="ctr"/>
            <a:r>
              <a:rPr lang="en-US" sz="2000" dirty="0" err="1">
                <a:solidFill>
                  <a:schemeClr val="tx2"/>
                </a:solidFill>
              </a:rPr>
              <a:t>StrategyQA</a:t>
            </a:r>
            <a:r>
              <a:rPr lang="en-US" sz="2000" dirty="0">
                <a:solidFill>
                  <a:schemeClr val="bg1">
                    <a:lumMod val="50000"/>
                  </a:schemeClr>
                </a:solidFill>
              </a:rPr>
              <a:t> [</a:t>
            </a:r>
            <a:r>
              <a:rPr lang="en-US" sz="2000" dirty="0" err="1">
                <a:solidFill>
                  <a:schemeClr val="bg1">
                    <a:lumMod val="50000"/>
                  </a:schemeClr>
                </a:solidFill>
              </a:rPr>
              <a:t>Geva</a:t>
            </a:r>
            <a:r>
              <a:rPr lang="en-US" sz="2000" dirty="0">
                <a:solidFill>
                  <a:schemeClr val="bg1">
                    <a:lumMod val="50000"/>
                  </a:schemeClr>
                </a:solidFill>
              </a:rPr>
              <a:t> et al. TACL’21]</a:t>
            </a:r>
          </a:p>
        </p:txBody>
      </p:sp>
    </p:spTree>
    <p:extLst>
      <p:ext uri="{BB962C8B-B14F-4D97-AF65-F5344CB8AC3E}">
        <p14:creationId xmlns:p14="http://schemas.microsoft.com/office/powerpoint/2010/main" val="206905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4C06-9E19-F041-809F-CF76BD975589}"/>
              </a:ext>
            </a:extLst>
          </p:cNvPr>
          <p:cNvSpPr>
            <a:spLocks noGrp="1"/>
          </p:cNvSpPr>
          <p:nvPr>
            <p:ph type="title"/>
          </p:nvPr>
        </p:nvSpPr>
        <p:spPr/>
        <p:txBody>
          <a:bodyPr/>
          <a:lstStyle/>
          <a:p>
            <a:r>
              <a:rPr lang="en-US" dirty="0"/>
              <a:t>Progress Towards “Breadth”</a:t>
            </a:r>
          </a:p>
        </p:txBody>
      </p:sp>
      <p:sp>
        <p:nvSpPr>
          <p:cNvPr id="3" name="Content Placeholder 2">
            <a:extLst>
              <a:ext uri="{FF2B5EF4-FFF2-40B4-BE49-F238E27FC236}">
                <a16:creationId xmlns:a16="http://schemas.microsoft.com/office/drawing/2014/main" id="{9E4D69C4-94F6-0A4A-8C66-A2D8EC39E214}"/>
              </a:ext>
            </a:extLst>
          </p:cNvPr>
          <p:cNvSpPr>
            <a:spLocks noGrp="1"/>
          </p:cNvSpPr>
          <p:nvPr>
            <p:ph idx="1"/>
          </p:nvPr>
        </p:nvSpPr>
        <p:spPr>
          <a:xfrm>
            <a:off x="605728" y="1825625"/>
            <a:ext cx="6585329" cy="4351338"/>
          </a:xfrm>
        </p:spPr>
        <p:txBody>
          <a:bodyPr/>
          <a:lstStyle/>
          <a:p>
            <a:r>
              <a:rPr lang="en-US" dirty="0"/>
              <a:t>Humans are bad with “depths”! </a:t>
            </a:r>
            <a:br>
              <a:rPr lang="en-US" dirty="0"/>
            </a:br>
            <a:endParaRPr lang="en-US" dirty="0"/>
          </a:p>
          <a:p>
            <a:r>
              <a:rPr lang="en-US" dirty="0"/>
              <a:t>Computers are the opposite! </a:t>
            </a:r>
          </a:p>
          <a:p>
            <a:pPr marL="0" indent="0">
              <a:buNone/>
            </a:pPr>
            <a:endParaRPr lang="en-US" dirty="0"/>
          </a:p>
          <a:p>
            <a:r>
              <a:rPr lang="en-US" dirty="0"/>
              <a:t>Our progress needs a more refined definition for “generalization”! </a:t>
            </a:r>
          </a:p>
          <a:p>
            <a:endParaRPr lang="en-US" dirty="0"/>
          </a:p>
        </p:txBody>
      </p:sp>
      <p:sp>
        <p:nvSpPr>
          <p:cNvPr id="4" name="Slide Number Placeholder 3">
            <a:extLst>
              <a:ext uri="{FF2B5EF4-FFF2-40B4-BE49-F238E27FC236}">
                <a16:creationId xmlns:a16="http://schemas.microsoft.com/office/drawing/2014/main" id="{52B0C5AF-01C1-F14F-8096-9EFC41C15353}"/>
              </a:ext>
            </a:extLst>
          </p:cNvPr>
          <p:cNvSpPr>
            <a:spLocks noGrp="1"/>
          </p:cNvSpPr>
          <p:nvPr>
            <p:ph type="sldNum" sz="quarter" idx="10"/>
          </p:nvPr>
        </p:nvSpPr>
        <p:spPr/>
        <p:txBody>
          <a:bodyPr/>
          <a:lstStyle/>
          <a:p>
            <a:pPr>
              <a:defRPr/>
            </a:pPr>
            <a:fld id="{0121240C-47AF-2F4D-83B3-CC3EDF50F794}" type="slidenum">
              <a:rPr lang="en-US" smtClean="0"/>
              <a:pPr>
                <a:defRPr/>
              </a:pPr>
              <a:t>63</a:t>
            </a:fld>
            <a:endParaRPr lang="en-US" dirty="0"/>
          </a:p>
        </p:txBody>
      </p:sp>
      <p:pic>
        <p:nvPicPr>
          <p:cNvPr id="2050" name="Picture 2" descr="Top 30 Robot Fail GIFs | Find the best GIF on Gfycat">
            <a:extLst>
              <a:ext uri="{FF2B5EF4-FFF2-40B4-BE49-F238E27FC236}">
                <a16:creationId xmlns:a16="http://schemas.microsoft.com/office/drawing/2014/main" id="{D0CF7BD1-4716-3948-897C-D98240611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101" y="4009671"/>
            <a:ext cx="4690791" cy="2836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EE0A8A-2B5E-B341-9258-600D80B3A6E7}"/>
              </a:ext>
            </a:extLst>
          </p:cNvPr>
          <p:cNvSpPr/>
          <p:nvPr/>
        </p:nvSpPr>
        <p:spPr>
          <a:xfrm>
            <a:off x="903420" y="4885836"/>
            <a:ext cx="5870023"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i="1" dirty="0"/>
              <a:t>“The ability to perform well on previously </a:t>
            </a:r>
            <a:r>
              <a:rPr lang="en-US" sz="2400" i="1" dirty="0">
                <a:solidFill>
                  <a:srgbClr val="FF0000"/>
                </a:solidFill>
              </a:rPr>
              <a:t>unobserved inputs</a:t>
            </a:r>
            <a:r>
              <a:rPr lang="en-US" sz="2400" i="1" dirty="0"/>
              <a:t> is called generalization.” </a:t>
            </a:r>
            <a:r>
              <a:rPr lang="en-US" sz="2400" dirty="0"/>
              <a:t> </a:t>
            </a:r>
            <a:r>
              <a:rPr lang="en-US" dirty="0">
                <a:solidFill>
                  <a:srgbClr val="57595C"/>
                </a:solidFill>
              </a:rPr>
              <a:t>[Deep Learning, Goodfellow et al. , 2015]</a:t>
            </a:r>
            <a:endParaRPr lang="en-US" sz="2400" dirty="0">
              <a:solidFill>
                <a:srgbClr val="57595C"/>
              </a:solidFill>
            </a:endParaRPr>
          </a:p>
        </p:txBody>
      </p:sp>
      <p:pic>
        <p:nvPicPr>
          <p:cNvPr id="5122" name="Picture 2" descr="GMHikaru - Twitch">
            <a:extLst>
              <a:ext uri="{FF2B5EF4-FFF2-40B4-BE49-F238E27FC236}">
                <a16:creationId xmlns:a16="http://schemas.microsoft.com/office/drawing/2014/main" id="{7F6EDFEA-DA26-9E4F-BD5E-AE8BBF2EB4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8" t="4243"/>
          <a:stretch/>
        </p:blipFill>
        <p:spPr bwMode="auto">
          <a:xfrm>
            <a:off x="7450111" y="1411562"/>
            <a:ext cx="4690791" cy="25308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78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4C06-9E19-F041-809F-CF76BD975589}"/>
              </a:ext>
            </a:extLst>
          </p:cNvPr>
          <p:cNvSpPr>
            <a:spLocks noGrp="1"/>
          </p:cNvSpPr>
          <p:nvPr>
            <p:ph type="title"/>
          </p:nvPr>
        </p:nvSpPr>
        <p:spPr/>
        <p:txBody>
          <a:bodyPr/>
          <a:lstStyle/>
          <a:p>
            <a:r>
              <a:rPr lang="en-US" dirty="0"/>
              <a:t>Progress Towards “Breadth”</a:t>
            </a:r>
          </a:p>
        </p:txBody>
      </p:sp>
      <p:sp>
        <p:nvSpPr>
          <p:cNvPr id="3" name="Content Placeholder 2">
            <a:extLst>
              <a:ext uri="{FF2B5EF4-FFF2-40B4-BE49-F238E27FC236}">
                <a16:creationId xmlns:a16="http://schemas.microsoft.com/office/drawing/2014/main" id="{9E4D69C4-94F6-0A4A-8C66-A2D8EC39E214}"/>
              </a:ext>
            </a:extLst>
          </p:cNvPr>
          <p:cNvSpPr>
            <a:spLocks noGrp="1"/>
          </p:cNvSpPr>
          <p:nvPr>
            <p:ph idx="1"/>
          </p:nvPr>
        </p:nvSpPr>
        <p:spPr>
          <a:xfrm>
            <a:off x="605728" y="1825625"/>
            <a:ext cx="11056620" cy="4351338"/>
          </a:xfrm>
        </p:spPr>
        <p:txBody>
          <a:bodyPr/>
          <a:lstStyle/>
          <a:p>
            <a:r>
              <a:rPr lang="en-US" dirty="0"/>
              <a:t>Humans are bad with “depths”! </a:t>
            </a:r>
          </a:p>
          <a:p>
            <a:r>
              <a:rPr lang="en-US" dirty="0"/>
              <a:t>Computers have the opposite problem! </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Need a refined definition for “generalization”! </a:t>
            </a:r>
          </a:p>
          <a:p>
            <a:endParaRPr lang="en-US" dirty="0"/>
          </a:p>
        </p:txBody>
      </p:sp>
      <p:sp>
        <p:nvSpPr>
          <p:cNvPr id="4" name="Slide Number Placeholder 3">
            <a:extLst>
              <a:ext uri="{FF2B5EF4-FFF2-40B4-BE49-F238E27FC236}">
                <a16:creationId xmlns:a16="http://schemas.microsoft.com/office/drawing/2014/main" id="{52B0C5AF-01C1-F14F-8096-9EFC41C15353}"/>
              </a:ext>
            </a:extLst>
          </p:cNvPr>
          <p:cNvSpPr>
            <a:spLocks noGrp="1"/>
          </p:cNvSpPr>
          <p:nvPr>
            <p:ph type="sldNum" sz="quarter" idx="10"/>
          </p:nvPr>
        </p:nvSpPr>
        <p:spPr/>
        <p:txBody>
          <a:bodyPr/>
          <a:lstStyle/>
          <a:p>
            <a:pPr>
              <a:defRPr/>
            </a:pPr>
            <a:fld id="{0121240C-47AF-2F4D-83B3-CC3EDF50F794}" type="slidenum">
              <a:rPr lang="en-US" smtClean="0"/>
              <a:pPr>
                <a:defRPr/>
              </a:pPr>
              <a:t>64</a:t>
            </a:fld>
            <a:endParaRPr lang="en-US" dirty="0"/>
          </a:p>
        </p:txBody>
      </p:sp>
      <p:pic>
        <p:nvPicPr>
          <p:cNvPr id="2050" name="Picture 2" descr="Top 30 Robot Fail GIFs | Find the best GIF on Gfycat">
            <a:extLst>
              <a:ext uri="{FF2B5EF4-FFF2-40B4-BE49-F238E27FC236}">
                <a16:creationId xmlns:a16="http://schemas.microsoft.com/office/drawing/2014/main" id="{D0CF7BD1-4716-3948-897C-D98240611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468" y="1746307"/>
            <a:ext cx="3856334" cy="222139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EE0A8A-2B5E-B341-9258-600D80B3A6E7}"/>
              </a:ext>
            </a:extLst>
          </p:cNvPr>
          <p:cNvSpPr/>
          <p:nvPr/>
        </p:nvSpPr>
        <p:spPr>
          <a:xfrm>
            <a:off x="1486569" y="4859739"/>
            <a:ext cx="9319881"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i="1" dirty="0"/>
              <a:t>“The ability to perform well on previously </a:t>
            </a:r>
            <a:r>
              <a:rPr lang="en-US" sz="2400" i="1" dirty="0">
                <a:solidFill>
                  <a:srgbClr val="FF0000"/>
                </a:solidFill>
              </a:rPr>
              <a:t>unobserved inputs</a:t>
            </a:r>
            <a:r>
              <a:rPr lang="en-US" sz="2400" i="1" dirty="0"/>
              <a:t> is called generalization.” </a:t>
            </a:r>
            <a:r>
              <a:rPr lang="en-US" sz="2400" dirty="0"/>
              <a:t> </a:t>
            </a:r>
            <a:r>
              <a:rPr lang="en-US" dirty="0">
                <a:solidFill>
                  <a:srgbClr val="57595C"/>
                </a:solidFill>
              </a:rPr>
              <a:t>[Deep Learning, Goodfellow et al. , 2015]</a:t>
            </a:r>
            <a:endParaRPr lang="en-US" sz="2400" dirty="0">
              <a:solidFill>
                <a:srgbClr val="57595C"/>
              </a:solidFill>
            </a:endParaRPr>
          </a:p>
        </p:txBody>
      </p:sp>
    </p:spTree>
    <p:extLst>
      <p:ext uri="{BB962C8B-B14F-4D97-AF65-F5344CB8AC3E}">
        <p14:creationId xmlns:p14="http://schemas.microsoft.com/office/powerpoint/2010/main" val="4205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DF2B-17AE-0E4E-A830-73BBAD332951}"/>
              </a:ext>
            </a:extLst>
          </p:cNvPr>
          <p:cNvSpPr>
            <a:spLocks noGrp="1"/>
          </p:cNvSpPr>
          <p:nvPr>
            <p:ph type="title"/>
          </p:nvPr>
        </p:nvSpPr>
        <p:spPr/>
        <p:txBody>
          <a:bodyPr/>
          <a:lstStyle/>
          <a:p>
            <a:r>
              <a:rPr lang="en-US" dirty="0"/>
              <a:t>Implicit Composition</a:t>
            </a:r>
          </a:p>
        </p:txBody>
      </p:sp>
      <p:sp>
        <p:nvSpPr>
          <p:cNvPr id="3" name="Content Placeholder 2">
            <a:extLst>
              <a:ext uri="{FF2B5EF4-FFF2-40B4-BE49-F238E27FC236}">
                <a16:creationId xmlns:a16="http://schemas.microsoft.com/office/drawing/2014/main" id="{242E4B36-33F3-F446-9A6C-E1022EE4AFA5}"/>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0990922-E9C2-604A-AC05-8409888548CC}"/>
              </a:ext>
            </a:extLst>
          </p:cNvPr>
          <p:cNvSpPr>
            <a:spLocks noGrp="1"/>
          </p:cNvSpPr>
          <p:nvPr>
            <p:ph type="sldNum" sz="quarter" idx="10"/>
          </p:nvPr>
        </p:nvSpPr>
        <p:spPr/>
        <p:txBody>
          <a:bodyPr/>
          <a:lstStyle/>
          <a:p>
            <a:pPr>
              <a:defRPr/>
            </a:pPr>
            <a:fld id="{0121240C-47AF-2F4D-83B3-CC3EDF50F794}" type="slidenum">
              <a:rPr lang="en-US" smtClean="0"/>
              <a:pPr>
                <a:defRPr/>
              </a:pPr>
              <a:t>65</a:t>
            </a:fld>
            <a:endParaRPr lang="en-US" dirty="0"/>
          </a:p>
        </p:txBody>
      </p:sp>
      <p:pic>
        <p:nvPicPr>
          <p:cNvPr id="1026" name="Picture 2" descr="Why Aristotle Was Right: The Power Of Balance | by Anthony Perez | Medium">
            <a:extLst>
              <a:ext uri="{FF2B5EF4-FFF2-40B4-BE49-F238E27FC236}">
                <a16:creationId xmlns:a16="http://schemas.microsoft.com/office/drawing/2014/main" id="{EDAB882B-94C7-9544-9C8D-D50F61525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3" r="9447"/>
          <a:stretch/>
        </p:blipFill>
        <p:spPr bwMode="auto">
          <a:xfrm>
            <a:off x="4968688" y="1825625"/>
            <a:ext cx="2254623" cy="22820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4836D15-70D0-E046-938D-3F64B0EC20F8}"/>
              </a:ext>
            </a:extLst>
          </p:cNvPr>
          <p:cNvSpPr/>
          <p:nvPr/>
        </p:nvSpPr>
        <p:spPr>
          <a:xfrm>
            <a:off x="799569" y="4726365"/>
            <a:ext cx="8786251" cy="1569660"/>
          </a:xfrm>
          <a:prstGeom prst="rect">
            <a:avLst/>
          </a:prstGeom>
        </p:spPr>
        <p:txBody>
          <a:bodyPr wrap="none">
            <a:spAutoFit/>
          </a:bodyPr>
          <a:lstStyle/>
          <a:p>
            <a:r>
              <a:rPr lang="en-US" sz="2400" i="1" dirty="0"/>
              <a:t>Did Aristotle Use a Laptop?</a:t>
            </a:r>
          </a:p>
          <a:p>
            <a:r>
              <a:rPr lang="en-US" sz="2400" i="1" dirty="0"/>
              <a:t>Did Neanderthals know about Aristotle’s ideas?</a:t>
            </a:r>
          </a:p>
          <a:p>
            <a:r>
              <a:rPr lang="en-US" sz="2400" i="1" dirty="0"/>
              <a:t>Did Aristotle have the power to lift an object as heavy as a laptop?</a:t>
            </a:r>
          </a:p>
          <a:p>
            <a:r>
              <a:rPr lang="en-US" sz="2400" i="1" dirty="0"/>
              <a:t>Would Aristotle have preferred a warm coat over a short-sleeved shirt?</a:t>
            </a:r>
          </a:p>
        </p:txBody>
      </p:sp>
      <p:sp>
        <p:nvSpPr>
          <p:cNvPr id="12" name="Rounded Rectangular Callout 11">
            <a:extLst>
              <a:ext uri="{FF2B5EF4-FFF2-40B4-BE49-F238E27FC236}">
                <a16:creationId xmlns:a16="http://schemas.microsoft.com/office/drawing/2014/main" id="{0292705D-9C5E-5248-871B-0F54C0EAE462}"/>
              </a:ext>
            </a:extLst>
          </p:cNvPr>
          <p:cNvSpPr/>
          <p:nvPr/>
        </p:nvSpPr>
        <p:spPr>
          <a:xfrm>
            <a:off x="2988254" y="1495331"/>
            <a:ext cx="1693888" cy="749509"/>
          </a:xfrm>
          <a:prstGeom prst="wedgeRoundRectCallout">
            <a:avLst>
              <a:gd name="adj1" fmla="val 75628"/>
              <a:gd name="adj2" fmla="val 68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a long time ago!</a:t>
            </a:r>
          </a:p>
        </p:txBody>
      </p:sp>
      <p:sp>
        <p:nvSpPr>
          <p:cNvPr id="15" name="Rounded Rectangular Callout 14">
            <a:extLst>
              <a:ext uri="{FF2B5EF4-FFF2-40B4-BE49-F238E27FC236}">
                <a16:creationId xmlns:a16="http://schemas.microsoft.com/office/drawing/2014/main" id="{2F7FE56A-55D0-1945-BBA5-4753762B97F0}"/>
              </a:ext>
            </a:extLst>
          </p:cNvPr>
          <p:cNvSpPr/>
          <p:nvPr/>
        </p:nvSpPr>
        <p:spPr>
          <a:xfrm>
            <a:off x="2988254" y="3265695"/>
            <a:ext cx="1693888" cy="749509"/>
          </a:xfrm>
          <a:prstGeom prst="wedgeRoundRectCallout">
            <a:avLst>
              <a:gd name="adj1" fmla="val 71203"/>
              <a:gd name="adj2" fmla="val -49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not that long ago!</a:t>
            </a:r>
          </a:p>
        </p:txBody>
      </p:sp>
      <p:sp>
        <p:nvSpPr>
          <p:cNvPr id="17" name="Rounded Rectangular Callout 16">
            <a:extLst>
              <a:ext uri="{FF2B5EF4-FFF2-40B4-BE49-F238E27FC236}">
                <a16:creationId xmlns:a16="http://schemas.microsoft.com/office/drawing/2014/main" id="{32E9DAF6-A600-B949-AEAD-487F94D90BD5}"/>
              </a:ext>
            </a:extLst>
          </p:cNvPr>
          <p:cNvSpPr/>
          <p:nvPr/>
        </p:nvSpPr>
        <p:spPr>
          <a:xfrm>
            <a:off x="7509857" y="1495331"/>
            <a:ext cx="1693889" cy="749509"/>
          </a:xfrm>
          <a:prstGeom prst="wedgeRoundRectCallout">
            <a:avLst>
              <a:gd name="adj1" fmla="val -74630"/>
              <a:gd name="adj2" fmla="val 5209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Was a human</a:t>
            </a:r>
          </a:p>
        </p:txBody>
      </p:sp>
      <p:sp>
        <p:nvSpPr>
          <p:cNvPr id="18" name="Rounded Rectangular Callout 17">
            <a:extLst>
              <a:ext uri="{FF2B5EF4-FFF2-40B4-BE49-F238E27FC236}">
                <a16:creationId xmlns:a16="http://schemas.microsoft.com/office/drawing/2014/main" id="{92F4D0F0-7AE1-0C4E-9C6D-CB4D57F3DCFF}"/>
              </a:ext>
            </a:extLst>
          </p:cNvPr>
          <p:cNvSpPr/>
          <p:nvPr/>
        </p:nvSpPr>
        <p:spPr>
          <a:xfrm>
            <a:off x="7509857" y="3265695"/>
            <a:ext cx="1693889" cy="749509"/>
          </a:xfrm>
          <a:prstGeom prst="wedgeRoundRectCallout">
            <a:avLst>
              <a:gd name="adj1" fmla="val -73908"/>
              <a:gd name="adj2" fmla="val -4368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in Greece</a:t>
            </a:r>
          </a:p>
        </p:txBody>
      </p:sp>
      <p:grpSp>
        <p:nvGrpSpPr>
          <p:cNvPr id="20" name="Group 19">
            <a:extLst>
              <a:ext uri="{FF2B5EF4-FFF2-40B4-BE49-F238E27FC236}">
                <a16:creationId xmlns:a16="http://schemas.microsoft.com/office/drawing/2014/main" id="{B2C59AEF-693B-B943-B11E-EF2B4D2C87E3}"/>
              </a:ext>
            </a:extLst>
          </p:cNvPr>
          <p:cNvGrpSpPr/>
          <p:nvPr/>
        </p:nvGrpSpPr>
        <p:grpSpPr>
          <a:xfrm>
            <a:off x="1917138" y="2143121"/>
            <a:ext cx="8816016" cy="4015864"/>
            <a:chOff x="4217272" y="1727081"/>
            <a:chExt cx="7518602" cy="3403837"/>
          </a:xfrm>
        </p:grpSpPr>
        <p:pic>
          <p:nvPicPr>
            <p:cNvPr id="19" name="Content Placeholder 9" descr="Graphical user interface, text, application, email&#10;&#10;Description automatically generated">
              <a:extLst>
                <a:ext uri="{FF2B5EF4-FFF2-40B4-BE49-F238E27FC236}">
                  <a16:creationId xmlns:a16="http://schemas.microsoft.com/office/drawing/2014/main" id="{C571AE8A-B05B-9145-AC73-314208749BF9}"/>
                </a:ext>
              </a:extLst>
            </p:cNvPr>
            <p:cNvPicPr>
              <a:picLocks noChangeAspect="1"/>
            </p:cNvPicPr>
            <p:nvPr/>
          </p:nvPicPr>
          <p:blipFill>
            <a:blip r:embed="rId4"/>
            <a:stretch>
              <a:fillRect/>
            </a:stretch>
          </p:blipFill>
          <p:spPr bwMode="auto">
            <a:xfrm>
              <a:off x="4217272" y="1727081"/>
              <a:ext cx="7518602" cy="3403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B33C361D-F6CA-FA4B-9FF1-04F542836468}"/>
                </a:ext>
              </a:extLst>
            </p:cNvPr>
            <p:cNvSpPr/>
            <p:nvPr/>
          </p:nvSpPr>
          <p:spPr>
            <a:xfrm>
              <a:off x="4556634" y="3023495"/>
              <a:ext cx="1509386" cy="29914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234BA6A-3B5F-B743-86F9-C61C6E613CAD}"/>
              </a:ext>
            </a:extLst>
          </p:cNvPr>
          <p:cNvSpPr/>
          <p:nvPr/>
        </p:nvSpPr>
        <p:spPr>
          <a:xfrm>
            <a:off x="4219028" y="6382728"/>
            <a:ext cx="3666325" cy="400110"/>
          </a:xfrm>
          <a:prstGeom prst="rect">
            <a:avLst/>
          </a:prstGeom>
        </p:spPr>
        <p:txBody>
          <a:bodyPr wrap="none">
            <a:spAutoFit/>
          </a:bodyPr>
          <a:lstStyle/>
          <a:p>
            <a:pPr algn="ctr"/>
            <a:r>
              <a:rPr lang="en-US" sz="2000" dirty="0" err="1">
                <a:solidFill>
                  <a:schemeClr val="tx2"/>
                </a:solidFill>
              </a:rPr>
              <a:t>StrategyQA</a:t>
            </a:r>
            <a:r>
              <a:rPr lang="en-US" sz="2000" dirty="0">
                <a:solidFill>
                  <a:schemeClr val="bg1">
                    <a:lumMod val="50000"/>
                  </a:schemeClr>
                </a:solidFill>
              </a:rPr>
              <a:t> [</a:t>
            </a:r>
            <a:r>
              <a:rPr lang="en-US" sz="2000" dirty="0" err="1">
                <a:solidFill>
                  <a:schemeClr val="bg1">
                    <a:lumMod val="50000"/>
                  </a:schemeClr>
                </a:solidFill>
              </a:rPr>
              <a:t>Geva</a:t>
            </a:r>
            <a:r>
              <a:rPr lang="en-US" sz="2000" dirty="0">
                <a:solidFill>
                  <a:schemeClr val="bg1">
                    <a:lumMod val="50000"/>
                  </a:schemeClr>
                </a:solidFill>
              </a:rPr>
              <a:t> et al. TACL’21]</a:t>
            </a:r>
          </a:p>
        </p:txBody>
      </p:sp>
    </p:spTree>
    <p:extLst>
      <p:ext uri="{BB962C8B-B14F-4D97-AF65-F5344CB8AC3E}">
        <p14:creationId xmlns:p14="http://schemas.microsoft.com/office/powerpoint/2010/main" val="13711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grpId="1"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B66E-A43E-0C4B-BF08-47BEB57CA9D6}"/>
              </a:ext>
            </a:extLst>
          </p:cNvPr>
          <p:cNvSpPr>
            <a:spLocks noGrp="1"/>
          </p:cNvSpPr>
          <p:nvPr>
            <p:ph type="title"/>
          </p:nvPr>
        </p:nvSpPr>
        <p:spPr/>
        <p:txBody>
          <a:bodyPr/>
          <a:lstStyle/>
          <a:p>
            <a:r>
              <a:rPr lang="en-US" dirty="0"/>
              <a:t>Better Systems </a:t>
            </a:r>
          </a:p>
        </p:txBody>
      </p:sp>
      <p:sp>
        <p:nvSpPr>
          <p:cNvPr id="4" name="Content Placeholder 3">
            <a:extLst>
              <a:ext uri="{FF2B5EF4-FFF2-40B4-BE49-F238E27FC236}">
                <a16:creationId xmlns:a16="http://schemas.microsoft.com/office/drawing/2014/main" id="{546E611D-B93A-284E-A241-2827FC0A6719}"/>
              </a:ext>
            </a:extLst>
          </p:cNvPr>
          <p:cNvSpPr>
            <a:spLocks noGrp="1"/>
          </p:cNvSpPr>
          <p:nvPr>
            <p:ph idx="1"/>
          </p:nvPr>
        </p:nvSpPr>
        <p:spPr/>
        <p:txBody>
          <a:bodyPr/>
          <a:lstStyle/>
          <a:p>
            <a:r>
              <a:rPr lang="en-US" sz="2400" dirty="0"/>
              <a:t>Continue towards broader scope for QA models</a:t>
            </a:r>
          </a:p>
          <a:p>
            <a:pPr lvl="1"/>
            <a:r>
              <a:rPr lang="en-US" sz="2000" b="1" dirty="0"/>
              <a:t>Broadness:</a:t>
            </a:r>
            <a:r>
              <a:rPr lang="en-US" sz="2000" dirty="0"/>
              <a:t> how to cover a larger range of “natural” variations of QA?</a:t>
            </a:r>
          </a:p>
          <a:p>
            <a:pPr lvl="1"/>
            <a:r>
              <a:rPr lang="en-US" sz="2000" b="1" dirty="0"/>
              <a:t>Reliability:</a:t>
            </a:r>
            <a:r>
              <a:rPr lang="en-US" sz="2000" dirty="0"/>
              <a:t> we can we quantify what model [un]certainty? </a:t>
            </a:r>
          </a:p>
          <a:p>
            <a:pPr lvl="1"/>
            <a:r>
              <a:rPr lang="en-US" sz="2000" b="1" dirty="0"/>
              <a:t>Faithful </a:t>
            </a:r>
            <a:r>
              <a:rPr lang="en-US" sz="2000" b="1" dirty="0" err="1"/>
              <a:t>Explainability</a:t>
            </a:r>
            <a:r>
              <a:rPr lang="en-US" sz="2000" b="1" dirty="0"/>
              <a:t>: </a:t>
            </a:r>
            <a:r>
              <a:rPr lang="en-US" sz="2000" dirty="0"/>
              <a:t>can we get explanations that are faithful to models’ reasoning?</a:t>
            </a:r>
          </a:p>
          <a:p>
            <a:pPr lvl="1"/>
            <a:r>
              <a:rPr lang="en-US" sz="2000" b="1" dirty="0"/>
              <a:t>Efficiency:</a:t>
            </a:r>
            <a:r>
              <a:rPr lang="en-US" sz="2000" dirty="0"/>
              <a:t> Can we build small, yet accurate models?</a:t>
            </a:r>
          </a:p>
          <a:p>
            <a:pPr lvl="2"/>
            <a:endParaRPr lang="en-US" sz="1800" dirty="0"/>
          </a:p>
          <a:p>
            <a:pPr lvl="2"/>
            <a:endParaRPr lang="en-US" sz="1800" dirty="0"/>
          </a:p>
        </p:txBody>
      </p:sp>
      <p:sp>
        <p:nvSpPr>
          <p:cNvPr id="2" name="Slide Number Placeholder 1">
            <a:extLst>
              <a:ext uri="{FF2B5EF4-FFF2-40B4-BE49-F238E27FC236}">
                <a16:creationId xmlns:a16="http://schemas.microsoft.com/office/drawing/2014/main" id="{0A95CCF4-28A0-464E-B301-C553E3C9FB83}"/>
              </a:ext>
            </a:extLst>
          </p:cNvPr>
          <p:cNvSpPr>
            <a:spLocks noGrp="1"/>
          </p:cNvSpPr>
          <p:nvPr>
            <p:ph type="sldNum" sz="quarter" idx="10"/>
          </p:nvPr>
        </p:nvSpPr>
        <p:spPr/>
        <p:txBody>
          <a:bodyPr/>
          <a:lstStyle/>
          <a:p>
            <a:pPr>
              <a:defRPr/>
            </a:pPr>
            <a:fld id="{37E6B2A9-E175-7F40-B993-EC9D598FC2D7}" type="slidenum">
              <a:rPr lang="en-US" smtClean="0"/>
              <a:pPr>
                <a:defRPr/>
              </a:pPr>
              <a:t>66</a:t>
            </a:fld>
            <a:endParaRPr lang="en-US" dirty="0"/>
          </a:p>
        </p:txBody>
      </p:sp>
      <p:grpSp>
        <p:nvGrpSpPr>
          <p:cNvPr id="5" name="Group 4">
            <a:extLst>
              <a:ext uri="{FF2B5EF4-FFF2-40B4-BE49-F238E27FC236}">
                <a16:creationId xmlns:a16="http://schemas.microsoft.com/office/drawing/2014/main" id="{13BDD9F3-C84E-E143-8D71-D304FDFDCF6B}"/>
              </a:ext>
            </a:extLst>
          </p:cNvPr>
          <p:cNvGrpSpPr/>
          <p:nvPr/>
        </p:nvGrpSpPr>
        <p:grpSpPr>
          <a:xfrm>
            <a:off x="7924800" y="3688079"/>
            <a:ext cx="4388898" cy="2317433"/>
            <a:chOff x="1419875" y="3034748"/>
            <a:chExt cx="9584339" cy="3261277"/>
          </a:xfrm>
        </p:grpSpPr>
        <p:pic>
          <p:nvPicPr>
            <p:cNvPr id="6" name="Picture 5">
              <a:extLst>
                <a:ext uri="{FF2B5EF4-FFF2-40B4-BE49-F238E27FC236}">
                  <a16:creationId xmlns:a16="http://schemas.microsoft.com/office/drawing/2014/main" id="{2C10F43A-5814-654A-915A-D3EE481411AB}"/>
                </a:ext>
              </a:extLst>
            </p:cNvPr>
            <p:cNvPicPr>
              <a:picLocks noChangeAspect="1"/>
            </p:cNvPicPr>
            <p:nvPr/>
          </p:nvPicPr>
          <p:blipFill>
            <a:blip r:embed="rId3"/>
            <a:stretch>
              <a:fillRect/>
            </a:stretch>
          </p:blipFill>
          <p:spPr>
            <a:xfrm>
              <a:off x="1419875" y="3034748"/>
              <a:ext cx="8404223" cy="3261277"/>
            </a:xfrm>
            <a:prstGeom prst="rect">
              <a:avLst/>
            </a:prstGeom>
          </p:spPr>
        </p:pic>
        <p:grpSp>
          <p:nvGrpSpPr>
            <p:cNvPr id="7" name="Group 6">
              <a:extLst>
                <a:ext uri="{FF2B5EF4-FFF2-40B4-BE49-F238E27FC236}">
                  <a16:creationId xmlns:a16="http://schemas.microsoft.com/office/drawing/2014/main" id="{488E8429-F478-DF4C-9B78-F819D000998A}"/>
                </a:ext>
              </a:extLst>
            </p:cNvPr>
            <p:cNvGrpSpPr/>
            <p:nvPr/>
          </p:nvGrpSpPr>
          <p:grpSpPr>
            <a:xfrm>
              <a:off x="3561997" y="5419622"/>
              <a:ext cx="4704522" cy="510060"/>
              <a:chOff x="3422388" y="4199527"/>
              <a:chExt cx="4704522" cy="510060"/>
            </a:xfrm>
          </p:grpSpPr>
          <p:cxnSp>
            <p:nvCxnSpPr>
              <p:cNvPr id="11" name="Straight Arrow Connector 10">
                <a:extLst>
                  <a:ext uri="{FF2B5EF4-FFF2-40B4-BE49-F238E27FC236}">
                    <a16:creationId xmlns:a16="http://schemas.microsoft.com/office/drawing/2014/main" id="{8BF011AF-A411-F940-BB00-F65D730D83F6}"/>
                  </a:ext>
                </a:extLst>
              </p:cNvPr>
              <p:cNvCxnSpPr/>
              <p:nvPr/>
            </p:nvCxnSpPr>
            <p:spPr>
              <a:xfrm>
                <a:off x="3422388" y="4554367"/>
                <a:ext cx="47045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119B31D-0D87-C446-9CAF-85DED75C96E2}"/>
                  </a:ext>
                </a:extLst>
              </p:cNvPr>
              <p:cNvSpPr txBox="1"/>
              <p:nvPr/>
            </p:nvSpPr>
            <p:spPr>
              <a:xfrm>
                <a:off x="4981344" y="4199527"/>
                <a:ext cx="1644168" cy="510060"/>
              </a:xfrm>
              <a:prstGeom prst="rect">
                <a:avLst/>
              </a:prstGeom>
              <a:noFill/>
            </p:spPr>
            <p:txBody>
              <a:bodyPr wrap="none" rtlCol="0">
                <a:spAutoFit/>
              </a:bodyPr>
              <a:lstStyle/>
              <a:p>
                <a:pPr algn="ctr"/>
                <a:r>
                  <a:rPr lang="en-US" sz="1600" dirty="0"/>
                  <a:t>Breadth</a:t>
                </a:r>
              </a:p>
            </p:txBody>
          </p:sp>
        </p:grpSp>
        <p:grpSp>
          <p:nvGrpSpPr>
            <p:cNvPr id="8" name="Group 7">
              <a:extLst>
                <a:ext uri="{FF2B5EF4-FFF2-40B4-BE49-F238E27FC236}">
                  <a16:creationId xmlns:a16="http://schemas.microsoft.com/office/drawing/2014/main" id="{0D7988DA-C0D7-4F44-BACE-2B407F58D407}"/>
                </a:ext>
              </a:extLst>
            </p:cNvPr>
            <p:cNvGrpSpPr/>
            <p:nvPr/>
          </p:nvGrpSpPr>
          <p:grpSpPr>
            <a:xfrm>
              <a:off x="8937616" y="3744238"/>
              <a:ext cx="2066598" cy="2362178"/>
              <a:chOff x="8763445" y="3081627"/>
              <a:chExt cx="2066598" cy="2362178"/>
            </a:xfrm>
          </p:grpSpPr>
          <p:cxnSp>
            <p:nvCxnSpPr>
              <p:cNvPr id="9" name="Straight Arrow Connector 8">
                <a:extLst>
                  <a:ext uri="{FF2B5EF4-FFF2-40B4-BE49-F238E27FC236}">
                    <a16:creationId xmlns:a16="http://schemas.microsoft.com/office/drawing/2014/main" id="{6B08E4F6-97F7-C04A-B291-22E4D3510BC2}"/>
                  </a:ext>
                </a:extLst>
              </p:cNvPr>
              <p:cNvCxnSpPr>
                <a:cxnSpLocks/>
              </p:cNvCxnSpPr>
              <p:nvPr/>
            </p:nvCxnSpPr>
            <p:spPr>
              <a:xfrm flipV="1">
                <a:off x="8763445" y="3081627"/>
                <a:ext cx="0" cy="23621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0E32AFB-67AC-4849-8ECB-E27F58357900}"/>
                  </a:ext>
                </a:extLst>
              </p:cNvPr>
              <p:cNvSpPr txBox="1"/>
              <p:nvPr/>
            </p:nvSpPr>
            <p:spPr>
              <a:xfrm rot="19729253">
                <a:off x="8825821" y="3775008"/>
                <a:ext cx="2004222" cy="834578"/>
              </a:xfrm>
              <a:prstGeom prst="rect">
                <a:avLst/>
              </a:prstGeom>
              <a:noFill/>
            </p:spPr>
            <p:txBody>
              <a:bodyPr wrap="none" rtlCol="0">
                <a:spAutoFit/>
              </a:bodyPr>
              <a:lstStyle/>
              <a:p>
                <a:r>
                  <a:rPr lang="en-US" sz="1600" dirty="0"/>
                  <a:t>Depth</a:t>
                </a:r>
              </a:p>
            </p:txBody>
          </p:sp>
        </p:grpSp>
      </p:grpSp>
      <p:sp>
        <p:nvSpPr>
          <p:cNvPr id="13" name="Left-Right Arrow 12">
            <a:extLst>
              <a:ext uri="{FF2B5EF4-FFF2-40B4-BE49-F238E27FC236}">
                <a16:creationId xmlns:a16="http://schemas.microsoft.com/office/drawing/2014/main" id="{62689028-2F12-F54D-9023-28D20C390EF6}"/>
              </a:ext>
            </a:extLst>
          </p:cNvPr>
          <p:cNvSpPr/>
          <p:nvPr/>
        </p:nvSpPr>
        <p:spPr>
          <a:xfrm>
            <a:off x="9299981" y="4333708"/>
            <a:ext cx="1334620" cy="4034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60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4E55A-2C60-4540-92D2-863557112BA8}"/>
              </a:ext>
            </a:extLst>
          </p:cNvPr>
          <p:cNvSpPr>
            <a:spLocks noGrp="1"/>
          </p:cNvSpPr>
          <p:nvPr>
            <p:ph type="sldNum" sz="quarter" idx="10"/>
          </p:nvPr>
        </p:nvSpPr>
        <p:spPr/>
        <p:txBody>
          <a:bodyPr/>
          <a:lstStyle/>
          <a:p>
            <a:pPr>
              <a:defRPr/>
            </a:pPr>
            <a:fld id="{B3B075CB-1BFE-3F44-BFAD-0F90D2C8F8AC}" type="slidenum">
              <a:rPr lang="en-US" smtClean="0"/>
              <a:pPr>
                <a:defRPr/>
              </a:pPr>
              <a:t>67</a:t>
            </a:fld>
            <a:endParaRPr lang="en-US" dirty="0"/>
          </a:p>
        </p:txBody>
      </p:sp>
      <p:sp>
        <p:nvSpPr>
          <p:cNvPr id="3" name="Title 2">
            <a:extLst>
              <a:ext uri="{FF2B5EF4-FFF2-40B4-BE49-F238E27FC236}">
                <a16:creationId xmlns:a16="http://schemas.microsoft.com/office/drawing/2014/main" id="{87105795-6202-BB4D-96FE-1BA762518147}"/>
              </a:ext>
            </a:extLst>
          </p:cNvPr>
          <p:cNvSpPr>
            <a:spLocks noGrp="1"/>
          </p:cNvSpPr>
          <p:nvPr>
            <p:ph type="title"/>
          </p:nvPr>
        </p:nvSpPr>
        <p:spPr/>
        <p:txBody>
          <a:bodyPr/>
          <a:lstStyle/>
          <a:p>
            <a:r>
              <a:rPr lang="en-US" dirty="0"/>
              <a:t>Big Picture &amp; Look Ahead</a:t>
            </a:r>
          </a:p>
        </p:txBody>
      </p:sp>
      <p:sp>
        <p:nvSpPr>
          <p:cNvPr id="4" name="Text Placeholder 3">
            <a:extLst>
              <a:ext uri="{FF2B5EF4-FFF2-40B4-BE49-F238E27FC236}">
                <a16:creationId xmlns:a16="http://schemas.microsoft.com/office/drawing/2014/main" id="{A50A8455-82FA-0245-83B2-7C7824E5327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91528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4E55A-2C60-4540-92D2-863557112BA8}"/>
              </a:ext>
            </a:extLst>
          </p:cNvPr>
          <p:cNvSpPr>
            <a:spLocks noGrp="1"/>
          </p:cNvSpPr>
          <p:nvPr>
            <p:ph type="sldNum" sz="quarter" idx="10"/>
          </p:nvPr>
        </p:nvSpPr>
        <p:spPr/>
        <p:txBody>
          <a:bodyPr/>
          <a:lstStyle/>
          <a:p>
            <a:pPr>
              <a:defRPr/>
            </a:pPr>
            <a:fld id="{B3B075CB-1BFE-3F44-BFAD-0F90D2C8F8AC}" type="slidenum">
              <a:rPr lang="en-US" smtClean="0"/>
              <a:pPr>
                <a:defRPr/>
              </a:pPr>
              <a:t>68</a:t>
            </a:fld>
            <a:endParaRPr lang="en-US" dirty="0"/>
          </a:p>
        </p:txBody>
      </p:sp>
      <p:sp>
        <p:nvSpPr>
          <p:cNvPr id="3" name="Title 2">
            <a:extLst>
              <a:ext uri="{FF2B5EF4-FFF2-40B4-BE49-F238E27FC236}">
                <a16:creationId xmlns:a16="http://schemas.microsoft.com/office/drawing/2014/main" id="{87105795-6202-BB4D-96FE-1BA762518147}"/>
              </a:ext>
            </a:extLst>
          </p:cNvPr>
          <p:cNvSpPr>
            <a:spLocks noGrp="1"/>
          </p:cNvSpPr>
          <p:nvPr>
            <p:ph type="title"/>
          </p:nvPr>
        </p:nvSpPr>
        <p:spPr/>
        <p:txBody>
          <a:bodyPr/>
          <a:lstStyle/>
          <a:p>
            <a:r>
              <a:rPr lang="en-US" dirty="0"/>
              <a:t>Look Ahead </a:t>
            </a:r>
          </a:p>
        </p:txBody>
      </p:sp>
      <p:sp>
        <p:nvSpPr>
          <p:cNvPr id="4" name="Text Placeholder 3">
            <a:extLst>
              <a:ext uri="{FF2B5EF4-FFF2-40B4-BE49-F238E27FC236}">
                <a16:creationId xmlns:a16="http://schemas.microsoft.com/office/drawing/2014/main" id="{A50A8455-82FA-0245-83B2-7C7824E5327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746056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B66E-A43E-0C4B-BF08-47BEB57CA9D6}"/>
              </a:ext>
            </a:extLst>
          </p:cNvPr>
          <p:cNvSpPr>
            <a:spLocks noGrp="1"/>
          </p:cNvSpPr>
          <p:nvPr>
            <p:ph type="title"/>
          </p:nvPr>
        </p:nvSpPr>
        <p:spPr/>
        <p:txBody>
          <a:bodyPr/>
          <a:lstStyle/>
          <a:p>
            <a:r>
              <a:rPr lang="en-US" dirty="0"/>
              <a:t>Learning from Instructions</a:t>
            </a:r>
          </a:p>
        </p:txBody>
      </p:sp>
      <p:sp>
        <p:nvSpPr>
          <p:cNvPr id="4" name="Content Placeholder 3">
            <a:extLst>
              <a:ext uri="{FF2B5EF4-FFF2-40B4-BE49-F238E27FC236}">
                <a16:creationId xmlns:a16="http://schemas.microsoft.com/office/drawing/2014/main" id="{546E611D-B93A-284E-A241-2827FC0A6719}"/>
              </a:ext>
            </a:extLst>
          </p:cNvPr>
          <p:cNvSpPr>
            <a:spLocks noGrp="1"/>
          </p:cNvSpPr>
          <p:nvPr>
            <p:ph idx="1"/>
          </p:nvPr>
        </p:nvSpPr>
        <p:spPr/>
        <p:txBody>
          <a:bodyPr/>
          <a:lstStyle/>
          <a:p>
            <a:endParaRPr lang="en-US" dirty="0"/>
          </a:p>
        </p:txBody>
      </p:sp>
      <p:sp>
        <p:nvSpPr>
          <p:cNvPr id="2" name="Slide Number Placeholder 1">
            <a:extLst>
              <a:ext uri="{FF2B5EF4-FFF2-40B4-BE49-F238E27FC236}">
                <a16:creationId xmlns:a16="http://schemas.microsoft.com/office/drawing/2014/main" id="{0A95CCF4-28A0-464E-B301-C553E3C9FB83}"/>
              </a:ext>
            </a:extLst>
          </p:cNvPr>
          <p:cNvSpPr>
            <a:spLocks noGrp="1"/>
          </p:cNvSpPr>
          <p:nvPr>
            <p:ph type="sldNum" sz="quarter" idx="10"/>
          </p:nvPr>
        </p:nvSpPr>
        <p:spPr/>
        <p:txBody>
          <a:bodyPr/>
          <a:lstStyle/>
          <a:p>
            <a:pPr>
              <a:defRPr/>
            </a:pPr>
            <a:fld id="{37E6B2A9-E175-7F40-B993-EC9D598FC2D7}" type="slidenum">
              <a:rPr lang="en-US" smtClean="0"/>
              <a:pPr>
                <a:defRPr/>
              </a:pPr>
              <a:t>69</a:t>
            </a:fld>
            <a:endParaRPr lang="en-US" dirty="0"/>
          </a:p>
        </p:txBody>
      </p:sp>
      <p:sp>
        <p:nvSpPr>
          <p:cNvPr id="12" name="TextBox 11">
            <a:extLst>
              <a:ext uri="{FF2B5EF4-FFF2-40B4-BE49-F238E27FC236}">
                <a16:creationId xmlns:a16="http://schemas.microsoft.com/office/drawing/2014/main" id="{0AE5A9D6-1964-9841-ADCD-1B2816FCAC46}"/>
              </a:ext>
            </a:extLst>
          </p:cNvPr>
          <p:cNvSpPr txBox="1"/>
          <p:nvPr/>
        </p:nvSpPr>
        <p:spPr>
          <a:xfrm>
            <a:off x="2013887" y="6162509"/>
            <a:ext cx="2473561" cy="369332"/>
          </a:xfrm>
          <a:prstGeom prst="rect">
            <a:avLst/>
          </a:prstGeom>
          <a:noFill/>
        </p:spPr>
        <p:txBody>
          <a:bodyPr wrap="none" rtlCol="0">
            <a:spAutoFit/>
          </a:bodyPr>
          <a:lstStyle/>
          <a:p>
            <a:pPr algn="ctr"/>
            <a:r>
              <a:rPr lang="en-US" i="1" dirty="0">
                <a:solidFill>
                  <a:schemeClr val="bg1">
                    <a:lumMod val="50000"/>
                  </a:schemeClr>
                </a:solidFill>
                <a:latin typeface="Merriweather Sans" panose="02000503060000020004" pitchFamily="2" charset="77"/>
              </a:rPr>
              <a:t>Input-output supervision</a:t>
            </a:r>
          </a:p>
        </p:txBody>
      </p:sp>
      <p:sp>
        <p:nvSpPr>
          <p:cNvPr id="13" name="TextBox 12">
            <a:extLst>
              <a:ext uri="{FF2B5EF4-FFF2-40B4-BE49-F238E27FC236}">
                <a16:creationId xmlns:a16="http://schemas.microsoft.com/office/drawing/2014/main" id="{51486AFE-AE66-F042-A801-90F7CBF48C33}"/>
              </a:ext>
            </a:extLst>
          </p:cNvPr>
          <p:cNvSpPr txBox="1"/>
          <p:nvPr/>
        </p:nvSpPr>
        <p:spPr>
          <a:xfrm>
            <a:off x="8521234" y="6195794"/>
            <a:ext cx="1270541" cy="369332"/>
          </a:xfrm>
          <a:prstGeom prst="rect">
            <a:avLst/>
          </a:prstGeom>
          <a:noFill/>
        </p:spPr>
        <p:txBody>
          <a:bodyPr wrap="none" rtlCol="0">
            <a:spAutoFit/>
          </a:bodyPr>
          <a:lstStyle/>
          <a:p>
            <a:r>
              <a:rPr lang="en-US" i="1" dirty="0">
                <a:solidFill>
                  <a:schemeClr val="bg1">
                    <a:lumMod val="50000"/>
                  </a:schemeClr>
                </a:solidFill>
                <a:latin typeface="Merriweather Sans" panose="02000503060000020004" pitchFamily="2" charset="77"/>
              </a:rPr>
              <a:t>instructions</a:t>
            </a:r>
          </a:p>
        </p:txBody>
      </p:sp>
      <p:cxnSp>
        <p:nvCxnSpPr>
          <p:cNvPr id="14" name="Straight Connector 13">
            <a:extLst>
              <a:ext uri="{FF2B5EF4-FFF2-40B4-BE49-F238E27FC236}">
                <a16:creationId xmlns:a16="http://schemas.microsoft.com/office/drawing/2014/main" id="{37F5C27A-6D00-AD41-9961-F144A5A49ED9}"/>
              </a:ext>
            </a:extLst>
          </p:cNvPr>
          <p:cNvCxnSpPr/>
          <p:nvPr/>
        </p:nvCxnSpPr>
        <p:spPr>
          <a:xfrm>
            <a:off x="6304547" y="1407695"/>
            <a:ext cx="0" cy="5157431"/>
          </a:xfrm>
          <a:prstGeom prst="line">
            <a:avLst/>
          </a:prstGeom>
          <a:ln w="57150"/>
        </p:spPr>
        <p:style>
          <a:lnRef idx="1">
            <a:schemeClr val="dk1"/>
          </a:lnRef>
          <a:fillRef idx="0">
            <a:schemeClr val="dk1"/>
          </a:fillRef>
          <a:effectRef idx="0">
            <a:schemeClr val="dk1"/>
          </a:effectRef>
          <a:fontRef idx="minor">
            <a:schemeClr val="tx1"/>
          </a:fontRef>
        </p:style>
      </p:cxnSp>
      <p:grpSp>
        <p:nvGrpSpPr>
          <p:cNvPr id="8" name="Group 7">
            <a:extLst>
              <a:ext uri="{FF2B5EF4-FFF2-40B4-BE49-F238E27FC236}">
                <a16:creationId xmlns:a16="http://schemas.microsoft.com/office/drawing/2014/main" id="{6789ED33-50CB-924B-A5E5-7D095AE9CF5B}"/>
              </a:ext>
            </a:extLst>
          </p:cNvPr>
          <p:cNvGrpSpPr/>
          <p:nvPr/>
        </p:nvGrpSpPr>
        <p:grpSpPr>
          <a:xfrm>
            <a:off x="526107" y="2818623"/>
            <a:ext cx="5442627" cy="2586300"/>
            <a:chOff x="526107" y="2818623"/>
            <a:chExt cx="5442627" cy="2586300"/>
          </a:xfrm>
        </p:grpSpPr>
        <p:pic>
          <p:nvPicPr>
            <p:cNvPr id="10" name="Picture 9">
              <a:extLst>
                <a:ext uri="{FF2B5EF4-FFF2-40B4-BE49-F238E27FC236}">
                  <a16:creationId xmlns:a16="http://schemas.microsoft.com/office/drawing/2014/main" id="{027070F9-B0E7-8F44-89EF-07D76FD6A311}"/>
                </a:ext>
              </a:extLst>
            </p:cNvPr>
            <p:cNvPicPr>
              <a:picLocks noChangeAspect="1"/>
            </p:cNvPicPr>
            <p:nvPr/>
          </p:nvPicPr>
          <p:blipFill>
            <a:blip r:embed="rId3"/>
            <a:stretch>
              <a:fillRect/>
            </a:stretch>
          </p:blipFill>
          <p:spPr>
            <a:xfrm>
              <a:off x="526107" y="3373033"/>
              <a:ext cx="1886056" cy="738740"/>
            </a:xfrm>
            <a:prstGeom prst="rect">
              <a:avLst/>
            </a:prstGeom>
          </p:spPr>
        </p:pic>
        <p:sp>
          <p:nvSpPr>
            <p:cNvPr id="11" name="Right Arrow 10">
              <a:extLst>
                <a:ext uri="{FF2B5EF4-FFF2-40B4-BE49-F238E27FC236}">
                  <a16:creationId xmlns:a16="http://schemas.microsoft.com/office/drawing/2014/main" id="{1B9AE4E7-EB77-034D-AF00-66CFD40365FA}"/>
                </a:ext>
              </a:extLst>
            </p:cNvPr>
            <p:cNvSpPr/>
            <p:nvPr/>
          </p:nvSpPr>
          <p:spPr>
            <a:xfrm>
              <a:off x="2527661" y="3537472"/>
              <a:ext cx="638629" cy="478972"/>
            </a:xfrm>
            <a:prstGeom prst="rightArrow">
              <a:avLst>
                <a:gd name="adj1" fmla="val 50000"/>
                <a:gd name="adj2" fmla="val 7095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56330FB-ED71-C145-A54A-A8A0165D5742}"/>
                </a:ext>
              </a:extLst>
            </p:cNvPr>
            <p:cNvPicPr>
              <a:picLocks noChangeAspect="1"/>
            </p:cNvPicPr>
            <p:nvPr/>
          </p:nvPicPr>
          <p:blipFill>
            <a:blip r:embed="rId4"/>
            <a:stretch>
              <a:fillRect/>
            </a:stretch>
          </p:blipFill>
          <p:spPr>
            <a:xfrm>
              <a:off x="3250668" y="2818623"/>
              <a:ext cx="2718066" cy="2586300"/>
            </a:xfrm>
            <a:prstGeom prst="rect">
              <a:avLst/>
            </a:prstGeom>
          </p:spPr>
        </p:pic>
      </p:grpSp>
      <p:pic>
        <p:nvPicPr>
          <p:cNvPr id="3084" name="Picture 12" descr="Image result for what are the signs of spam emails">
            <a:extLst>
              <a:ext uri="{FF2B5EF4-FFF2-40B4-BE49-F238E27FC236}">
                <a16:creationId xmlns:a16="http://schemas.microsoft.com/office/drawing/2014/main" id="{F6D4B4C5-2389-924B-ABF3-EFB3CF04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356" y="2064744"/>
            <a:ext cx="5204533" cy="390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8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4"/>
                                        </p:tgtEl>
                                        <p:attrNameLst>
                                          <p:attrName>style.visibility</p:attrName>
                                        </p:attrNameLst>
                                      </p:cBhvr>
                                      <p:to>
                                        <p:strVal val="visible"/>
                                      </p:to>
                                    </p:set>
                                    <p:animEffect transition="in" filter="fade">
                                      <p:cBhvr>
                                        <p:cTn id="12"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E60A-2095-6645-A825-C24DFD2CD6F6}"/>
              </a:ext>
            </a:extLst>
          </p:cNvPr>
          <p:cNvSpPr>
            <a:spLocks noGrp="1"/>
          </p:cNvSpPr>
          <p:nvPr>
            <p:ph type="title"/>
          </p:nvPr>
        </p:nvSpPr>
        <p:spPr/>
        <p:txBody>
          <a:bodyPr/>
          <a:lstStyle/>
          <a:p>
            <a:r>
              <a:rPr lang="en-US" dirty="0"/>
              <a:t>This Talk</a:t>
            </a:r>
          </a:p>
        </p:txBody>
      </p:sp>
      <p:sp>
        <p:nvSpPr>
          <p:cNvPr id="6" name="Content Placeholder 5">
            <a:extLst>
              <a:ext uri="{FF2B5EF4-FFF2-40B4-BE49-F238E27FC236}">
                <a16:creationId xmlns:a16="http://schemas.microsoft.com/office/drawing/2014/main" id="{1AE1E60D-E117-CF48-AE10-C89F493ECE5F}"/>
              </a:ext>
            </a:extLst>
          </p:cNvPr>
          <p:cNvSpPr>
            <a:spLocks noGrp="1"/>
          </p:cNvSpPr>
          <p:nvPr>
            <p:ph idx="1"/>
          </p:nvPr>
        </p:nvSpPr>
        <p:spPr/>
        <p:txBody>
          <a:bodyPr/>
          <a:lstStyle/>
          <a:p>
            <a:r>
              <a:rPr lang="en-US" dirty="0"/>
              <a:t>In the current state of NLP field, we do </a:t>
            </a:r>
            <a:r>
              <a:rPr lang="en-US" b="1" dirty="0"/>
              <a:t>not</a:t>
            </a:r>
            <a:r>
              <a:rPr lang="en-US" dirty="0"/>
              <a:t> focus enough on the “breadth” of our progress. </a:t>
            </a:r>
          </a:p>
          <a:p>
            <a:endParaRPr lang="en-US" dirty="0"/>
          </a:p>
        </p:txBody>
      </p:sp>
      <p:sp>
        <p:nvSpPr>
          <p:cNvPr id="4" name="Slide Number Placeholder 3">
            <a:extLst>
              <a:ext uri="{FF2B5EF4-FFF2-40B4-BE49-F238E27FC236}">
                <a16:creationId xmlns:a16="http://schemas.microsoft.com/office/drawing/2014/main" id="{42558D39-A170-B44A-8258-5F32D464CC48}"/>
              </a:ext>
            </a:extLst>
          </p:cNvPr>
          <p:cNvSpPr>
            <a:spLocks noGrp="1"/>
          </p:cNvSpPr>
          <p:nvPr>
            <p:ph type="sldNum" sz="quarter" idx="10"/>
          </p:nvPr>
        </p:nvSpPr>
        <p:spPr/>
        <p:txBody>
          <a:bodyPr/>
          <a:lstStyle/>
          <a:p>
            <a:pPr>
              <a:defRPr/>
            </a:pPr>
            <a:fld id="{0121240C-47AF-2F4D-83B3-CC3EDF50F794}" type="slidenum">
              <a:rPr lang="en-US" smtClean="0"/>
              <a:pPr>
                <a:defRPr/>
              </a:pPr>
              <a:t>7</a:t>
            </a:fld>
            <a:endParaRPr lang="en-US" dirty="0"/>
          </a:p>
        </p:txBody>
      </p:sp>
      <p:sp>
        <p:nvSpPr>
          <p:cNvPr id="7" name="Rounded Rectangle 6">
            <a:extLst>
              <a:ext uri="{FF2B5EF4-FFF2-40B4-BE49-F238E27FC236}">
                <a16:creationId xmlns:a16="http://schemas.microsoft.com/office/drawing/2014/main" id="{767CA53F-016B-F340-ACF1-0101B941E5BD}"/>
              </a:ext>
            </a:extLst>
          </p:cNvPr>
          <p:cNvSpPr/>
          <p:nvPr/>
        </p:nvSpPr>
        <p:spPr>
          <a:xfrm>
            <a:off x="1149532" y="3304904"/>
            <a:ext cx="4362994" cy="1658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Transfer Across </a:t>
            </a:r>
            <a:br>
              <a:rPr lang="en-US" sz="3200" dirty="0"/>
            </a:br>
            <a:r>
              <a:rPr lang="en-US" sz="3200" dirty="0"/>
              <a:t>QA Formats</a:t>
            </a:r>
          </a:p>
        </p:txBody>
      </p:sp>
      <p:sp>
        <p:nvSpPr>
          <p:cNvPr id="8" name="Rounded Rectangle 7">
            <a:extLst>
              <a:ext uri="{FF2B5EF4-FFF2-40B4-BE49-F238E27FC236}">
                <a16:creationId xmlns:a16="http://schemas.microsoft.com/office/drawing/2014/main" id="{7B80D931-5152-7A43-973B-4E050ECCE34B}"/>
              </a:ext>
            </a:extLst>
          </p:cNvPr>
          <p:cNvSpPr/>
          <p:nvPr/>
        </p:nvSpPr>
        <p:spPr>
          <a:xfrm>
            <a:off x="6514012" y="3304904"/>
            <a:ext cx="4362994" cy="1658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Generalization to Unseen NLP Tasks </a:t>
            </a:r>
          </a:p>
        </p:txBody>
      </p:sp>
      <p:sp>
        <p:nvSpPr>
          <p:cNvPr id="10" name="Rectangle 9">
            <a:extLst>
              <a:ext uri="{FF2B5EF4-FFF2-40B4-BE49-F238E27FC236}">
                <a16:creationId xmlns:a16="http://schemas.microsoft.com/office/drawing/2014/main" id="{41F6AD67-26FF-1345-9612-05F779B313BA}"/>
              </a:ext>
            </a:extLst>
          </p:cNvPr>
          <p:cNvSpPr/>
          <p:nvPr/>
        </p:nvSpPr>
        <p:spPr>
          <a:xfrm>
            <a:off x="4075680" y="5896585"/>
            <a:ext cx="3810659" cy="523220"/>
          </a:xfrm>
          <a:prstGeom prst="rect">
            <a:avLst/>
          </a:prstGeom>
        </p:spPr>
        <p:txBody>
          <a:bodyPr wrap="none">
            <a:spAutoFit/>
          </a:bodyPr>
          <a:lstStyle/>
          <a:p>
            <a:r>
              <a:rPr lang="en-US" sz="2800" i="1" dirty="0"/>
              <a:t>Broadening scope of NLU</a:t>
            </a:r>
          </a:p>
        </p:txBody>
      </p:sp>
      <p:sp>
        <p:nvSpPr>
          <p:cNvPr id="11" name="Triangle 10">
            <a:extLst>
              <a:ext uri="{FF2B5EF4-FFF2-40B4-BE49-F238E27FC236}">
                <a16:creationId xmlns:a16="http://schemas.microsoft.com/office/drawing/2014/main" id="{FB333CCD-F445-9F48-A298-F0C0991B315A}"/>
              </a:ext>
            </a:extLst>
          </p:cNvPr>
          <p:cNvSpPr/>
          <p:nvPr/>
        </p:nvSpPr>
        <p:spPr>
          <a:xfrm rot="10800000">
            <a:off x="4092523" y="5272747"/>
            <a:ext cx="3666813" cy="595355"/>
          </a:xfrm>
          <a:prstGeom prst="triangle">
            <a:avLst/>
          </a:prstGeom>
          <a:solidFill>
            <a:srgbClr val="6E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39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1"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B66E-A43E-0C4B-BF08-47BEB57CA9D6}"/>
              </a:ext>
            </a:extLst>
          </p:cNvPr>
          <p:cNvSpPr>
            <a:spLocks noGrp="1"/>
          </p:cNvSpPr>
          <p:nvPr>
            <p:ph type="title"/>
          </p:nvPr>
        </p:nvSpPr>
        <p:spPr/>
        <p:txBody>
          <a:bodyPr/>
          <a:lstStyle/>
          <a:p>
            <a:r>
              <a:rPr lang="en-US" dirty="0"/>
              <a:t>Interactive Semantics</a:t>
            </a:r>
          </a:p>
        </p:txBody>
      </p:sp>
      <p:pic>
        <p:nvPicPr>
          <p:cNvPr id="19" name="Content Placeholder 18" descr="Icon&#10;&#10;Description automatically generated">
            <a:extLst>
              <a:ext uri="{FF2B5EF4-FFF2-40B4-BE49-F238E27FC236}">
                <a16:creationId xmlns:a16="http://schemas.microsoft.com/office/drawing/2014/main" id="{EF8BAE87-621D-3442-92D5-E9825F606C4B}"/>
              </a:ext>
            </a:extLst>
          </p:cNvPr>
          <p:cNvPicPr>
            <a:picLocks noGrp="1" noChangeAspect="1"/>
          </p:cNvPicPr>
          <p:nvPr>
            <p:ph idx="1"/>
          </p:nvPr>
        </p:nvPicPr>
        <p:blipFill>
          <a:blip r:embed="rId3"/>
          <a:stretch>
            <a:fillRect/>
          </a:stretch>
        </p:blipFill>
        <p:spPr>
          <a:xfrm>
            <a:off x="4479368" y="1899301"/>
            <a:ext cx="604865" cy="676655"/>
          </a:xfrm>
        </p:spPr>
      </p:pic>
      <p:sp>
        <p:nvSpPr>
          <p:cNvPr id="2" name="Slide Number Placeholder 1">
            <a:extLst>
              <a:ext uri="{FF2B5EF4-FFF2-40B4-BE49-F238E27FC236}">
                <a16:creationId xmlns:a16="http://schemas.microsoft.com/office/drawing/2014/main" id="{0A95CCF4-28A0-464E-B301-C553E3C9FB83}"/>
              </a:ext>
            </a:extLst>
          </p:cNvPr>
          <p:cNvSpPr>
            <a:spLocks noGrp="1"/>
          </p:cNvSpPr>
          <p:nvPr>
            <p:ph type="sldNum" sz="quarter" idx="10"/>
          </p:nvPr>
        </p:nvSpPr>
        <p:spPr/>
        <p:txBody>
          <a:bodyPr/>
          <a:lstStyle/>
          <a:p>
            <a:pPr>
              <a:defRPr/>
            </a:pPr>
            <a:fld id="{37E6B2A9-E175-7F40-B993-EC9D598FC2D7}" type="slidenum">
              <a:rPr lang="en-US" smtClean="0"/>
              <a:pPr>
                <a:defRPr/>
              </a:pPr>
              <a:t>70</a:t>
            </a:fld>
            <a:endParaRPr lang="en-US" dirty="0"/>
          </a:p>
        </p:txBody>
      </p:sp>
      <p:pic>
        <p:nvPicPr>
          <p:cNvPr id="4098" name="Picture 2" descr="Image result for human interaction">
            <a:extLst>
              <a:ext uri="{FF2B5EF4-FFF2-40B4-BE49-F238E27FC236}">
                <a16:creationId xmlns:a16="http://schemas.microsoft.com/office/drawing/2014/main" id="{999590C0-F93E-DE4B-9CF2-944BD0AE5A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73"/>
          <a:stretch/>
        </p:blipFill>
        <p:spPr bwMode="auto">
          <a:xfrm>
            <a:off x="5200864" y="3983741"/>
            <a:ext cx="4235367" cy="215330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55817C5E-DDBF-C948-839A-50A6DEE875F4}"/>
              </a:ext>
            </a:extLst>
          </p:cNvPr>
          <p:cNvCxnSpPr>
            <a:cxnSpLocks/>
          </p:cNvCxnSpPr>
          <p:nvPr/>
        </p:nvCxnSpPr>
        <p:spPr>
          <a:xfrm flipV="1">
            <a:off x="838200" y="3662724"/>
            <a:ext cx="10515600" cy="11571"/>
          </a:xfrm>
          <a:prstGeom prst="line">
            <a:avLst/>
          </a:prstGeom>
          <a:ln w="571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8890A03-8BC0-1B48-9F04-35099B2F957F}"/>
              </a:ext>
            </a:extLst>
          </p:cNvPr>
          <p:cNvSpPr txBox="1"/>
          <p:nvPr/>
        </p:nvSpPr>
        <p:spPr>
          <a:xfrm>
            <a:off x="1254709" y="4722028"/>
            <a:ext cx="1574156" cy="646331"/>
          </a:xfrm>
          <a:prstGeom prst="rect">
            <a:avLst/>
          </a:prstGeom>
          <a:noFill/>
        </p:spPr>
        <p:txBody>
          <a:bodyPr wrap="square" rtlCol="0">
            <a:spAutoFit/>
          </a:bodyPr>
          <a:lstStyle/>
          <a:p>
            <a:pPr algn="ctr"/>
            <a:r>
              <a:rPr lang="en-US" i="1" dirty="0">
                <a:solidFill>
                  <a:schemeClr val="bg1">
                    <a:lumMod val="50000"/>
                  </a:schemeClr>
                </a:solidFill>
                <a:latin typeface="Merriweather Sans" panose="02000503060000020004" pitchFamily="2" charset="77"/>
              </a:rPr>
              <a:t>Learning from interactions</a:t>
            </a:r>
          </a:p>
        </p:txBody>
      </p:sp>
      <p:sp>
        <p:nvSpPr>
          <p:cNvPr id="12" name="TextBox 11">
            <a:extLst>
              <a:ext uri="{FF2B5EF4-FFF2-40B4-BE49-F238E27FC236}">
                <a16:creationId xmlns:a16="http://schemas.microsoft.com/office/drawing/2014/main" id="{D61C51A7-BA00-D849-89A2-EC129702CE59}"/>
              </a:ext>
            </a:extLst>
          </p:cNvPr>
          <p:cNvSpPr txBox="1"/>
          <p:nvPr/>
        </p:nvSpPr>
        <p:spPr>
          <a:xfrm>
            <a:off x="1254709" y="2183980"/>
            <a:ext cx="1574156" cy="646331"/>
          </a:xfrm>
          <a:prstGeom prst="rect">
            <a:avLst/>
          </a:prstGeom>
          <a:noFill/>
        </p:spPr>
        <p:txBody>
          <a:bodyPr wrap="square" rtlCol="0">
            <a:spAutoFit/>
          </a:bodyPr>
          <a:lstStyle/>
          <a:p>
            <a:pPr algn="ctr"/>
            <a:r>
              <a:rPr lang="en-US" i="1" dirty="0">
                <a:solidFill>
                  <a:schemeClr val="bg1">
                    <a:lumMod val="50000"/>
                  </a:schemeClr>
                </a:solidFill>
                <a:latin typeface="Merriweather Sans" panose="02000503060000020004" pitchFamily="2" charset="77"/>
              </a:rPr>
              <a:t>Single-shot evaluation</a:t>
            </a:r>
          </a:p>
        </p:txBody>
      </p:sp>
      <p:pic>
        <p:nvPicPr>
          <p:cNvPr id="10" name="Picture 9">
            <a:extLst>
              <a:ext uri="{FF2B5EF4-FFF2-40B4-BE49-F238E27FC236}">
                <a16:creationId xmlns:a16="http://schemas.microsoft.com/office/drawing/2014/main" id="{87396F74-8C9A-2B4A-9257-10EF4A7463C3}"/>
              </a:ext>
            </a:extLst>
          </p:cNvPr>
          <p:cNvPicPr>
            <a:picLocks noChangeAspect="1"/>
          </p:cNvPicPr>
          <p:nvPr/>
        </p:nvPicPr>
        <p:blipFill>
          <a:blip r:embed="rId5"/>
          <a:stretch>
            <a:fillRect/>
          </a:stretch>
        </p:blipFill>
        <p:spPr>
          <a:xfrm>
            <a:off x="6250201" y="1625304"/>
            <a:ext cx="1645283" cy="1275990"/>
          </a:xfrm>
          <a:prstGeom prst="rect">
            <a:avLst/>
          </a:prstGeom>
        </p:spPr>
      </p:pic>
      <p:sp>
        <p:nvSpPr>
          <p:cNvPr id="5" name="Notched Right Arrow 4">
            <a:extLst>
              <a:ext uri="{FF2B5EF4-FFF2-40B4-BE49-F238E27FC236}">
                <a16:creationId xmlns:a16="http://schemas.microsoft.com/office/drawing/2014/main" id="{CD644C23-CE25-1A44-AC5A-2FFD2820FBD2}"/>
              </a:ext>
            </a:extLst>
          </p:cNvPr>
          <p:cNvSpPr/>
          <p:nvPr/>
        </p:nvSpPr>
        <p:spPr>
          <a:xfrm>
            <a:off x="5550151" y="2091849"/>
            <a:ext cx="451395" cy="34290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Notched Right Arrow 12">
            <a:extLst>
              <a:ext uri="{FF2B5EF4-FFF2-40B4-BE49-F238E27FC236}">
                <a16:creationId xmlns:a16="http://schemas.microsoft.com/office/drawing/2014/main" id="{F428B65D-EB03-2042-88B3-54C76A494F39}"/>
              </a:ext>
            </a:extLst>
          </p:cNvPr>
          <p:cNvSpPr/>
          <p:nvPr/>
        </p:nvSpPr>
        <p:spPr>
          <a:xfrm>
            <a:off x="8015168" y="2091849"/>
            <a:ext cx="451395" cy="34290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F8465BC-AE16-AB45-986F-AA398378AAE9}"/>
              </a:ext>
            </a:extLst>
          </p:cNvPr>
          <p:cNvGrpSpPr/>
          <p:nvPr/>
        </p:nvGrpSpPr>
        <p:grpSpPr>
          <a:xfrm>
            <a:off x="8373573" y="1875186"/>
            <a:ext cx="1389070" cy="1017464"/>
            <a:chOff x="8373573" y="1875186"/>
            <a:chExt cx="1389070" cy="1017464"/>
          </a:xfrm>
        </p:grpSpPr>
        <p:pic>
          <p:nvPicPr>
            <p:cNvPr id="6146" name="Picture 2" descr="Evaluation clipart job evaluation, Evaluation job evaluation Transparent  FREE for download on WebStockReview 2021">
              <a:extLst>
                <a:ext uri="{FF2B5EF4-FFF2-40B4-BE49-F238E27FC236}">
                  <a16:creationId xmlns:a16="http://schemas.microsoft.com/office/drawing/2014/main" id="{D9942C50-58C0-124F-997B-F80E8A73A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84788">
              <a:off x="8781998" y="1875186"/>
              <a:ext cx="572221" cy="7140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1040F14-3A74-F149-BD6D-A75ED87691E5}"/>
                </a:ext>
              </a:extLst>
            </p:cNvPr>
            <p:cNvSpPr txBox="1"/>
            <p:nvPr/>
          </p:nvSpPr>
          <p:spPr>
            <a:xfrm flipH="1">
              <a:off x="8373573" y="2584873"/>
              <a:ext cx="1389070" cy="307777"/>
            </a:xfrm>
            <a:prstGeom prst="rect">
              <a:avLst/>
            </a:prstGeom>
            <a:noFill/>
          </p:spPr>
          <p:txBody>
            <a:bodyPr wrap="square" rtlCol="0">
              <a:spAutoFit/>
            </a:bodyPr>
            <a:lstStyle/>
            <a:p>
              <a:pPr algn="ctr"/>
              <a:r>
                <a:rPr lang="en-US" sz="1400" dirty="0"/>
                <a:t>evaluation</a:t>
              </a:r>
            </a:p>
          </p:txBody>
        </p:sp>
      </p:grpSp>
      <p:sp>
        <p:nvSpPr>
          <p:cNvPr id="15" name="TextBox 14">
            <a:extLst>
              <a:ext uri="{FF2B5EF4-FFF2-40B4-BE49-F238E27FC236}">
                <a16:creationId xmlns:a16="http://schemas.microsoft.com/office/drawing/2014/main" id="{D790CBD2-682B-DF48-BB69-55BE1D91317A}"/>
              </a:ext>
            </a:extLst>
          </p:cNvPr>
          <p:cNvSpPr txBox="1"/>
          <p:nvPr/>
        </p:nvSpPr>
        <p:spPr>
          <a:xfrm flipH="1">
            <a:off x="4152242" y="2499148"/>
            <a:ext cx="1389070" cy="307777"/>
          </a:xfrm>
          <a:prstGeom prst="rect">
            <a:avLst/>
          </a:prstGeom>
          <a:noFill/>
        </p:spPr>
        <p:txBody>
          <a:bodyPr wrap="square" rtlCol="0">
            <a:spAutoFit/>
          </a:bodyPr>
          <a:lstStyle/>
          <a:p>
            <a:pPr algn="ctr"/>
            <a:r>
              <a:rPr lang="en-US" sz="1400" dirty="0"/>
              <a:t>input problem</a:t>
            </a:r>
          </a:p>
        </p:txBody>
      </p:sp>
    </p:spTree>
    <p:extLst>
      <p:ext uri="{BB962C8B-B14F-4D97-AF65-F5344CB8AC3E}">
        <p14:creationId xmlns:p14="http://schemas.microsoft.com/office/powerpoint/2010/main" val="4624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98FA953-6F98-444A-8BB0-5BF9A61F43C7}"/>
              </a:ext>
            </a:extLst>
          </p:cNvPr>
          <p:cNvSpPr>
            <a:spLocks noGrp="1"/>
          </p:cNvSpPr>
          <p:nvPr>
            <p:ph type="body" idx="1"/>
          </p:nvPr>
        </p:nvSpPr>
        <p:spPr>
          <a:xfrm>
            <a:off x="1140126" y="4004247"/>
            <a:ext cx="9765538" cy="1500187"/>
          </a:xfrm>
        </p:spPr>
        <p:txBody>
          <a:bodyPr/>
          <a:lstStyle/>
          <a:p>
            <a:pPr algn="ctr"/>
            <a:r>
              <a:rPr lang="en-US" sz="4000" dirty="0">
                <a:hlinkClick r:id="rId3">
                  <a:extLst>
                    <a:ext uri="{A12FA001-AC4F-418D-AE19-62706E023703}">
                      <ahyp:hlinkClr xmlns:ahyp="http://schemas.microsoft.com/office/drawing/2018/hyperlinkcolor" val="tx"/>
                    </a:ext>
                  </a:extLst>
                </a:hlinkClick>
              </a:rPr>
              <a:t>https://unifiedqa.apps.allenai.org</a:t>
            </a:r>
            <a:r>
              <a:rPr lang="en-US" sz="4000" dirty="0"/>
              <a:t>   </a:t>
            </a:r>
          </a:p>
          <a:p>
            <a:pPr algn="ctr"/>
            <a:r>
              <a:rPr lang="en-US" sz="4000" dirty="0">
                <a:hlinkClick r:id="rId4"/>
              </a:rPr>
              <a:t>https://modularqa-demo.apps.allenai.org</a:t>
            </a:r>
            <a:r>
              <a:rPr lang="en-US" sz="4000" dirty="0"/>
              <a:t> </a:t>
            </a:r>
          </a:p>
        </p:txBody>
      </p:sp>
      <p:sp>
        <p:nvSpPr>
          <p:cNvPr id="2" name="Slide Number Placeholder 1">
            <a:extLst>
              <a:ext uri="{FF2B5EF4-FFF2-40B4-BE49-F238E27FC236}">
                <a16:creationId xmlns:a16="http://schemas.microsoft.com/office/drawing/2014/main" id="{B6D6201B-1D76-C444-9E19-352CCBF177A9}"/>
              </a:ext>
            </a:extLst>
          </p:cNvPr>
          <p:cNvSpPr>
            <a:spLocks noGrp="1"/>
          </p:cNvSpPr>
          <p:nvPr>
            <p:ph type="sldNum" sz="quarter" idx="10"/>
          </p:nvPr>
        </p:nvSpPr>
        <p:spPr/>
        <p:txBody>
          <a:bodyPr/>
          <a:lstStyle/>
          <a:p>
            <a:pPr>
              <a:defRPr/>
            </a:pPr>
            <a:fld id="{0D929C90-1AB1-0149-B55A-AC988D491CF7}" type="slidenum">
              <a:rPr lang="en-US" smtClean="0"/>
              <a:pPr>
                <a:defRPr/>
              </a:pPr>
              <a:t>71</a:t>
            </a:fld>
            <a:endParaRPr lang="en-US" dirty="0"/>
          </a:p>
        </p:txBody>
      </p:sp>
      <p:sp>
        <p:nvSpPr>
          <p:cNvPr id="5" name="Title 4">
            <a:extLst>
              <a:ext uri="{FF2B5EF4-FFF2-40B4-BE49-F238E27FC236}">
                <a16:creationId xmlns:a16="http://schemas.microsoft.com/office/drawing/2014/main" id="{7222A394-1C77-AC44-B1EC-20B9694EC9E1}"/>
              </a:ext>
            </a:extLst>
          </p:cNvPr>
          <p:cNvSpPr>
            <a:spLocks noGrp="1"/>
          </p:cNvSpPr>
          <p:nvPr>
            <p:ph type="title"/>
          </p:nvPr>
        </p:nvSpPr>
        <p:spPr>
          <a:xfrm>
            <a:off x="1140126" y="1683321"/>
            <a:ext cx="9765538" cy="2293938"/>
          </a:xfrm>
        </p:spPr>
        <p:txBody>
          <a:bodyPr/>
          <a:lstStyle/>
          <a:p>
            <a:pPr algn="ctr"/>
            <a:r>
              <a:rPr lang="en-US" dirty="0"/>
              <a:t>Demos</a:t>
            </a:r>
          </a:p>
        </p:txBody>
      </p:sp>
    </p:spTree>
    <p:extLst>
      <p:ext uri="{BB962C8B-B14F-4D97-AF65-F5344CB8AC3E}">
        <p14:creationId xmlns:p14="http://schemas.microsoft.com/office/powerpoint/2010/main" val="42347568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QA datasets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err="1"/>
              <a:t>SQuAD</a:t>
            </a:r>
            <a:r>
              <a:rPr lang="en-US" sz="1100" dirty="0"/>
              <a:t> 2.0</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14566" y="4022611"/>
            <a:ext cx="4576337" cy="430887"/>
          </a:xfrm>
          <a:prstGeom prst="rect">
            <a:avLst/>
          </a:prstGeom>
        </p:spPr>
        <p:txBody>
          <a:bodyPr wrap="square">
            <a:spAutoFit/>
          </a:bodyPr>
          <a:lstStyle/>
          <a:p>
            <a:r>
              <a:rPr lang="en-US" sz="2200" b="1" dirty="0"/>
              <a:t>Question:</a:t>
            </a:r>
            <a:r>
              <a:rPr lang="en-US" sz="2200" b="1" i="1" dirty="0"/>
              <a:t> </a:t>
            </a:r>
            <a:r>
              <a:rPr lang="en-US" sz="2200" i="1" dirty="0"/>
              <a:t>“Who was Billy?”</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514566" y="4600894"/>
            <a:ext cx="4994983" cy="1532334"/>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Passage:</a:t>
            </a:r>
            <a:r>
              <a:rPr lang="en-US" i="1" dirty="0">
                <a:solidFill>
                  <a:schemeClr val="tx1"/>
                </a:solidFill>
              </a:rPr>
              <a:t> “Billy was like a king on the school yard. A king without a queen. He was the biggest kid in our grade, so he made all the rules during recess. ...</a:t>
            </a:r>
            <a:br>
              <a:rPr lang="en-US" i="1" dirty="0">
                <a:solidFill>
                  <a:schemeClr val="tx1"/>
                </a:solidFill>
              </a:rPr>
            </a:br>
            <a:r>
              <a:rPr lang="en-US" b="1" dirty="0">
                <a:solidFill>
                  <a:schemeClr val="tx1"/>
                </a:solidFill>
              </a:rPr>
              <a:t>Candidates:  </a:t>
            </a:r>
            <a:r>
              <a:rPr lang="en-US" i="1" dirty="0">
                <a:solidFill>
                  <a:schemeClr val="tx1"/>
                </a:solidFill>
              </a:rPr>
              <a:t>(A) The skinny kid  (B) A teacher  (C) A little kid (D) The big kid</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“The big kid”</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FF2762D1-FB72-5147-A857-DC455260C87C}"/>
              </a:ext>
            </a:extLst>
          </p:cNvPr>
          <p:cNvSpPr>
            <a:spLocks noGrp="1"/>
          </p:cNvSpPr>
          <p:nvPr>
            <p:ph type="sldNum" sz="quarter" idx="10"/>
          </p:nvPr>
        </p:nvSpPr>
        <p:spPr/>
        <p:txBody>
          <a:bodyPr/>
          <a:lstStyle/>
          <a:p>
            <a:pPr>
              <a:defRPr/>
            </a:pPr>
            <a:fld id="{0121240C-47AF-2F4D-83B3-CC3EDF50F794}" type="slidenum">
              <a:rPr lang="en-US" smtClean="0"/>
              <a:pPr>
                <a:defRPr/>
              </a:pPr>
              <a:t>72</a:t>
            </a:fld>
            <a:endParaRPr lang="en-US" dirty="0"/>
          </a:p>
        </p:txBody>
      </p:sp>
    </p:spTree>
    <p:extLst>
      <p:ext uri="{BB962C8B-B14F-4D97-AF65-F5344CB8AC3E}">
        <p14:creationId xmlns:p14="http://schemas.microsoft.com/office/powerpoint/2010/main" val="30215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QA datasets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err="1"/>
              <a:t>SQuAD</a:t>
            </a:r>
            <a:r>
              <a:rPr lang="en-US" sz="1100" dirty="0"/>
              <a:t> 2.0</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“What does a drink from narcissus's spring cause the drinker to do?”</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8" y="5006440"/>
            <a:ext cx="4994983"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Mercury has awakened Echo, who weeps for Narcissus, and states that a drink from Narcissus's spring causes the drinkers to ``Grow dotingly enamored of themselves.'' ...</a:t>
            </a:r>
          </a:p>
        </p:txBody>
      </p:sp>
      <p:sp>
        <p:nvSpPr>
          <p:cNvPr id="35" name="Rectangle 34">
            <a:extLst>
              <a:ext uri="{FF2B5EF4-FFF2-40B4-BE49-F238E27FC236}">
                <a16:creationId xmlns:a16="http://schemas.microsoft.com/office/drawing/2014/main" id="{0478293D-CB7E-5147-8792-A80FA510B27E}"/>
              </a:ext>
            </a:extLst>
          </p:cNvPr>
          <p:cNvSpPr/>
          <p:nvPr/>
        </p:nvSpPr>
        <p:spPr>
          <a:xfrm>
            <a:off x="7692570" y="4526752"/>
            <a:ext cx="3214458" cy="830997"/>
          </a:xfrm>
          <a:prstGeom prst="rect">
            <a:avLst/>
          </a:prstGeom>
        </p:spPr>
        <p:txBody>
          <a:bodyPr wrap="square">
            <a:spAutoFit/>
          </a:bodyPr>
          <a:lstStyle/>
          <a:p>
            <a:pPr algn="ctr"/>
            <a:r>
              <a:rPr lang="en-US" sz="2400" i="1" dirty="0"/>
              <a:t>“fall in love with themselves ”</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406DD22F-675E-BF40-875E-8454518938F6}"/>
              </a:ext>
            </a:extLst>
          </p:cNvPr>
          <p:cNvSpPr>
            <a:spLocks noGrp="1"/>
          </p:cNvSpPr>
          <p:nvPr>
            <p:ph type="sldNum" sz="quarter" idx="10"/>
          </p:nvPr>
        </p:nvSpPr>
        <p:spPr/>
        <p:txBody>
          <a:bodyPr/>
          <a:lstStyle/>
          <a:p>
            <a:pPr>
              <a:defRPr/>
            </a:pPr>
            <a:fld id="{0121240C-47AF-2F4D-83B3-CC3EDF50F794}" type="slidenum">
              <a:rPr lang="en-US" smtClean="0"/>
              <a:pPr>
                <a:defRPr/>
              </a:pPr>
              <a:t>73</a:t>
            </a:fld>
            <a:endParaRPr lang="en-US" dirty="0"/>
          </a:p>
        </p:txBody>
      </p:sp>
    </p:spTree>
    <p:extLst>
      <p:ext uri="{BB962C8B-B14F-4D97-AF65-F5344CB8AC3E}">
        <p14:creationId xmlns:p14="http://schemas.microsoft.com/office/powerpoint/2010/main" val="410578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QA datasets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err="1"/>
              <a:t>SQuAD</a:t>
            </a:r>
            <a:r>
              <a:rPr lang="en-US" sz="1100" dirty="0"/>
              <a:t> 2.0</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“At what speed did the turbine operate?”</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8" y="5006440"/>
            <a:ext cx="4994983" cy="919401"/>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16,000 rpm bladeless turbine. ...</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“16,000 rpm”</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9A2A1A22-21AA-FE4D-B370-83610FFB3C54}"/>
              </a:ext>
            </a:extLst>
          </p:cNvPr>
          <p:cNvSpPr>
            <a:spLocks noGrp="1"/>
          </p:cNvSpPr>
          <p:nvPr>
            <p:ph type="sldNum" sz="quarter" idx="10"/>
          </p:nvPr>
        </p:nvSpPr>
        <p:spPr/>
        <p:txBody>
          <a:bodyPr/>
          <a:lstStyle/>
          <a:p>
            <a:pPr>
              <a:defRPr/>
            </a:pPr>
            <a:fld id="{0121240C-47AF-2F4D-83B3-CC3EDF50F794}" type="slidenum">
              <a:rPr lang="en-US" smtClean="0"/>
              <a:pPr>
                <a:defRPr/>
              </a:pPr>
              <a:t>74</a:t>
            </a:fld>
            <a:endParaRPr lang="en-US" dirty="0"/>
          </a:p>
        </p:txBody>
      </p:sp>
    </p:spTree>
    <p:extLst>
      <p:ext uri="{BB962C8B-B14F-4D97-AF65-F5344CB8AC3E}">
        <p14:creationId xmlns:p14="http://schemas.microsoft.com/office/powerpoint/2010/main" val="113567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5317-E395-5F46-8F59-121E27CBEA2D}"/>
              </a:ext>
            </a:extLst>
          </p:cNvPr>
          <p:cNvSpPr>
            <a:spLocks noGrp="1"/>
          </p:cNvSpPr>
          <p:nvPr>
            <p:ph type="title"/>
          </p:nvPr>
        </p:nvSpPr>
        <p:spPr/>
        <p:txBody>
          <a:bodyPr/>
          <a:lstStyle/>
          <a:p>
            <a:r>
              <a:rPr lang="en-US" dirty="0" err="1"/>
              <a:t>UnifiedQA</a:t>
            </a:r>
            <a:r>
              <a:rPr lang="en-US" dirty="0"/>
              <a:t>: Towards an Implementation</a:t>
            </a:r>
          </a:p>
        </p:txBody>
      </p:sp>
      <p:sp>
        <p:nvSpPr>
          <p:cNvPr id="3" name="Content Placeholder 2">
            <a:extLst>
              <a:ext uri="{FF2B5EF4-FFF2-40B4-BE49-F238E27FC236}">
                <a16:creationId xmlns:a16="http://schemas.microsoft.com/office/drawing/2014/main" id="{8DC91656-2814-AD4F-A0F6-9DA345316DA3}"/>
              </a:ext>
            </a:extLst>
          </p:cNvPr>
          <p:cNvSpPr>
            <a:spLocks noGrp="1"/>
          </p:cNvSpPr>
          <p:nvPr>
            <p:ph idx="1"/>
          </p:nvPr>
        </p:nvSpPr>
        <p:spPr/>
        <p:txBody>
          <a:bodyPr/>
          <a:lstStyle/>
          <a:p>
            <a:r>
              <a:rPr lang="en-US" dirty="0"/>
              <a:t>Use text-to-text architectures </a:t>
            </a:r>
          </a:p>
          <a:p>
            <a:pPr lvl="1"/>
            <a:r>
              <a:rPr lang="en-US" dirty="0"/>
              <a:t>T5 </a:t>
            </a:r>
            <a:r>
              <a:rPr lang="en-US" sz="1600" dirty="0">
                <a:solidFill>
                  <a:schemeClr val="bg1">
                    <a:lumMod val="50000"/>
                  </a:schemeClr>
                </a:solidFill>
              </a:rPr>
              <a:t>[</a:t>
            </a:r>
            <a:r>
              <a:rPr lang="en-US" sz="1600" dirty="0" err="1">
                <a:solidFill>
                  <a:schemeClr val="bg1">
                    <a:lumMod val="50000"/>
                  </a:schemeClr>
                </a:solidFill>
              </a:rPr>
              <a:t>Raffal</a:t>
            </a:r>
            <a:r>
              <a:rPr lang="en-US" sz="1600" dirty="0">
                <a:solidFill>
                  <a:schemeClr val="bg1">
                    <a:lumMod val="50000"/>
                  </a:schemeClr>
                </a:solidFill>
              </a:rPr>
              <a:t> et al, 2020]</a:t>
            </a:r>
            <a:r>
              <a:rPr lang="en-US" dirty="0"/>
              <a:t>, BART </a:t>
            </a:r>
            <a:r>
              <a:rPr lang="en-US" sz="1600" dirty="0">
                <a:solidFill>
                  <a:schemeClr val="bg1">
                    <a:lumMod val="50000"/>
                  </a:schemeClr>
                </a:solidFill>
              </a:rPr>
              <a:t>[Lewis et al, 2019]</a:t>
            </a:r>
            <a:r>
              <a:rPr lang="en-US" dirty="0"/>
              <a:t>, etc. </a:t>
            </a:r>
          </a:p>
          <a:p>
            <a:pPr lvl="1"/>
            <a:endParaRPr lang="en-US" dirty="0"/>
          </a:p>
          <a:p>
            <a:pPr lvl="1"/>
            <a:endParaRPr lang="en-US" dirty="0"/>
          </a:p>
          <a:p>
            <a:r>
              <a:rPr lang="en-US" dirty="0"/>
              <a:t>Train simultaneously on all datasets.</a:t>
            </a:r>
          </a:p>
          <a:p>
            <a:pPr lvl="1"/>
            <a:r>
              <a:rPr lang="en-US" dirty="0"/>
              <a:t>Batches contains the same number of instances from each training set.</a:t>
            </a:r>
          </a:p>
        </p:txBody>
      </p:sp>
      <p:sp>
        <p:nvSpPr>
          <p:cNvPr id="4" name="Slide Number Placeholder 3">
            <a:extLst>
              <a:ext uri="{FF2B5EF4-FFF2-40B4-BE49-F238E27FC236}">
                <a16:creationId xmlns:a16="http://schemas.microsoft.com/office/drawing/2014/main" id="{1EFB7EDC-E400-5A4F-BBA1-EC0E8D2DBBC0}"/>
              </a:ext>
            </a:extLst>
          </p:cNvPr>
          <p:cNvSpPr>
            <a:spLocks noGrp="1"/>
          </p:cNvSpPr>
          <p:nvPr>
            <p:ph type="sldNum" sz="quarter" idx="10"/>
          </p:nvPr>
        </p:nvSpPr>
        <p:spPr/>
        <p:txBody>
          <a:bodyPr/>
          <a:lstStyle/>
          <a:p>
            <a:pPr>
              <a:defRPr/>
            </a:pPr>
            <a:fld id="{0121240C-47AF-2F4D-83B3-CC3EDF50F794}" type="slidenum">
              <a:rPr lang="en-US" smtClean="0"/>
              <a:pPr>
                <a:defRPr/>
              </a:pPr>
              <a:t>75</a:t>
            </a:fld>
            <a:endParaRPr lang="en-US" dirty="0"/>
          </a:p>
        </p:txBody>
      </p:sp>
    </p:spTree>
    <p:extLst>
      <p:ext uri="{BB962C8B-B14F-4D97-AF65-F5344CB8AC3E}">
        <p14:creationId xmlns:p14="http://schemas.microsoft.com/office/powerpoint/2010/main" val="129020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4" end="4"/>
                                            </p:txEl>
                                          </p:spTgt>
                                        </p:tgtEl>
                                        <p:attrNameLst>
                                          <p:attrName>style.opacity</p:attrName>
                                        </p:attrNameLst>
                                      </p:cBhvr>
                                      <p:to>
                                        <p:strVal val="0.25"/>
                                      </p:to>
                                    </p:set>
                                    <p:animEffect filter="image" prLst="opacity: 0.25">
                                      <p:cBhvr rctx="IE">
                                        <p:cTn id="13" dur="indefinite"/>
                                        <p:tgtEl>
                                          <p:spTgt spid="3">
                                            <p:txEl>
                                              <p:pRg st="4" end="4"/>
                                            </p:txEl>
                                          </p:spTgt>
                                        </p:tgtEl>
                                      </p:cBhvr>
                                    </p:animEffect>
                                  </p:childTnLst>
                                </p:cTn>
                              </p:par>
                              <p:par>
                                <p:cTn id="14" presetID="9" presetClass="emph" presetSubtype="0" nodeType="withEffect">
                                  <p:stCondLst>
                                    <p:cond delay="0"/>
                                  </p:stCondLst>
                                  <p:childTnLst>
                                    <p:set>
                                      <p:cBhvr>
                                        <p:cTn id="15" dur="indefinite"/>
                                        <p:tgtEl>
                                          <p:spTgt spid="3">
                                            <p:txEl>
                                              <p:pRg st="5" end="5"/>
                                            </p:txEl>
                                          </p:spTgt>
                                        </p:tgtEl>
                                        <p:attrNameLst>
                                          <p:attrName>style.opacity</p:attrName>
                                        </p:attrNameLst>
                                      </p:cBhvr>
                                      <p:to>
                                        <p:strVal val="0.25"/>
                                      </p:to>
                                    </p:set>
                                    <p:animEffect filter="image" prLst="opacity: 0.25">
                                      <p:cBhvr rctx="IE">
                                        <p:cTn id="16" dur="indefinite"/>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
                                            <p:txEl>
                                              <p:pRg st="0" end="0"/>
                                            </p:txEl>
                                          </p:spTgt>
                                        </p:tgtEl>
                                        <p:attrNameLst>
                                          <p:attrName>style.opacity</p:attrName>
                                        </p:attrNameLst>
                                      </p:cBhvr>
                                      <p:to>
                                        <p:strVal val="1"/>
                                      </p:to>
                                    </p:set>
                                    <p:animEffect filter="image" prLst="opacity: 1">
                                      <p:cBhvr rctx="IE">
                                        <p:cTn id="21" dur="indefinite"/>
                                        <p:tgtEl>
                                          <p:spTgt spid="3">
                                            <p:txEl>
                                              <p:pRg st="0" end="0"/>
                                            </p:txEl>
                                          </p:spTgt>
                                        </p:tgtEl>
                                      </p:cBhvr>
                                    </p:animEffect>
                                  </p:childTnLst>
                                </p:cTn>
                              </p:par>
                              <p:par>
                                <p:cTn id="22" presetID="9" presetClass="emph" presetSubtype="0" nodeType="withEffect">
                                  <p:stCondLst>
                                    <p:cond delay="0"/>
                                  </p:stCondLst>
                                  <p:childTnLst>
                                    <p:set>
                                      <p:cBhvr>
                                        <p:cTn id="23" dur="indefinite"/>
                                        <p:tgtEl>
                                          <p:spTgt spid="3">
                                            <p:txEl>
                                              <p:pRg st="1" end="1"/>
                                            </p:txEl>
                                          </p:spTgt>
                                        </p:tgtEl>
                                        <p:attrNameLst>
                                          <p:attrName>style.opacity</p:attrName>
                                        </p:attrNameLst>
                                      </p:cBhvr>
                                      <p:to>
                                        <p:strVal val="1"/>
                                      </p:to>
                                    </p:set>
                                    <p:animEffect filter="image" prLst="opacity: 1">
                                      <p:cBhvr rctx="IE">
                                        <p:cTn id="24" dur="indefinite"/>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3">
                                            <p:txEl>
                                              <p:pRg st="4" end="4"/>
                                            </p:txEl>
                                          </p:spTgt>
                                        </p:tgtEl>
                                        <p:attrNameLst>
                                          <p:attrName>style.opacity</p:attrName>
                                        </p:attrNameLst>
                                      </p:cBhvr>
                                      <p:to>
                                        <p:strVal val="1"/>
                                      </p:to>
                                    </p:set>
                                    <p:animEffect filter="image" prLst="opacity: 1">
                                      <p:cBhvr rctx="IE">
                                        <p:cTn id="29" dur="indefinite"/>
                                        <p:tgtEl>
                                          <p:spTgt spid="3">
                                            <p:txEl>
                                              <p:pRg st="4" end="4"/>
                                            </p:txEl>
                                          </p:spTgt>
                                        </p:tgtEl>
                                      </p:cBhvr>
                                    </p:animEffect>
                                  </p:childTnLst>
                                </p:cTn>
                              </p:par>
                              <p:par>
                                <p:cTn id="30" presetID="9" presetClass="emph" presetSubtype="0" nodeType="withEffect">
                                  <p:stCondLst>
                                    <p:cond delay="0"/>
                                  </p:stCondLst>
                                  <p:childTnLst>
                                    <p:set>
                                      <p:cBhvr>
                                        <p:cTn id="31" dur="indefinite"/>
                                        <p:tgtEl>
                                          <p:spTgt spid="3">
                                            <p:txEl>
                                              <p:pRg st="5" end="5"/>
                                            </p:txEl>
                                          </p:spTgt>
                                        </p:tgtEl>
                                        <p:attrNameLst>
                                          <p:attrName>style.opacity</p:attrName>
                                        </p:attrNameLst>
                                      </p:cBhvr>
                                      <p:to>
                                        <p:strVal val="1"/>
                                      </p:to>
                                    </p:set>
                                    <p:animEffect filter="image" prLst="opacity: 1">
                                      <p:cBhvr rctx="IE">
                                        <p:cTn id="32" dur="indefinite"/>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07FA-4987-6D4F-9CC0-BCAF41943D39}"/>
              </a:ext>
            </a:extLst>
          </p:cNvPr>
          <p:cNvSpPr>
            <a:spLocks noGrp="1"/>
          </p:cNvSpPr>
          <p:nvPr>
            <p:ph type="title"/>
          </p:nvPr>
        </p:nvSpPr>
        <p:spPr/>
        <p:txBody>
          <a:bodyPr/>
          <a:lstStyle/>
          <a:p>
            <a:r>
              <a:rPr lang="en-US" dirty="0"/>
              <a:t>Our progress in QA: the good</a:t>
            </a:r>
          </a:p>
        </p:txBody>
      </p:sp>
      <p:sp>
        <p:nvSpPr>
          <p:cNvPr id="3" name="Content Placeholder 2">
            <a:extLst>
              <a:ext uri="{FF2B5EF4-FFF2-40B4-BE49-F238E27FC236}">
                <a16:creationId xmlns:a16="http://schemas.microsoft.com/office/drawing/2014/main" id="{6211E1F6-7ECE-3D49-A469-EBFD557FCD4F}"/>
              </a:ext>
            </a:extLst>
          </p:cNvPr>
          <p:cNvSpPr>
            <a:spLocks noGrp="1"/>
          </p:cNvSpPr>
          <p:nvPr>
            <p:ph idx="1"/>
          </p:nvPr>
        </p:nvSpPr>
        <p:spPr>
          <a:xfrm>
            <a:off x="838200" y="1680193"/>
            <a:ext cx="10515600" cy="4351338"/>
          </a:xfrm>
        </p:spPr>
        <p:txBody>
          <a:bodyPr/>
          <a:lstStyle/>
          <a:p>
            <a:r>
              <a:rPr lang="en-US" dirty="0"/>
              <a:t>More general language representations. </a:t>
            </a:r>
          </a:p>
        </p:txBody>
      </p:sp>
      <p:sp>
        <p:nvSpPr>
          <p:cNvPr id="5" name="Rounded Rectangle 4">
            <a:extLst>
              <a:ext uri="{FF2B5EF4-FFF2-40B4-BE49-F238E27FC236}">
                <a16:creationId xmlns:a16="http://schemas.microsoft.com/office/drawing/2014/main" id="{E4D26EC0-DA85-4041-8097-1B043ABE235C}"/>
              </a:ext>
            </a:extLst>
          </p:cNvPr>
          <p:cNvSpPr/>
          <p:nvPr/>
        </p:nvSpPr>
        <p:spPr>
          <a:xfrm>
            <a:off x="1549327" y="2570487"/>
            <a:ext cx="2936441" cy="3114488"/>
          </a:xfrm>
          <a:prstGeom prst="roundRect">
            <a:avLst/>
          </a:prstGeom>
          <a:solidFill>
            <a:srgbClr val="FFFE1A">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45E4E245-B25C-2B42-A9D7-D06380FB751A}"/>
              </a:ext>
            </a:extLst>
          </p:cNvPr>
          <p:cNvGrpSpPr/>
          <p:nvPr/>
        </p:nvGrpSpPr>
        <p:grpSpPr>
          <a:xfrm>
            <a:off x="1219475" y="3360782"/>
            <a:ext cx="308034" cy="1462135"/>
            <a:chOff x="959667" y="3388037"/>
            <a:chExt cx="464019" cy="1462135"/>
          </a:xfrm>
        </p:grpSpPr>
        <p:cxnSp>
          <p:nvCxnSpPr>
            <p:cNvPr id="11" name="Straight Arrow Connector 10">
              <a:extLst>
                <a:ext uri="{FF2B5EF4-FFF2-40B4-BE49-F238E27FC236}">
                  <a16:creationId xmlns:a16="http://schemas.microsoft.com/office/drawing/2014/main" id="{B5E46DC9-D53D-774F-B9D4-FCFFB37A5987}"/>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EED3F44-45A9-804F-8659-33BC6F8B2198}"/>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505BFFB9-8C3B-154C-A1AB-E53895C4FB20}"/>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F5F748BF-82F6-5D44-BA11-0EEA02E24D0A}"/>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25" name="Picture 24">
            <a:extLst>
              <a:ext uri="{FF2B5EF4-FFF2-40B4-BE49-F238E27FC236}">
                <a16:creationId xmlns:a16="http://schemas.microsoft.com/office/drawing/2014/main" id="{CF1B6ACA-0369-8843-A9C4-CD9F4F42B3ED}"/>
              </a:ext>
            </a:extLst>
          </p:cNvPr>
          <p:cNvPicPr>
            <a:picLocks noChangeAspect="1"/>
          </p:cNvPicPr>
          <p:nvPr/>
        </p:nvPicPr>
        <p:blipFill>
          <a:blip r:embed="rId3"/>
          <a:stretch>
            <a:fillRect/>
          </a:stretch>
        </p:blipFill>
        <p:spPr>
          <a:xfrm>
            <a:off x="1836113" y="3140811"/>
            <a:ext cx="2319802" cy="2009741"/>
          </a:xfrm>
          <a:prstGeom prst="rect">
            <a:avLst/>
          </a:prstGeom>
        </p:spPr>
      </p:pic>
      <p:sp>
        <p:nvSpPr>
          <p:cNvPr id="26" name="Rounded Rectangle 25">
            <a:extLst>
              <a:ext uri="{FF2B5EF4-FFF2-40B4-BE49-F238E27FC236}">
                <a16:creationId xmlns:a16="http://schemas.microsoft.com/office/drawing/2014/main" id="{B6D8454B-86FF-DD48-B9ED-52BEBFD80607}"/>
              </a:ext>
            </a:extLst>
          </p:cNvPr>
          <p:cNvSpPr/>
          <p:nvPr/>
        </p:nvSpPr>
        <p:spPr>
          <a:xfrm>
            <a:off x="402908" y="3140811"/>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dirty="0">
                <a:solidFill>
                  <a:schemeClr val="tx1"/>
                </a:solidFill>
              </a:rPr>
              <a:t>Input</a:t>
            </a:r>
          </a:p>
        </p:txBody>
      </p:sp>
      <p:sp>
        <p:nvSpPr>
          <p:cNvPr id="28" name="Rounded Rectangle 27">
            <a:extLst>
              <a:ext uri="{FF2B5EF4-FFF2-40B4-BE49-F238E27FC236}">
                <a16:creationId xmlns:a16="http://schemas.microsoft.com/office/drawing/2014/main" id="{DAB96099-246F-9C44-8E27-05796A8B7A9F}"/>
              </a:ext>
            </a:extLst>
          </p:cNvPr>
          <p:cNvSpPr/>
          <p:nvPr/>
        </p:nvSpPr>
        <p:spPr>
          <a:xfrm>
            <a:off x="4823598" y="3172143"/>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lang="en-US" sz="1400" dirty="0">
                <a:solidFill>
                  <a:schemeClr val="tx1"/>
                </a:solidFill>
              </a:rPr>
              <a:t>Task-specific layer</a:t>
            </a:r>
          </a:p>
        </p:txBody>
      </p:sp>
      <p:pic>
        <p:nvPicPr>
          <p:cNvPr id="30" name="Picture 29" descr="A picture containing screenshot&#10;&#10;Description automatically generated">
            <a:extLst>
              <a:ext uri="{FF2B5EF4-FFF2-40B4-BE49-F238E27FC236}">
                <a16:creationId xmlns:a16="http://schemas.microsoft.com/office/drawing/2014/main" id="{757B381B-72D5-B949-BB3F-3F9C3F994B7D}"/>
              </a:ext>
            </a:extLst>
          </p:cNvPr>
          <p:cNvPicPr>
            <a:picLocks noChangeAspect="1"/>
          </p:cNvPicPr>
          <p:nvPr/>
        </p:nvPicPr>
        <p:blipFill>
          <a:blip r:embed="rId4"/>
          <a:stretch>
            <a:fillRect/>
          </a:stretch>
        </p:blipFill>
        <p:spPr>
          <a:xfrm>
            <a:off x="6054062" y="2656373"/>
            <a:ext cx="6010016" cy="3145360"/>
          </a:xfrm>
          <a:prstGeom prst="rect">
            <a:avLst/>
          </a:prstGeom>
        </p:spPr>
      </p:pic>
      <p:grpSp>
        <p:nvGrpSpPr>
          <p:cNvPr id="36" name="Group 35">
            <a:extLst>
              <a:ext uri="{FF2B5EF4-FFF2-40B4-BE49-F238E27FC236}">
                <a16:creationId xmlns:a16="http://schemas.microsoft.com/office/drawing/2014/main" id="{4CD7C2D4-9D0C-4B43-8DC9-3F0A3826F828}"/>
              </a:ext>
            </a:extLst>
          </p:cNvPr>
          <p:cNvGrpSpPr/>
          <p:nvPr/>
        </p:nvGrpSpPr>
        <p:grpSpPr>
          <a:xfrm>
            <a:off x="4483660" y="3354914"/>
            <a:ext cx="308034" cy="1462135"/>
            <a:chOff x="959667" y="3388037"/>
            <a:chExt cx="464019" cy="1462135"/>
          </a:xfrm>
        </p:grpSpPr>
        <p:cxnSp>
          <p:nvCxnSpPr>
            <p:cNvPr id="37" name="Straight Arrow Connector 36">
              <a:extLst>
                <a:ext uri="{FF2B5EF4-FFF2-40B4-BE49-F238E27FC236}">
                  <a16:creationId xmlns:a16="http://schemas.microsoft.com/office/drawing/2014/main" id="{D3AB8D89-94A0-454D-B757-C76740AA72B7}"/>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DB45066-5808-7744-9CF3-B73FABD401F5}"/>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C062AA6A-40E3-904E-B00C-0B70CE77E73B}"/>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36126234-1808-B343-A69F-B84048E9EC96}"/>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1A3B7C21-CEAF-5F40-8B55-4BED4C13D27A}"/>
              </a:ext>
            </a:extLst>
          </p:cNvPr>
          <p:cNvSpPr/>
          <p:nvPr/>
        </p:nvSpPr>
        <p:spPr>
          <a:xfrm>
            <a:off x="6669650" y="2461270"/>
            <a:ext cx="3995325" cy="369332"/>
          </a:xfrm>
          <a:prstGeom prst="rect">
            <a:avLst/>
          </a:prstGeom>
        </p:spPr>
        <p:txBody>
          <a:bodyPr wrap="none">
            <a:spAutoFit/>
          </a:bodyPr>
          <a:lstStyle/>
          <a:p>
            <a:pPr lvl="2"/>
            <a:r>
              <a:rPr lang="en-US" dirty="0">
                <a:solidFill>
                  <a:schemeClr val="bg1">
                    <a:lumMod val="50000"/>
                  </a:schemeClr>
                </a:solidFill>
              </a:rPr>
              <a:t>[</a:t>
            </a:r>
            <a:r>
              <a:rPr lang="en-US" dirty="0" err="1">
                <a:solidFill>
                  <a:schemeClr val="bg1">
                    <a:lumMod val="50000"/>
                  </a:schemeClr>
                </a:solidFill>
              </a:rPr>
              <a:t>Harabagiu</a:t>
            </a:r>
            <a:r>
              <a:rPr lang="en-US" dirty="0">
                <a:solidFill>
                  <a:schemeClr val="bg1">
                    <a:lumMod val="50000"/>
                  </a:schemeClr>
                </a:solidFill>
              </a:rPr>
              <a:t> et al, 2000; others]</a:t>
            </a:r>
            <a:endParaRPr lang="en-US" dirty="0"/>
          </a:p>
        </p:txBody>
      </p:sp>
      <p:sp>
        <p:nvSpPr>
          <p:cNvPr id="43" name="Rectangle 42">
            <a:extLst>
              <a:ext uri="{FF2B5EF4-FFF2-40B4-BE49-F238E27FC236}">
                <a16:creationId xmlns:a16="http://schemas.microsoft.com/office/drawing/2014/main" id="{E7678346-4D35-B546-800B-7CA81170A45D}"/>
              </a:ext>
            </a:extLst>
          </p:cNvPr>
          <p:cNvSpPr/>
          <p:nvPr/>
        </p:nvSpPr>
        <p:spPr>
          <a:xfrm>
            <a:off x="462531" y="5877934"/>
            <a:ext cx="4196918" cy="369332"/>
          </a:xfrm>
          <a:prstGeom prst="rect">
            <a:avLst/>
          </a:prstGeom>
        </p:spPr>
        <p:txBody>
          <a:bodyPr wrap="none">
            <a:spAutoFit/>
          </a:bodyPr>
          <a:lstStyle/>
          <a:p>
            <a:pPr lvl="2"/>
            <a:r>
              <a:rPr lang="en-US" dirty="0">
                <a:solidFill>
                  <a:schemeClr val="bg1">
                    <a:lumMod val="50000"/>
                  </a:schemeClr>
                </a:solidFill>
              </a:rPr>
              <a:t>[Peters et al; Devlin et al; others]</a:t>
            </a:r>
            <a:endParaRPr lang="en-US" dirty="0"/>
          </a:p>
        </p:txBody>
      </p:sp>
      <p:sp>
        <p:nvSpPr>
          <p:cNvPr id="4" name="Slide Number Placeholder 3">
            <a:extLst>
              <a:ext uri="{FF2B5EF4-FFF2-40B4-BE49-F238E27FC236}">
                <a16:creationId xmlns:a16="http://schemas.microsoft.com/office/drawing/2014/main" id="{ED1A4BF4-B9E9-9045-8637-ADB91CC783D0}"/>
              </a:ext>
            </a:extLst>
          </p:cNvPr>
          <p:cNvSpPr>
            <a:spLocks noGrp="1"/>
          </p:cNvSpPr>
          <p:nvPr>
            <p:ph type="sldNum" sz="quarter" idx="10"/>
          </p:nvPr>
        </p:nvSpPr>
        <p:spPr/>
        <p:txBody>
          <a:bodyPr/>
          <a:lstStyle/>
          <a:p>
            <a:pPr>
              <a:defRPr/>
            </a:pPr>
            <a:fld id="{0121240C-47AF-2F4D-83B3-CC3EDF50F794}" type="slidenum">
              <a:rPr lang="en-US" smtClean="0"/>
              <a:pPr>
                <a:defRPr/>
              </a:pPr>
              <a:t>76</a:t>
            </a:fld>
            <a:endParaRPr lang="en-US" dirty="0"/>
          </a:p>
        </p:txBody>
      </p:sp>
    </p:spTree>
    <p:extLst>
      <p:ext uri="{BB962C8B-B14F-4D97-AF65-F5344CB8AC3E}">
        <p14:creationId xmlns:p14="http://schemas.microsoft.com/office/powerpoint/2010/main" val="121109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28" grpId="0" animBg="1"/>
      <p:bldP spid="42" grpId="0"/>
      <p:bldP spid="43"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394C-FDF4-084A-831B-49A65CD8576D}"/>
              </a:ext>
            </a:extLst>
          </p:cNvPr>
          <p:cNvSpPr>
            <a:spLocks noGrp="1"/>
          </p:cNvSpPr>
          <p:nvPr>
            <p:ph type="title"/>
          </p:nvPr>
        </p:nvSpPr>
        <p:spPr/>
        <p:txBody>
          <a:bodyPr/>
          <a:lstStyle/>
          <a:p>
            <a:r>
              <a:rPr lang="en-US" dirty="0"/>
              <a:t>Intuition #2: Unseen Datasets</a:t>
            </a:r>
          </a:p>
        </p:txBody>
      </p:sp>
      <p:sp>
        <p:nvSpPr>
          <p:cNvPr id="6" name="Content Placeholder 5">
            <a:extLst>
              <a:ext uri="{FF2B5EF4-FFF2-40B4-BE49-F238E27FC236}">
                <a16:creationId xmlns:a16="http://schemas.microsoft.com/office/drawing/2014/main" id="{DB5E7C02-249E-9746-AEF1-FD4D6B4CF629}"/>
              </a:ext>
            </a:extLst>
          </p:cNvPr>
          <p:cNvSpPr>
            <a:spLocks noGrp="1"/>
          </p:cNvSpPr>
          <p:nvPr>
            <p:ph idx="1"/>
          </p:nvPr>
        </p:nvSpPr>
        <p:spPr>
          <a:xfrm>
            <a:off x="838200" y="1694611"/>
            <a:ext cx="10515600" cy="4482351"/>
          </a:xfrm>
        </p:spPr>
        <p:txBody>
          <a:bodyPr/>
          <a:lstStyle/>
          <a:p>
            <a:r>
              <a:rPr lang="en-US" dirty="0"/>
              <a:t>Does </a:t>
            </a:r>
            <a:r>
              <a:rPr lang="en-US" dirty="0" err="1"/>
              <a:t>UnifiedQA</a:t>
            </a:r>
            <a:r>
              <a:rPr lang="en-US" dirty="0"/>
              <a:t> generalizes well to unseen datasets?</a:t>
            </a:r>
          </a:p>
          <a:p>
            <a:endParaRPr lang="en-US" dirty="0"/>
          </a:p>
          <a:p>
            <a:endParaRPr lang="en-US" dirty="0"/>
          </a:p>
          <a:p>
            <a:endParaRPr lang="en-US" dirty="0"/>
          </a:p>
          <a:p>
            <a:endParaRPr lang="en-US" dirty="0"/>
          </a:p>
          <a:p>
            <a:endParaRPr lang="en-US" dirty="0"/>
          </a:p>
          <a:p>
            <a:pPr marL="0" indent="0">
              <a:buNone/>
            </a:pPr>
            <a:endParaRPr lang="en-US" dirty="0"/>
          </a:p>
          <a:p>
            <a:r>
              <a:rPr lang="en-US" dirty="0"/>
              <a:t>On average, </a:t>
            </a:r>
            <a:r>
              <a:rPr lang="en-US" dirty="0" err="1"/>
              <a:t>UnifiedQA</a:t>
            </a:r>
            <a:r>
              <a:rPr lang="en-US" dirty="0"/>
              <a:t> shows much stronger generalization across a wide range of datasets. </a:t>
            </a:r>
          </a:p>
          <a:p>
            <a:endParaRPr lang="en-US" dirty="0"/>
          </a:p>
        </p:txBody>
      </p:sp>
      <p:graphicFrame>
        <p:nvGraphicFramePr>
          <p:cNvPr id="5" name="Table 4">
            <a:extLst>
              <a:ext uri="{FF2B5EF4-FFF2-40B4-BE49-F238E27FC236}">
                <a16:creationId xmlns:a16="http://schemas.microsoft.com/office/drawing/2014/main" id="{56CBF399-70FE-CF46-9715-574BC4B6C0CF}"/>
              </a:ext>
            </a:extLst>
          </p:cNvPr>
          <p:cNvGraphicFramePr>
            <a:graphicFrameLocks noGrp="1"/>
          </p:cNvGraphicFramePr>
          <p:nvPr/>
        </p:nvGraphicFramePr>
        <p:xfrm>
          <a:off x="1725899" y="2697289"/>
          <a:ext cx="9587680" cy="2087880"/>
        </p:xfrm>
        <a:graphic>
          <a:graphicData uri="http://schemas.openxmlformats.org/drawingml/2006/table">
            <a:tbl>
              <a:tblPr/>
              <a:tblGrid>
                <a:gridCol w="1587363">
                  <a:extLst>
                    <a:ext uri="{9D8B030D-6E8A-4147-A177-3AD203B41FA5}">
                      <a16:colId xmlns:a16="http://schemas.microsoft.com/office/drawing/2014/main" val="3575883437"/>
                    </a:ext>
                  </a:extLst>
                </a:gridCol>
                <a:gridCol w="920672">
                  <a:extLst>
                    <a:ext uri="{9D8B030D-6E8A-4147-A177-3AD203B41FA5}">
                      <a16:colId xmlns:a16="http://schemas.microsoft.com/office/drawing/2014/main" val="1228774289"/>
                    </a:ext>
                  </a:extLst>
                </a:gridCol>
                <a:gridCol w="825429">
                  <a:extLst>
                    <a:ext uri="{9D8B030D-6E8A-4147-A177-3AD203B41FA5}">
                      <a16:colId xmlns:a16="http://schemas.microsoft.com/office/drawing/2014/main" val="2612470897"/>
                    </a:ext>
                  </a:extLst>
                </a:gridCol>
                <a:gridCol w="730187">
                  <a:extLst>
                    <a:ext uri="{9D8B030D-6E8A-4147-A177-3AD203B41FA5}">
                      <a16:colId xmlns:a16="http://schemas.microsoft.com/office/drawing/2014/main" val="3593292304"/>
                    </a:ext>
                  </a:extLst>
                </a:gridCol>
                <a:gridCol w="1031787">
                  <a:extLst>
                    <a:ext uri="{9D8B030D-6E8A-4147-A177-3AD203B41FA5}">
                      <a16:colId xmlns:a16="http://schemas.microsoft.com/office/drawing/2014/main" val="3915891065"/>
                    </a:ext>
                  </a:extLst>
                </a:gridCol>
                <a:gridCol w="730187">
                  <a:extLst>
                    <a:ext uri="{9D8B030D-6E8A-4147-A177-3AD203B41FA5}">
                      <a16:colId xmlns:a16="http://schemas.microsoft.com/office/drawing/2014/main" val="4125439493"/>
                    </a:ext>
                  </a:extLst>
                </a:gridCol>
                <a:gridCol w="1047661">
                  <a:extLst>
                    <a:ext uri="{9D8B030D-6E8A-4147-A177-3AD203B41FA5}">
                      <a16:colId xmlns:a16="http://schemas.microsoft.com/office/drawing/2014/main" val="2091465857"/>
                    </a:ext>
                  </a:extLst>
                </a:gridCol>
                <a:gridCol w="1047661">
                  <a:extLst>
                    <a:ext uri="{9D8B030D-6E8A-4147-A177-3AD203B41FA5}">
                      <a16:colId xmlns:a16="http://schemas.microsoft.com/office/drawing/2014/main" val="2550543680"/>
                    </a:ext>
                  </a:extLst>
                </a:gridCol>
                <a:gridCol w="984166">
                  <a:extLst>
                    <a:ext uri="{9D8B030D-6E8A-4147-A177-3AD203B41FA5}">
                      <a16:colId xmlns:a16="http://schemas.microsoft.com/office/drawing/2014/main" val="992154034"/>
                    </a:ext>
                  </a:extLst>
                </a:gridCol>
                <a:gridCol w="682567">
                  <a:extLst>
                    <a:ext uri="{9D8B030D-6E8A-4147-A177-3AD203B41FA5}">
                      <a16:colId xmlns:a16="http://schemas.microsoft.com/office/drawing/2014/main" val="3738857209"/>
                    </a:ext>
                  </a:extLst>
                </a:gridCol>
              </a:tblGrid>
              <a:tr h="407277">
                <a:tc>
                  <a:txBody>
                    <a:bodyPr/>
                    <a:lstStyle/>
                    <a:p>
                      <a:pPr rtl="0" fontAlgn="ctr"/>
                      <a:endParaRPr lang="en-US"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600" b="0" dirty="0" err="1">
                          <a:solidFill>
                            <a:schemeClr val="tx1">
                              <a:lumMod val="50000"/>
                            </a:schemeClr>
                          </a:solidFill>
                          <a:effectLst/>
                          <a:latin typeface="Corbel" panose="020B0503020204020204" pitchFamily="34" charset="0"/>
                        </a:rPr>
                        <a:t>NewsQA</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sz="1600" b="0" dirty="0" err="1">
                          <a:solidFill>
                            <a:schemeClr val="tx1">
                              <a:lumMod val="50000"/>
                            </a:schemeClr>
                          </a:solidFill>
                          <a:effectLst/>
                          <a:latin typeface="Corbel" panose="020B0503020204020204" pitchFamily="34" charset="0"/>
                        </a:rPr>
                        <a:t>Quoref</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sz="1600" b="0" dirty="0">
                          <a:solidFill>
                            <a:schemeClr val="tx1">
                              <a:lumMod val="50000"/>
                            </a:schemeClr>
                          </a:solidFill>
                          <a:effectLst/>
                          <a:latin typeface="Corbel" panose="020B0503020204020204" pitchFamily="34" charset="0"/>
                        </a:rPr>
                        <a:t>DROP</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sz="1600" b="0" dirty="0">
                          <a:solidFill>
                            <a:schemeClr val="tx1">
                              <a:lumMod val="50000"/>
                            </a:schemeClr>
                          </a:solidFill>
                          <a:effectLst/>
                          <a:latin typeface="Corbel" panose="020B0503020204020204" pitchFamily="34" charset="0"/>
                        </a:rPr>
                        <a:t>DROP-CS</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sz="1600" b="0" dirty="0">
                          <a:solidFill>
                            <a:schemeClr val="tx1">
                              <a:lumMod val="50000"/>
                            </a:schemeClr>
                          </a:solidFill>
                          <a:effectLst/>
                          <a:latin typeface="Corbel" panose="020B0503020204020204" pitchFamily="34" charset="0"/>
                        </a:rPr>
                        <a:t>QASC</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1600" b="0" dirty="0" err="1">
                          <a:solidFill>
                            <a:schemeClr val="tx1">
                              <a:lumMod val="50000"/>
                            </a:schemeClr>
                          </a:solidFill>
                          <a:effectLst/>
                          <a:latin typeface="Corbel" panose="020B0503020204020204" pitchFamily="34" charset="0"/>
                        </a:rPr>
                        <a:t>CommonsenseQA</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1600" b="0" dirty="0">
                          <a:solidFill>
                            <a:schemeClr val="tx1">
                              <a:lumMod val="50000"/>
                            </a:schemeClr>
                          </a:solidFill>
                          <a:effectLst/>
                          <a:latin typeface="Corbel" panose="020B0503020204020204" pitchFamily="34" charset="0"/>
                        </a:rPr>
                        <a:t>NP-</a:t>
                      </a:r>
                      <a:r>
                        <a:rPr lang="en-US" sz="1600" b="0" dirty="0" err="1">
                          <a:solidFill>
                            <a:schemeClr val="tx1">
                              <a:lumMod val="50000"/>
                            </a:schemeClr>
                          </a:solidFill>
                          <a:effectLst/>
                          <a:latin typeface="Corbel" panose="020B0503020204020204" pitchFamily="34" charset="0"/>
                        </a:rPr>
                        <a:t>BoolQ</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sz="1600" b="0" dirty="0" err="1">
                          <a:solidFill>
                            <a:schemeClr val="tx1">
                              <a:lumMod val="50000"/>
                            </a:schemeClr>
                          </a:solidFill>
                          <a:effectLst/>
                          <a:latin typeface="Corbel" panose="020B0503020204020204" pitchFamily="34" charset="0"/>
                        </a:rPr>
                        <a:t>BoolQ</a:t>
                      </a:r>
                      <a:r>
                        <a:rPr lang="en-US" sz="1600" b="0" dirty="0">
                          <a:solidFill>
                            <a:schemeClr val="tx1">
                              <a:lumMod val="50000"/>
                            </a:schemeClr>
                          </a:solidFill>
                          <a:effectLst/>
                          <a:latin typeface="Corbel" panose="020B0503020204020204" pitchFamily="34" charset="0"/>
                        </a:rPr>
                        <a:t>-CS</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dirty="0">
                          <a:solidFill>
                            <a:schemeClr val="tx1">
                              <a:lumMod val="50000"/>
                            </a:schemeClr>
                          </a:solidFill>
                          <a:effectLst/>
                          <a:latin typeface="Corbel" panose="020B0503020204020204" pitchFamily="34" charset="0"/>
                        </a:rPr>
                        <a:t>Avg</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461026"/>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 [EX]</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b="0">
                          <a:solidFill>
                            <a:schemeClr val="tx1">
                              <a:lumMod val="50000"/>
                            </a:schemeClr>
                          </a:solidFill>
                          <a:effectLst/>
                          <a:latin typeface="Corbel" panose="020B0503020204020204" pitchFamily="34" charset="0"/>
                        </a:rPr>
                        <a:t>59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b="0">
                          <a:solidFill>
                            <a:schemeClr val="tx1">
                              <a:lumMod val="50000"/>
                            </a:schemeClr>
                          </a:solidFill>
                          <a:effectLst/>
                          <a:latin typeface="Corbel" panose="020B0503020204020204" pitchFamily="34" charset="0"/>
                        </a:rPr>
                        <a:t>65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b="0" dirty="0">
                          <a:solidFill>
                            <a:schemeClr val="tx1">
                              <a:lumMod val="50000"/>
                            </a:schemeClr>
                          </a:solidFill>
                          <a:effectLst/>
                          <a:latin typeface="Corbel" panose="020B0503020204020204" pitchFamily="34" charset="0"/>
                        </a:rPr>
                        <a:t>25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24</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55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13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42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3495722928"/>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 [AB]</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b="0">
                          <a:solidFill>
                            <a:schemeClr val="tx1">
                              <a:lumMod val="50000"/>
                            </a:schemeClr>
                          </a:solidFill>
                          <a:effectLst/>
                          <a:latin typeface="Corbel" panose="020B0503020204020204" pitchFamily="34" charset="0"/>
                        </a:rPr>
                        <a:t>58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31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b="0" dirty="0">
                          <a:solidFill>
                            <a:schemeClr val="tx1">
                              <a:lumMod val="50000"/>
                            </a:schemeClr>
                          </a:solidFill>
                          <a:effectLst/>
                          <a:latin typeface="Corbel" panose="020B0503020204020204" pitchFamily="34" charset="0"/>
                        </a:rPr>
                        <a:t>37</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b="0">
                          <a:solidFill>
                            <a:schemeClr val="tx1">
                              <a:lumMod val="50000"/>
                            </a:schemeClr>
                          </a:solidFill>
                          <a:effectLst/>
                          <a:latin typeface="Corbel" panose="020B0503020204020204" pitchFamily="34" charset="0"/>
                        </a:rPr>
                        <a:t>54</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59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27</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40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48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214636271"/>
                  </a:ext>
                </a:extLst>
              </a:tr>
              <a:tr h="242005">
                <a:tc>
                  <a:txBody>
                    <a:bodyPr/>
                    <a:lstStyle/>
                    <a:p>
                      <a:pPr algn="ctr" rtl="0" fontAlgn="ctr"/>
                      <a:r>
                        <a:rPr lang="en-US" b="0" dirty="0" err="1">
                          <a:solidFill>
                            <a:schemeClr val="tx1">
                              <a:lumMod val="50000"/>
                            </a:schemeClr>
                          </a:solidFill>
                          <a:effectLst/>
                          <a:latin typeface="Corbel" panose="020B0503020204020204" pitchFamily="34" charset="0"/>
                        </a:rPr>
                        <a:t>UnifiedQA</a:t>
                      </a:r>
                      <a:r>
                        <a:rPr lang="en-US" b="0" dirty="0">
                          <a:solidFill>
                            <a:schemeClr val="tx1">
                              <a:lumMod val="50000"/>
                            </a:schemeClr>
                          </a:solidFill>
                          <a:effectLst/>
                          <a:latin typeface="Corbel" panose="020B0503020204020204" pitchFamily="34" charset="0"/>
                        </a:rPr>
                        <a:t> [MC]</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b="0">
                          <a:solidFill>
                            <a:schemeClr val="tx1">
                              <a:lumMod val="50000"/>
                            </a:schemeClr>
                          </a:solidFill>
                          <a:effectLst/>
                          <a:latin typeface="Corbel" panose="020B0503020204020204" pitchFamily="34" charset="0"/>
                        </a:rPr>
                        <a:t>48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1">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37</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b="0">
                          <a:solidFill>
                            <a:schemeClr val="tx1">
                              <a:lumMod val="50000"/>
                            </a:schemeClr>
                          </a:solidFill>
                          <a:effectLst/>
                          <a:latin typeface="Corbel" panose="020B0503020204020204" pitchFamily="34" charset="0"/>
                        </a:rPr>
                        <a:t>76</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b="0">
                          <a:solidFill>
                            <a:schemeClr val="tx1">
                              <a:lumMod val="50000"/>
                            </a:schemeClr>
                          </a:solidFill>
                          <a:effectLst/>
                          <a:latin typeface="Corbel" panose="020B0503020204020204" pitchFamily="34" charset="0"/>
                        </a:rPr>
                        <a:t>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44</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3925696422"/>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 [YN]</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a:solidFill>
                            <a:schemeClr val="tx1">
                              <a:lumMod val="50000"/>
                            </a:schemeClr>
                          </a:solidFill>
                          <a:effectLst/>
                          <a:latin typeface="Corbel" panose="020B0503020204020204" pitchFamily="34" charset="0"/>
                        </a:rPr>
                        <a:t>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15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79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dirty="0">
                          <a:solidFill>
                            <a:schemeClr val="tx1">
                              <a:lumMod val="50000"/>
                            </a:schemeClr>
                          </a:solidFill>
                          <a:effectLst/>
                          <a:latin typeface="Corbel" panose="020B0503020204020204" pitchFamily="34" charset="0"/>
                        </a:rPr>
                        <a:t>79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dirty="0">
                          <a:solidFill>
                            <a:schemeClr val="tx1">
                              <a:lumMod val="50000"/>
                            </a:schemeClr>
                          </a:solidFill>
                          <a:effectLst/>
                          <a:latin typeface="Corbel" panose="020B0503020204020204" pitchFamily="34" charset="0"/>
                        </a:rPr>
                        <a:t>22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3016164883"/>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algn="ctr" rtl="0" fontAlgn="ctr"/>
                      <a:r>
                        <a:rPr lang="en-US" b="1">
                          <a:solidFill>
                            <a:schemeClr val="tx1">
                              <a:lumMod val="50000"/>
                            </a:schemeClr>
                          </a:solidFill>
                          <a:effectLst/>
                          <a:latin typeface="Corbel" panose="020B0503020204020204" pitchFamily="34" charset="0"/>
                        </a:rPr>
                        <a:t>59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0">
                          <a:solidFill>
                            <a:schemeClr val="tx1">
                              <a:lumMod val="50000"/>
                            </a:schemeClr>
                          </a:solidFill>
                          <a:effectLst/>
                          <a:latin typeface="Corbel" panose="020B0503020204020204" pitchFamily="34" charset="0"/>
                        </a:rPr>
                        <a:t>63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33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40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a:solidFill>
                            <a:schemeClr val="tx1">
                              <a:lumMod val="50000"/>
                            </a:schemeClr>
                          </a:solidFill>
                          <a:effectLst/>
                          <a:latin typeface="Corbel" panose="020B0503020204020204" pitchFamily="34" charset="0"/>
                        </a:rPr>
                        <a:t>76</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81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80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62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2583920233"/>
                  </a:ext>
                </a:extLst>
              </a:tr>
            </a:tbl>
          </a:graphicData>
        </a:graphic>
      </p:graphicFrame>
      <p:sp>
        <p:nvSpPr>
          <p:cNvPr id="7" name="Left Brace 6">
            <a:extLst>
              <a:ext uri="{FF2B5EF4-FFF2-40B4-BE49-F238E27FC236}">
                <a16:creationId xmlns:a16="http://schemas.microsoft.com/office/drawing/2014/main" id="{ACF68E9A-6E66-EB40-A3E0-BE813B539A3D}"/>
              </a:ext>
            </a:extLst>
          </p:cNvPr>
          <p:cNvSpPr/>
          <p:nvPr/>
        </p:nvSpPr>
        <p:spPr>
          <a:xfrm>
            <a:off x="1510456" y="3249858"/>
            <a:ext cx="171114" cy="1188321"/>
          </a:xfrm>
          <a:prstGeom prst="leftBrace">
            <a:avLst>
              <a:gd name="adj1" fmla="val 13233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57A1CC26-0414-C347-B3FB-11B8091066F1}"/>
              </a:ext>
            </a:extLst>
          </p:cNvPr>
          <p:cNvSpPr/>
          <p:nvPr/>
        </p:nvSpPr>
        <p:spPr>
          <a:xfrm rot="5400000">
            <a:off x="6829590" y="-1089076"/>
            <a:ext cx="253810" cy="7252013"/>
          </a:xfrm>
          <a:prstGeom prst="leftBrace">
            <a:avLst>
              <a:gd name="adj1" fmla="val 13233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31650C5-0912-D44B-98F6-EB6A01C04AF6}"/>
              </a:ext>
            </a:extLst>
          </p:cNvPr>
          <p:cNvSpPr txBox="1"/>
          <p:nvPr/>
        </p:nvSpPr>
        <p:spPr>
          <a:xfrm>
            <a:off x="5643440" y="2100692"/>
            <a:ext cx="2884714" cy="369332"/>
          </a:xfrm>
          <a:prstGeom prst="rect">
            <a:avLst/>
          </a:prstGeom>
          <a:noFill/>
        </p:spPr>
        <p:txBody>
          <a:bodyPr wrap="square" rtlCol="0">
            <a:spAutoFit/>
          </a:bodyPr>
          <a:lstStyle/>
          <a:p>
            <a:pPr algn="ctr"/>
            <a:r>
              <a:rPr lang="en-US" dirty="0">
                <a:solidFill>
                  <a:srgbClr val="FF0000"/>
                </a:solidFill>
              </a:rPr>
              <a:t>evaluation sets</a:t>
            </a:r>
          </a:p>
        </p:txBody>
      </p:sp>
      <p:sp>
        <p:nvSpPr>
          <p:cNvPr id="10" name="TextBox 9">
            <a:extLst>
              <a:ext uri="{FF2B5EF4-FFF2-40B4-BE49-F238E27FC236}">
                <a16:creationId xmlns:a16="http://schemas.microsoft.com/office/drawing/2014/main" id="{EFA40320-6F98-9141-8AFF-CC66A7C1F18E}"/>
              </a:ext>
            </a:extLst>
          </p:cNvPr>
          <p:cNvSpPr txBox="1"/>
          <p:nvPr/>
        </p:nvSpPr>
        <p:spPr>
          <a:xfrm>
            <a:off x="-113509" y="3429000"/>
            <a:ext cx="1750478" cy="923330"/>
          </a:xfrm>
          <a:prstGeom prst="rect">
            <a:avLst/>
          </a:prstGeom>
          <a:noFill/>
        </p:spPr>
        <p:txBody>
          <a:bodyPr wrap="square" rtlCol="0">
            <a:spAutoFit/>
          </a:bodyPr>
          <a:lstStyle/>
          <a:p>
            <a:pPr algn="ctr"/>
            <a:r>
              <a:rPr lang="en-US" i="1" dirty="0">
                <a:solidFill>
                  <a:srgbClr val="FF0000"/>
                </a:solidFill>
              </a:rPr>
              <a:t>models trained for individual formats </a:t>
            </a:r>
          </a:p>
        </p:txBody>
      </p:sp>
      <p:sp>
        <p:nvSpPr>
          <p:cNvPr id="11" name="Slide Number Placeholder 10">
            <a:extLst>
              <a:ext uri="{FF2B5EF4-FFF2-40B4-BE49-F238E27FC236}">
                <a16:creationId xmlns:a16="http://schemas.microsoft.com/office/drawing/2014/main" id="{E79EAE7F-F571-134D-9F94-9C016BD42E97}"/>
              </a:ext>
            </a:extLst>
          </p:cNvPr>
          <p:cNvSpPr>
            <a:spLocks noGrp="1"/>
          </p:cNvSpPr>
          <p:nvPr>
            <p:ph type="sldNum" sz="quarter" idx="10"/>
          </p:nvPr>
        </p:nvSpPr>
        <p:spPr/>
        <p:txBody>
          <a:bodyPr/>
          <a:lstStyle/>
          <a:p>
            <a:pPr>
              <a:defRPr/>
            </a:pPr>
            <a:fld id="{0121240C-47AF-2F4D-83B3-CC3EDF50F794}" type="slidenum">
              <a:rPr lang="en-US" smtClean="0"/>
              <a:pPr>
                <a:defRPr/>
              </a:pPr>
              <a:t>77</a:t>
            </a:fld>
            <a:endParaRPr lang="en-US" dirty="0"/>
          </a:p>
        </p:txBody>
      </p:sp>
    </p:spTree>
    <p:extLst>
      <p:ext uri="{BB962C8B-B14F-4D97-AF65-F5344CB8AC3E}">
        <p14:creationId xmlns:p14="http://schemas.microsoft.com/office/powerpoint/2010/main" val="292964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7" end="7"/>
                                            </p:txEl>
                                          </p:spTgt>
                                        </p:tgtEl>
                                        <p:attrNameLst>
                                          <p:attrName>style.visibility</p:attrName>
                                        </p:attrNameLst>
                                      </p:cBhvr>
                                      <p:to>
                                        <p:strVal val="visible"/>
                                      </p:to>
                                    </p:set>
                                    <p:animEffect transition="in" filter="fade">
                                      <p:cBhvr>
                                        <p:cTn id="2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B0F30-A8D5-F94C-A7C6-893FF89B2EC6}"/>
              </a:ext>
            </a:extLst>
          </p:cNvPr>
          <p:cNvSpPr>
            <a:spLocks noGrp="1"/>
          </p:cNvSpPr>
          <p:nvPr>
            <p:ph idx="1"/>
          </p:nvPr>
        </p:nvSpPr>
        <p:spPr/>
        <p:txBody>
          <a:bodyPr/>
          <a:lstStyle/>
          <a:p>
            <a:r>
              <a:rPr lang="en-US" dirty="0"/>
              <a:t>Is there any value in out-of-format training? </a:t>
            </a:r>
          </a:p>
          <a:p>
            <a:endParaRPr lang="en-US" dirty="0"/>
          </a:p>
        </p:txBody>
      </p:sp>
      <p:sp>
        <p:nvSpPr>
          <p:cNvPr id="12" name="TextBox 11">
            <a:extLst>
              <a:ext uri="{FF2B5EF4-FFF2-40B4-BE49-F238E27FC236}">
                <a16:creationId xmlns:a16="http://schemas.microsoft.com/office/drawing/2014/main" id="{45D0358D-3E08-A840-B972-F7254ABB27E2}"/>
              </a:ext>
            </a:extLst>
          </p:cNvPr>
          <p:cNvSpPr txBox="1"/>
          <p:nvPr/>
        </p:nvSpPr>
        <p:spPr>
          <a:xfrm>
            <a:off x="4495487" y="2558420"/>
            <a:ext cx="418769" cy="3693319"/>
          </a:xfrm>
          <a:prstGeom prst="rect">
            <a:avLst/>
          </a:prstGeom>
          <a:noFill/>
        </p:spPr>
        <p:txBody>
          <a:bodyPr wrap="none" rtlCol="0" anchor="ctr" anchorCtr="0">
            <a:spAutoFit/>
          </a:bodyPr>
          <a:lstStyle/>
          <a:p>
            <a:pPr algn="r"/>
            <a:r>
              <a:rPr lang="en-US" dirty="0">
                <a:latin typeface="Merriweather Sans" panose="02000503060000020004" pitchFamily="2" charset="77"/>
              </a:rPr>
              <a:t>80</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70</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60</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50</a:t>
            </a:r>
          </a:p>
        </p:txBody>
      </p:sp>
      <p:sp>
        <p:nvSpPr>
          <p:cNvPr id="18" name="TextBox 17">
            <a:extLst>
              <a:ext uri="{FF2B5EF4-FFF2-40B4-BE49-F238E27FC236}">
                <a16:creationId xmlns:a16="http://schemas.microsoft.com/office/drawing/2014/main" id="{8DA1A6FC-79FC-7842-8722-A7004C303BDB}"/>
              </a:ext>
            </a:extLst>
          </p:cNvPr>
          <p:cNvSpPr txBox="1"/>
          <p:nvPr/>
        </p:nvSpPr>
        <p:spPr>
          <a:xfrm>
            <a:off x="9892779" y="3672488"/>
            <a:ext cx="947695" cy="461665"/>
          </a:xfrm>
          <a:prstGeom prst="rect">
            <a:avLst/>
          </a:prstGeom>
          <a:noFill/>
        </p:spPr>
        <p:txBody>
          <a:bodyPr wrap="none" rtlCol="0">
            <a:spAutoFit/>
          </a:bodyPr>
          <a:lstStyle/>
          <a:p>
            <a:pPr algn="ctr"/>
            <a:r>
              <a:rPr lang="en-US" sz="1200" b="1" dirty="0">
                <a:solidFill>
                  <a:srgbClr val="FF0000"/>
                </a:solidFill>
                <a:latin typeface="Merriweather Sans" panose="02000503060000020004" pitchFamily="2" charset="77"/>
              </a:rPr>
              <a:t>X</a:t>
            </a:r>
            <a:r>
              <a:rPr lang="en-US" sz="1200" b="1" dirty="0">
                <a:latin typeface="Merriweather Sans" panose="02000503060000020004" pitchFamily="2" charset="77"/>
              </a:rPr>
              <a:t>=</a:t>
            </a:r>
            <a:r>
              <a:rPr lang="en-US" sz="1200" b="1" dirty="0" err="1">
                <a:latin typeface="Merriweather Sans" panose="02000503060000020004" pitchFamily="2" charset="77"/>
              </a:rPr>
              <a:t>SQuAD</a:t>
            </a:r>
            <a:r>
              <a:rPr lang="en-US" sz="1200" b="1" dirty="0">
                <a:latin typeface="Merriweather Sans" panose="02000503060000020004" pitchFamily="2" charset="77"/>
              </a:rPr>
              <a:t> 1</a:t>
            </a:r>
            <a:br>
              <a:rPr lang="en-US" sz="1200" b="1" dirty="0">
                <a:latin typeface="Merriweather Sans" panose="02000503060000020004" pitchFamily="2" charset="77"/>
              </a:rPr>
            </a:br>
            <a:r>
              <a:rPr lang="en-US" sz="1200" b="1" dirty="0">
                <a:latin typeface="Merriweather Sans" panose="02000503060000020004" pitchFamily="2" charset="77"/>
              </a:rPr>
              <a:t>(Extractive)</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4881435" y="6051435"/>
            <a:ext cx="620061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0A29AAA-E16E-184B-A640-962A830D56BA}"/>
              </a:ext>
            </a:extLst>
          </p:cNvPr>
          <p:cNvSpPr txBox="1"/>
          <p:nvPr/>
        </p:nvSpPr>
        <p:spPr>
          <a:xfrm>
            <a:off x="7839239" y="4320382"/>
            <a:ext cx="998094" cy="461665"/>
          </a:xfrm>
          <a:prstGeom prst="rect">
            <a:avLst/>
          </a:prstGeom>
          <a:noFill/>
        </p:spPr>
        <p:txBody>
          <a:bodyPr wrap="none" rtlCol="0">
            <a:spAutoFit/>
          </a:bodyPr>
          <a:lstStyle/>
          <a:p>
            <a:pPr algn="ctr"/>
            <a:r>
              <a:rPr lang="en-US" sz="1200" b="1" dirty="0">
                <a:solidFill>
                  <a:srgbClr val="FF0000"/>
                </a:solidFill>
                <a:latin typeface="Merriweather Sans" panose="02000503060000020004" pitchFamily="2" charset="77"/>
              </a:rPr>
              <a:t>X</a:t>
            </a:r>
            <a:r>
              <a:rPr lang="en-US" sz="1200" b="1" dirty="0">
                <a:latin typeface="Merriweather Sans" panose="02000503060000020004" pitchFamily="2" charset="77"/>
              </a:rPr>
              <a:t>=</a:t>
            </a:r>
            <a:r>
              <a:rPr lang="en-US" sz="1200" b="1" dirty="0" err="1">
                <a:latin typeface="Merriweather Sans" panose="02000503060000020004" pitchFamily="2" charset="77"/>
              </a:rPr>
              <a:t>NarQA</a:t>
            </a:r>
            <a:r>
              <a:rPr lang="en-US" sz="1200" b="1" dirty="0">
                <a:latin typeface="Merriweather Sans" panose="02000503060000020004" pitchFamily="2" charset="77"/>
              </a:rPr>
              <a:t> </a:t>
            </a:r>
            <a:br>
              <a:rPr lang="en-US" sz="1200" b="1" dirty="0">
                <a:latin typeface="Merriweather Sans" panose="02000503060000020004" pitchFamily="2" charset="77"/>
              </a:rPr>
            </a:br>
            <a:r>
              <a:rPr lang="en-US" sz="1200" b="1" dirty="0">
                <a:latin typeface="Merriweather Sans" panose="02000503060000020004" pitchFamily="2" charset="77"/>
              </a:rPr>
              <a:t>(Abstractive)</a:t>
            </a:r>
          </a:p>
        </p:txBody>
      </p:sp>
      <p:sp>
        <p:nvSpPr>
          <p:cNvPr id="24" name="Rectangle 23">
            <a:extLst>
              <a:ext uri="{FF2B5EF4-FFF2-40B4-BE49-F238E27FC236}">
                <a16:creationId xmlns:a16="http://schemas.microsoft.com/office/drawing/2014/main" id="{622EF219-FFA4-B04A-869C-DC596A4343E4}"/>
              </a:ext>
            </a:extLst>
          </p:cNvPr>
          <p:cNvSpPr/>
          <p:nvPr/>
        </p:nvSpPr>
        <p:spPr>
          <a:xfrm>
            <a:off x="5901943" y="3003014"/>
            <a:ext cx="722842" cy="3041542"/>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324EB8F-FD1B-6A42-B137-5B035F830061}"/>
              </a:ext>
            </a:extLst>
          </p:cNvPr>
          <p:cNvSpPr txBox="1"/>
          <p:nvPr/>
        </p:nvSpPr>
        <p:spPr>
          <a:xfrm>
            <a:off x="5808839" y="2589192"/>
            <a:ext cx="979755" cy="461665"/>
          </a:xfrm>
          <a:prstGeom prst="rect">
            <a:avLst/>
          </a:prstGeom>
          <a:noFill/>
        </p:spPr>
        <p:txBody>
          <a:bodyPr wrap="none" rtlCol="0">
            <a:spAutoFit/>
          </a:bodyPr>
          <a:lstStyle/>
          <a:p>
            <a:pPr algn="ctr"/>
            <a:r>
              <a:rPr lang="en-US" sz="1200" b="1" dirty="0">
                <a:solidFill>
                  <a:srgbClr val="FF0000"/>
                </a:solidFill>
                <a:latin typeface="Merriweather Sans" panose="02000503060000020004" pitchFamily="2" charset="77"/>
              </a:rPr>
              <a:t>X</a:t>
            </a:r>
            <a:r>
              <a:rPr lang="en-US" sz="1200" b="1" dirty="0">
                <a:latin typeface="Merriweather Sans" panose="02000503060000020004" pitchFamily="2" charset="77"/>
              </a:rPr>
              <a:t>=</a:t>
            </a:r>
            <a:r>
              <a:rPr lang="en-US" sz="1200" b="1" dirty="0" err="1">
                <a:latin typeface="Merriweather Sans" panose="02000503060000020004" pitchFamily="2" charset="77"/>
              </a:rPr>
              <a:t>SQuAD</a:t>
            </a:r>
            <a:r>
              <a:rPr lang="en-US" sz="1200" b="1" dirty="0">
                <a:latin typeface="Merriweather Sans" panose="02000503060000020004" pitchFamily="2" charset="77"/>
              </a:rPr>
              <a:t> 1</a:t>
            </a:r>
            <a:br>
              <a:rPr lang="en-US" sz="1200" b="1" dirty="0"/>
            </a:br>
            <a:r>
              <a:rPr lang="en-US" sz="1200" b="1" dirty="0"/>
              <a:t>(Extractive)</a:t>
            </a:r>
          </a:p>
        </p:txBody>
      </p:sp>
      <p:sp>
        <p:nvSpPr>
          <p:cNvPr id="28" name="Google Shape;602;p44">
            <a:extLst>
              <a:ext uri="{FF2B5EF4-FFF2-40B4-BE49-F238E27FC236}">
                <a16:creationId xmlns:a16="http://schemas.microsoft.com/office/drawing/2014/main" id="{08CEA626-CAB7-B64A-A3AF-2046249B0C38}"/>
              </a:ext>
            </a:extLst>
          </p:cNvPr>
          <p:cNvSpPr txBox="1">
            <a:spLocks/>
          </p:cNvSpPr>
          <p:nvPr/>
        </p:nvSpPr>
        <p:spPr>
          <a:xfrm>
            <a:off x="195043" y="2560029"/>
            <a:ext cx="4236688" cy="1862235"/>
          </a:xfrm>
          <a:prstGeom prst="round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50000"/>
              </a:lnSpc>
              <a:spcBef>
                <a:spcPts val="1000"/>
              </a:spcBef>
              <a:buFont typeface="Wingdings" charset="2"/>
              <a:buChar char="§"/>
              <a:defRPr sz="2600" kern="1200">
                <a:solidFill>
                  <a:schemeClr val="tx1"/>
                </a:solidFill>
                <a:latin typeface="Merriweather Sans" charset="0"/>
                <a:ea typeface="Merriweather Sans" charset="0"/>
                <a:cs typeface="Merriweather Sans" charset="0"/>
              </a:defRPr>
            </a:lvl1pPr>
            <a:lvl2pPr marL="685800" indent="-228600" algn="l" defTabSz="914400" rtl="0" eaLnBrk="1" latinLnBrk="0" hangingPunct="1">
              <a:lnSpc>
                <a:spcPct val="150000"/>
              </a:lnSpc>
              <a:spcBef>
                <a:spcPts val="500"/>
              </a:spcBef>
              <a:buFont typeface="Courier New" charset="0"/>
              <a:buChar char="o"/>
              <a:defRPr sz="2200" kern="1200">
                <a:solidFill>
                  <a:schemeClr val="tx1"/>
                </a:solidFill>
                <a:latin typeface="Merriweather Sans" charset="0"/>
                <a:ea typeface="Merriweather Sans" charset="0"/>
                <a:cs typeface="Merriweather Sans" charset="0"/>
              </a:defRPr>
            </a:lvl2pPr>
            <a:lvl3pPr marL="1143000" indent="-228600" algn="l" defTabSz="914400" rtl="0" eaLnBrk="1" latinLnBrk="0" hangingPunct="1">
              <a:lnSpc>
                <a:spcPct val="150000"/>
              </a:lnSpc>
              <a:spcBef>
                <a:spcPts val="500"/>
              </a:spcBef>
              <a:buFont typeface="Arial"/>
              <a:buChar char="•"/>
              <a:defRPr sz="1800" kern="1200">
                <a:solidFill>
                  <a:schemeClr val="tx1"/>
                </a:solidFill>
                <a:latin typeface="Merriweather Sans" charset="0"/>
                <a:ea typeface="Merriweather Sans" charset="0"/>
                <a:cs typeface="Merriweather Sans" charset="0"/>
              </a:defRPr>
            </a:lvl3pPr>
            <a:lvl4pPr marL="1600200" indent="-228600" algn="l" defTabSz="914400" rtl="0" eaLnBrk="1" latinLnBrk="0" hangingPunct="1">
              <a:lnSpc>
                <a:spcPct val="150000"/>
              </a:lnSpc>
              <a:spcBef>
                <a:spcPts val="500"/>
              </a:spcBef>
              <a:buFont typeface="Wingdings" charset="2"/>
              <a:buChar char="§"/>
              <a:defRPr sz="1600" kern="1200">
                <a:solidFill>
                  <a:schemeClr val="tx1"/>
                </a:solidFill>
                <a:latin typeface="Merriweather Sans" charset="0"/>
                <a:ea typeface="Merriweather Sans" charset="0"/>
                <a:cs typeface="Merriweather Sans" charset="0"/>
              </a:defRPr>
            </a:lvl4pPr>
            <a:lvl5pPr marL="2057400" indent="-228600" algn="l" defTabSz="914400" rtl="0" eaLnBrk="1" latinLnBrk="0" hangingPunct="1">
              <a:lnSpc>
                <a:spcPct val="150000"/>
              </a:lnSpc>
              <a:spcBef>
                <a:spcPts val="500"/>
              </a:spcBef>
              <a:buFont typeface="Arial"/>
              <a:buChar char="•"/>
              <a:defRPr sz="1600" kern="1200">
                <a:solidFill>
                  <a:schemeClr val="tx1"/>
                </a:solidFill>
                <a:latin typeface="Merriweather Sans" charset="0"/>
                <a:ea typeface="Merriweather Sans" charset="0"/>
                <a:cs typeface="Merriweather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400"/>
              </a:spcBef>
              <a:buSzPts val="2000"/>
              <a:buNone/>
            </a:pPr>
            <a:r>
              <a:rPr lang="en-US" sz="2000" dirty="0">
                <a:latin typeface="Corbel" panose="020B0503020204020204" pitchFamily="34" charset="0"/>
              </a:rPr>
              <a:t>Mixing </a:t>
            </a:r>
            <a:r>
              <a:rPr lang="en-US" sz="2000" dirty="0" err="1">
                <a:latin typeface="Corbel" panose="020B0503020204020204" pitchFamily="34" charset="0"/>
              </a:rPr>
              <a:t>BoolQ</a:t>
            </a:r>
            <a:r>
              <a:rPr lang="en-US" sz="2000" dirty="0">
                <a:latin typeface="Corbel" panose="020B0503020204020204" pitchFamily="34" charset="0"/>
              </a:rPr>
              <a:t> (</a:t>
            </a:r>
            <a:r>
              <a:rPr lang="en-US" sz="2000" dirty="0" err="1">
                <a:latin typeface="Corbel" panose="020B0503020204020204" pitchFamily="34" charset="0"/>
              </a:rPr>
              <a:t>YesNo</a:t>
            </a:r>
            <a:r>
              <a:rPr lang="en-US" sz="2000" dirty="0">
                <a:latin typeface="Corbel" panose="020B0503020204020204" pitchFamily="34" charset="0"/>
              </a:rPr>
              <a:t>)  </a:t>
            </a:r>
            <a:br>
              <a:rPr lang="en-US" sz="2000" dirty="0">
                <a:latin typeface="Corbel" panose="020B0503020204020204" pitchFamily="34" charset="0"/>
              </a:rPr>
            </a:br>
            <a:r>
              <a:rPr lang="en-US" sz="2000" dirty="0">
                <a:latin typeface="Corbel" panose="020B0503020204020204" pitchFamily="34" charset="0"/>
              </a:rPr>
              <a:t>w/ datasets of different formats. </a:t>
            </a:r>
          </a:p>
        </p:txBody>
      </p:sp>
      <p:sp>
        <p:nvSpPr>
          <p:cNvPr id="7" name="TextBox 6">
            <a:extLst>
              <a:ext uri="{FF2B5EF4-FFF2-40B4-BE49-F238E27FC236}">
                <a16:creationId xmlns:a16="http://schemas.microsoft.com/office/drawing/2014/main" id="{1A093C52-DF90-0F4D-AAAE-5A8FD8A50BF7}"/>
              </a:ext>
            </a:extLst>
          </p:cNvPr>
          <p:cNvSpPr txBox="1"/>
          <p:nvPr/>
        </p:nvSpPr>
        <p:spPr>
          <a:xfrm>
            <a:off x="1537584" y="4783628"/>
            <a:ext cx="1817870" cy="369332"/>
          </a:xfrm>
          <a:prstGeom prst="rect">
            <a:avLst/>
          </a:prstGeom>
          <a:noFill/>
        </p:spPr>
        <p:txBody>
          <a:bodyPr wrap="none" rtlCol="0">
            <a:spAutoFit/>
          </a:bodyPr>
          <a:lstStyle/>
          <a:p>
            <a:pPr algn="ctr"/>
            <a:r>
              <a:rPr lang="en-US" dirty="0"/>
              <a:t>Trained on </a:t>
            </a:r>
            <a:r>
              <a:rPr lang="en-US" dirty="0" err="1">
                <a:latin typeface="Merriweather Sans" panose="02000503060000020004" pitchFamily="2" charset="77"/>
              </a:rPr>
              <a:t>BoolQ</a:t>
            </a:r>
            <a:endParaRPr lang="en-US" dirty="0">
              <a:latin typeface="Merriweather Sans" panose="02000503060000020004" pitchFamily="2" charset="77"/>
            </a:endParaRPr>
          </a:p>
        </p:txBody>
      </p:sp>
      <p:sp>
        <p:nvSpPr>
          <p:cNvPr id="31" name="TextBox 30">
            <a:extLst>
              <a:ext uri="{FF2B5EF4-FFF2-40B4-BE49-F238E27FC236}">
                <a16:creationId xmlns:a16="http://schemas.microsoft.com/office/drawing/2014/main" id="{1BFF99D0-A010-9D44-A9A6-9805AB26DBDB}"/>
              </a:ext>
            </a:extLst>
          </p:cNvPr>
          <p:cNvSpPr txBox="1"/>
          <p:nvPr/>
        </p:nvSpPr>
        <p:spPr>
          <a:xfrm>
            <a:off x="1342463" y="5883364"/>
            <a:ext cx="2212209" cy="369332"/>
          </a:xfrm>
          <a:prstGeom prst="rect">
            <a:avLst/>
          </a:prstGeom>
          <a:noFill/>
        </p:spPr>
        <p:txBody>
          <a:bodyPr wrap="none" rtlCol="0">
            <a:spAutoFit/>
          </a:bodyPr>
          <a:lstStyle/>
          <a:p>
            <a:r>
              <a:rPr lang="en-US" dirty="0"/>
              <a:t>Trained on </a:t>
            </a:r>
            <a:r>
              <a:rPr lang="en-US" dirty="0" err="1">
                <a:latin typeface="Merriweather Sans" panose="02000503060000020004" pitchFamily="2" charset="77"/>
              </a:rPr>
              <a:t>BoolQ</a:t>
            </a:r>
            <a:r>
              <a:rPr lang="en-US" dirty="0">
                <a:latin typeface="Merriweather Sans" panose="02000503060000020004" pitchFamily="2" charset="77"/>
              </a:rPr>
              <a:t> + </a:t>
            </a:r>
            <a:r>
              <a:rPr lang="en-US" b="1" dirty="0">
                <a:solidFill>
                  <a:srgbClr val="FF0000"/>
                </a:solidFill>
                <a:latin typeface="Merriweather Sans" panose="02000503060000020004" pitchFamily="2" charset="77"/>
              </a:rPr>
              <a:t>X</a:t>
            </a:r>
          </a:p>
        </p:txBody>
      </p:sp>
      <p:sp>
        <p:nvSpPr>
          <p:cNvPr id="32" name="Rectangle 31">
            <a:extLst>
              <a:ext uri="{FF2B5EF4-FFF2-40B4-BE49-F238E27FC236}">
                <a16:creationId xmlns:a16="http://schemas.microsoft.com/office/drawing/2014/main" id="{1A272525-DAD5-8A44-97CA-73798E04A149}"/>
              </a:ext>
            </a:extLst>
          </p:cNvPr>
          <p:cNvSpPr/>
          <p:nvPr/>
        </p:nvSpPr>
        <p:spPr>
          <a:xfrm>
            <a:off x="1737876" y="4242243"/>
            <a:ext cx="1363154" cy="617585"/>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F1315D7-E384-DA49-A4AF-FDA96009E251}"/>
              </a:ext>
            </a:extLst>
          </p:cNvPr>
          <p:cNvSpPr/>
          <p:nvPr/>
        </p:nvSpPr>
        <p:spPr>
          <a:xfrm>
            <a:off x="1748150" y="5298072"/>
            <a:ext cx="1363154" cy="61758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4F404C0-DCA0-2443-8B7D-C833F1A5DD90}"/>
              </a:ext>
            </a:extLst>
          </p:cNvPr>
          <p:cNvSpPr/>
          <p:nvPr/>
        </p:nvSpPr>
        <p:spPr>
          <a:xfrm>
            <a:off x="5141443" y="3242354"/>
            <a:ext cx="722842" cy="2802202"/>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5148011" y="3248841"/>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76.4</a:t>
            </a:r>
          </a:p>
        </p:txBody>
      </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Experiment: Mixing Pairs of Formats (2)</a:t>
            </a:r>
          </a:p>
        </p:txBody>
      </p:sp>
      <p:sp>
        <p:nvSpPr>
          <p:cNvPr id="49" name="TextBox 48">
            <a:extLst>
              <a:ext uri="{FF2B5EF4-FFF2-40B4-BE49-F238E27FC236}">
                <a16:creationId xmlns:a16="http://schemas.microsoft.com/office/drawing/2014/main" id="{BAC344EE-C9EA-6C4E-A502-0EC1CDE3DFB8}"/>
              </a:ext>
            </a:extLst>
          </p:cNvPr>
          <p:cNvSpPr txBox="1"/>
          <p:nvPr/>
        </p:nvSpPr>
        <p:spPr>
          <a:xfrm>
            <a:off x="5908511" y="3012183"/>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78.9</a:t>
            </a:r>
          </a:p>
        </p:txBody>
      </p:sp>
      <p:sp>
        <p:nvSpPr>
          <p:cNvPr id="58" name="Rectangle 57">
            <a:extLst>
              <a:ext uri="{FF2B5EF4-FFF2-40B4-BE49-F238E27FC236}">
                <a16:creationId xmlns:a16="http://schemas.microsoft.com/office/drawing/2014/main" id="{D594139F-EADC-E44D-9442-10A2DC2F4BAC}"/>
              </a:ext>
            </a:extLst>
          </p:cNvPr>
          <p:cNvSpPr/>
          <p:nvPr/>
        </p:nvSpPr>
        <p:spPr>
          <a:xfrm>
            <a:off x="7909372" y="4744437"/>
            <a:ext cx="722842" cy="1284240"/>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58EE8BE-27FA-A346-B849-1CF7B2E29F35}"/>
              </a:ext>
            </a:extLst>
          </p:cNvPr>
          <p:cNvSpPr/>
          <p:nvPr/>
        </p:nvSpPr>
        <p:spPr>
          <a:xfrm>
            <a:off x="7148872" y="5610969"/>
            <a:ext cx="722842" cy="41770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5DEA883-B5EF-6343-ACB8-6235CF70FB6F}"/>
              </a:ext>
            </a:extLst>
          </p:cNvPr>
          <p:cNvSpPr txBox="1"/>
          <p:nvPr/>
        </p:nvSpPr>
        <p:spPr>
          <a:xfrm>
            <a:off x="7181543" y="5632601"/>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53.4</a:t>
            </a:r>
          </a:p>
        </p:txBody>
      </p:sp>
      <p:sp>
        <p:nvSpPr>
          <p:cNvPr id="61" name="TextBox 60">
            <a:extLst>
              <a:ext uri="{FF2B5EF4-FFF2-40B4-BE49-F238E27FC236}">
                <a16:creationId xmlns:a16="http://schemas.microsoft.com/office/drawing/2014/main" id="{DEB71D89-2858-4F41-9611-4C5F7DC97A8A}"/>
              </a:ext>
            </a:extLst>
          </p:cNvPr>
          <p:cNvSpPr txBox="1"/>
          <p:nvPr/>
        </p:nvSpPr>
        <p:spPr>
          <a:xfrm>
            <a:off x="7902653" y="4790790"/>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61.0</a:t>
            </a:r>
          </a:p>
        </p:txBody>
      </p:sp>
      <p:sp>
        <p:nvSpPr>
          <p:cNvPr id="62" name="Rectangle 61">
            <a:extLst>
              <a:ext uri="{FF2B5EF4-FFF2-40B4-BE49-F238E27FC236}">
                <a16:creationId xmlns:a16="http://schemas.microsoft.com/office/drawing/2014/main" id="{C06CEE90-88D1-2E4E-86E0-EA521C15FBF1}"/>
              </a:ext>
            </a:extLst>
          </p:cNvPr>
          <p:cNvSpPr/>
          <p:nvPr/>
        </p:nvSpPr>
        <p:spPr>
          <a:xfrm>
            <a:off x="9960600" y="4083064"/>
            <a:ext cx="722842" cy="1957219"/>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7D1ACF0-9436-BF4A-823E-860B54F4E908}"/>
              </a:ext>
            </a:extLst>
          </p:cNvPr>
          <p:cNvSpPr/>
          <p:nvPr/>
        </p:nvSpPr>
        <p:spPr>
          <a:xfrm>
            <a:off x="9200100" y="4417644"/>
            <a:ext cx="722842" cy="1622640"/>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9193381" y="442879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64.1</a:t>
            </a:r>
          </a:p>
        </p:txBody>
      </p:sp>
      <p:sp>
        <p:nvSpPr>
          <p:cNvPr id="65" name="TextBox 64">
            <a:extLst>
              <a:ext uri="{FF2B5EF4-FFF2-40B4-BE49-F238E27FC236}">
                <a16:creationId xmlns:a16="http://schemas.microsoft.com/office/drawing/2014/main" id="{86691C9D-BD59-8048-A801-4767FB6FD6EB}"/>
              </a:ext>
            </a:extLst>
          </p:cNvPr>
          <p:cNvSpPr txBox="1"/>
          <p:nvPr/>
        </p:nvSpPr>
        <p:spPr>
          <a:xfrm>
            <a:off x="9960600" y="4094216"/>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66.0</a:t>
            </a:r>
          </a:p>
        </p:txBody>
      </p:sp>
      <p:sp>
        <p:nvSpPr>
          <p:cNvPr id="6" name="Rectangle 5">
            <a:extLst>
              <a:ext uri="{FF2B5EF4-FFF2-40B4-BE49-F238E27FC236}">
                <a16:creationId xmlns:a16="http://schemas.microsoft.com/office/drawing/2014/main" id="{72C1D6CB-241D-8742-8C7A-0231E60EEE6B}"/>
              </a:ext>
            </a:extLst>
          </p:cNvPr>
          <p:cNvSpPr/>
          <p:nvPr/>
        </p:nvSpPr>
        <p:spPr>
          <a:xfrm>
            <a:off x="5479420" y="6070309"/>
            <a:ext cx="761747" cy="369332"/>
          </a:xfrm>
          <a:prstGeom prst="rect">
            <a:avLst/>
          </a:prstGeom>
        </p:spPr>
        <p:txBody>
          <a:bodyPr wrap="none">
            <a:spAutoFit/>
          </a:bodyPr>
          <a:lstStyle/>
          <a:p>
            <a:r>
              <a:rPr lang="en-US" dirty="0" err="1">
                <a:latin typeface="Merriweather Sans" panose="02000503060000020004" pitchFamily="2" charset="77"/>
              </a:rPr>
              <a:t>BoolQ</a:t>
            </a:r>
            <a:endParaRPr lang="en-US" dirty="0"/>
          </a:p>
        </p:txBody>
      </p:sp>
      <p:sp>
        <p:nvSpPr>
          <p:cNvPr id="66" name="Rectangle 65">
            <a:extLst>
              <a:ext uri="{FF2B5EF4-FFF2-40B4-BE49-F238E27FC236}">
                <a16:creationId xmlns:a16="http://schemas.microsoft.com/office/drawing/2014/main" id="{0C8AD106-ED84-054C-B1FE-34C37CD38912}"/>
              </a:ext>
            </a:extLst>
          </p:cNvPr>
          <p:cNvSpPr/>
          <p:nvPr/>
        </p:nvSpPr>
        <p:spPr>
          <a:xfrm>
            <a:off x="7385971" y="6070309"/>
            <a:ext cx="1130438" cy="369332"/>
          </a:xfrm>
          <a:prstGeom prst="rect">
            <a:avLst/>
          </a:prstGeom>
        </p:spPr>
        <p:txBody>
          <a:bodyPr wrap="none">
            <a:spAutoFit/>
          </a:bodyPr>
          <a:lstStyle/>
          <a:p>
            <a:r>
              <a:rPr lang="en-US" dirty="0" err="1"/>
              <a:t>BoolQ</a:t>
            </a:r>
            <a:r>
              <a:rPr lang="en-US" dirty="0"/>
              <a:t>-CS</a:t>
            </a:r>
          </a:p>
        </p:txBody>
      </p:sp>
      <p:sp>
        <p:nvSpPr>
          <p:cNvPr id="67" name="Rectangle 66">
            <a:extLst>
              <a:ext uri="{FF2B5EF4-FFF2-40B4-BE49-F238E27FC236}">
                <a16:creationId xmlns:a16="http://schemas.microsoft.com/office/drawing/2014/main" id="{8F3FAE3B-3D92-A949-8A12-0C491857F2C6}"/>
              </a:ext>
            </a:extLst>
          </p:cNvPr>
          <p:cNvSpPr/>
          <p:nvPr/>
        </p:nvSpPr>
        <p:spPr>
          <a:xfrm>
            <a:off x="9002502" y="6070309"/>
            <a:ext cx="2054152" cy="369332"/>
          </a:xfrm>
          <a:prstGeom prst="rect">
            <a:avLst/>
          </a:prstGeom>
        </p:spPr>
        <p:txBody>
          <a:bodyPr wrap="none">
            <a:spAutoFit/>
          </a:bodyPr>
          <a:lstStyle/>
          <a:p>
            <a:r>
              <a:rPr lang="en-US" dirty="0" err="1">
                <a:latin typeface="Merriweather Sans" panose="02000503060000020004" pitchFamily="2" charset="77"/>
              </a:rPr>
              <a:t>MultiRC</a:t>
            </a:r>
            <a:r>
              <a:rPr lang="en-US" dirty="0">
                <a:latin typeface="Merriweather Sans" panose="02000503060000020004" pitchFamily="2" charset="77"/>
              </a:rPr>
              <a:t> (YN subset)</a:t>
            </a:r>
            <a:endParaRPr lang="en-US" dirty="0"/>
          </a:p>
        </p:txBody>
      </p:sp>
      <p:sp>
        <p:nvSpPr>
          <p:cNvPr id="29" name="Rectangle 28">
            <a:extLst>
              <a:ext uri="{FF2B5EF4-FFF2-40B4-BE49-F238E27FC236}">
                <a16:creationId xmlns:a16="http://schemas.microsoft.com/office/drawing/2014/main" id="{75F15BB2-896F-FB41-AEED-6B0033AAE8BA}"/>
              </a:ext>
            </a:extLst>
          </p:cNvPr>
          <p:cNvSpPr/>
          <p:nvPr/>
        </p:nvSpPr>
        <p:spPr>
          <a:xfrm>
            <a:off x="5298760" y="6472888"/>
            <a:ext cx="5674039" cy="523220"/>
          </a:xfrm>
          <a:prstGeom prst="rect">
            <a:avLst/>
          </a:prstGeom>
        </p:spPr>
        <p:txBody>
          <a:bodyPr wrap="square">
            <a:spAutoFit/>
          </a:bodyPr>
          <a:lstStyle/>
          <a:p>
            <a:r>
              <a:rPr lang="en-US" sz="1400" dirty="0">
                <a:solidFill>
                  <a:schemeClr val="bg1">
                    <a:lumMod val="50000"/>
                  </a:schemeClr>
                </a:solidFill>
              </a:rPr>
              <a:t>[Clark et al. 19]	      [Gardner et al. 20] 	               [</a:t>
            </a:r>
            <a:r>
              <a:rPr lang="en-US" sz="1400" b="1" dirty="0">
                <a:solidFill>
                  <a:srgbClr val="1360B2"/>
                </a:solidFill>
              </a:rPr>
              <a:t>K</a:t>
            </a:r>
            <a:r>
              <a:rPr lang="en-US" sz="1400" dirty="0">
                <a:solidFill>
                  <a:schemeClr val="bg1">
                    <a:lumMod val="50000"/>
                  </a:schemeClr>
                </a:solidFill>
              </a:rPr>
              <a:t> et al. 18]</a:t>
            </a:r>
          </a:p>
          <a:p>
            <a:endParaRPr lang="en-US" sz="1400" dirty="0">
              <a:solidFill>
                <a:schemeClr val="bg1">
                  <a:lumMod val="50000"/>
                </a:schemeClr>
              </a:solidFill>
            </a:endParaRPr>
          </a:p>
        </p:txBody>
      </p:sp>
      <p:sp>
        <p:nvSpPr>
          <p:cNvPr id="30" name="Rectangle 29">
            <a:extLst>
              <a:ext uri="{FF2B5EF4-FFF2-40B4-BE49-F238E27FC236}">
                <a16:creationId xmlns:a16="http://schemas.microsoft.com/office/drawing/2014/main" id="{84F2AD05-C5BB-CA48-B107-5D4F9B6394C9}"/>
              </a:ext>
            </a:extLst>
          </p:cNvPr>
          <p:cNvSpPr/>
          <p:nvPr/>
        </p:nvSpPr>
        <p:spPr>
          <a:xfrm>
            <a:off x="5051539" y="3100359"/>
            <a:ext cx="850404" cy="294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4C4D612-33CB-8F4A-9069-DCA7B69D601E}"/>
              </a:ext>
            </a:extLst>
          </p:cNvPr>
          <p:cNvSpPr/>
          <p:nvPr/>
        </p:nvSpPr>
        <p:spPr>
          <a:xfrm>
            <a:off x="7045530" y="5356250"/>
            <a:ext cx="850404" cy="674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8DAD9EF-55A9-ED4A-9DF1-C852C4014C98}"/>
              </a:ext>
            </a:extLst>
          </p:cNvPr>
          <p:cNvSpPr/>
          <p:nvPr/>
        </p:nvSpPr>
        <p:spPr>
          <a:xfrm>
            <a:off x="9090408" y="4395548"/>
            <a:ext cx="850404" cy="1644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871D2D0-53D4-5C4F-8AB5-681F3912E502}"/>
              </a:ext>
            </a:extLst>
          </p:cNvPr>
          <p:cNvSpPr/>
          <p:nvPr/>
        </p:nvSpPr>
        <p:spPr>
          <a:xfrm>
            <a:off x="5895539" y="2569571"/>
            <a:ext cx="850404" cy="3479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4F274D4-48EA-DE4E-8E76-8B501DC4368B}"/>
              </a:ext>
            </a:extLst>
          </p:cNvPr>
          <p:cNvSpPr/>
          <p:nvPr/>
        </p:nvSpPr>
        <p:spPr>
          <a:xfrm>
            <a:off x="7909372" y="3523787"/>
            <a:ext cx="850404" cy="2520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C24F9CA-3182-5C43-9FFB-57F7AF025EBB}"/>
              </a:ext>
            </a:extLst>
          </p:cNvPr>
          <p:cNvSpPr/>
          <p:nvPr/>
        </p:nvSpPr>
        <p:spPr>
          <a:xfrm>
            <a:off x="9938064" y="3520362"/>
            <a:ext cx="850404" cy="2520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BACB6AD-EA2A-6C41-8D08-538BB6DEBF3A}"/>
              </a:ext>
            </a:extLst>
          </p:cNvPr>
          <p:cNvSpPr>
            <a:spLocks noGrp="1"/>
          </p:cNvSpPr>
          <p:nvPr>
            <p:ph type="sldNum" sz="quarter" idx="10"/>
          </p:nvPr>
        </p:nvSpPr>
        <p:spPr/>
        <p:txBody>
          <a:bodyPr/>
          <a:lstStyle/>
          <a:p>
            <a:pPr>
              <a:defRPr/>
            </a:pPr>
            <a:fld id="{0121240C-47AF-2F4D-83B3-CC3EDF50F794}" type="slidenum">
              <a:rPr lang="en-US" smtClean="0"/>
              <a:pPr>
                <a:defRPr/>
              </a:pPr>
              <a:t>78</a:t>
            </a:fld>
            <a:endParaRPr lang="en-US" dirty="0"/>
          </a:p>
        </p:txBody>
      </p:sp>
    </p:spTree>
    <p:extLst>
      <p:ext uri="{BB962C8B-B14F-4D97-AF65-F5344CB8AC3E}">
        <p14:creationId xmlns:p14="http://schemas.microsoft.com/office/powerpoint/2010/main" val="273390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8"/>
                                        </p:tgtEl>
                                      </p:cBhvr>
                                    </p:animEffect>
                                    <p:set>
                                      <p:cBhvr>
                                        <p:cTn id="3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5" grpId="0" animBg="1"/>
      <p:bldP spid="36" grpId="0" animBg="1"/>
      <p:bldP spid="37" grpId="0" animBg="1"/>
      <p:bldP spid="38"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sz="4000" dirty="0"/>
              <a:t>Experiment: Comparison w/ Dedicated Models</a:t>
            </a:r>
          </a:p>
        </p:txBody>
      </p:sp>
      <p:sp>
        <p:nvSpPr>
          <p:cNvPr id="6" name="Content Placeholder 5">
            <a:extLst>
              <a:ext uri="{FF2B5EF4-FFF2-40B4-BE49-F238E27FC236}">
                <a16:creationId xmlns:a16="http://schemas.microsoft.com/office/drawing/2014/main" id="{87BB548B-CA4C-4144-BA7F-17E75268F3A1}"/>
              </a:ext>
            </a:extLst>
          </p:cNvPr>
          <p:cNvSpPr>
            <a:spLocks noGrp="1"/>
          </p:cNvSpPr>
          <p:nvPr>
            <p:ph idx="1"/>
          </p:nvPr>
        </p:nvSpPr>
        <p:spPr>
          <a:xfrm>
            <a:off x="594663" y="1511718"/>
            <a:ext cx="10515600" cy="4838817"/>
          </a:xfrm>
        </p:spPr>
        <p:txBody>
          <a:bodyPr/>
          <a:lstStyle/>
          <a:p>
            <a:r>
              <a:rPr lang="en-US" dirty="0"/>
              <a:t>Is </a:t>
            </a:r>
            <a:r>
              <a:rPr lang="en-US" dirty="0" err="1"/>
              <a:t>UnifiedQA</a:t>
            </a:r>
            <a:r>
              <a:rPr lang="en-US" dirty="0"/>
              <a:t> as good as systems dedicated to individual datasets?</a:t>
            </a:r>
          </a:p>
          <a:p>
            <a:endParaRPr lang="en-US" dirty="0"/>
          </a:p>
          <a:p>
            <a:endParaRPr lang="en-US" dirty="0"/>
          </a:p>
          <a:p>
            <a:endParaRPr lang="en-US" dirty="0"/>
          </a:p>
          <a:p>
            <a:endParaRPr lang="en-US" dirty="0"/>
          </a:p>
          <a:p>
            <a:endParaRPr lang="en-US" dirty="0"/>
          </a:p>
          <a:p>
            <a:endParaRPr lang="en-US" dirty="0"/>
          </a:p>
          <a:p>
            <a:endParaRPr lang="en-US" dirty="0"/>
          </a:p>
          <a:p>
            <a:r>
              <a:rPr lang="en-US" dirty="0" err="1"/>
              <a:t>UnifiedQA</a:t>
            </a:r>
            <a:r>
              <a:rPr lang="en-US" dirty="0"/>
              <a:t> performs almost as good as individual T5 models targeted to each dataset.</a:t>
            </a:r>
          </a:p>
        </p:txBody>
      </p:sp>
      <p:graphicFrame>
        <p:nvGraphicFramePr>
          <p:cNvPr id="3" name="Table 2">
            <a:extLst>
              <a:ext uri="{FF2B5EF4-FFF2-40B4-BE49-F238E27FC236}">
                <a16:creationId xmlns:a16="http://schemas.microsoft.com/office/drawing/2014/main" id="{679B5257-6F86-BD40-914C-0620B0962DF9}"/>
              </a:ext>
            </a:extLst>
          </p:cNvPr>
          <p:cNvGraphicFramePr>
            <a:graphicFrameLocks noGrp="1"/>
          </p:cNvGraphicFramePr>
          <p:nvPr/>
        </p:nvGraphicFramePr>
        <p:xfrm>
          <a:off x="685400" y="2764010"/>
          <a:ext cx="4484914" cy="1874520"/>
        </p:xfrm>
        <a:graphic>
          <a:graphicData uri="http://schemas.openxmlformats.org/drawingml/2006/table">
            <a:tbl>
              <a:tblPr/>
              <a:tblGrid>
                <a:gridCol w="1485005">
                  <a:extLst>
                    <a:ext uri="{9D8B030D-6E8A-4147-A177-3AD203B41FA5}">
                      <a16:colId xmlns:a16="http://schemas.microsoft.com/office/drawing/2014/main" val="741770397"/>
                    </a:ext>
                  </a:extLst>
                </a:gridCol>
                <a:gridCol w="936850">
                  <a:extLst>
                    <a:ext uri="{9D8B030D-6E8A-4147-A177-3AD203B41FA5}">
                      <a16:colId xmlns:a16="http://schemas.microsoft.com/office/drawing/2014/main" val="4137579740"/>
                    </a:ext>
                  </a:extLst>
                </a:gridCol>
                <a:gridCol w="658803">
                  <a:extLst>
                    <a:ext uri="{9D8B030D-6E8A-4147-A177-3AD203B41FA5}">
                      <a16:colId xmlns:a16="http://schemas.microsoft.com/office/drawing/2014/main" val="1012882720"/>
                    </a:ext>
                  </a:extLst>
                </a:gridCol>
                <a:gridCol w="685800">
                  <a:extLst>
                    <a:ext uri="{9D8B030D-6E8A-4147-A177-3AD203B41FA5}">
                      <a16:colId xmlns:a16="http://schemas.microsoft.com/office/drawing/2014/main" val="1417524977"/>
                    </a:ext>
                  </a:extLst>
                </a:gridCol>
                <a:gridCol w="718456">
                  <a:extLst>
                    <a:ext uri="{9D8B030D-6E8A-4147-A177-3AD203B41FA5}">
                      <a16:colId xmlns:a16="http://schemas.microsoft.com/office/drawing/2014/main" val="3005368366"/>
                    </a:ext>
                  </a:extLst>
                </a:gridCol>
              </a:tblGrid>
              <a:tr h="187743">
                <a:tc>
                  <a:txBody>
                    <a:bodyPr/>
                    <a:lstStyle/>
                    <a:p>
                      <a:pPr rtl="0" fontAlgn="b"/>
                      <a:endParaRPr lang="en-US" sz="1800" dirty="0">
                        <a:effectLst/>
                        <a:latin typeface="Corbel" panose="020B0503020204020204" pitchFamily="34" charset="0"/>
                        <a:cs typeface="Calibri" panose="020F0502020204030204" pitchFamily="34" charset="0"/>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SQuAD2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RACE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BoolQ</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NarQA</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extLst>
                  <a:ext uri="{0D108BD9-81ED-4DB2-BD59-A6C34878D82A}">
                    <a16:rowId xmlns:a16="http://schemas.microsoft.com/office/drawing/2014/main" val="2192489865"/>
                  </a:ext>
                </a:extLst>
              </a:tr>
              <a:tr h="307234">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a:t>
                      </a:r>
                      <a:r>
                        <a:rPr lang="en-US" sz="1800" b="0" dirty="0" err="1">
                          <a:solidFill>
                            <a:srgbClr val="222222"/>
                          </a:solidFill>
                          <a:effectLst/>
                          <a:latin typeface="Corbel" panose="020B0503020204020204" pitchFamily="34" charset="0"/>
                          <a:cs typeface="Calibri" panose="020F0502020204030204" pitchFamily="34" charset="0"/>
                        </a:rPr>
                        <a:t>SQuAD</a:t>
                      </a:r>
                      <a:r>
                        <a:rPr lang="en-US" sz="1800" b="0" dirty="0">
                          <a:solidFill>
                            <a:srgbClr val="222222"/>
                          </a:solidFill>
                          <a:effectLst/>
                          <a:latin typeface="Corbel" panose="020B0503020204020204" pitchFamily="34" charset="0"/>
                          <a:cs typeface="Calibri" panose="020F0502020204030204" pitchFamily="34" charset="0"/>
                        </a:rPr>
                        <a:t> 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1" dirty="0">
                          <a:effectLst/>
                          <a:latin typeface="Corbel" panose="020B0503020204020204" pitchFamily="34" charset="0"/>
                          <a:cs typeface="Calibri" panose="020F0502020204030204" pitchFamily="34" charset="0"/>
                        </a:rPr>
                        <a:t>91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sz="1800" b="0" dirty="0">
                          <a:effectLst/>
                          <a:latin typeface="Corbel" panose="020B0503020204020204" pitchFamily="34" charset="0"/>
                          <a:cs typeface="Calibri" panose="020F0502020204030204" pitchFamily="34" charset="0"/>
                        </a:rPr>
                        <a:t>33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a:effectLst/>
                          <a:latin typeface="Corbel" panose="020B0503020204020204" pitchFamily="34" charset="0"/>
                          <a:cs typeface="Calibri" panose="020F0502020204030204" pitchFamily="34" charset="0"/>
                        </a:rPr>
                        <a:t>12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dirty="0">
                          <a:effectLst/>
                          <a:latin typeface="Corbel" panose="020B0503020204020204" pitchFamily="34" charset="0"/>
                          <a:cs typeface="Calibri" panose="020F0502020204030204" pitchFamily="34" charset="0"/>
                        </a:rPr>
                        <a:t>51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97804001"/>
                  </a:ext>
                </a:extLst>
              </a:tr>
              <a:tr h="236728">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(RACE)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dirty="0">
                          <a:effectLst/>
                          <a:latin typeface="Corbel" panose="020B0503020204020204" pitchFamily="34" charset="0"/>
                          <a:cs typeface="Calibri" panose="020F0502020204030204" pitchFamily="34" charset="0"/>
                        </a:rPr>
                        <a:t>43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1" dirty="0">
                          <a:effectLst/>
                          <a:latin typeface="Corbel" panose="020B0503020204020204" pitchFamily="34" charset="0"/>
                          <a:cs typeface="Calibri" panose="020F0502020204030204" pitchFamily="34" charset="0"/>
                        </a:rPr>
                        <a:t>87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sz="1800" b="0" dirty="0">
                          <a:effectLst/>
                          <a:latin typeface="Corbel" panose="020B0503020204020204" pitchFamily="34" charset="0"/>
                          <a:cs typeface="Calibri" panose="020F0502020204030204" pitchFamily="34" charset="0"/>
                        </a:rPr>
                        <a:t>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a:effectLst/>
                          <a:latin typeface="Corbel" panose="020B0503020204020204" pitchFamily="34" charset="0"/>
                          <a:cs typeface="Calibri" panose="020F0502020204030204" pitchFamily="34" charset="0"/>
                        </a:rPr>
                        <a:t>54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03676851"/>
                  </a:ext>
                </a:extLst>
              </a:tr>
              <a:tr h="187743">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a:t>
                      </a:r>
                      <a:r>
                        <a:rPr lang="en-US" sz="1800" b="0" dirty="0" err="1">
                          <a:solidFill>
                            <a:srgbClr val="222222"/>
                          </a:solidFill>
                          <a:effectLst/>
                          <a:latin typeface="Corbel" panose="020B0503020204020204" pitchFamily="34" charset="0"/>
                          <a:cs typeface="Calibri" panose="020F0502020204030204" pitchFamily="34" charset="0"/>
                        </a:rPr>
                        <a:t>BoolQ</a:t>
                      </a:r>
                      <a:r>
                        <a:rPr lang="en-US" sz="1800" b="0" dirty="0">
                          <a:solidFill>
                            <a:srgbClr val="222222"/>
                          </a:solidFill>
                          <a:effectLst/>
                          <a:latin typeface="Corbel" panose="020B0503020204020204" pitchFamily="34" charset="0"/>
                          <a:cs typeface="Calibri" panose="020F0502020204030204" pitchFamily="34" charset="0"/>
                        </a:rPr>
                        <a: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dirty="0">
                          <a:effectLst/>
                          <a:latin typeface="Corbel" panose="020B0503020204020204" pitchFamily="34" charset="0"/>
                          <a:cs typeface="Calibri" panose="020F0502020204030204" pitchFamily="34" charset="0"/>
                        </a:rPr>
                        <a:t>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dirty="0">
                          <a:effectLst/>
                          <a:latin typeface="Corbel" panose="020B0503020204020204" pitchFamily="34" charset="0"/>
                          <a:cs typeface="Calibri" panose="020F0502020204030204" pitchFamily="34" charset="0"/>
                        </a:rPr>
                        <a:t>22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1" dirty="0">
                          <a:effectLst/>
                          <a:latin typeface="Corbel" panose="020B0503020204020204" pitchFamily="34" charset="0"/>
                          <a:cs typeface="Calibri" panose="020F0502020204030204" pitchFamily="34" charset="0"/>
                        </a:rPr>
                        <a:t>90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sz="1800" b="0">
                          <a:effectLst/>
                          <a:latin typeface="Corbel" panose="020B0503020204020204" pitchFamily="34" charset="0"/>
                          <a:cs typeface="Calibri" panose="020F0502020204030204" pitchFamily="34" charset="0"/>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4548450"/>
                  </a:ext>
                </a:extLst>
              </a:tr>
              <a:tr h="187743">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a:t>
                      </a:r>
                      <a:r>
                        <a:rPr lang="en-US" sz="1800" b="0" dirty="0" err="1">
                          <a:solidFill>
                            <a:srgbClr val="222222"/>
                          </a:solidFill>
                          <a:effectLst/>
                          <a:latin typeface="Corbel" panose="020B0503020204020204" pitchFamily="34" charset="0"/>
                          <a:cs typeface="Calibri" panose="020F0502020204030204" pitchFamily="34" charset="0"/>
                        </a:rPr>
                        <a:t>NarQA</a:t>
                      </a:r>
                      <a:r>
                        <a:rPr lang="en-US" sz="1800" b="0" dirty="0">
                          <a:solidFill>
                            <a:srgbClr val="222222"/>
                          </a:solidFill>
                          <a:effectLst/>
                          <a:latin typeface="Corbel" panose="020B0503020204020204" pitchFamily="34" charset="0"/>
                          <a:cs typeface="Calibri" panose="020F0502020204030204" pitchFamily="34" charset="0"/>
                        </a:rPr>
                        <a: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effectLst/>
                          <a:latin typeface="Corbel" panose="020B0503020204020204" pitchFamily="34" charset="0"/>
                          <a:cs typeface="Calibri" panose="020F0502020204030204" pitchFamily="34" charset="0"/>
                        </a:rPr>
                        <a:t>45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a:effectLst/>
                          <a:latin typeface="Corbel" panose="020B0503020204020204" pitchFamily="34" charset="0"/>
                          <a:cs typeface="Calibri" panose="020F0502020204030204" pitchFamily="34" charset="0"/>
                        </a:rPr>
                        <a:t>48</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dirty="0">
                          <a:effectLst/>
                          <a:latin typeface="Corbel" panose="020B0503020204020204" pitchFamily="34" charset="0"/>
                          <a:cs typeface="Calibri" panose="020F0502020204030204" pitchFamily="34" charset="0"/>
                        </a:rPr>
                        <a:t>47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1" dirty="0">
                          <a:effectLst/>
                          <a:latin typeface="Corbel" panose="020B0503020204020204" pitchFamily="34" charset="0"/>
                          <a:cs typeface="Calibri" panose="020F0502020204030204" pitchFamily="34" charset="0"/>
                        </a:rPr>
                        <a:t>65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4020083447"/>
                  </a:ext>
                </a:extLst>
              </a:tr>
              <a:tr h="187743">
                <a:tc>
                  <a:txBody>
                    <a:bodyPr/>
                    <a:lstStyle/>
                    <a:p>
                      <a:pPr algn="l" rtl="0" fontAlgn="b"/>
                      <a:r>
                        <a:rPr lang="en-US" sz="1800" b="0" dirty="0" err="1">
                          <a:solidFill>
                            <a:srgbClr val="222222"/>
                          </a:solidFill>
                          <a:effectLst/>
                          <a:latin typeface="Corbel" panose="020B0503020204020204" pitchFamily="34" charset="0"/>
                          <a:cs typeface="Calibri" panose="020F0502020204030204" pitchFamily="34" charset="0"/>
                        </a:rPr>
                        <a:t>UnifiedQA</a:t>
                      </a:r>
                      <a:endParaRPr lang="en-US" sz="1800" b="0" dirty="0">
                        <a:solidFill>
                          <a:srgbClr val="222222"/>
                        </a:solidFill>
                        <a:effectLst/>
                        <a:latin typeface="Corbel" panose="020B0503020204020204" pitchFamily="34" charset="0"/>
                        <a:cs typeface="Calibri" panose="020F0502020204030204" pitchFamily="34" charset="0"/>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6D7A8"/>
                    </a:solidFill>
                  </a:tcPr>
                </a:tc>
                <a:tc>
                  <a:txBody>
                    <a:bodyPr/>
                    <a:lstStyle/>
                    <a:p>
                      <a:pPr algn="ctr" rtl="0" fontAlgn="b"/>
                      <a:r>
                        <a:rPr lang="en-US" sz="1800" b="0" dirty="0">
                          <a:effectLst/>
                          <a:latin typeface="Corbel" panose="020B0503020204020204" pitchFamily="34" charset="0"/>
                          <a:cs typeface="Calibri" panose="020F0502020204030204" pitchFamily="34" charset="0"/>
                        </a:rPr>
                        <a:t>90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b"/>
                      <a:r>
                        <a:rPr lang="en-US" sz="1800" b="1">
                          <a:effectLst/>
                          <a:latin typeface="Corbel" panose="020B0503020204020204" pitchFamily="34" charset="0"/>
                          <a:cs typeface="Calibri" panose="020F0502020204030204" pitchFamily="34" charset="0"/>
                        </a:rPr>
                        <a:t>87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b"/>
                      <a:r>
                        <a:rPr lang="en-US" sz="1800" b="1" dirty="0">
                          <a:effectLst/>
                          <a:latin typeface="Corbel" panose="020B0503020204020204" pitchFamily="34" charset="0"/>
                          <a:cs typeface="Calibri" panose="020F0502020204030204" pitchFamily="34" charset="0"/>
                        </a:rPr>
                        <a:t>90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b"/>
                      <a:r>
                        <a:rPr lang="en-US" sz="1800" b="1" dirty="0">
                          <a:effectLst/>
                          <a:latin typeface="Corbel" panose="020B0503020204020204" pitchFamily="34" charset="0"/>
                          <a:cs typeface="Calibri" panose="020F0502020204030204" pitchFamily="34" charset="0"/>
                        </a:rPr>
                        <a:t>65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644663707"/>
                  </a:ext>
                </a:extLst>
              </a:tr>
            </a:tbl>
          </a:graphicData>
        </a:graphic>
      </p:graphicFrame>
      <p:graphicFrame>
        <p:nvGraphicFramePr>
          <p:cNvPr id="7" name="Chart 6">
            <a:extLst>
              <a:ext uri="{FF2B5EF4-FFF2-40B4-BE49-F238E27FC236}">
                <a16:creationId xmlns:a16="http://schemas.microsoft.com/office/drawing/2014/main" id="{9D1E6409-8C35-F740-A858-629B38CB23F5}"/>
              </a:ext>
            </a:extLst>
          </p:cNvPr>
          <p:cNvGraphicFramePr>
            <a:graphicFrameLocks/>
          </p:cNvGraphicFramePr>
          <p:nvPr/>
        </p:nvGraphicFramePr>
        <p:xfrm>
          <a:off x="5530473" y="2174489"/>
          <a:ext cx="5912536" cy="3479824"/>
        </p:xfrm>
        <a:graphic>
          <a:graphicData uri="http://schemas.openxmlformats.org/drawingml/2006/chart">
            <c:chart xmlns:c="http://schemas.openxmlformats.org/drawingml/2006/chart" xmlns:r="http://schemas.openxmlformats.org/officeDocument/2006/relationships" r:id="rId3"/>
          </a:graphicData>
        </a:graphic>
      </p:graphicFrame>
      <p:sp>
        <p:nvSpPr>
          <p:cNvPr id="8" name="Left Brace 7">
            <a:extLst>
              <a:ext uri="{FF2B5EF4-FFF2-40B4-BE49-F238E27FC236}">
                <a16:creationId xmlns:a16="http://schemas.microsoft.com/office/drawing/2014/main" id="{4EBF1083-9587-F541-851D-6D1DD80FE0DC}"/>
              </a:ext>
            </a:extLst>
          </p:cNvPr>
          <p:cNvSpPr/>
          <p:nvPr/>
        </p:nvSpPr>
        <p:spPr>
          <a:xfrm rot="5400000">
            <a:off x="3545623" y="1082278"/>
            <a:ext cx="272142" cy="2977242"/>
          </a:xfrm>
          <a:prstGeom prst="leftBrace">
            <a:avLst>
              <a:gd name="adj1" fmla="val 13233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922FA4D-15AB-F54C-A6A5-56359A3F391D}"/>
              </a:ext>
            </a:extLst>
          </p:cNvPr>
          <p:cNvSpPr txBox="1"/>
          <p:nvPr/>
        </p:nvSpPr>
        <p:spPr>
          <a:xfrm>
            <a:off x="2231174" y="2083826"/>
            <a:ext cx="2884714" cy="369332"/>
          </a:xfrm>
          <a:prstGeom prst="rect">
            <a:avLst/>
          </a:prstGeom>
          <a:solidFill>
            <a:schemeClr val="bg1"/>
          </a:solidFill>
        </p:spPr>
        <p:txBody>
          <a:bodyPr wrap="square" rtlCol="0">
            <a:spAutoFit/>
          </a:bodyPr>
          <a:lstStyle/>
          <a:p>
            <a:pPr algn="ctr"/>
            <a:r>
              <a:rPr lang="en-US" dirty="0">
                <a:solidFill>
                  <a:srgbClr val="FF0000"/>
                </a:solidFill>
              </a:rPr>
              <a:t>evaluation sets</a:t>
            </a:r>
          </a:p>
        </p:txBody>
      </p:sp>
      <p:sp>
        <p:nvSpPr>
          <p:cNvPr id="10" name="Slide Number Placeholder 9">
            <a:extLst>
              <a:ext uri="{FF2B5EF4-FFF2-40B4-BE49-F238E27FC236}">
                <a16:creationId xmlns:a16="http://schemas.microsoft.com/office/drawing/2014/main" id="{9617D96A-75B7-0849-9A9E-926915C5398D}"/>
              </a:ext>
            </a:extLst>
          </p:cNvPr>
          <p:cNvSpPr>
            <a:spLocks noGrp="1"/>
          </p:cNvSpPr>
          <p:nvPr>
            <p:ph type="sldNum" sz="quarter" idx="10"/>
          </p:nvPr>
        </p:nvSpPr>
        <p:spPr/>
        <p:txBody>
          <a:bodyPr/>
          <a:lstStyle/>
          <a:p>
            <a:pPr>
              <a:defRPr/>
            </a:pPr>
            <a:fld id="{0121240C-47AF-2F4D-83B3-CC3EDF50F794}" type="slidenum">
              <a:rPr lang="en-US" smtClean="0"/>
              <a:pPr>
                <a:defRPr/>
              </a:pPr>
              <a:t>79</a:t>
            </a:fld>
            <a:endParaRPr lang="en-US" dirty="0"/>
          </a:p>
        </p:txBody>
      </p:sp>
    </p:spTree>
    <p:extLst>
      <p:ext uri="{BB962C8B-B14F-4D97-AF65-F5344CB8AC3E}">
        <p14:creationId xmlns:p14="http://schemas.microsoft.com/office/powerpoint/2010/main" val="15822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8" end="8"/>
                                            </p:txEl>
                                          </p:spTgt>
                                        </p:tgtEl>
                                        <p:attrNameLst>
                                          <p:attrName>style.visibility</p:attrName>
                                        </p:attrNameLst>
                                      </p:cBhvr>
                                      <p:to>
                                        <p:strVal val="visible"/>
                                      </p:to>
                                    </p:set>
                                    <p:animEffect transition="in" filter="fade">
                                      <p:cBhvr>
                                        <p:cTn id="12" dur="500"/>
                                        <p:tgtEl>
                                          <p:spTgt spid="6">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Talk</a:t>
            </a:r>
          </a:p>
        </p:txBody>
      </p:sp>
      <p:sp>
        <p:nvSpPr>
          <p:cNvPr id="3" name="Content Placeholder 2"/>
          <p:cNvSpPr>
            <a:spLocks noGrp="1"/>
          </p:cNvSpPr>
          <p:nvPr>
            <p:ph idx="1"/>
          </p:nvPr>
        </p:nvSpPr>
        <p:spPr>
          <a:prstGeom prst="roundRect">
            <a:avLst/>
          </a:prstGeom>
          <a:solidFill>
            <a:schemeClr val="tx2">
              <a:lumMod val="20000"/>
              <a:lumOff val="80000"/>
            </a:schemeClr>
          </a:solidFill>
        </p:spPr>
        <p:txBody>
          <a:bodyPr lIns="365760">
            <a:normAutofit/>
          </a:bodyPr>
          <a:lstStyle/>
          <a:p>
            <a:pPr marL="0" indent="0">
              <a:lnSpc>
                <a:spcPct val="100000"/>
              </a:lnSpc>
              <a:buNone/>
            </a:pPr>
            <a:r>
              <a:rPr lang="en-US" dirty="0"/>
              <a:t>▣</a:t>
            </a:r>
            <a:r>
              <a:rPr lang="en-US" b="1" dirty="0"/>
              <a:t> </a:t>
            </a:r>
            <a:r>
              <a:rPr lang="en-US" dirty="0"/>
              <a:t>Introduction</a:t>
            </a:r>
          </a:p>
          <a:p>
            <a:pPr marL="0" indent="0">
              <a:lnSpc>
                <a:spcPct val="100000"/>
              </a:lnSpc>
              <a:buNone/>
            </a:pPr>
            <a:endParaRPr lang="en-US" b="1" dirty="0"/>
          </a:p>
          <a:p>
            <a:pPr marL="0" indent="0">
              <a:lnSpc>
                <a:spcPct val="100000"/>
              </a:lnSpc>
              <a:buNone/>
            </a:pPr>
            <a:r>
              <a:rPr lang="en-US" dirty="0"/>
              <a:t>▢</a:t>
            </a:r>
            <a:r>
              <a:rPr lang="en-US" b="1" dirty="0"/>
              <a:t> </a:t>
            </a:r>
            <a:r>
              <a:rPr lang="en-US" dirty="0"/>
              <a:t>Transfer Across Formats</a:t>
            </a:r>
          </a:p>
          <a:p>
            <a:pPr marL="0" indent="0">
              <a:lnSpc>
                <a:spcPct val="100000"/>
              </a:lnSpc>
              <a:buNone/>
            </a:pPr>
            <a:endParaRPr lang="en-US" b="1" dirty="0"/>
          </a:p>
          <a:p>
            <a:pPr marL="0" indent="0">
              <a:lnSpc>
                <a:spcPct val="100000"/>
              </a:lnSpc>
              <a:buNone/>
            </a:pPr>
            <a:r>
              <a:rPr lang="en-US" dirty="0"/>
              <a:t>▢ Generalization to Unseen Tasks</a:t>
            </a:r>
          </a:p>
          <a:p>
            <a:pPr marL="0" indent="0">
              <a:lnSpc>
                <a:spcPct val="100000"/>
              </a:lnSpc>
              <a:buNone/>
            </a:pPr>
            <a:endParaRPr lang="en-US" b="1" dirty="0"/>
          </a:p>
          <a:p>
            <a:pPr marL="0" indent="0">
              <a:lnSpc>
                <a:spcPct val="100000"/>
              </a:lnSpc>
              <a:buNone/>
            </a:pPr>
            <a:r>
              <a:rPr lang="en-US" dirty="0"/>
              <a:t>▢</a:t>
            </a:r>
            <a:r>
              <a:rPr lang="en-US" b="1" dirty="0"/>
              <a:t> </a:t>
            </a:r>
            <a:r>
              <a:rPr lang="en-US" dirty="0"/>
              <a:t>Big Picture</a:t>
            </a:r>
          </a:p>
        </p:txBody>
      </p:sp>
      <p:sp>
        <p:nvSpPr>
          <p:cNvPr id="4" name="Slide Number Placeholder 3"/>
          <p:cNvSpPr>
            <a:spLocks noGrp="1"/>
          </p:cNvSpPr>
          <p:nvPr>
            <p:ph type="sldNum" sz="quarter" idx="4294967295"/>
          </p:nvPr>
        </p:nvSpPr>
        <p:spPr>
          <a:xfrm>
            <a:off x="9448800" y="62706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700" i="0" kern="1200">
                <a:solidFill>
                  <a:schemeClr val="tx1">
                    <a:tint val="75000"/>
                  </a:schemeClr>
                </a:solidFill>
                <a:latin typeface="Merriweather Sans" charset="0"/>
                <a:ea typeface="Merriweather Sans" charset="0"/>
                <a:cs typeface="Merriweather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B4B35C-345F-9846-8E6A-29269C850829}" type="slidenum">
              <a:rPr lang="en-US" smtClean="0"/>
              <a:pPr/>
              <a:t>8</a:t>
            </a:fld>
            <a:endParaRPr lang="en-US"/>
          </a:p>
        </p:txBody>
      </p:sp>
      <p:pic>
        <p:nvPicPr>
          <p:cNvPr id="12" name="Google Shape;795;p81">
            <a:extLst>
              <a:ext uri="{FF2B5EF4-FFF2-40B4-BE49-F238E27FC236}">
                <a16:creationId xmlns:a16="http://schemas.microsoft.com/office/drawing/2014/main" id="{7116C2AD-34B4-0443-AF14-9ABF1E0EB8C7}"/>
              </a:ext>
            </a:extLst>
          </p:cNvPr>
          <p:cNvPicPr preferRelativeResize="0"/>
          <p:nvPr/>
        </p:nvPicPr>
        <p:blipFill>
          <a:blip r:embed="rId3">
            <a:alphaModFix/>
          </a:blip>
          <a:stretch>
            <a:fillRect/>
          </a:stretch>
        </p:blipFill>
        <p:spPr>
          <a:xfrm>
            <a:off x="8905350" y="1898226"/>
            <a:ext cx="1915050" cy="1915050"/>
          </a:xfrm>
          <a:prstGeom prst="rect">
            <a:avLst/>
          </a:prstGeom>
          <a:noFill/>
          <a:ln>
            <a:noFill/>
          </a:ln>
        </p:spPr>
      </p:pic>
    </p:spTree>
    <p:extLst>
      <p:ext uri="{BB962C8B-B14F-4D97-AF65-F5344CB8AC3E}">
        <p14:creationId xmlns:p14="http://schemas.microsoft.com/office/powerpoint/2010/main" val="37903299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B0F30-A8D5-F94C-A7C6-893FF89B2EC6}"/>
              </a:ext>
            </a:extLst>
          </p:cNvPr>
          <p:cNvSpPr>
            <a:spLocks noGrp="1"/>
          </p:cNvSpPr>
          <p:nvPr>
            <p:ph idx="1"/>
          </p:nvPr>
        </p:nvSpPr>
        <p:spPr/>
        <p:txBody>
          <a:bodyPr/>
          <a:lstStyle/>
          <a:p>
            <a:r>
              <a:rPr lang="en-US" dirty="0"/>
              <a:t>Is there a value in using </a:t>
            </a:r>
            <a:r>
              <a:rPr lang="en-US" dirty="0" err="1"/>
              <a:t>UnifiedQA</a:t>
            </a:r>
            <a:r>
              <a:rPr lang="en-US" dirty="0"/>
              <a:t> as a starting point for fine-tuning?</a:t>
            </a:r>
          </a:p>
          <a:p>
            <a:endParaRPr lang="en-US" dirty="0"/>
          </a:p>
        </p:txBody>
      </p:sp>
      <p:sp>
        <p:nvSpPr>
          <p:cNvPr id="12" name="TextBox 11">
            <a:extLst>
              <a:ext uri="{FF2B5EF4-FFF2-40B4-BE49-F238E27FC236}">
                <a16:creationId xmlns:a16="http://schemas.microsoft.com/office/drawing/2014/main" id="{45D0358D-3E08-A840-B972-F7254ABB27E2}"/>
              </a:ext>
            </a:extLst>
          </p:cNvPr>
          <p:cNvSpPr txBox="1"/>
          <p:nvPr/>
        </p:nvSpPr>
        <p:spPr>
          <a:xfrm>
            <a:off x="4495487" y="2536119"/>
            <a:ext cx="418769" cy="3693319"/>
          </a:xfrm>
          <a:prstGeom prst="rect">
            <a:avLst/>
          </a:prstGeom>
          <a:noFill/>
        </p:spPr>
        <p:txBody>
          <a:bodyPr wrap="none" rtlCol="0" anchor="ctr" anchorCtr="0">
            <a:spAutoFit/>
          </a:bodyPr>
          <a:lstStyle/>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65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55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45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35</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4881435" y="6051435"/>
            <a:ext cx="620061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22EF219-FFA4-B04A-869C-DC596A4343E4}"/>
              </a:ext>
            </a:extLst>
          </p:cNvPr>
          <p:cNvSpPr/>
          <p:nvPr/>
        </p:nvSpPr>
        <p:spPr>
          <a:xfrm>
            <a:off x="5901943" y="3066587"/>
            <a:ext cx="722842" cy="2977969"/>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A093C52-DF90-0F4D-AAAE-5A8FD8A50BF7}"/>
              </a:ext>
            </a:extLst>
          </p:cNvPr>
          <p:cNvSpPr txBox="1"/>
          <p:nvPr/>
        </p:nvSpPr>
        <p:spPr>
          <a:xfrm>
            <a:off x="1389183" y="4817081"/>
            <a:ext cx="2114681" cy="369332"/>
          </a:xfrm>
          <a:prstGeom prst="rect">
            <a:avLst/>
          </a:prstGeom>
          <a:noFill/>
        </p:spPr>
        <p:txBody>
          <a:bodyPr wrap="none" rtlCol="0">
            <a:spAutoFit/>
          </a:bodyPr>
          <a:lstStyle/>
          <a:p>
            <a:pPr algn="ctr"/>
            <a:r>
              <a:rPr lang="en-US" dirty="0"/>
              <a:t>Fine-tuned on BART</a:t>
            </a:r>
            <a:endParaRPr lang="en-US" dirty="0">
              <a:latin typeface="Merriweather Sans" panose="02000503060000020004" pitchFamily="2" charset="77"/>
            </a:endParaRPr>
          </a:p>
        </p:txBody>
      </p:sp>
      <p:sp>
        <p:nvSpPr>
          <p:cNvPr id="31" name="TextBox 30">
            <a:extLst>
              <a:ext uri="{FF2B5EF4-FFF2-40B4-BE49-F238E27FC236}">
                <a16:creationId xmlns:a16="http://schemas.microsoft.com/office/drawing/2014/main" id="{1BFF99D0-A010-9D44-A9A6-9805AB26DBDB}"/>
              </a:ext>
            </a:extLst>
          </p:cNvPr>
          <p:cNvSpPr txBox="1"/>
          <p:nvPr/>
        </p:nvSpPr>
        <p:spPr>
          <a:xfrm>
            <a:off x="1024575" y="5883364"/>
            <a:ext cx="2834430" cy="646331"/>
          </a:xfrm>
          <a:prstGeom prst="rect">
            <a:avLst/>
          </a:prstGeom>
          <a:noFill/>
        </p:spPr>
        <p:txBody>
          <a:bodyPr wrap="none" rtlCol="0">
            <a:spAutoFit/>
          </a:bodyPr>
          <a:lstStyle/>
          <a:p>
            <a:pPr algn="ctr"/>
            <a:r>
              <a:rPr lang="en-US" dirty="0"/>
              <a:t>Fine-tuned </a:t>
            </a:r>
            <a:br>
              <a:rPr lang="en-US" dirty="0"/>
            </a:br>
            <a:r>
              <a:rPr lang="en-US" dirty="0" err="1"/>
              <a:t>UnifiedQA</a:t>
            </a:r>
            <a:r>
              <a:rPr lang="en-US" dirty="0"/>
              <a:t> (based on BART)</a:t>
            </a:r>
            <a:endParaRPr lang="en-US" b="1" dirty="0">
              <a:solidFill>
                <a:srgbClr val="FF0000"/>
              </a:solidFill>
              <a:latin typeface="Merriweather Sans" panose="02000503060000020004" pitchFamily="2" charset="77"/>
            </a:endParaRPr>
          </a:p>
        </p:txBody>
      </p:sp>
      <p:sp>
        <p:nvSpPr>
          <p:cNvPr id="32" name="Rectangle 31">
            <a:extLst>
              <a:ext uri="{FF2B5EF4-FFF2-40B4-BE49-F238E27FC236}">
                <a16:creationId xmlns:a16="http://schemas.microsoft.com/office/drawing/2014/main" id="{1A272525-DAD5-8A44-97CA-73798E04A149}"/>
              </a:ext>
            </a:extLst>
          </p:cNvPr>
          <p:cNvSpPr/>
          <p:nvPr/>
        </p:nvSpPr>
        <p:spPr>
          <a:xfrm>
            <a:off x="1737876" y="4242243"/>
            <a:ext cx="1363154" cy="617585"/>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F1315D7-E384-DA49-A4AF-FDA96009E251}"/>
              </a:ext>
            </a:extLst>
          </p:cNvPr>
          <p:cNvSpPr/>
          <p:nvPr/>
        </p:nvSpPr>
        <p:spPr>
          <a:xfrm>
            <a:off x="1748150" y="5298072"/>
            <a:ext cx="1363154" cy="61758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4F404C0-DCA0-2443-8B7D-C833F1A5DD90}"/>
              </a:ext>
            </a:extLst>
          </p:cNvPr>
          <p:cNvSpPr/>
          <p:nvPr/>
        </p:nvSpPr>
        <p:spPr>
          <a:xfrm>
            <a:off x="5141443" y="3323066"/>
            <a:ext cx="722842" cy="2721490"/>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5130292" y="335521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66</a:t>
            </a:r>
          </a:p>
        </p:txBody>
      </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Fine-tuning on </a:t>
            </a:r>
            <a:r>
              <a:rPr lang="en-US" dirty="0" err="1"/>
              <a:t>UnifiedQA</a:t>
            </a:r>
            <a:r>
              <a:rPr lang="en-US" dirty="0"/>
              <a:t> </a:t>
            </a:r>
          </a:p>
        </p:txBody>
      </p:sp>
      <p:sp>
        <p:nvSpPr>
          <p:cNvPr id="49" name="TextBox 48">
            <a:extLst>
              <a:ext uri="{FF2B5EF4-FFF2-40B4-BE49-F238E27FC236}">
                <a16:creationId xmlns:a16="http://schemas.microsoft.com/office/drawing/2014/main" id="{BAC344EE-C9EA-6C4E-A502-0EC1CDE3DFB8}"/>
              </a:ext>
            </a:extLst>
          </p:cNvPr>
          <p:cNvSpPr txBox="1"/>
          <p:nvPr/>
        </p:nvSpPr>
        <p:spPr>
          <a:xfrm>
            <a:off x="5901943" y="3047358"/>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70</a:t>
            </a:r>
          </a:p>
        </p:txBody>
      </p:sp>
      <p:sp>
        <p:nvSpPr>
          <p:cNvPr id="58" name="Rectangle 57">
            <a:extLst>
              <a:ext uri="{FF2B5EF4-FFF2-40B4-BE49-F238E27FC236}">
                <a16:creationId xmlns:a16="http://schemas.microsoft.com/office/drawing/2014/main" id="{D594139F-EADC-E44D-9442-10A2DC2F4BAC}"/>
              </a:ext>
            </a:extLst>
          </p:cNvPr>
          <p:cNvSpPr/>
          <p:nvPr/>
        </p:nvSpPr>
        <p:spPr>
          <a:xfrm>
            <a:off x="7909372" y="4505100"/>
            <a:ext cx="722842" cy="1523578"/>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58EE8BE-27FA-A346-B849-1CF7B2E29F35}"/>
              </a:ext>
            </a:extLst>
          </p:cNvPr>
          <p:cNvSpPr/>
          <p:nvPr/>
        </p:nvSpPr>
        <p:spPr>
          <a:xfrm>
            <a:off x="7148872" y="5477231"/>
            <a:ext cx="722842" cy="551445"/>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5DEA883-B5EF-6343-ACB8-6235CF70FB6F}"/>
              </a:ext>
            </a:extLst>
          </p:cNvPr>
          <p:cNvSpPr txBox="1"/>
          <p:nvPr/>
        </p:nvSpPr>
        <p:spPr>
          <a:xfrm>
            <a:off x="7144529" y="5521094"/>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40</a:t>
            </a:r>
          </a:p>
        </p:txBody>
      </p:sp>
      <p:sp>
        <p:nvSpPr>
          <p:cNvPr id="61" name="TextBox 60">
            <a:extLst>
              <a:ext uri="{FF2B5EF4-FFF2-40B4-BE49-F238E27FC236}">
                <a16:creationId xmlns:a16="http://schemas.microsoft.com/office/drawing/2014/main" id="{DEB71D89-2858-4F41-9611-4C5F7DC97A8A}"/>
              </a:ext>
            </a:extLst>
          </p:cNvPr>
          <p:cNvSpPr txBox="1"/>
          <p:nvPr/>
        </p:nvSpPr>
        <p:spPr>
          <a:xfrm>
            <a:off x="7887070" y="449914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55</a:t>
            </a:r>
          </a:p>
        </p:txBody>
      </p:sp>
      <p:sp>
        <p:nvSpPr>
          <p:cNvPr id="62" name="Rectangle 61">
            <a:extLst>
              <a:ext uri="{FF2B5EF4-FFF2-40B4-BE49-F238E27FC236}">
                <a16:creationId xmlns:a16="http://schemas.microsoft.com/office/drawing/2014/main" id="{C06CEE90-88D1-2E4E-86E0-EA521C15FBF1}"/>
              </a:ext>
            </a:extLst>
          </p:cNvPr>
          <p:cNvSpPr/>
          <p:nvPr/>
        </p:nvSpPr>
        <p:spPr>
          <a:xfrm>
            <a:off x="9960600" y="3724547"/>
            <a:ext cx="722842" cy="2315736"/>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7D1ACF0-9436-BF4A-823E-860B54F4E908}"/>
              </a:ext>
            </a:extLst>
          </p:cNvPr>
          <p:cNvSpPr/>
          <p:nvPr/>
        </p:nvSpPr>
        <p:spPr>
          <a:xfrm>
            <a:off x="9200100" y="3886167"/>
            <a:ext cx="722842" cy="215411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9196627" y="3909898"/>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63</a:t>
            </a:r>
          </a:p>
        </p:txBody>
      </p:sp>
      <p:sp>
        <p:nvSpPr>
          <p:cNvPr id="65" name="TextBox 64">
            <a:extLst>
              <a:ext uri="{FF2B5EF4-FFF2-40B4-BE49-F238E27FC236}">
                <a16:creationId xmlns:a16="http://schemas.microsoft.com/office/drawing/2014/main" id="{86691C9D-BD59-8048-A801-4767FB6FD6EB}"/>
              </a:ext>
            </a:extLst>
          </p:cNvPr>
          <p:cNvSpPr txBox="1"/>
          <p:nvPr/>
        </p:nvSpPr>
        <p:spPr>
          <a:xfrm>
            <a:off x="9938298" y="3739779"/>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64</a:t>
            </a:r>
          </a:p>
        </p:txBody>
      </p:sp>
      <p:sp>
        <p:nvSpPr>
          <p:cNvPr id="6" name="Rectangle 5">
            <a:extLst>
              <a:ext uri="{FF2B5EF4-FFF2-40B4-BE49-F238E27FC236}">
                <a16:creationId xmlns:a16="http://schemas.microsoft.com/office/drawing/2014/main" id="{72C1D6CB-241D-8742-8C7A-0231E60EEE6B}"/>
              </a:ext>
            </a:extLst>
          </p:cNvPr>
          <p:cNvSpPr/>
          <p:nvPr/>
        </p:nvSpPr>
        <p:spPr>
          <a:xfrm>
            <a:off x="5479420" y="6070309"/>
            <a:ext cx="750526" cy="369332"/>
          </a:xfrm>
          <a:prstGeom prst="rect">
            <a:avLst/>
          </a:prstGeom>
        </p:spPr>
        <p:txBody>
          <a:bodyPr wrap="none">
            <a:spAutoFit/>
          </a:bodyPr>
          <a:lstStyle/>
          <a:p>
            <a:r>
              <a:rPr lang="en-US" dirty="0">
                <a:latin typeface="Merriweather Sans" panose="02000503060000020004" pitchFamily="2" charset="77"/>
              </a:rPr>
              <a:t>OBQA</a:t>
            </a:r>
            <a:endParaRPr lang="en-US" dirty="0"/>
          </a:p>
        </p:txBody>
      </p:sp>
      <p:sp>
        <p:nvSpPr>
          <p:cNvPr id="66" name="Rectangle 65">
            <a:extLst>
              <a:ext uri="{FF2B5EF4-FFF2-40B4-BE49-F238E27FC236}">
                <a16:creationId xmlns:a16="http://schemas.microsoft.com/office/drawing/2014/main" id="{0C8AD106-ED84-054C-B1FE-34C37CD38912}"/>
              </a:ext>
            </a:extLst>
          </p:cNvPr>
          <p:cNvSpPr/>
          <p:nvPr/>
        </p:nvSpPr>
        <p:spPr>
          <a:xfrm>
            <a:off x="7405591" y="6074388"/>
            <a:ext cx="1124026" cy="369332"/>
          </a:xfrm>
          <a:prstGeom prst="rect">
            <a:avLst/>
          </a:prstGeom>
        </p:spPr>
        <p:txBody>
          <a:bodyPr wrap="none">
            <a:spAutoFit/>
          </a:bodyPr>
          <a:lstStyle/>
          <a:p>
            <a:r>
              <a:rPr lang="en-US" dirty="0"/>
              <a:t>ARC-</a:t>
            </a:r>
            <a:r>
              <a:rPr lang="en-US" dirty="0" err="1"/>
              <a:t>chall</a:t>
            </a:r>
            <a:endParaRPr lang="en-US" dirty="0"/>
          </a:p>
        </p:txBody>
      </p:sp>
      <p:sp>
        <p:nvSpPr>
          <p:cNvPr id="67" name="Rectangle 66">
            <a:extLst>
              <a:ext uri="{FF2B5EF4-FFF2-40B4-BE49-F238E27FC236}">
                <a16:creationId xmlns:a16="http://schemas.microsoft.com/office/drawing/2014/main" id="{8F3FAE3B-3D92-A949-8A12-0C491857F2C6}"/>
              </a:ext>
            </a:extLst>
          </p:cNvPr>
          <p:cNvSpPr/>
          <p:nvPr/>
        </p:nvSpPr>
        <p:spPr>
          <a:xfrm>
            <a:off x="9002502" y="6070309"/>
            <a:ext cx="1863011" cy="369332"/>
          </a:xfrm>
          <a:prstGeom prst="rect">
            <a:avLst/>
          </a:prstGeom>
        </p:spPr>
        <p:txBody>
          <a:bodyPr wrap="none">
            <a:spAutoFit/>
          </a:bodyPr>
          <a:lstStyle/>
          <a:p>
            <a:r>
              <a:rPr lang="en-US" dirty="0" err="1">
                <a:latin typeface="Merriweather Sans" panose="02000503060000020004" pitchFamily="2" charset="77"/>
              </a:rPr>
              <a:t>CommonsenseQA</a:t>
            </a:r>
            <a:endParaRPr lang="en-US" dirty="0"/>
          </a:p>
        </p:txBody>
      </p:sp>
      <p:sp>
        <p:nvSpPr>
          <p:cNvPr id="29" name="Rectangle 28">
            <a:extLst>
              <a:ext uri="{FF2B5EF4-FFF2-40B4-BE49-F238E27FC236}">
                <a16:creationId xmlns:a16="http://schemas.microsoft.com/office/drawing/2014/main" id="{75F15BB2-896F-FB41-AEED-6B0033AAE8BA}"/>
              </a:ext>
            </a:extLst>
          </p:cNvPr>
          <p:cNvSpPr/>
          <p:nvPr/>
        </p:nvSpPr>
        <p:spPr>
          <a:xfrm>
            <a:off x="5287609" y="6461737"/>
            <a:ext cx="5674039" cy="523220"/>
          </a:xfrm>
          <a:prstGeom prst="rect">
            <a:avLst/>
          </a:prstGeom>
        </p:spPr>
        <p:txBody>
          <a:bodyPr wrap="square">
            <a:spAutoFit/>
          </a:bodyPr>
          <a:lstStyle/>
          <a:p>
            <a:r>
              <a:rPr lang="en-US" sz="1400" dirty="0">
                <a:solidFill>
                  <a:schemeClr val="bg1">
                    <a:lumMod val="50000"/>
                  </a:schemeClr>
                </a:solidFill>
              </a:rPr>
              <a:t>[</a:t>
            </a:r>
            <a:r>
              <a:rPr lang="en-US" sz="1400" dirty="0" err="1">
                <a:solidFill>
                  <a:schemeClr val="bg1">
                    <a:lumMod val="50000"/>
                  </a:schemeClr>
                </a:solidFill>
              </a:rPr>
              <a:t>Khot</a:t>
            </a:r>
            <a:r>
              <a:rPr lang="en-US" sz="1400" dirty="0">
                <a:solidFill>
                  <a:schemeClr val="bg1">
                    <a:lumMod val="50000"/>
                  </a:schemeClr>
                </a:solidFill>
              </a:rPr>
              <a:t> et al. 19]	      [Clark et al. 18] 	        [Talmor et al. 19]</a:t>
            </a:r>
          </a:p>
          <a:p>
            <a:endParaRPr lang="en-US" sz="1400" dirty="0">
              <a:solidFill>
                <a:schemeClr val="bg1">
                  <a:lumMod val="50000"/>
                </a:schemeClr>
              </a:solidFill>
            </a:endParaRPr>
          </a:p>
        </p:txBody>
      </p:sp>
      <p:sp>
        <p:nvSpPr>
          <p:cNvPr id="3" name="Slide Number Placeholder 2">
            <a:extLst>
              <a:ext uri="{FF2B5EF4-FFF2-40B4-BE49-F238E27FC236}">
                <a16:creationId xmlns:a16="http://schemas.microsoft.com/office/drawing/2014/main" id="{6607A989-A3CF-6542-B046-9494233AC5D3}"/>
              </a:ext>
            </a:extLst>
          </p:cNvPr>
          <p:cNvSpPr>
            <a:spLocks noGrp="1"/>
          </p:cNvSpPr>
          <p:nvPr>
            <p:ph type="sldNum" sz="quarter" idx="10"/>
          </p:nvPr>
        </p:nvSpPr>
        <p:spPr/>
        <p:txBody>
          <a:bodyPr/>
          <a:lstStyle/>
          <a:p>
            <a:pPr>
              <a:defRPr/>
            </a:pPr>
            <a:fld id="{0121240C-47AF-2F4D-83B3-CC3EDF50F794}" type="slidenum">
              <a:rPr lang="en-US" smtClean="0"/>
              <a:pPr>
                <a:defRPr/>
              </a:pPr>
              <a:t>80</a:t>
            </a:fld>
            <a:endParaRPr lang="en-US" dirty="0"/>
          </a:p>
        </p:txBody>
      </p:sp>
    </p:spTree>
    <p:extLst>
      <p:ext uri="{BB962C8B-B14F-4D97-AF65-F5344CB8AC3E}">
        <p14:creationId xmlns:p14="http://schemas.microsoft.com/office/powerpoint/2010/main" val="16548896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25B7-3841-8B45-A72E-A1A226D55400}"/>
              </a:ext>
            </a:extLst>
          </p:cNvPr>
          <p:cNvSpPr>
            <a:spLocks noGrp="1"/>
          </p:cNvSpPr>
          <p:nvPr>
            <p:ph type="title"/>
          </p:nvPr>
        </p:nvSpPr>
        <p:spPr/>
        <p:txBody>
          <a:bodyPr/>
          <a:lstStyle/>
          <a:p>
            <a:r>
              <a:rPr lang="en-US" dirty="0"/>
              <a:t>Methodological Issue: Data Leakage</a:t>
            </a:r>
          </a:p>
        </p:txBody>
      </p:sp>
      <p:sp>
        <p:nvSpPr>
          <p:cNvPr id="3" name="Content Placeholder 2">
            <a:extLst>
              <a:ext uri="{FF2B5EF4-FFF2-40B4-BE49-F238E27FC236}">
                <a16:creationId xmlns:a16="http://schemas.microsoft.com/office/drawing/2014/main" id="{0D6E1279-E814-E84A-B3A2-ECF6A46E7D65}"/>
              </a:ext>
            </a:extLst>
          </p:cNvPr>
          <p:cNvSpPr>
            <a:spLocks noGrp="1"/>
          </p:cNvSpPr>
          <p:nvPr>
            <p:ph idx="1"/>
          </p:nvPr>
        </p:nvSpPr>
        <p:spPr/>
        <p:txBody>
          <a:bodyPr/>
          <a:lstStyle/>
          <a:p>
            <a:r>
              <a:rPr lang="en-US" i="1" dirty="0"/>
              <a:t>“have you done some studies on overlap across datasets?”</a:t>
            </a:r>
          </a:p>
          <a:p>
            <a:endParaRPr lang="en-US" dirty="0"/>
          </a:p>
          <a:p>
            <a:pPr lvl="1"/>
            <a:r>
              <a:rPr lang="en-US" b="1" dirty="0"/>
              <a:t>Easy answer:</a:t>
            </a:r>
            <a:r>
              <a:rPr lang="en-US" dirty="0"/>
              <a:t> </a:t>
            </a:r>
          </a:p>
          <a:p>
            <a:pPr lvl="2"/>
            <a:r>
              <a:rPr lang="en-US" dirty="0"/>
              <a:t>not much surface-form overlap between the datasets. </a:t>
            </a:r>
          </a:p>
          <a:p>
            <a:pPr lvl="1"/>
            <a:endParaRPr lang="en-US" dirty="0"/>
          </a:p>
          <a:p>
            <a:pPr lvl="1"/>
            <a:r>
              <a:rPr lang="en-US" b="1" dirty="0"/>
              <a:t>Nuanced/ difficult answer:</a:t>
            </a:r>
            <a:r>
              <a:rPr lang="en-US" dirty="0"/>
              <a:t> </a:t>
            </a:r>
          </a:p>
          <a:p>
            <a:pPr lvl="2"/>
            <a:r>
              <a:rPr lang="en-US" dirty="0"/>
              <a:t>more data (especially during pre-training) increases  the chances of (indirect) leakage. </a:t>
            </a:r>
          </a:p>
        </p:txBody>
      </p:sp>
      <p:sp>
        <p:nvSpPr>
          <p:cNvPr id="4" name="Slide Number Placeholder 3">
            <a:extLst>
              <a:ext uri="{FF2B5EF4-FFF2-40B4-BE49-F238E27FC236}">
                <a16:creationId xmlns:a16="http://schemas.microsoft.com/office/drawing/2014/main" id="{AAA05ED1-EE4E-2149-BE1A-63F75E34D1D7}"/>
              </a:ext>
            </a:extLst>
          </p:cNvPr>
          <p:cNvSpPr>
            <a:spLocks noGrp="1"/>
          </p:cNvSpPr>
          <p:nvPr>
            <p:ph type="sldNum" sz="quarter" idx="10"/>
          </p:nvPr>
        </p:nvSpPr>
        <p:spPr/>
        <p:txBody>
          <a:bodyPr/>
          <a:lstStyle/>
          <a:p>
            <a:pPr>
              <a:defRPr/>
            </a:pPr>
            <a:fld id="{0121240C-47AF-2F4D-83B3-CC3EDF50F794}" type="slidenum">
              <a:rPr lang="en-US" smtClean="0"/>
              <a:pPr>
                <a:defRPr/>
              </a:pPr>
              <a:t>81</a:t>
            </a:fld>
            <a:endParaRPr lang="en-US" dirty="0"/>
          </a:p>
        </p:txBody>
      </p:sp>
    </p:spTree>
    <p:extLst>
      <p:ext uri="{BB962C8B-B14F-4D97-AF65-F5344CB8AC3E}">
        <p14:creationId xmlns:p14="http://schemas.microsoft.com/office/powerpoint/2010/main" val="419445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7822-2B47-6D47-A6CE-6A02F4FB9D48}"/>
              </a:ext>
            </a:extLst>
          </p:cNvPr>
          <p:cNvSpPr>
            <a:spLocks noGrp="1"/>
          </p:cNvSpPr>
          <p:nvPr>
            <p:ph type="title"/>
          </p:nvPr>
        </p:nvSpPr>
        <p:spPr/>
        <p:txBody>
          <a:bodyPr/>
          <a:lstStyle/>
          <a:p>
            <a:r>
              <a:rPr lang="en-US" dirty="0"/>
              <a:t>Talk Summary &amp; Statement</a:t>
            </a:r>
          </a:p>
        </p:txBody>
      </p:sp>
      <p:sp>
        <p:nvSpPr>
          <p:cNvPr id="3" name="Content Placeholder 2">
            <a:extLst>
              <a:ext uri="{FF2B5EF4-FFF2-40B4-BE49-F238E27FC236}">
                <a16:creationId xmlns:a16="http://schemas.microsoft.com/office/drawing/2014/main" id="{678C82B1-2493-FF48-A9BE-FD00EB601915}"/>
              </a:ext>
            </a:extLst>
          </p:cNvPr>
          <p:cNvSpPr>
            <a:spLocks noGrp="1"/>
          </p:cNvSpPr>
          <p:nvPr>
            <p:ph idx="1"/>
          </p:nvPr>
        </p:nvSpPr>
        <p:spPr>
          <a:xfrm>
            <a:off x="657922" y="1825625"/>
            <a:ext cx="11173522" cy="4351338"/>
          </a:xfrm>
        </p:spPr>
        <p:txBody>
          <a:bodyPr/>
          <a:lstStyle/>
          <a:p>
            <a:r>
              <a:rPr lang="en-US" dirty="0"/>
              <a:t>Creating </a:t>
            </a:r>
            <a:r>
              <a:rPr lang="en-US" b="1" dirty="0"/>
              <a:t>format-specific QA </a:t>
            </a:r>
            <a:r>
              <a:rPr lang="en-US" dirty="0"/>
              <a:t>models </a:t>
            </a:r>
            <a:r>
              <a:rPr lang="en-US" dirty="0">
                <a:solidFill>
                  <a:srgbClr val="FF0000"/>
                </a:solidFill>
              </a:rPr>
              <a:t>distance </a:t>
            </a:r>
            <a:r>
              <a:rPr lang="en-US" dirty="0"/>
              <a:t>us from broad QA. </a:t>
            </a:r>
          </a:p>
          <a:p>
            <a:endParaRPr lang="en-US" dirty="0"/>
          </a:p>
          <a:p>
            <a:r>
              <a:rPr lang="en-US" dirty="0"/>
              <a:t>There is </a:t>
            </a:r>
            <a:r>
              <a:rPr lang="en-US" b="1" dirty="0">
                <a:solidFill>
                  <a:srgbClr val="00B050"/>
                </a:solidFill>
              </a:rPr>
              <a:t>overlap</a:t>
            </a:r>
            <a:r>
              <a:rPr lang="en-US" b="1" dirty="0"/>
              <a:t> </a:t>
            </a:r>
            <a:r>
              <a:rPr lang="en-US" dirty="0"/>
              <a:t>between underlying reasoning abilities of formats. </a:t>
            </a:r>
          </a:p>
          <a:p>
            <a:pPr lvl="1"/>
            <a:r>
              <a:rPr lang="en-US" dirty="0"/>
              <a:t>One can </a:t>
            </a:r>
            <a:r>
              <a:rPr lang="en-US" dirty="0">
                <a:solidFill>
                  <a:srgbClr val="00B050"/>
                </a:solidFill>
              </a:rPr>
              <a:t>benefit </a:t>
            </a:r>
            <a:r>
              <a:rPr lang="en-US" dirty="0"/>
              <a:t>from </a:t>
            </a:r>
            <a:r>
              <a:rPr lang="en-US" b="1" dirty="0"/>
              <a:t>mixing</a:t>
            </a:r>
            <a:r>
              <a:rPr lang="en-US" dirty="0"/>
              <a:t> QA formats. </a:t>
            </a:r>
          </a:p>
          <a:p>
            <a:pPr marL="0" indent="0">
              <a:buNone/>
            </a:pPr>
            <a:endParaRPr lang="en-US" dirty="0"/>
          </a:p>
          <a:p>
            <a:r>
              <a:rPr lang="en-US" dirty="0" err="1"/>
              <a:t>UnifiedQA</a:t>
            </a:r>
            <a:r>
              <a:rPr lang="en-US" dirty="0"/>
              <a:t>: a single QA system working across four common QA formats.</a:t>
            </a:r>
          </a:p>
          <a:p>
            <a:pPr lvl="1"/>
            <a:r>
              <a:rPr lang="en-US" dirty="0"/>
              <a:t>Fine-tuning models pre-trained on </a:t>
            </a:r>
            <a:r>
              <a:rPr lang="en-US" dirty="0" err="1"/>
              <a:t>UnifiedQA</a:t>
            </a:r>
            <a:r>
              <a:rPr lang="en-US" dirty="0"/>
              <a:t> yields </a:t>
            </a:r>
            <a:r>
              <a:rPr lang="en-US" dirty="0">
                <a:solidFill>
                  <a:srgbClr val="00B050"/>
                </a:solidFill>
              </a:rPr>
              <a:t>SOTA </a:t>
            </a:r>
            <a:r>
              <a:rPr lang="en-US" dirty="0"/>
              <a:t>results. </a:t>
            </a:r>
          </a:p>
        </p:txBody>
      </p:sp>
      <p:sp>
        <p:nvSpPr>
          <p:cNvPr id="5" name="Slide Number Placeholder 4">
            <a:extLst>
              <a:ext uri="{FF2B5EF4-FFF2-40B4-BE49-F238E27FC236}">
                <a16:creationId xmlns:a16="http://schemas.microsoft.com/office/drawing/2014/main" id="{DE116DC0-D04A-664C-897B-A6BEB0EB0B4F}"/>
              </a:ext>
            </a:extLst>
          </p:cNvPr>
          <p:cNvSpPr>
            <a:spLocks noGrp="1"/>
          </p:cNvSpPr>
          <p:nvPr>
            <p:ph type="sldNum" sz="quarter" idx="10"/>
          </p:nvPr>
        </p:nvSpPr>
        <p:spPr/>
        <p:txBody>
          <a:bodyPr/>
          <a:lstStyle/>
          <a:p>
            <a:pPr>
              <a:defRPr/>
            </a:pPr>
            <a:fld id="{0121240C-47AF-2F4D-83B3-CC3EDF50F794}" type="slidenum">
              <a:rPr lang="en-US" smtClean="0"/>
              <a:pPr>
                <a:defRPr/>
              </a:pPr>
              <a:t>82</a:t>
            </a:fld>
            <a:endParaRPr lang="en-US" dirty="0"/>
          </a:p>
        </p:txBody>
      </p:sp>
    </p:spTree>
    <p:extLst>
      <p:ext uri="{BB962C8B-B14F-4D97-AF65-F5344CB8AC3E}">
        <p14:creationId xmlns:p14="http://schemas.microsoft.com/office/powerpoint/2010/main" val="163580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DE7083E-FFBE-D240-9367-6BF5D0C9F3A6}"/>
              </a:ext>
            </a:extLst>
          </p:cNvPr>
          <p:cNvSpPr/>
          <p:nvPr/>
        </p:nvSpPr>
        <p:spPr>
          <a:xfrm>
            <a:off x="5674116" y="1320659"/>
            <a:ext cx="6213084" cy="4455110"/>
          </a:xfrm>
          <a:prstGeom prst="roundRect">
            <a:avLst>
              <a:gd name="adj" fmla="val 12467"/>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en-US" b="1" dirty="0">
              <a:latin typeface="Corbel" panose="020B0503020204020204" pitchFamily="34" charset="0"/>
            </a:endParaRPr>
          </a:p>
        </p:txBody>
      </p:sp>
      <p:sp>
        <p:nvSpPr>
          <p:cNvPr id="30" name="Rounded Rectangle 29">
            <a:extLst>
              <a:ext uri="{FF2B5EF4-FFF2-40B4-BE49-F238E27FC236}">
                <a16:creationId xmlns:a16="http://schemas.microsoft.com/office/drawing/2014/main" id="{56782B42-4404-7D4F-A57B-1DFE6CFE8CF0}"/>
              </a:ext>
            </a:extLst>
          </p:cNvPr>
          <p:cNvSpPr/>
          <p:nvPr/>
        </p:nvSpPr>
        <p:spPr>
          <a:xfrm>
            <a:off x="5861493" y="1569572"/>
            <a:ext cx="2881937" cy="1837570"/>
          </a:xfrm>
          <a:prstGeom prst="roundRect">
            <a:avLst>
              <a:gd name="adj" fmla="val 16912"/>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tx1"/>
                </a:solidFill>
                <a:latin typeface="Corbel" panose="020B0503020204020204" pitchFamily="34" charset="0"/>
              </a:rPr>
              <a:t>Models of Language Problems</a:t>
            </a:r>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pPr marL="285750" indent="-285750">
              <a:buFont typeface="Wingdings" pitchFamily="2" charset="2"/>
              <a:buChar char="§"/>
            </a:pPr>
            <a:endParaRPr lang="en-US" sz="1600" i="1"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26" name="Rounded Rectangle 25">
            <a:extLst>
              <a:ext uri="{FF2B5EF4-FFF2-40B4-BE49-F238E27FC236}">
                <a16:creationId xmlns:a16="http://schemas.microsoft.com/office/drawing/2014/main" id="{E2EB7858-E48F-0A48-A5B3-FAD9D1A5651F}"/>
              </a:ext>
            </a:extLst>
          </p:cNvPr>
          <p:cNvSpPr/>
          <p:nvPr/>
        </p:nvSpPr>
        <p:spPr>
          <a:xfrm>
            <a:off x="5861493" y="3531086"/>
            <a:ext cx="2881167" cy="2052555"/>
          </a:xfrm>
          <a:prstGeom prst="roundRect">
            <a:avLst>
              <a:gd name="adj" fmla="val 13441"/>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Analyses</a:t>
            </a: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9" name="Rounded Rectangle 28">
            <a:extLst>
              <a:ext uri="{FF2B5EF4-FFF2-40B4-BE49-F238E27FC236}">
                <a16:creationId xmlns:a16="http://schemas.microsoft.com/office/drawing/2014/main" id="{3B56F22E-2EF1-C546-914F-7E046E38A92B}"/>
              </a:ext>
            </a:extLst>
          </p:cNvPr>
          <p:cNvSpPr/>
          <p:nvPr/>
        </p:nvSpPr>
        <p:spPr>
          <a:xfrm>
            <a:off x="8853655" y="1569573"/>
            <a:ext cx="2818921" cy="1837569"/>
          </a:xfrm>
          <a:prstGeom prst="roundRect">
            <a:avLst>
              <a:gd name="adj" fmla="val 15836"/>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Measuring Our Progress</a:t>
            </a: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32" name="Rectangle 31">
            <a:extLst>
              <a:ext uri="{FF2B5EF4-FFF2-40B4-BE49-F238E27FC236}">
                <a16:creationId xmlns:a16="http://schemas.microsoft.com/office/drawing/2014/main" id="{B0913964-A6D9-184D-BAE5-7F5E16170566}"/>
              </a:ext>
            </a:extLst>
          </p:cNvPr>
          <p:cNvSpPr/>
          <p:nvPr/>
        </p:nvSpPr>
        <p:spPr>
          <a:xfrm>
            <a:off x="987649" y="782050"/>
            <a:ext cx="3767962" cy="1077218"/>
          </a:xfrm>
          <a:prstGeom prst="rect">
            <a:avLst/>
          </a:prstGeom>
        </p:spPr>
        <p:txBody>
          <a:bodyPr wrap="square">
            <a:spAutoFit/>
          </a:bodyPr>
          <a:lstStyle/>
          <a:p>
            <a:pPr algn="ctr"/>
            <a:r>
              <a:rPr lang="en-US" sz="2400" dirty="0">
                <a:solidFill>
                  <a:srgbClr val="1A4594"/>
                </a:solidFill>
              </a:rPr>
              <a:t>Characterizing models’ decision boundaries</a:t>
            </a:r>
            <a:r>
              <a:rPr lang="en-US" sz="2400" dirty="0"/>
              <a:t> </a:t>
            </a:r>
            <a:br>
              <a:rPr lang="en-US" sz="2400" dirty="0"/>
            </a:br>
            <a:r>
              <a:rPr lang="en-US" sz="1600" dirty="0">
                <a:solidFill>
                  <a:schemeClr val="bg1">
                    <a:lumMod val="50000"/>
                  </a:schemeClr>
                </a:solidFill>
              </a:rPr>
              <a:t>[Gardner et al. EMNLP-Findings’20]</a:t>
            </a:r>
          </a:p>
        </p:txBody>
      </p:sp>
      <p:sp>
        <p:nvSpPr>
          <p:cNvPr id="18" name="Rounded Rectangle 17">
            <a:extLst>
              <a:ext uri="{FF2B5EF4-FFF2-40B4-BE49-F238E27FC236}">
                <a16:creationId xmlns:a16="http://schemas.microsoft.com/office/drawing/2014/main" id="{300D7C61-954E-064E-B574-EEA93D3C118F}"/>
              </a:ext>
            </a:extLst>
          </p:cNvPr>
          <p:cNvSpPr/>
          <p:nvPr/>
        </p:nvSpPr>
        <p:spPr>
          <a:xfrm>
            <a:off x="8868559" y="3531086"/>
            <a:ext cx="2804017" cy="2052555"/>
          </a:xfrm>
          <a:prstGeom prst="roundRect">
            <a:avLst>
              <a:gd name="adj" fmla="val 15133"/>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rbel" panose="020B0503020204020204" pitchFamily="34" charset="0"/>
            </a:endParaRPr>
          </a:p>
        </p:txBody>
      </p:sp>
      <p:pic>
        <p:nvPicPr>
          <p:cNvPr id="13" name="Picture 12" descr="Graphical user interface, text, application&#10;&#10;Description automatically generated">
            <a:extLst>
              <a:ext uri="{FF2B5EF4-FFF2-40B4-BE49-F238E27FC236}">
                <a16:creationId xmlns:a16="http://schemas.microsoft.com/office/drawing/2014/main" id="{A1E46241-B322-124D-8A34-26F396D56BB1}"/>
              </a:ext>
            </a:extLst>
          </p:cNvPr>
          <p:cNvPicPr>
            <a:picLocks noChangeAspect="1"/>
          </p:cNvPicPr>
          <p:nvPr/>
        </p:nvPicPr>
        <p:blipFill rotWithShape="1">
          <a:blip r:embed="rId3"/>
          <a:srcRect l="9114" t="8638" r="7034" b="61895"/>
          <a:stretch/>
        </p:blipFill>
        <p:spPr>
          <a:xfrm>
            <a:off x="1337693" y="2587090"/>
            <a:ext cx="2953408" cy="935420"/>
          </a:xfrm>
          <a:prstGeom prst="rect">
            <a:avLst/>
          </a:prstGeom>
        </p:spPr>
      </p:pic>
      <p:sp>
        <p:nvSpPr>
          <p:cNvPr id="2" name="Rectangle 1">
            <a:extLst>
              <a:ext uri="{FF2B5EF4-FFF2-40B4-BE49-F238E27FC236}">
                <a16:creationId xmlns:a16="http://schemas.microsoft.com/office/drawing/2014/main" id="{E5A7C5C3-0700-7148-BA13-02796B100FDC}"/>
              </a:ext>
            </a:extLst>
          </p:cNvPr>
          <p:cNvSpPr/>
          <p:nvPr/>
        </p:nvSpPr>
        <p:spPr>
          <a:xfrm>
            <a:off x="819807" y="3950670"/>
            <a:ext cx="4119997" cy="646331"/>
          </a:xfrm>
          <a:prstGeom prst="rect">
            <a:avLst/>
          </a:prstGeom>
        </p:spPr>
        <p:txBody>
          <a:bodyPr wrap="square">
            <a:spAutoFit/>
          </a:bodyPr>
          <a:lstStyle/>
          <a:p>
            <a:pPr algn="ctr"/>
            <a:r>
              <a:rPr lang="en-US" i="1" dirty="0"/>
              <a:t>Two similarly-colored and similarly-posed chow dogs are face to face in one image.</a:t>
            </a:r>
          </a:p>
        </p:txBody>
      </p:sp>
      <p:grpSp>
        <p:nvGrpSpPr>
          <p:cNvPr id="47" name="Group 46">
            <a:extLst>
              <a:ext uri="{FF2B5EF4-FFF2-40B4-BE49-F238E27FC236}">
                <a16:creationId xmlns:a16="http://schemas.microsoft.com/office/drawing/2014/main" id="{C55634C7-0E41-8F41-A288-F5B3E5343958}"/>
              </a:ext>
            </a:extLst>
          </p:cNvPr>
          <p:cNvGrpSpPr/>
          <p:nvPr/>
        </p:nvGrpSpPr>
        <p:grpSpPr>
          <a:xfrm>
            <a:off x="462625" y="3624808"/>
            <a:ext cx="1984636" cy="1291520"/>
            <a:chOff x="462625" y="3624808"/>
            <a:chExt cx="1984636" cy="1291520"/>
          </a:xfrm>
        </p:grpSpPr>
        <p:sp>
          <p:nvSpPr>
            <p:cNvPr id="16" name="TextBox 15">
              <a:extLst>
                <a:ext uri="{FF2B5EF4-FFF2-40B4-BE49-F238E27FC236}">
                  <a16:creationId xmlns:a16="http://schemas.microsoft.com/office/drawing/2014/main" id="{22937FF8-A79B-9845-8104-8BCAA2963451}"/>
                </a:ext>
              </a:extLst>
            </p:cNvPr>
            <p:cNvSpPr txBox="1"/>
            <p:nvPr/>
          </p:nvSpPr>
          <p:spPr>
            <a:xfrm>
              <a:off x="462625" y="3637149"/>
              <a:ext cx="652743" cy="369332"/>
            </a:xfrm>
            <a:prstGeom prst="rect">
              <a:avLst/>
            </a:prstGeom>
            <a:noFill/>
          </p:spPr>
          <p:txBody>
            <a:bodyPr wrap="none" rtlCol="0">
              <a:spAutoFit/>
            </a:bodyPr>
            <a:lstStyle/>
            <a:p>
              <a:r>
                <a:rPr lang="en-US" dirty="0">
                  <a:solidFill>
                    <a:srgbClr val="FF0000"/>
                  </a:solidFill>
                  <a:latin typeface="Bradley Hand Bold"/>
                  <a:cs typeface="Bradley Hand Bold"/>
                </a:rPr>
                <a:t>t</a:t>
              </a:r>
              <a:r>
                <a:rPr lang="en-US" b="0" dirty="0">
                  <a:solidFill>
                    <a:srgbClr val="FF0000"/>
                  </a:solidFill>
                  <a:latin typeface="Bradley Hand Bold"/>
                  <a:cs typeface="Bradley Hand Bold"/>
                </a:rPr>
                <a:t>hree</a:t>
              </a:r>
            </a:p>
          </p:txBody>
        </p:sp>
        <p:sp>
          <p:nvSpPr>
            <p:cNvPr id="20" name="TextBox 19">
              <a:extLst>
                <a:ext uri="{FF2B5EF4-FFF2-40B4-BE49-F238E27FC236}">
                  <a16:creationId xmlns:a16="http://schemas.microsoft.com/office/drawing/2014/main" id="{6F8F367E-1A8E-844E-8BD7-B975EFCFC455}"/>
                </a:ext>
              </a:extLst>
            </p:cNvPr>
            <p:cNvSpPr txBox="1"/>
            <p:nvPr/>
          </p:nvSpPr>
          <p:spPr>
            <a:xfrm>
              <a:off x="1222905" y="4546996"/>
              <a:ext cx="588623" cy="369332"/>
            </a:xfrm>
            <a:prstGeom prst="rect">
              <a:avLst/>
            </a:prstGeom>
            <a:noFill/>
          </p:spPr>
          <p:txBody>
            <a:bodyPr wrap="none" rtlCol="0">
              <a:spAutoFit/>
            </a:bodyPr>
            <a:lstStyle/>
            <a:p>
              <a:r>
                <a:rPr lang="en-US" dirty="0">
                  <a:solidFill>
                    <a:srgbClr val="FF0000"/>
                  </a:solidFill>
                  <a:latin typeface="Bradley Hand Bold"/>
                  <a:cs typeface="Bradley Hand Bold"/>
                </a:rPr>
                <a:t>cats</a:t>
              </a:r>
              <a:endParaRPr lang="en-US" b="0" dirty="0">
                <a:solidFill>
                  <a:srgbClr val="FF0000"/>
                </a:solidFill>
                <a:latin typeface="Bradley Hand Bold"/>
                <a:cs typeface="Bradley Hand Bold"/>
              </a:endParaRPr>
            </a:p>
          </p:txBody>
        </p:sp>
        <p:sp>
          <p:nvSpPr>
            <p:cNvPr id="24" name="TextBox 23">
              <a:extLst>
                <a:ext uri="{FF2B5EF4-FFF2-40B4-BE49-F238E27FC236}">
                  <a16:creationId xmlns:a16="http://schemas.microsoft.com/office/drawing/2014/main" id="{B7C4EAB6-19A9-194F-9A93-1C1E1FDF92CF}"/>
                </a:ext>
              </a:extLst>
            </p:cNvPr>
            <p:cNvSpPr txBox="1"/>
            <p:nvPr/>
          </p:nvSpPr>
          <p:spPr>
            <a:xfrm>
              <a:off x="1140493" y="3624808"/>
              <a:ext cx="1306768" cy="369332"/>
            </a:xfrm>
            <a:prstGeom prst="rect">
              <a:avLst/>
            </a:prstGeom>
            <a:noFill/>
          </p:spPr>
          <p:txBody>
            <a:bodyPr wrap="none" rtlCol="0">
              <a:spAutoFit/>
            </a:bodyPr>
            <a:lstStyle/>
            <a:p>
              <a:r>
                <a:rPr lang="en-US" dirty="0">
                  <a:solidFill>
                    <a:srgbClr val="FF0000"/>
                  </a:solidFill>
                  <a:latin typeface="Bradley Hand Bold"/>
                  <a:cs typeface="Bradley Hand Bold"/>
                </a:rPr>
                <a:t>differently</a:t>
              </a:r>
              <a:endParaRPr lang="en-US" b="0" dirty="0">
                <a:solidFill>
                  <a:srgbClr val="FF0000"/>
                </a:solidFill>
                <a:latin typeface="Bradley Hand Bold"/>
                <a:cs typeface="Bradley Hand Bold"/>
              </a:endParaRPr>
            </a:p>
          </p:txBody>
        </p:sp>
        <p:cxnSp>
          <p:nvCxnSpPr>
            <p:cNvPr id="31" name="Straight Connector 30">
              <a:extLst>
                <a:ext uri="{FF2B5EF4-FFF2-40B4-BE49-F238E27FC236}">
                  <a16:creationId xmlns:a16="http://schemas.microsoft.com/office/drawing/2014/main" id="{C26F1B86-90B4-CB43-AC38-B590D806BAEE}"/>
                </a:ext>
              </a:extLst>
            </p:cNvPr>
            <p:cNvCxnSpPr>
              <a:cxnSpLocks/>
            </p:cNvCxnSpPr>
            <p:nvPr/>
          </p:nvCxnSpPr>
          <p:spPr bwMode="auto">
            <a:xfrm flipH="1" flipV="1">
              <a:off x="999543" y="3937153"/>
              <a:ext cx="303202" cy="308062"/>
            </a:xfrm>
            <a:prstGeom prst="line">
              <a:avLst/>
            </a:prstGeom>
            <a:noFill/>
            <a:ln w="6350" cap="flat" cmpd="sng" algn="ctr">
              <a:solidFill>
                <a:srgbClr val="FF0000"/>
              </a:solidFill>
              <a:prstDash val="solid"/>
              <a:round/>
              <a:headEnd type="none" w="med" len="med"/>
              <a:tailEnd type="arrow" w="med" len="med"/>
            </a:ln>
            <a:effectLst/>
          </p:spPr>
        </p:cxnSp>
        <p:cxnSp>
          <p:nvCxnSpPr>
            <p:cNvPr id="44" name="Straight Connector 43">
              <a:extLst>
                <a:ext uri="{FF2B5EF4-FFF2-40B4-BE49-F238E27FC236}">
                  <a16:creationId xmlns:a16="http://schemas.microsoft.com/office/drawing/2014/main" id="{3BC7827C-93ED-3A46-A350-2F8A5D8AB7AB}"/>
                </a:ext>
              </a:extLst>
            </p:cNvPr>
            <p:cNvCxnSpPr>
              <a:cxnSpLocks/>
            </p:cNvCxnSpPr>
            <p:nvPr/>
          </p:nvCxnSpPr>
          <p:spPr bwMode="auto">
            <a:xfrm flipH="1" flipV="1">
              <a:off x="1659927" y="3963322"/>
              <a:ext cx="303202" cy="308062"/>
            </a:xfrm>
            <a:prstGeom prst="line">
              <a:avLst/>
            </a:prstGeom>
            <a:noFill/>
            <a:ln w="6350" cap="flat" cmpd="sng" algn="ctr">
              <a:solidFill>
                <a:srgbClr val="FF0000"/>
              </a:solidFill>
              <a:prstDash val="solid"/>
              <a:round/>
              <a:headEnd type="none" w="med" len="med"/>
              <a:tailEnd type="arrow" w="med" len="med"/>
            </a:ln>
            <a:effectLst/>
          </p:spPr>
        </p:cxnSp>
        <p:cxnSp>
          <p:nvCxnSpPr>
            <p:cNvPr id="45" name="Straight Connector 44">
              <a:extLst>
                <a:ext uri="{FF2B5EF4-FFF2-40B4-BE49-F238E27FC236}">
                  <a16:creationId xmlns:a16="http://schemas.microsoft.com/office/drawing/2014/main" id="{260F9319-27C9-3F42-8189-99B585BB04B9}"/>
                </a:ext>
              </a:extLst>
            </p:cNvPr>
            <p:cNvCxnSpPr>
              <a:cxnSpLocks/>
            </p:cNvCxnSpPr>
            <p:nvPr/>
          </p:nvCxnSpPr>
          <p:spPr bwMode="auto">
            <a:xfrm flipH="1">
              <a:off x="1590109" y="4302957"/>
              <a:ext cx="299448" cy="279849"/>
            </a:xfrm>
            <a:prstGeom prst="line">
              <a:avLst/>
            </a:prstGeom>
            <a:noFill/>
            <a:ln w="6350" cap="flat" cmpd="sng" algn="ctr">
              <a:solidFill>
                <a:srgbClr val="FF0000"/>
              </a:solidFill>
              <a:prstDash val="solid"/>
              <a:round/>
              <a:headEnd type="none" w="med" len="med"/>
              <a:tailEnd type="arrow" w="med" len="med"/>
            </a:ln>
            <a:effectLst/>
          </p:spPr>
        </p:cxnSp>
      </p:grpSp>
      <p:sp>
        <p:nvSpPr>
          <p:cNvPr id="48" name="Rectangle 47">
            <a:extLst>
              <a:ext uri="{FF2B5EF4-FFF2-40B4-BE49-F238E27FC236}">
                <a16:creationId xmlns:a16="http://schemas.microsoft.com/office/drawing/2014/main" id="{CBF1C97C-A724-054F-8F0A-15A175D597AA}"/>
              </a:ext>
            </a:extLst>
          </p:cNvPr>
          <p:cNvSpPr/>
          <p:nvPr/>
        </p:nvSpPr>
        <p:spPr>
          <a:xfrm>
            <a:off x="5825405" y="2476390"/>
            <a:ext cx="2992162" cy="830997"/>
          </a:xfrm>
          <a:prstGeom prst="rect">
            <a:avLst/>
          </a:prstGeom>
        </p:spPr>
        <p:txBody>
          <a:bodyPr wrap="square">
            <a:spAutoFit/>
          </a:bodyPr>
          <a:lstStyle/>
          <a:p>
            <a:pPr algn="ctr"/>
            <a:r>
              <a:rPr lang="en-US" sz="1600" b="1" dirty="0">
                <a:solidFill>
                  <a:srgbClr val="1360B2"/>
                </a:solidFill>
              </a:rPr>
              <a:t>K</a:t>
            </a:r>
            <a:r>
              <a:rPr lang="en-US" sz="1600" dirty="0"/>
              <a:t>MKKTCH. EMNLP-Findings’20 </a:t>
            </a:r>
          </a:p>
          <a:p>
            <a:pPr algn="ctr"/>
            <a:r>
              <a:rPr lang="en-US" sz="1600" b="1" dirty="0">
                <a:solidFill>
                  <a:srgbClr val="1360B2"/>
                </a:solidFill>
              </a:rPr>
              <a:t>K</a:t>
            </a:r>
            <a:r>
              <a:rPr lang="en-US" sz="1600" dirty="0"/>
              <a:t>CRUR. NAACL’18</a:t>
            </a:r>
          </a:p>
          <a:p>
            <a:pPr algn="ctr"/>
            <a:r>
              <a:rPr lang="en-US" sz="1600" dirty="0"/>
              <a:t>P</a:t>
            </a:r>
            <a:r>
              <a:rPr lang="en-US" sz="1600" b="1" dirty="0">
                <a:solidFill>
                  <a:srgbClr val="1360B2"/>
                </a:solidFill>
              </a:rPr>
              <a:t>K</a:t>
            </a:r>
            <a:r>
              <a:rPr lang="en-US" sz="1600" dirty="0"/>
              <a:t>R. NAACL’15</a:t>
            </a:r>
          </a:p>
        </p:txBody>
      </p:sp>
      <p:pic>
        <p:nvPicPr>
          <p:cNvPr id="49" name="Picture 2" descr="Engineer, factory, gear, industrial, manufacturing icon - Download on  Iconfinder">
            <a:extLst>
              <a:ext uri="{FF2B5EF4-FFF2-40B4-BE49-F238E27FC236}">
                <a16:creationId xmlns:a16="http://schemas.microsoft.com/office/drawing/2014/main" id="{F2175E58-351D-3943-9B87-78212333D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253" y="1977149"/>
            <a:ext cx="518978" cy="51897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26A3842B-BD59-4642-BB77-A16AF6F3C9F8}"/>
              </a:ext>
            </a:extLst>
          </p:cNvPr>
          <p:cNvSpPr/>
          <p:nvPr/>
        </p:nvSpPr>
        <p:spPr>
          <a:xfrm>
            <a:off x="8968856" y="2440503"/>
            <a:ext cx="2576320" cy="830997"/>
          </a:xfrm>
          <a:prstGeom prst="rect">
            <a:avLst/>
          </a:prstGeom>
        </p:spPr>
        <p:txBody>
          <a:bodyPr wrap="square">
            <a:spAutoFit/>
          </a:bodyPr>
          <a:lstStyle/>
          <a:p>
            <a:pPr algn="ctr"/>
            <a:r>
              <a:rPr lang="en-US" sz="1600" dirty="0"/>
              <a:t>G</a:t>
            </a:r>
            <a:r>
              <a:rPr lang="en-US" sz="1600" b="1" dirty="0">
                <a:solidFill>
                  <a:srgbClr val="1360B2"/>
                </a:solidFill>
              </a:rPr>
              <a:t>K</a:t>
            </a:r>
            <a:r>
              <a:rPr lang="en-US" sz="1600" dirty="0"/>
              <a:t>SKRB. TACL’21 </a:t>
            </a:r>
            <a:endParaRPr lang="en-US" sz="1600" b="1" dirty="0">
              <a:solidFill>
                <a:srgbClr val="1360B2"/>
              </a:solidFill>
            </a:endParaRPr>
          </a:p>
          <a:p>
            <a:pPr algn="ctr"/>
            <a:r>
              <a:rPr lang="en-US" sz="1600" dirty="0"/>
              <a:t>Z</a:t>
            </a:r>
            <a:r>
              <a:rPr lang="en-US" sz="1600" b="1" dirty="0">
                <a:solidFill>
                  <a:srgbClr val="1360B2"/>
                </a:solidFill>
              </a:rPr>
              <a:t>K</a:t>
            </a:r>
            <a:r>
              <a:rPr lang="en-US" sz="1600" dirty="0"/>
              <a:t>QR. EMNLP’19</a:t>
            </a:r>
          </a:p>
          <a:p>
            <a:pPr algn="ctr"/>
            <a:r>
              <a:rPr lang="en-US" sz="1600" b="1" dirty="0">
                <a:solidFill>
                  <a:srgbClr val="1360B2"/>
                </a:solidFill>
              </a:rPr>
              <a:t>K</a:t>
            </a:r>
            <a:r>
              <a:rPr lang="en-US" sz="1600" dirty="0"/>
              <a:t>CRUR. NAACL’18</a:t>
            </a:r>
          </a:p>
        </p:txBody>
      </p:sp>
      <p:pic>
        <p:nvPicPr>
          <p:cNvPr id="51" name="Picture 14" descr="Measure, measurement, measuring, tape icon - Download on Iconfinder">
            <a:extLst>
              <a:ext uri="{FF2B5EF4-FFF2-40B4-BE49-F238E27FC236}">
                <a16:creationId xmlns:a16="http://schemas.microsoft.com/office/drawing/2014/main" id="{9E05B513-DC12-054B-A5EA-18D8BF0A3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544" y="1910269"/>
            <a:ext cx="655190" cy="655190"/>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F6F2EA87-8BAA-5D48-90B4-773ADD6A8504}"/>
              </a:ext>
            </a:extLst>
          </p:cNvPr>
          <p:cNvSpPr/>
          <p:nvPr/>
        </p:nvSpPr>
        <p:spPr>
          <a:xfrm>
            <a:off x="6051226" y="4724631"/>
            <a:ext cx="2549219" cy="584775"/>
          </a:xfrm>
          <a:prstGeom prst="rect">
            <a:avLst/>
          </a:prstGeom>
        </p:spPr>
        <p:txBody>
          <a:bodyPr wrap="square">
            <a:spAutoFit/>
          </a:bodyPr>
          <a:lstStyle/>
          <a:p>
            <a:pPr algn="ctr"/>
            <a:r>
              <a:rPr lang="en-US" sz="1600" dirty="0"/>
              <a:t>G et al. EMNLP-Findings’20 </a:t>
            </a:r>
            <a:br>
              <a:rPr lang="en-US" sz="1600" b="1" dirty="0">
                <a:solidFill>
                  <a:srgbClr val="1360B2"/>
                </a:solidFill>
              </a:rPr>
            </a:br>
            <a:r>
              <a:rPr lang="en-US" sz="1600" b="1" dirty="0">
                <a:solidFill>
                  <a:srgbClr val="1360B2"/>
                </a:solidFill>
              </a:rPr>
              <a:t>K</a:t>
            </a:r>
            <a:r>
              <a:rPr lang="en-US" sz="1600" dirty="0"/>
              <a:t>KS. EMNLP’20</a:t>
            </a:r>
          </a:p>
        </p:txBody>
      </p:sp>
      <p:pic>
        <p:nvPicPr>
          <p:cNvPr id="53" name="Picture 2" descr="Analysis Icons - Download Free Vector Icons | Noun Project">
            <a:extLst>
              <a:ext uri="{FF2B5EF4-FFF2-40B4-BE49-F238E27FC236}">
                <a16:creationId xmlns:a16="http://schemas.microsoft.com/office/drawing/2014/main" id="{9ECDD59D-DAC1-2844-8704-070ED4431D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6567" y="3849011"/>
            <a:ext cx="689838" cy="68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0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7"/>
                                        </p:tgtEl>
                                      </p:cBhvr>
                                    </p:animEffect>
                                    <p:set>
                                      <p:cBhvr>
                                        <p:cTn id="30"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2" grpId="0"/>
      <p:bldP spid="2"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DE7083E-FFBE-D240-9367-6BF5D0C9F3A6}"/>
              </a:ext>
            </a:extLst>
          </p:cNvPr>
          <p:cNvSpPr/>
          <p:nvPr/>
        </p:nvSpPr>
        <p:spPr>
          <a:xfrm>
            <a:off x="5674116" y="1320659"/>
            <a:ext cx="6213084" cy="4455110"/>
          </a:xfrm>
          <a:prstGeom prst="roundRect">
            <a:avLst>
              <a:gd name="adj" fmla="val 12467"/>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en-US" b="1" dirty="0">
              <a:latin typeface="Corbel" panose="020B0503020204020204" pitchFamily="34" charset="0"/>
            </a:endParaRPr>
          </a:p>
        </p:txBody>
      </p:sp>
      <p:sp>
        <p:nvSpPr>
          <p:cNvPr id="30" name="Rounded Rectangle 29">
            <a:extLst>
              <a:ext uri="{FF2B5EF4-FFF2-40B4-BE49-F238E27FC236}">
                <a16:creationId xmlns:a16="http://schemas.microsoft.com/office/drawing/2014/main" id="{56782B42-4404-7D4F-A57B-1DFE6CFE8CF0}"/>
              </a:ext>
            </a:extLst>
          </p:cNvPr>
          <p:cNvSpPr/>
          <p:nvPr/>
        </p:nvSpPr>
        <p:spPr>
          <a:xfrm>
            <a:off x="5861493" y="1569572"/>
            <a:ext cx="2881937" cy="1837570"/>
          </a:xfrm>
          <a:prstGeom prst="roundRect">
            <a:avLst>
              <a:gd name="adj" fmla="val 16912"/>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tx1"/>
                </a:solidFill>
                <a:latin typeface="Corbel" panose="020B0503020204020204" pitchFamily="34" charset="0"/>
              </a:rPr>
              <a:t>Models of Language Problems</a:t>
            </a:r>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pPr marL="285750" indent="-285750">
              <a:buFont typeface="Wingdings" pitchFamily="2" charset="2"/>
              <a:buChar char="§"/>
            </a:pPr>
            <a:endParaRPr lang="en-US" sz="1600" i="1"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26" name="Rounded Rectangle 25">
            <a:extLst>
              <a:ext uri="{FF2B5EF4-FFF2-40B4-BE49-F238E27FC236}">
                <a16:creationId xmlns:a16="http://schemas.microsoft.com/office/drawing/2014/main" id="{E2EB7858-E48F-0A48-A5B3-FAD9D1A5651F}"/>
              </a:ext>
            </a:extLst>
          </p:cNvPr>
          <p:cNvSpPr/>
          <p:nvPr/>
        </p:nvSpPr>
        <p:spPr>
          <a:xfrm>
            <a:off x="5861493" y="3531086"/>
            <a:ext cx="2881167" cy="2052555"/>
          </a:xfrm>
          <a:prstGeom prst="roundRect">
            <a:avLst>
              <a:gd name="adj" fmla="val 13441"/>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Analyses</a:t>
            </a: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9" name="Rounded Rectangle 28">
            <a:extLst>
              <a:ext uri="{FF2B5EF4-FFF2-40B4-BE49-F238E27FC236}">
                <a16:creationId xmlns:a16="http://schemas.microsoft.com/office/drawing/2014/main" id="{3B56F22E-2EF1-C546-914F-7E046E38A92B}"/>
              </a:ext>
            </a:extLst>
          </p:cNvPr>
          <p:cNvSpPr/>
          <p:nvPr/>
        </p:nvSpPr>
        <p:spPr>
          <a:xfrm>
            <a:off x="8853655" y="1569573"/>
            <a:ext cx="2818921" cy="1837569"/>
          </a:xfrm>
          <a:prstGeom prst="roundRect">
            <a:avLst>
              <a:gd name="adj" fmla="val 15836"/>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Measuring Our Progress</a:t>
            </a: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19" name="Rounded Rectangle 18">
            <a:extLst>
              <a:ext uri="{FF2B5EF4-FFF2-40B4-BE49-F238E27FC236}">
                <a16:creationId xmlns:a16="http://schemas.microsoft.com/office/drawing/2014/main" id="{05CABFEA-33D9-DF4E-A426-071ADFC25838}"/>
              </a:ext>
            </a:extLst>
          </p:cNvPr>
          <p:cNvSpPr/>
          <p:nvPr/>
        </p:nvSpPr>
        <p:spPr>
          <a:xfrm>
            <a:off x="8868559" y="3531086"/>
            <a:ext cx="2804017" cy="2052555"/>
          </a:xfrm>
          <a:prstGeom prst="roundRect">
            <a:avLst>
              <a:gd name="adj" fmla="val 15133"/>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orbel" panose="020B0503020204020204" pitchFamily="34" charset="0"/>
              </a:rPr>
              <a:t>NLP+Society</a:t>
            </a:r>
            <a:endParaRPr lang="en-US" sz="1600"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1" name="Rectangle 20">
            <a:extLst>
              <a:ext uri="{FF2B5EF4-FFF2-40B4-BE49-F238E27FC236}">
                <a16:creationId xmlns:a16="http://schemas.microsoft.com/office/drawing/2014/main" id="{AB5CA6FC-33D6-8D49-97ED-1845F4D98B11}"/>
              </a:ext>
            </a:extLst>
          </p:cNvPr>
          <p:cNvSpPr/>
          <p:nvPr/>
        </p:nvSpPr>
        <p:spPr>
          <a:xfrm>
            <a:off x="8995957" y="4766890"/>
            <a:ext cx="2549219" cy="584775"/>
          </a:xfrm>
          <a:prstGeom prst="rect">
            <a:avLst/>
          </a:prstGeom>
        </p:spPr>
        <p:txBody>
          <a:bodyPr wrap="square">
            <a:spAutoFit/>
          </a:bodyPr>
          <a:lstStyle/>
          <a:p>
            <a:pPr algn="ctr"/>
            <a:r>
              <a:rPr lang="en-US" sz="1600" dirty="0"/>
              <a:t>LK</a:t>
            </a:r>
            <a:r>
              <a:rPr lang="en-US" sz="1600" b="1" dirty="0">
                <a:solidFill>
                  <a:srgbClr val="1360B2"/>
                </a:solidFill>
              </a:rPr>
              <a:t>K</a:t>
            </a:r>
            <a:r>
              <a:rPr lang="en-US" sz="1600" dirty="0"/>
              <a:t>SS. EMNLP-Findings’20 </a:t>
            </a:r>
            <a:br>
              <a:rPr lang="en-US" sz="1600" b="1" dirty="0">
                <a:solidFill>
                  <a:srgbClr val="1360B2"/>
                </a:solidFill>
              </a:rPr>
            </a:br>
            <a:r>
              <a:rPr lang="en-US" sz="1600" dirty="0"/>
              <a:t>C</a:t>
            </a:r>
            <a:r>
              <a:rPr lang="en-US" sz="1600" b="1" dirty="0">
                <a:solidFill>
                  <a:srgbClr val="1360B2"/>
                </a:solidFill>
              </a:rPr>
              <a:t>K</a:t>
            </a:r>
            <a:r>
              <a:rPr lang="en-US" sz="1600" dirty="0"/>
              <a:t>WCR. NAACL’19</a:t>
            </a:r>
          </a:p>
        </p:txBody>
      </p:sp>
      <p:sp>
        <p:nvSpPr>
          <p:cNvPr id="22" name="Rectangle 21">
            <a:extLst>
              <a:ext uri="{FF2B5EF4-FFF2-40B4-BE49-F238E27FC236}">
                <a16:creationId xmlns:a16="http://schemas.microsoft.com/office/drawing/2014/main" id="{FCF72B77-B57F-FA4B-8D71-BE3DFBD40DD8}"/>
              </a:ext>
            </a:extLst>
          </p:cNvPr>
          <p:cNvSpPr/>
          <p:nvPr/>
        </p:nvSpPr>
        <p:spPr>
          <a:xfrm>
            <a:off x="6051226" y="4724631"/>
            <a:ext cx="2549219" cy="584775"/>
          </a:xfrm>
          <a:prstGeom prst="rect">
            <a:avLst/>
          </a:prstGeom>
        </p:spPr>
        <p:txBody>
          <a:bodyPr wrap="square">
            <a:spAutoFit/>
          </a:bodyPr>
          <a:lstStyle/>
          <a:p>
            <a:pPr algn="ctr"/>
            <a:r>
              <a:rPr lang="en-US" sz="1600" dirty="0"/>
              <a:t>G et al. EMNLP-Findings’20 </a:t>
            </a:r>
            <a:br>
              <a:rPr lang="en-US" sz="1600" b="1" dirty="0">
                <a:solidFill>
                  <a:srgbClr val="1360B2"/>
                </a:solidFill>
              </a:rPr>
            </a:br>
            <a:r>
              <a:rPr lang="en-US" sz="1600" b="1" dirty="0">
                <a:solidFill>
                  <a:srgbClr val="1360B2"/>
                </a:solidFill>
              </a:rPr>
              <a:t>K</a:t>
            </a:r>
            <a:r>
              <a:rPr lang="en-US" sz="1600" dirty="0"/>
              <a:t>KS. EMNLP’20</a:t>
            </a:r>
          </a:p>
        </p:txBody>
      </p:sp>
      <p:grpSp>
        <p:nvGrpSpPr>
          <p:cNvPr id="2" name="Group 1">
            <a:extLst>
              <a:ext uri="{FF2B5EF4-FFF2-40B4-BE49-F238E27FC236}">
                <a16:creationId xmlns:a16="http://schemas.microsoft.com/office/drawing/2014/main" id="{DEE95DCC-1F93-BF4E-BFF6-8FCE7E0A76F6}"/>
              </a:ext>
            </a:extLst>
          </p:cNvPr>
          <p:cNvGrpSpPr/>
          <p:nvPr/>
        </p:nvGrpSpPr>
        <p:grpSpPr>
          <a:xfrm>
            <a:off x="357052" y="1126935"/>
            <a:ext cx="4985657" cy="4792278"/>
            <a:chOff x="357052" y="1126935"/>
            <a:chExt cx="4985657" cy="4792278"/>
          </a:xfrm>
        </p:grpSpPr>
        <p:grpSp>
          <p:nvGrpSpPr>
            <p:cNvPr id="4" name="Group 3">
              <a:extLst>
                <a:ext uri="{FF2B5EF4-FFF2-40B4-BE49-F238E27FC236}">
                  <a16:creationId xmlns:a16="http://schemas.microsoft.com/office/drawing/2014/main" id="{716A65DF-66F8-A34E-BFE3-4CB7194DCB4F}"/>
                </a:ext>
              </a:extLst>
            </p:cNvPr>
            <p:cNvGrpSpPr/>
            <p:nvPr/>
          </p:nvGrpSpPr>
          <p:grpSpPr>
            <a:xfrm>
              <a:off x="357052" y="2322468"/>
              <a:ext cx="4985657" cy="3059428"/>
              <a:chOff x="438473" y="1884722"/>
              <a:chExt cx="2921758" cy="1591726"/>
            </a:xfrm>
          </p:grpSpPr>
          <p:pic>
            <p:nvPicPr>
              <p:cNvPr id="3" name="Picture 2" descr="Chart, box and whisker chart&#10;&#10;Description automatically generated">
                <a:extLst>
                  <a:ext uri="{FF2B5EF4-FFF2-40B4-BE49-F238E27FC236}">
                    <a16:creationId xmlns:a16="http://schemas.microsoft.com/office/drawing/2014/main" id="{C3692B23-387B-954F-AA23-15141357247F}"/>
                  </a:ext>
                </a:extLst>
              </p:cNvPr>
              <p:cNvPicPr>
                <a:picLocks noChangeAspect="1"/>
              </p:cNvPicPr>
              <p:nvPr/>
            </p:nvPicPr>
            <p:blipFill rotWithShape="1">
              <a:blip r:embed="rId3"/>
              <a:srcRect r="72471"/>
              <a:stretch/>
            </p:blipFill>
            <p:spPr>
              <a:xfrm>
                <a:off x="438473" y="1884722"/>
                <a:ext cx="1482962" cy="1584392"/>
              </a:xfrm>
              <a:prstGeom prst="rect">
                <a:avLst/>
              </a:prstGeom>
            </p:spPr>
          </p:pic>
          <p:pic>
            <p:nvPicPr>
              <p:cNvPr id="15" name="Picture 14" descr="Chart, box and whisker chart&#10;&#10;Description automatically generated">
                <a:extLst>
                  <a:ext uri="{FF2B5EF4-FFF2-40B4-BE49-F238E27FC236}">
                    <a16:creationId xmlns:a16="http://schemas.microsoft.com/office/drawing/2014/main" id="{7BC127EB-3667-2542-A741-29095827C7A6}"/>
                  </a:ext>
                </a:extLst>
              </p:cNvPr>
              <p:cNvPicPr>
                <a:picLocks noChangeAspect="1"/>
              </p:cNvPicPr>
              <p:nvPr/>
            </p:nvPicPr>
            <p:blipFill rotWithShape="1">
              <a:blip r:embed="rId3"/>
              <a:srcRect l="72321"/>
              <a:stretch/>
            </p:blipFill>
            <p:spPr>
              <a:xfrm>
                <a:off x="1869183" y="1892056"/>
                <a:ext cx="1491048" cy="1584392"/>
              </a:xfrm>
              <a:prstGeom prst="rect">
                <a:avLst/>
              </a:prstGeom>
            </p:spPr>
          </p:pic>
        </p:grpSp>
        <p:sp>
          <p:nvSpPr>
            <p:cNvPr id="32" name="Rectangle 31">
              <a:extLst>
                <a:ext uri="{FF2B5EF4-FFF2-40B4-BE49-F238E27FC236}">
                  <a16:creationId xmlns:a16="http://schemas.microsoft.com/office/drawing/2014/main" id="{B0913964-A6D9-184D-BAE5-7F5E16170566}"/>
                </a:ext>
              </a:extLst>
            </p:cNvPr>
            <p:cNvSpPr/>
            <p:nvPr/>
          </p:nvSpPr>
          <p:spPr>
            <a:xfrm>
              <a:off x="1011382" y="1126935"/>
              <a:ext cx="3639907" cy="707886"/>
            </a:xfrm>
            <a:prstGeom prst="rect">
              <a:avLst/>
            </a:prstGeom>
          </p:spPr>
          <p:txBody>
            <a:bodyPr wrap="none">
              <a:spAutoFit/>
            </a:bodyPr>
            <a:lstStyle/>
            <a:p>
              <a:pPr algn="ctr"/>
              <a:r>
                <a:rPr lang="en-US" sz="2400" dirty="0">
                  <a:solidFill>
                    <a:srgbClr val="1A4594"/>
                  </a:solidFill>
                </a:rPr>
                <a:t>Social Biases in QA Models</a:t>
              </a:r>
              <a:r>
                <a:rPr lang="en-US" sz="2400" dirty="0"/>
                <a:t> </a:t>
              </a:r>
              <a:br>
                <a:rPr lang="en-US" sz="2400" dirty="0"/>
              </a:br>
              <a:r>
                <a:rPr lang="en-US" sz="1600" dirty="0">
                  <a:solidFill>
                    <a:schemeClr val="bg1">
                      <a:lumMod val="50000"/>
                    </a:schemeClr>
                  </a:solidFill>
                </a:rPr>
                <a:t>[Li et al. EMNLP-Findings’20]</a:t>
              </a:r>
            </a:p>
          </p:txBody>
        </p:sp>
        <p:sp>
          <p:nvSpPr>
            <p:cNvPr id="16" name="Rectangle 15">
              <a:extLst>
                <a:ext uri="{FF2B5EF4-FFF2-40B4-BE49-F238E27FC236}">
                  <a16:creationId xmlns:a16="http://schemas.microsoft.com/office/drawing/2014/main" id="{88A14A9E-046C-9E4B-9468-35EFF61BE3BC}"/>
                </a:ext>
              </a:extLst>
            </p:cNvPr>
            <p:cNvSpPr/>
            <p:nvPr/>
          </p:nvSpPr>
          <p:spPr>
            <a:xfrm>
              <a:off x="1374281" y="5395993"/>
              <a:ext cx="2830391" cy="523220"/>
            </a:xfrm>
            <a:prstGeom prst="rect">
              <a:avLst/>
            </a:prstGeom>
          </p:spPr>
          <p:txBody>
            <a:bodyPr wrap="square">
              <a:spAutoFit/>
            </a:bodyPr>
            <a:lstStyle/>
            <a:p>
              <a:pPr algn="ctr"/>
              <a:r>
                <a:rPr lang="en-US" sz="1400" i="1" dirty="0"/>
                <a:t>Association of ethylic/religious groups with negative stereotypes</a:t>
              </a:r>
            </a:p>
          </p:txBody>
        </p:sp>
      </p:grpSp>
      <p:pic>
        <p:nvPicPr>
          <p:cNvPr id="2050" name="Picture 2" descr="Analysis Icons - Download Free Vector Icons | Noun Project">
            <a:extLst>
              <a:ext uri="{FF2B5EF4-FFF2-40B4-BE49-F238E27FC236}">
                <a16:creationId xmlns:a16="http://schemas.microsoft.com/office/drawing/2014/main" id="{A3F2A01E-EB06-C042-9009-E1F50719A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6567" y="3849011"/>
            <a:ext cx="689838" cy="6898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sspng-computer-icons-community-symbol-clip-art-cinque-terre-5b18edc3e489b2.6727682915283603879361  - RDI Hub">
            <a:extLst>
              <a:ext uri="{FF2B5EF4-FFF2-40B4-BE49-F238E27FC236}">
                <a16:creationId xmlns:a16="http://schemas.microsoft.com/office/drawing/2014/main" id="{998BECB2-6CC0-AF4D-A9D0-C13A057693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2583" y="3912986"/>
            <a:ext cx="663122" cy="6631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145154CB-F3AC-D74A-A5B2-79C9DD3FFF22}"/>
              </a:ext>
            </a:extLst>
          </p:cNvPr>
          <p:cNvSpPr/>
          <p:nvPr/>
        </p:nvSpPr>
        <p:spPr>
          <a:xfrm>
            <a:off x="5825405" y="2476390"/>
            <a:ext cx="2992162" cy="830997"/>
          </a:xfrm>
          <a:prstGeom prst="rect">
            <a:avLst/>
          </a:prstGeom>
        </p:spPr>
        <p:txBody>
          <a:bodyPr wrap="square">
            <a:spAutoFit/>
          </a:bodyPr>
          <a:lstStyle/>
          <a:p>
            <a:pPr algn="ctr"/>
            <a:r>
              <a:rPr lang="en-US" sz="1600" b="1" dirty="0">
                <a:solidFill>
                  <a:srgbClr val="1360B2"/>
                </a:solidFill>
              </a:rPr>
              <a:t>K</a:t>
            </a:r>
            <a:r>
              <a:rPr lang="en-US" sz="1600" dirty="0"/>
              <a:t>MKKTCH. EMNLP-Findings’20 </a:t>
            </a:r>
          </a:p>
          <a:p>
            <a:pPr algn="ctr"/>
            <a:r>
              <a:rPr lang="en-US" sz="1600" b="1" dirty="0">
                <a:solidFill>
                  <a:srgbClr val="1360B2"/>
                </a:solidFill>
              </a:rPr>
              <a:t>K</a:t>
            </a:r>
            <a:r>
              <a:rPr lang="en-US" sz="1600" dirty="0"/>
              <a:t>CRUR. NAACL’18</a:t>
            </a:r>
          </a:p>
          <a:p>
            <a:pPr algn="ctr"/>
            <a:r>
              <a:rPr lang="en-US" sz="1600" dirty="0"/>
              <a:t>P</a:t>
            </a:r>
            <a:r>
              <a:rPr lang="en-US" sz="1600" b="1" dirty="0">
                <a:solidFill>
                  <a:srgbClr val="1360B2"/>
                </a:solidFill>
              </a:rPr>
              <a:t>K</a:t>
            </a:r>
            <a:r>
              <a:rPr lang="en-US" sz="1600" dirty="0"/>
              <a:t>R. NAACL’15</a:t>
            </a:r>
          </a:p>
        </p:txBody>
      </p:sp>
      <p:pic>
        <p:nvPicPr>
          <p:cNvPr id="25" name="Picture 2" descr="Engineer, factory, gear, industrial, manufacturing icon - Download on  Iconfinder">
            <a:extLst>
              <a:ext uri="{FF2B5EF4-FFF2-40B4-BE49-F238E27FC236}">
                <a16:creationId xmlns:a16="http://schemas.microsoft.com/office/drawing/2014/main" id="{B677D8A1-226A-404A-82A8-971C7AC04C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253" y="1977149"/>
            <a:ext cx="518978" cy="5189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5764D8CF-BC4A-1D49-9AC4-38DFAADE2167}"/>
              </a:ext>
            </a:extLst>
          </p:cNvPr>
          <p:cNvSpPr/>
          <p:nvPr/>
        </p:nvSpPr>
        <p:spPr>
          <a:xfrm>
            <a:off x="8968856" y="2440503"/>
            <a:ext cx="2576320" cy="830997"/>
          </a:xfrm>
          <a:prstGeom prst="rect">
            <a:avLst/>
          </a:prstGeom>
        </p:spPr>
        <p:txBody>
          <a:bodyPr wrap="square">
            <a:spAutoFit/>
          </a:bodyPr>
          <a:lstStyle/>
          <a:p>
            <a:pPr algn="ctr"/>
            <a:r>
              <a:rPr lang="en-US" sz="1600" dirty="0"/>
              <a:t>G</a:t>
            </a:r>
            <a:r>
              <a:rPr lang="en-US" sz="1600" b="1" dirty="0">
                <a:solidFill>
                  <a:srgbClr val="1360B2"/>
                </a:solidFill>
              </a:rPr>
              <a:t>K</a:t>
            </a:r>
            <a:r>
              <a:rPr lang="en-US" sz="1600" dirty="0"/>
              <a:t>SKRB. TACL’21 </a:t>
            </a:r>
            <a:endParaRPr lang="en-US" sz="1600" b="1" dirty="0">
              <a:solidFill>
                <a:srgbClr val="1360B2"/>
              </a:solidFill>
            </a:endParaRPr>
          </a:p>
          <a:p>
            <a:pPr algn="ctr"/>
            <a:r>
              <a:rPr lang="en-US" sz="1600" dirty="0"/>
              <a:t>Z</a:t>
            </a:r>
            <a:r>
              <a:rPr lang="en-US" sz="1600" b="1" dirty="0">
                <a:solidFill>
                  <a:srgbClr val="1360B2"/>
                </a:solidFill>
              </a:rPr>
              <a:t>K</a:t>
            </a:r>
            <a:r>
              <a:rPr lang="en-US" sz="1600" dirty="0"/>
              <a:t>QR. EMNLP’19</a:t>
            </a:r>
          </a:p>
          <a:p>
            <a:pPr algn="ctr"/>
            <a:r>
              <a:rPr lang="en-US" sz="1600" b="1" dirty="0">
                <a:solidFill>
                  <a:srgbClr val="1360B2"/>
                </a:solidFill>
              </a:rPr>
              <a:t>K</a:t>
            </a:r>
            <a:r>
              <a:rPr lang="en-US" sz="1600" dirty="0"/>
              <a:t>CRUR. NAACL’18</a:t>
            </a:r>
          </a:p>
        </p:txBody>
      </p:sp>
      <p:pic>
        <p:nvPicPr>
          <p:cNvPr id="33" name="Picture 14" descr="Measure, measurement, measuring, tape icon - Download on Iconfinder">
            <a:extLst>
              <a:ext uri="{FF2B5EF4-FFF2-40B4-BE49-F238E27FC236}">
                <a16:creationId xmlns:a16="http://schemas.microsoft.com/office/drawing/2014/main" id="{2B122469-A78F-504E-8679-4E7C912E8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0544" y="1910269"/>
            <a:ext cx="655190" cy="65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1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DE7083E-FFBE-D240-9367-6BF5D0C9F3A6}"/>
              </a:ext>
            </a:extLst>
          </p:cNvPr>
          <p:cNvSpPr/>
          <p:nvPr/>
        </p:nvSpPr>
        <p:spPr>
          <a:xfrm>
            <a:off x="5674116" y="1320659"/>
            <a:ext cx="6213084" cy="4455110"/>
          </a:xfrm>
          <a:prstGeom prst="roundRect">
            <a:avLst>
              <a:gd name="adj" fmla="val 12467"/>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en-US" b="1" dirty="0">
              <a:latin typeface="Corbel" panose="020B0503020204020204" pitchFamily="34" charset="0"/>
            </a:endParaRPr>
          </a:p>
        </p:txBody>
      </p:sp>
      <p:sp>
        <p:nvSpPr>
          <p:cNvPr id="30" name="Rounded Rectangle 29">
            <a:extLst>
              <a:ext uri="{FF2B5EF4-FFF2-40B4-BE49-F238E27FC236}">
                <a16:creationId xmlns:a16="http://schemas.microsoft.com/office/drawing/2014/main" id="{56782B42-4404-7D4F-A57B-1DFE6CFE8CF0}"/>
              </a:ext>
            </a:extLst>
          </p:cNvPr>
          <p:cNvSpPr/>
          <p:nvPr/>
        </p:nvSpPr>
        <p:spPr>
          <a:xfrm>
            <a:off x="5861493" y="1569572"/>
            <a:ext cx="2881937" cy="1837570"/>
          </a:xfrm>
          <a:prstGeom prst="roundRect">
            <a:avLst>
              <a:gd name="adj" fmla="val 16912"/>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tx1"/>
                </a:solidFill>
                <a:latin typeface="Corbel" panose="020B0503020204020204" pitchFamily="34" charset="0"/>
              </a:rPr>
              <a:t>Models of Language Problems</a:t>
            </a:r>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pPr marL="285750" indent="-285750">
              <a:buFont typeface="Wingdings" pitchFamily="2" charset="2"/>
              <a:buChar char="§"/>
            </a:pPr>
            <a:endParaRPr lang="en-US" sz="1600" i="1"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26" name="Rounded Rectangle 25">
            <a:extLst>
              <a:ext uri="{FF2B5EF4-FFF2-40B4-BE49-F238E27FC236}">
                <a16:creationId xmlns:a16="http://schemas.microsoft.com/office/drawing/2014/main" id="{E2EB7858-E48F-0A48-A5B3-FAD9D1A5651F}"/>
              </a:ext>
            </a:extLst>
          </p:cNvPr>
          <p:cNvSpPr/>
          <p:nvPr/>
        </p:nvSpPr>
        <p:spPr>
          <a:xfrm>
            <a:off x="5861493" y="3531086"/>
            <a:ext cx="2881167" cy="2052555"/>
          </a:xfrm>
          <a:prstGeom prst="roundRect">
            <a:avLst>
              <a:gd name="adj" fmla="val 13441"/>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Analyses</a:t>
            </a: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9" name="Rounded Rectangle 28">
            <a:extLst>
              <a:ext uri="{FF2B5EF4-FFF2-40B4-BE49-F238E27FC236}">
                <a16:creationId xmlns:a16="http://schemas.microsoft.com/office/drawing/2014/main" id="{3B56F22E-2EF1-C546-914F-7E046E38A92B}"/>
              </a:ext>
            </a:extLst>
          </p:cNvPr>
          <p:cNvSpPr/>
          <p:nvPr/>
        </p:nvSpPr>
        <p:spPr>
          <a:xfrm>
            <a:off x="8853655" y="1569573"/>
            <a:ext cx="2818921" cy="1837569"/>
          </a:xfrm>
          <a:prstGeom prst="roundRect">
            <a:avLst>
              <a:gd name="adj" fmla="val 15836"/>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Measuring Our Progress</a:t>
            </a: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19" name="Rounded Rectangle 18">
            <a:extLst>
              <a:ext uri="{FF2B5EF4-FFF2-40B4-BE49-F238E27FC236}">
                <a16:creationId xmlns:a16="http://schemas.microsoft.com/office/drawing/2014/main" id="{05CABFEA-33D9-DF4E-A426-071ADFC25838}"/>
              </a:ext>
            </a:extLst>
          </p:cNvPr>
          <p:cNvSpPr/>
          <p:nvPr/>
        </p:nvSpPr>
        <p:spPr>
          <a:xfrm>
            <a:off x="8868559" y="3531086"/>
            <a:ext cx="2804017" cy="2052555"/>
          </a:xfrm>
          <a:prstGeom prst="roundRect">
            <a:avLst>
              <a:gd name="adj" fmla="val 15133"/>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orbel" panose="020B0503020204020204" pitchFamily="34" charset="0"/>
              </a:rPr>
              <a:t>NLP+Society</a:t>
            </a:r>
            <a:endParaRPr lang="en-US" sz="1600"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17" name="Rectangle 16">
            <a:extLst>
              <a:ext uri="{FF2B5EF4-FFF2-40B4-BE49-F238E27FC236}">
                <a16:creationId xmlns:a16="http://schemas.microsoft.com/office/drawing/2014/main" id="{6453F275-463B-1547-8705-1AE9352EBED7}"/>
              </a:ext>
            </a:extLst>
          </p:cNvPr>
          <p:cNvSpPr/>
          <p:nvPr/>
        </p:nvSpPr>
        <p:spPr>
          <a:xfrm>
            <a:off x="496274" y="743113"/>
            <a:ext cx="5030359" cy="707886"/>
          </a:xfrm>
          <a:prstGeom prst="rect">
            <a:avLst/>
          </a:prstGeom>
        </p:spPr>
        <p:txBody>
          <a:bodyPr wrap="square">
            <a:spAutoFit/>
          </a:bodyPr>
          <a:lstStyle/>
          <a:p>
            <a:pPr algn="ctr"/>
            <a:r>
              <a:rPr lang="en-US" sz="2400" dirty="0">
                <a:solidFill>
                  <a:srgbClr val="1A4594"/>
                </a:solidFill>
              </a:rPr>
              <a:t>Diverse Perspective Discovery</a:t>
            </a:r>
            <a:r>
              <a:rPr lang="en-US" sz="2400" dirty="0"/>
              <a:t> </a:t>
            </a:r>
            <a:br>
              <a:rPr lang="en-US" sz="2400" dirty="0"/>
            </a:br>
            <a:r>
              <a:rPr lang="en-US" sz="1600" dirty="0">
                <a:solidFill>
                  <a:schemeClr val="bg1">
                    <a:lumMod val="50000"/>
                  </a:schemeClr>
                </a:solidFill>
              </a:rPr>
              <a:t>[Chen et al. NAACL’19]</a:t>
            </a:r>
          </a:p>
        </p:txBody>
      </p:sp>
      <p:pic>
        <p:nvPicPr>
          <p:cNvPr id="18" name="Picture 17" descr="A screenshot of a cell phone&#13;&#10;&#13;&#10;Description automatically generated">
            <a:extLst>
              <a:ext uri="{FF2B5EF4-FFF2-40B4-BE49-F238E27FC236}">
                <a16:creationId xmlns:a16="http://schemas.microsoft.com/office/drawing/2014/main" id="{CB8F79E7-7CDA-B14D-8EA4-1C716037765D}"/>
              </a:ext>
            </a:extLst>
          </p:cNvPr>
          <p:cNvPicPr>
            <a:picLocks noChangeAspect="1"/>
          </p:cNvPicPr>
          <p:nvPr/>
        </p:nvPicPr>
        <p:blipFill>
          <a:blip r:embed="rId3"/>
          <a:stretch>
            <a:fillRect/>
          </a:stretch>
        </p:blipFill>
        <p:spPr>
          <a:xfrm>
            <a:off x="633761" y="1862963"/>
            <a:ext cx="4728645" cy="3964268"/>
          </a:xfrm>
          <a:prstGeom prst="rect">
            <a:avLst/>
          </a:prstGeom>
        </p:spPr>
      </p:pic>
      <p:sp>
        <p:nvSpPr>
          <p:cNvPr id="13" name="Rectangle 12">
            <a:extLst>
              <a:ext uri="{FF2B5EF4-FFF2-40B4-BE49-F238E27FC236}">
                <a16:creationId xmlns:a16="http://schemas.microsoft.com/office/drawing/2014/main" id="{7AAAD4CF-8F3E-F44B-AB2B-20895D2ECB0F}"/>
              </a:ext>
            </a:extLst>
          </p:cNvPr>
          <p:cNvSpPr/>
          <p:nvPr/>
        </p:nvSpPr>
        <p:spPr>
          <a:xfrm>
            <a:off x="977463" y="5827231"/>
            <a:ext cx="4014952" cy="307777"/>
          </a:xfrm>
          <a:prstGeom prst="rect">
            <a:avLst/>
          </a:prstGeom>
        </p:spPr>
        <p:txBody>
          <a:bodyPr wrap="square">
            <a:spAutoFit/>
          </a:bodyPr>
          <a:lstStyle/>
          <a:p>
            <a:pPr algn="ctr"/>
            <a:r>
              <a:rPr lang="en-US" sz="1400" i="1" dirty="0"/>
              <a:t>Diverse perspectives to address the given claim. </a:t>
            </a:r>
          </a:p>
        </p:txBody>
      </p:sp>
      <p:sp>
        <p:nvSpPr>
          <p:cNvPr id="2" name="Rectangle 1">
            <a:extLst>
              <a:ext uri="{FF2B5EF4-FFF2-40B4-BE49-F238E27FC236}">
                <a16:creationId xmlns:a16="http://schemas.microsoft.com/office/drawing/2014/main" id="{6451F9F6-DD99-A146-9D18-D69F084C5E67}"/>
              </a:ext>
            </a:extLst>
          </p:cNvPr>
          <p:cNvSpPr/>
          <p:nvPr/>
        </p:nvSpPr>
        <p:spPr>
          <a:xfrm>
            <a:off x="633761" y="3815255"/>
            <a:ext cx="136320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99673E4-7AF7-5C4E-A3BF-D07F6246657C}"/>
              </a:ext>
            </a:extLst>
          </p:cNvPr>
          <p:cNvSpPr/>
          <p:nvPr/>
        </p:nvSpPr>
        <p:spPr>
          <a:xfrm>
            <a:off x="8968856" y="2440503"/>
            <a:ext cx="2576320" cy="830997"/>
          </a:xfrm>
          <a:prstGeom prst="rect">
            <a:avLst/>
          </a:prstGeom>
        </p:spPr>
        <p:txBody>
          <a:bodyPr wrap="square">
            <a:spAutoFit/>
          </a:bodyPr>
          <a:lstStyle/>
          <a:p>
            <a:pPr algn="ctr"/>
            <a:r>
              <a:rPr lang="en-US" sz="1600" dirty="0"/>
              <a:t>G</a:t>
            </a:r>
            <a:r>
              <a:rPr lang="en-US" sz="1600" b="1" dirty="0">
                <a:solidFill>
                  <a:srgbClr val="1360B2"/>
                </a:solidFill>
              </a:rPr>
              <a:t>K</a:t>
            </a:r>
            <a:r>
              <a:rPr lang="en-US" sz="1600" dirty="0"/>
              <a:t>SKRB. TACL’21 </a:t>
            </a:r>
            <a:endParaRPr lang="en-US" sz="1600" b="1" dirty="0">
              <a:solidFill>
                <a:srgbClr val="1360B2"/>
              </a:solidFill>
            </a:endParaRPr>
          </a:p>
          <a:p>
            <a:pPr algn="ctr"/>
            <a:r>
              <a:rPr lang="en-US" sz="1600" dirty="0"/>
              <a:t>Z</a:t>
            </a:r>
            <a:r>
              <a:rPr lang="en-US" sz="1600" b="1" dirty="0">
                <a:solidFill>
                  <a:srgbClr val="1360B2"/>
                </a:solidFill>
              </a:rPr>
              <a:t>K</a:t>
            </a:r>
            <a:r>
              <a:rPr lang="en-US" sz="1600" dirty="0"/>
              <a:t>QR. EMNLP’19</a:t>
            </a:r>
          </a:p>
          <a:p>
            <a:pPr algn="ctr"/>
            <a:r>
              <a:rPr lang="en-US" sz="1600" b="1" dirty="0">
                <a:solidFill>
                  <a:srgbClr val="1360B2"/>
                </a:solidFill>
              </a:rPr>
              <a:t>K</a:t>
            </a:r>
            <a:r>
              <a:rPr lang="en-US" sz="1600" dirty="0"/>
              <a:t>CRUR. NAACL’18</a:t>
            </a:r>
          </a:p>
        </p:txBody>
      </p:sp>
      <p:pic>
        <p:nvPicPr>
          <p:cNvPr id="16" name="Picture 14" descr="Measure, measurement, measuring, tape icon - Download on Iconfinder">
            <a:extLst>
              <a:ext uri="{FF2B5EF4-FFF2-40B4-BE49-F238E27FC236}">
                <a16:creationId xmlns:a16="http://schemas.microsoft.com/office/drawing/2014/main" id="{1B8A5727-FDEE-D941-AACD-DAEB7B7CA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544" y="1910269"/>
            <a:ext cx="655190" cy="65519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C241D0F-E8D4-464E-AFCF-1CF3F79B87C0}"/>
              </a:ext>
            </a:extLst>
          </p:cNvPr>
          <p:cNvSpPr/>
          <p:nvPr/>
        </p:nvSpPr>
        <p:spPr>
          <a:xfrm>
            <a:off x="8995957" y="4766890"/>
            <a:ext cx="2549219" cy="584775"/>
          </a:xfrm>
          <a:prstGeom prst="rect">
            <a:avLst/>
          </a:prstGeom>
        </p:spPr>
        <p:txBody>
          <a:bodyPr wrap="square">
            <a:spAutoFit/>
          </a:bodyPr>
          <a:lstStyle/>
          <a:p>
            <a:pPr algn="ctr"/>
            <a:r>
              <a:rPr lang="en-US" sz="1600" dirty="0"/>
              <a:t>LK</a:t>
            </a:r>
            <a:r>
              <a:rPr lang="en-US" sz="1600" b="1" dirty="0">
                <a:solidFill>
                  <a:srgbClr val="1360B2"/>
                </a:solidFill>
              </a:rPr>
              <a:t>K</a:t>
            </a:r>
            <a:r>
              <a:rPr lang="en-US" sz="1600" dirty="0"/>
              <a:t>SS. EMNLP-Findings’20 </a:t>
            </a:r>
            <a:br>
              <a:rPr lang="en-US" sz="1600" b="1" dirty="0">
                <a:solidFill>
                  <a:srgbClr val="1360B2"/>
                </a:solidFill>
              </a:rPr>
            </a:br>
            <a:r>
              <a:rPr lang="en-US" sz="1600" dirty="0"/>
              <a:t>C</a:t>
            </a:r>
            <a:r>
              <a:rPr lang="en-US" sz="1600" b="1" dirty="0">
                <a:solidFill>
                  <a:srgbClr val="1360B2"/>
                </a:solidFill>
              </a:rPr>
              <a:t>K</a:t>
            </a:r>
            <a:r>
              <a:rPr lang="en-US" sz="1600" dirty="0"/>
              <a:t>WCR. NAACL’19</a:t>
            </a:r>
          </a:p>
        </p:txBody>
      </p:sp>
      <p:sp>
        <p:nvSpPr>
          <p:cNvPr id="23" name="Rectangle 22">
            <a:extLst>
              <a:ext uri="{FF2B5EF4-FFF2-40B4-BE49-F238E27FC236}">
                <a16:creationId xmlns:a16="http://schemas.microsoft.com/office/drawing/2014/main" id="{8349DB40-AA0F-2E4C-B65A-BC10929510D0}"/>
              </a:ext>
            </a:extLst>
          </p:cNvPr>
          <p:cNvSpPr/>
          <p:nvPr/>
        </p:nvSpPr>
        <p:spPr>
          <a:xfrm>
            <a:off x="6051226" y="4724631"/>
            <a:ext cx="2549219" cy="584775"/>
          </a:xfrm>
          <a:prstGeom prst="rect">
            <a:avLst/>
          </a:prstGeom>
        </p:spPr>
        <p:txBody>
          <a:bodyPr wrap="square">
            <a:spAutoFit/>
          </a:bodyPr>
          <a:lstStyle/>
          <a:p>
            <a:pPr algn="ctr"/>
            <a:r>
              <a:rPr lang="en-US" sz="1600" dirty="0"/>
              <a:t>G et al. EMNLP-Findings’20 </a:t>
            </a:r>
            <a:br>
              <a:rPr lang="en-US" sz="1600" b="1" dirty="0">
                <a:solidFill>
                  <a:srgbClr val="1360B2"/>
                </a:solidFill>
              </a:rPr>
            </a:br>
            <a:r>
              <a:rPr lang="en-US" sz="1600" b="1" dirty="0">
                <a:solidFill>
                  <a:srgbClr val="1360B2"/>
                </a:solidFill>
              </a:rPr>
              <a:t>K</a:t>
            </a:r>
            <a:r>
              <a:rPr lang="en-US" sz="1600" dirty="0"/>
              <a:t>KS. EMNLP’20</a:t>
            </a:r>
          </a:p>
        </p:txBody>
      </p:sp>
      <p:pic>
        <p:nvPicPr>
          <p:cNvPr id="24" name="Picture 2" descr="Analysis Icons - Download Free Vector Icons | Noun Project">
            <a:extLst>
              <a:ext uri="{FF2B5EF4-FFF2-40B4-BE49-F238E27FC236}">
                <a16:creationId xmlns:a16="http://schemas.microsoft.com/office/drawing/2014/main" id="{6DE48875-4B85-9C46-845A-DE5CF7302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6567" y="3849011"/>
            <a:ext cx="689838" cy="6898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isspng-computer-icons-community-symbol-clip-art-cinque-terre-5b18edc3e489b2.6727682915283603879361  - RDI Hub">
            <a:extLst>
              <a:ext uri="{FF2B5EF4-FFF2-40B4-BE49-F238E27FC236}">
                <a16:creationId xmlns:a16="http://schemas.microsoft.com/office/drawing/2014/main" id="{5B6ED270-1910-5946-825A-86AE725CFC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2583" y="3912986"/>
            <a:ext cx="663122" cy="6631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42D8FA7-F44F-804F-BCF6-8D0D6FB1050F}"/>
              </a:ext>
            </a:extLst>
          </p:cNvPr>
          <p:cNvSpPr/>
          <p:nvPr/>
        </p:nvSpPr>
        <p:spPr>
          <a:xfrm>
            <a:off x="5825405" y="2476390"/>
            <a:ext cx="2992162" cy="830997"/>
          </a:xfrm>
          <a:prstGeom prst="rect">
            <a:avLst/>
          </a:prstGeom>
        </p:spPr>
        <p:txBody>
          <a:bodyPr wrap="square">
            <a:spAutoFit/>
          </a:bodyPr>
          <a:lstStyle/>
          <a:p>
            <a:pPr algn="ctr"/>
            <a:r>
              <a:rPr lang="en-US" sz="1600" b="1" dirty="0">
                <a:solidFill>
                  <a:srgbClr val="1360B2"/>
                </a:solidFill>
              </a:rPr>
              <a:t>K</a:t>
            </a:r>
            <a:r>
              <a:rPr lang="en-US" sz="1600" dirty="0"/>
              <a:t>MKKTCH. EMNLP-Findings’20 </a:t>
            </a:r>
          </a:p>
          <a:p>
            <a:pPr algn="ctr"/>
            <a:r>
              <a:rPr lang="en-US" sz="1600" b="1" dirty="0">
                <a:solidFill>
                  <a:srgbClr val="1360B2"/>
                </a:solidFill>
              </a:rPr>
              <a:t>K</a:t>
            </a:r>
            <a:r>
              <a:rPr lang="en-US" sz="1600" dirty="0"/>
              <a:t>CRUR. NAACL’18</a:t>
            </a:r>
          </a:p>
          <a:p>
            <a:pPr algn="ctr"/>
            <a:r>
              <a:rPr lang="en-US" sz="1600" dirty="0"/>
              <a:t>P</a:t>
            </a:r>
            <a:r>
              <a:rPr lang="en-US" sz="1600" b="1" dirty="0">
                <a:solidFill>
                  <a:srgbClr val="1360B2"/>
                </a:solidFill>
              </a:rPr>
              <a:t>K</a:t>
            </a:r>
            <a:r>
              <a:rPr lang="en-US" sz="1600" dirty="0"/>
              <a:t>R. NAACL’15</a:t>
            </a:r>
          </a:p>
        </p:txBody>
      </p:sp>
      <p:pic>
        <p:nvPicPr>
          <p:cNvPr id="28" name="Picture 2" descr="Engineer, factory, gear, industrial, manufacturing icon - Download on  Iconfinder">
            <a:extLst>
              <a:ext uri="{FF2B5EF4-FFF2-40B4-BE49-F238E27FC236}">
                <a16:creationId xmlns:a16="http://schemas.microsoft.com/office/drawing/2014/main" id="{D1400A46-C66F-E643-A1A8-DB29DCB73E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253" y="1977149"/>
            <a:ext cx="518978" cy="51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70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74"/>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The Instruction Paradigm: Challenges </a:t>
            </a:r>
            <a:endParaRPr dirty="0"/>
          </a:p>
        </p:txBody>
      </p:sp>
      <p:sp>
        <p:nvSpPr>
          <p:cNvPr id="745" name="Google Shape;745;p74"/>
          <p:cNvSpPr txBox="1">
            <a:spLocks noGrp="1"/>
          </p:cNvSpPr>
          <p:nvPr>
            <p:ph type="body" idx="1"/>
          </p:nvPr>
        </p:nvSpPr>
        <p:spPr>
          <a:xfrm>
            <a:off x="923600" y="1545867"/>
            <a:ext cx="11012800" cy="4848800"/>
          </a:xfrm>
          <a:prstGeom prst="rect">
            <a:avLst/>
          </a:prstGeom>
        </p:spPr>
        <p:txBody>
          <a:bodyPr spcFirstLastPara="1" vert="horz" wrap="square" lIns="121900" tIns="121900" rIns="121900" bIns="121900" numCol="1" anchor="t" anchorCtr="0" compatLnSpc="1">
            <a:prstTxWarp prst="textNoShape">
              <a:avLst/>
            </a:prstTxWarp>
            <a:noAutofit/>
          </a:bodyPr>
          <a:lstStyle/>
          <a:p>
            <a:pPr>
              <a:lnSpc>
                <a:spcPct val="100000"/>
              </a:lnSpc>
            </a:pPr>
            <a:r>
              <a:rPr lang="en" dirty="0">
                <a:solidFill>
                  <a:schemeClr val="dk1"/>
                </a:solidFill>
              </a:rPr>
              <a:t>Lack of natural and diverse benchmarks for learning from Instructions.</a:t>
            </a:r>
            <a:endParaRPr dirty="0">
              <a:solidFill>
                <a:schemeClr val="dk1"/>
              </a:solidFill>
            </a:endParaRPr>
          </a:p>
          <a:p>
            <a:pPr lvl="1">
              <a:lnSpc>
                <a:spcPct val="100000"/>
              </a:lnSpc>
              <a:spcBef>
                <a:spcPts val="0"/>
              </a:spcBef>
              <a:buClr>
                <a:srgbClr val="0000FF"/>
              </a:buClr>
            </a:pPr>
            <a:r>
              <a:rPr lang="en" dirty="0">
                <a:solidFill>
                  <a:srgbClr val="0000FF"/>
                </a:solidFill>
              </a:rPr>
              <a:t>Few prior works, but they are limited!</a:t>
            </a:r>
            <a:endParaRPr dirty="0">
              <a:solidFill>
                <a:srgbClr val="0000FF"/>
              </a:solidFill>
            </a:endParaRPr>
          </a:p>
          <a:p>
            <a:pPr indent="0">
              <a:lnSpc>
                <a:spcPct val="100000"/>
              </a:lnSpc>
              <a:buNone/>
            </a:pPr>
            <a:br>
              <a:rPr lang="en" dirty="0">
                <a:solidFill>
                  <a:schemeClr val="dk1"/>
                </a:solidFill>
              </a:rPr>
            </a:br>
            <a:endParaRPr dirty="0">
              <a:solidFill>
                <a:schemeClr val="dk1"/>
              </a:solidFill>
            </a:endParaRPr>
          </a:p>
          <a:p>
            <a:pPr>
              <a:lnSpc>
                <a:spcPct val="100000"/>
              </a:lnSpc>
            </a:pPr>
            <a:r>
              <a:rPr lang="en" dirty="0"/>
              <a:t>No standard schema to represent instructions.</a:t>
            </a:r>
            <a:endParaRPr dirty="0"/>
          </a:p>
          <a:p>
            <a:pPr lvl="1">
              <a:lnSpc>
                <a:spcPct val="100000"/>
              </a:lnSpc>
              <a:spcBef>
                <a:spcPts val="0"/>
              </a:spcBef>
              <a:buClr>
                <a:srgbClr val="0000FF"/>
              </a:buClr>
            </a:pPr>
            <a:r>
              <a:rPr lang="en" dirty="0">
                <a:solidFill>
                  <a:srgbClr val="0000FF"/>
                </a:solidFill>
              </a:rPr>
              <a:t>Unclear how to represent “instructions”!</a:t>
            </a:r>
            <a:endParaRPr dirty="0">
              <a:solidFill>
                <a:srgbClr val="0000FF"/>
              </a:solidFill>
            </a:endParaRPr>
          </a:p>
          <a:p>
            <a:pPr marL="0" indent="0">
              <a:lnSpc>
                <a:spcPct val="100000"/>
              </a:lnSpc>
              <a:buNone/>
            </a:pPr>
            <a:br>
              <a:rPr lang="en" dirty="0"/>
            </a:br>
            <a:endParaRPr dirty="0"/>
          </a:p>
          <a:p>
            <a:pPr>
              <a:lnSpc>
                <a:spcPct val="100000"/>
              </a:lnSpc>
            </a:pPr>
            <a:r>
              <a:rPr lang="en" dirty="0"/>
              <a:t>Model response to Instructions has been poor.</a:t>
            </a:r>
            <a:endParaRPr dirty="0"/>
          </a:p>
          <a:p>
            <a:pPr lvl="1">
              <a:lnSpc>
                <a:spcPct val="100000"/>
              </a:lnSpc>
              <a:spcBef>
                <a:spcPts val="0"/>
              </a:spcBef>
              <a:buClr>
                <a:srgbClr val="0000FF"/>
              </a:buClr>
            </a:pPr>
            <a:r>
              <a:rPr lang="en" dirty="0">
                <a:solidFill>
                  <a:srgbClr val="0000FF"/>
                </a:solidFill>
              </a:rPr>
              <a:t>Instructions are hard to learn!</a:t>
            </a:r>
            <a:endParaRPr dirty="0">
              <a:solidFill>
                <a:srgbClr val="0000FF"/>
              </a:solidFill>
            </a:endParaRPr>
          </a:p>
        </p:txBody>
      </p:sp>
      <p:sp>
        <p:nvSpPr>
          <p:cNvPr id="746" name="Google Shape;746;p74"/>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86</a:t>
            </a:fld>
            <a:endParaRPr/>
          </a:p>
        </p:txBody>
      </p:sp>
    </p:spTree>
    <p:extLst>
      <p:ext uri="{BB962C8B-B14F-4D97-AF65-F5344CB8AC3E}">
        <p14:creationId xmlns:p14="http://schemas.microsoft.com/office/powerpoint/2010/main" val="122770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5">
                                            <p:txEl>
                                              <p:pRg st="0" end="0"/>
                                            </p:txEl>
                                          </p:spTgt>
                                        </p:tgtEl>
                                        <p:attrNameLst>
                                          <p:attrName>style.visibility</p:attrName>
                                        </p:attrNameLst>
                                      </p:cBhvr>
                                      <p:to>
                                        <p:strVal val="visible"/>
                                      </p:to>
                                    </p:set>
                                    <p:animEffect transition="in" filter="fade">
                                      <p:cBhvr>
                                        <p:cTn id="7" dur="1000"/>
                                        <p:tgtEl>
                                          <p:spTgt spid="7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5">
                                            <p:txEl>
                                              <p:pRg st="1" end="1"/>
                                            </p:txEl>
                                          </p:spTgt>
                                        </p:tgtEl>
                                        <p:attrNameLst>
                                          <p:attrName>style.visibility</p:attrName>
                                        </p:attrNameLst>
                                      </p:cBhvr>
                                      <p:to>
                                        <p:strVal val="visible"/>
                                      </p:to>
                                    </p:set>
                                    <p:animEffect transition="in" filter="fade">
                                      <p:cBhvr>
                                        <p:cTn id="12" dur="1000"/>
                                        <p:tgtEl>
                                          <p:spTgt spid="7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5">
                                            <p:txEl>
                                              <p:pRg st="2" end="2"/>
                                            </p:txEl>
                                          </p:spTgt>
                                        </p:tgtEl>
                                        <p:attrNameLst>
                                          <p:attrName>style.visibility</p:attrName>
                                        </p:attrNameLst>
                                      </p:cBhvr>
                                      <p:to>
                                        <p:strVal val="visible"/>
                                      </p:to>
                                    </p:set>
                                    <p:animEffect transition="in" filter="fade">
                                      <p:cBhvr>
                                        <p:cTn id="17" dur="1000"/>
                                        <p:tgtEl>
                                          <p:spTgt spid="7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5">
                                            <p:txEl>
                                              <p:pRg st="3" end="3"/>
                                            </p:txEl>
                                          </p:spTgt>
                                        </p:tgtEl>
                                        <p:attrNameLst>
                                          <p:attrName>style.visibility</p:attrName>
                                        </p:attrNameLst>
                                      </p:cBhvr>
                                      <p:to>
                                        <p:strVal val="visible"/>
                                      </p:to>
                                    </p:set>
                                    <p:animEffect transition="in" filter="fade">
                                      <p:cBhvr>
                                        <p:cTn id="22" dur="1000"/>
                                        <p:tgtEl>
                                          <p:spTgt spid="7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5">
                                            <p:txEl>
                                              <p:pRg st="4" end="4"/>
                                            </p:txEl>
                                          </p:spTgt>
                                        </p:tgtEl>
                                        <p:attrNameLst>
                                          <p:attrName>style.visibility</p:attrName>
                                        </p:attrNameLst>
                                      </p:cBhvr>
                                      <p:to>
                                        <p:strVal val="visible"/>
                                      </p:to>
                                    </p:set>
                                    <p:animEffect transition="in" filter="fade">
                                      <p:cBhvr>
                                        <p:cTn id="27" dur="1000"/>
                                        <p:tgtEl>
                                          <p:spTgt spid="7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5">
                                            <p:txEl>
                                              <p:pRg st="5" end="5"/>
                                            </p:txEl>
                                          </p:spTgt>
                                        </p:tgtEl>
                                        <p:attrNameLst>
                                          <p:attrName>style.visibility</p:attrName>
                                        </p:attrNameLst>
                                      </p:cBhvr>
                                      <p:to>
                                        <p:strVal val="visible"/>
                                      </p:to>
                                    </p:set>
                                    <p:animEffect transition="in" filter="fade">
                                      <p:cBhvr>
                                        <p:cTn id="32" dur="1000"/>
                                        <p:tgtEl>
                                          <p:spTgt spid="74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5">
                                            <p:txEl>
                                              <p:pRg st="6" end="6"/>
                                            </p:txEl>
                                          </p:spTgt>
                                        </p:tgtEl>
                                        <p:attrNameLst>
                                          <p:attrName>style.visibility</p:attrName>
                                        </p:attrNameLst>
                                      </p:cBhvr>
                                      <p:to>
                                        <p:strVal val="visible"/>
                                      </p:to>
                                    </p:set>
                                    <p:animEffect transition="in" filter="fade">
                                      <p:cBhvr>
                                        <p:cTn id="37" dur="1000"/>
                                        <p:tgtEl>
                                          <p:spTgt spid="74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45">
                                            <p:txEl>
                                              <p:pRg st="7" end="7"/>
                                            </p:txEl>
                                          </p:spTgt>
                                        </p:tgtEl>
                                        <p:attrNameLst>
                                          <p:attrName>style.visibility</p:attrName>
                                        </p:attrNameLst>
                                      </p:cBhvr>
                                      <p:to>
                                        <p:strVal val="visible"/>
                                      </p:to>
                                    </p:set>
                                    <p:animEffect transition="in" filter="fade">
                                      <p:cBhvr>
                                        <p:cTn id="42" dur="1000"/>
                                        <p:tgtEl>
                                          <p:spTgt spid="74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5"/>
          <p:cNvSpPr txBox="1">
            <a:spLocks noGrp="1"/>
          </p:cNvSpPr>
          <p:nvPr>
            <p:ph type="body" idx="1"/>
          </p:nvPr>
        </p:nvSpPr>
        <p:spPr>
          <a:xfrm>
            <a:off x="468900" y="1841433"/>
            <a:ext cx="6743200" cy="14088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31789">
              <a:buClr>
                <a:srgbClr val="000000"/>
              </a:buClr>
              <a:buSzPts val="1500"/>
              <a:buChar char="-"/>
            </a:pPr>
            <a:r>
              <a:rPr lang="en" sz="2000">
                <a:solidFill>
                  <a:srgbClr val="000000"/>
                </a:solidFill>
              </a:rPr>
              <a:t>Weller et. al (2020): </a:t>
            </a:r>
            <a:endParaRPr sz="2000">
              <a:solidFill>
                <a:srgbClr val="000000"/>
              </a:solidFill>
            </a:endParaRPr>
          </a:p>
          <a:p>
            <a:pPr lvl="1" indent="-397923">
              <a:spcBef>
                <a:spcPts val="0"/>
              </a:spcBef>
              <a:buSzPts val="1100"/>
              <a:buChar char="-"/>
            </a:pPr>
            <a:r>
              <a:rPr lang="en" sz="1467"/>
              <a:t>Defined descriptions as common questions and built the ZEST dataset.</a:t>
            </a:r>
            <a:endParaRPr sz="1467"/>
          </a:p>
          <a:p>
            <a:pPr lvl="1" indent="-397923">
              <a:spcBef>
                <a:spcPts val="0"/>
              </a:spcBef>
              <a:buSzPts val="1100"/>
              <a:buChar char="-"/>
            </a:pPr>
            <a:r>
              <a:rPr lang="en" sz="1467">
                <a:solidFill>
                  <a:srgbClr val="980000"/>
                </a:solidFill>
                <a:highlight>
                  <a:schemeClr val="lt1"/>
                </a:highlight>
              </a:rPr>
              <a:t>Crowdsourced question-like instructions</a:t>
            </a:r>
            <a:r>
              <a:rPr lang="en" sz="1467">
                <a:solidFill>
                  <a:srgbClr val="1155CC"/>
                </a:solidFill>
                <a:highlight>
                  <a:schemeClr val="lt1"/>
                </a:highlight>
                <a:latin typeface="Roboto"/>
                <a:ea typeface="Roboto"/>
                <a:cs typeface="Roboto"/>
                <a:sym typeface="Roboto"/>
              </a:rPr>
              <a:t>→ Limited complexity</a:t>
            </a:r>
            <a:br>
              <a:rPr lang="en" sz="1467">
                <a:solidFill>
                  <a:srgbClr val="980000"/>
                </a:solidFill>
                <a:highlight>
                  <a:schemeClr val="lt1"/>
                </a:highlight>
              </a:rPr>
            </a:br>
            <a:endParaRPr sz="1467">
              <a:solidFill>
                <a:srgbClr val="980000"/>
              </a:solidFill>
              <a:highlight>
                <a:schemeClr val="lt1"/>
              </a:highlight>
            </a:endParaRPr>
          </a:p>
          <a:p>
            <a:pPr marL="0" indent="0">
              <a:buNone/>
            </a:pPr>
            <a:endParaRPr sz="1467">
              <a:solidFill>
                <a:srgbClr val="980000"/>
              </a:solidFill>
              <a:highlight>
                <a:schemeClr val="lt1"/>
              </a:highlight>
            </a:endParaRPr>
          </a:p>
          <a:p>
            <a:pPr marL="0" indent="0">
              <a:buNone/>
            </a:pPr>
            <a:endParaRPr sz="1467">
              <a:solidFill>
                <a:srgbClr val="980000"/>
              </a:solidFill>
              <a:highlight>
                <a:schemeClr val="lt1"/>
              </a:highlight>
            </a:endParaRPr>
          </a:p>
          <a:p>
            <a:pPr marL="0" indent="0">
              <a:buNone/>
            </a:pPr>
            <a:endParaRPr sz="1467">
              <a:solidFill>
                <a:srgbClr val="980000"/>
              </a:solidFill>
              <a:highlight>
                <a:schemeClr val="lt1"/>
              </a:highlight>
            </a:endParaRPr>
          </a:p>
        </p:txBody>
      </p:sp>
      <p:sp>
        <p:nvSpPr>
          <p:cNvPr id="752" name="Google Shape;752;p75"/>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Prior Works</a:t>
            </a:r>
            <a:endParaRPr/>
          </a:p>
        </p:txBody>
      </p:sp>
      <p:sp>
        <p:nvSpPr>
          <p:cNvPr id="753" name="Google Shape;753;p75"/>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87</a:t>
            </a:fld>
            <a:endParaRPr/>
          </a:p>
        </p:txBody>
      </p:sp>
      <p:grpSp>
        <p:nvGrpSpPr>
          <p:cNvPr id="754" name="Google Shape;754;p75"/>
          <p:cNvGrpSpPr/>
          <p:nvPr/>
        </p:nvGrpSpPr>
        <p:grpSpPr>
          <a:xfrm>
            <a:off x="7605669" y="2252024"/>
            <a:ext cx="3701404" cy="3171448"/>
            <a:chOff x="5770956" y="1383543"/>
            <a:chExt cx="3034601" cy="2690100"/>
          </a:xfrm>
        </p:grpSpPr>
        <p:cxnSp>
          <p:nvCxnSpPr>
            <p:cNvPr id="755" name="Google Shape;755;p75"/>
            <p:cNvCxnSpPr/>
            <p:nvPr/>
          </p:nvCxnSpPr>
          <p:spPr>
            <a:xfrm>
              <a:off x="5776157" y="4068500"/>
              <a:ext cx="3029400" cy="0"/>
            </a:xfrm>
            <a:prstGeom prst="straightConnector1">
              <a:avLst/>
            </a:prstGeom>
            <a:noFill/>
            <a:ln w="9525" cap="flat" cmpd="sng">
              <a:solidFill>
                <a:schemeClr val="dk2"/>
              </a:solidFill>
              <a:prstDash val="solid"/>
              <a:round/>
              <a:headEnd type="none" w="med" len="med"/>
              <a:tailEnd type="stealth" w="med" len="med"/>
            </a:ln>
          </p:spPr>
        </p:cxnSp>
        <p:cxnSp>
          <p:nvCxnSpPr>
            <p:cNvPr id="756" name="Google Shape;756;p75"/>
            <p:cNvCxnSpPr/>
            <p:nvPr/>
          </p:nvCxnSpPr>
          <p:spPr>
            <a:xfrm rot="10800000">
              <a:off x="5770956" y="1383543"/>
              <a:ext cx="3300" cy="2690100"/>
            </a:xfrm>
            <a:prstGeom prst="straightConnector1">
              <a:avLst/>
            </a:prstGeom>
            <a:noFill/>
            <a:ln w="9525" cap="flat" cmpd="sng">
              <a:solidFill>
                <a:schemeClr val="dk2"/>
              </a:solidFill>
              <a:prstDash val="solid"/>
              <a:round/>
              <a:headEnd type="none" w="med" len="med"/>
              <a:tailEnd type="stealth" w="med" len="med"/>
            </a:ln>
          </p:spPr>
        </p:cxnSp>
      </p:grpSp>
      <p:sp>
        <p:nvSpPr>
          <p:cNvPr id="757" name="Google Shape;757;p75"/>
          <p:cNvSpPr txBox="1"/>
          <p:nvPr/>
        </p:nvSpPr>
        <p:spPr>
          <a:xfrm>
            <a:off x="6746973" y="1778809"/>
            <a:ext cx="912000" cy="57460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067">
                <a:latin typeface="Lato"/>
                <a:ea typeface="Lato"/>
                <a:cs typeface="Lato"/>
                <a:sym typeface="Lato"/>
              </a:rPr>
              <a:t>Diversity of tasks</a:t>
            </a:r>
            <a:endParaRPr sz="1067">
              <a:latin typeface="Lato"/>
              <a:ea typeface="Lato"/>
              <a:cs typeface="Lato"/>
              <a:sym typeface="Lato"/>
            </a:endParaRPr>
          </a:p>
        </p:txBody>
      </p:sp>
      <p:sp>
        <p:nvSpPr>
          <p:cNvPr id="758" name="Google Shape;758;p75"/>
          <p:cNvSpPr txBox="1"/>
          <p:nvPr/>
        </p:nvSpPr>
        <p:spPr>
          <a:xfrm>
            <a:off x="10667200" y="5431501"/>
            <a:ext cx="1268800" cy="57460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067">
                <a:latin typeface="Lato"/>
                <a:ea typeface="Lato"/>
                <a:cs typeface="Lato"/>
                <a:sym typeface="Lato"/>
              </a:rPr>
              <a:t>Naturalness of the instructions </a:t>
            </a:r>
            <a:endParaRPr sz="1067">
              <a:latin typeface="Lato"/>
              <a:ea typeface="Lato"/>
              <a:cs typeface="Lato"/>
              <a:sym typeface="Lato"/>
            </a:endParaRPr>
          </a:p>
        </p:txBody>
      </p:sp>
      <p:pic>
        <p:nvPicPr>
          <p:cNvPr id="759" name="Google Shape;759;p75"/>
          <p:cNvPicPr preferRelativeResize="0"/>
          <p:nvPr/>
        </p:nvPicPr>
        <p:blipFill>
          <a:blip r:embed="rId3">
            <a:alphaModFix/>
          </a:blip>
          <a:stretch>
            <a:fillRect/>
          </a:stretch>
        </p:blipFill>
        <p:spPr>
          <a:xfrm>
            <a:off x="10438594" y="4619518"/>
            <a:ext cx="315604" cy="367191"/>
          </a:xfrm>
          <a:prstGeom prst="rect">
            <a:avLst/>
          </a:prstGeom>
          <a:noFill/>
          <a:ln>
            <a:noFill/>
          </a:ln>
        </p:spPr>
      </p:pic>
      <p:pic>
        <p:nvPicPr>
          <p:cNvPr id="760" name="Google Shape;760;p75"/>
          <p:cNvPicPr preferRelativeResize="0"/>
          <p:nvPr/>
        </p:nvPicPr>
        <p:blipFill>
          <a:blip r:embed="rId4">
            <a:alphaModFix/>
          </a:blip>
          <a:stretch>
            <a:fillRect/>
          </a:stretch>
        </p:blipFill>
        <p:spPr>
          <a:xfrm>
            <a:off x="7741267" y="2390638"/>
            <a:ext cx="731600" cy="554900"/>
          </a:xfrm>
          <a:prstGeom prst="rect">
            <a:avLst/>
          </a:prstGeom>
          <a:noFill/>
          <a:ln>
            <a:noFill/>
          </a:ln>
        </p:spPr>
      </p:pic>
      <p:pic>
        <p:nvPicPr>
          <p:cNvPr id="761" name="Google Shape;761;p75"/>
          <p:cNvPicPr preferRelativeResize="0"/>
          <p:nvPr/>
        </p:nvPicPr>
        <p:blipFill>
          <a:blip r:embed="rId5">
            <a:alphaModFix/>
          </a:blip>
          <a:stretch>
            <a:fillRect/>
          </a:stretch>
        </p:blipFill>
        <p:spPr>
          <a:xfrm>
            <a:off x="10468630" y="2332535"/>
            <a:ext cx="369533" cy="463067"/>
          </a:xfrm>
          <a:prstGeom prst="rect">
            <a:avLst/>
          </a:prstGeom>
          <a:noFill/>
          <a:ln>
            <a:noFill/>
          </a:ln>
        </p:spPr>
      </p:pic>
      <p:sp>
        <p:nvSpPr>
          <p:cNvPr id="762" name="Google Shape;762;p75"/>
          <p:cNvSpPr txBox="1"/>
          <p:nvPr/>
        </p:nvSpPr>
        <p:spPr>
          <a:xfrm>
            <a:off x="10163900" y="4900567"/>
            <a:ext cx="912000" cy="41039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067">
                <a:latin typeface="Lato"/>
                <a:ea typeface="Lato"/>
                <a:cs typeface="Lato"/>
                <a:sym typeface="Lato"/>
              </a:rPr>
              <a:t>Efrat et al.</a:t>
            </a:r>
            <a:endParaRPr sz="1067">
              <a:latin typeface="Lato"/>
              <a:ea typeface="Lato"/>
              <a:cs typeface="Lato"/>
              <a:sym typeface="Lato"/>
            </a:endParaRPr>
          </a:p>
        </p:txBody>
      </p:sp>
      <p:sp>
        <p:nvSpPr>
          <p:cNvPr id="763" name="Google Shape;763;p75"/>
          <p:cNvSpPr txBox="1"/>
          <p:nvPr/>
        </p:nvSpPr>
        <p:spPr>
          <a:xfrm>
            <a:off x="10564833" y="2048801"/>
            <a:ext cx="1074400" cy="57460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067">
                <a:latin typeface="Lato"/>
                <a:ea typeface="Lato"/>
                <a:cs typeface="Lato"/>
                <a:sym typeface="Lato"/>
              </a:rPr>
              <a:t>where we want to be!</a:t>
            </a:r>
            <a:endParaRPr sz="1067">
              <a:latin typeface="Lato"/>
              <a:ea typeface="Lato"/>
              <a:cs typeface="Lato"/>
              <a:sym typeface="Lato"/>
            </a:endParaRPr>
          </a:p>
        </p:txBody>
      </p:sp>
      <p:sp>
        <p:nvSpPr>
          <p:cNvPr id="764" name="Google Shape;764;p75"/>
          <p:cNvSpPr txBox="1"/>
          <p:nvPr/>
        </p:nvSpPr>
        <p:spPr>
          <a:xfrm>
            <a:off x="7549467" y="2081783"/>
            <a:ext cx="1074400" cy="41039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067">
                <a:latin typeface="Lato"/>
                <a:ea typeface="Lato"/>
                <a:cs typeface="Lato"/>
                <a:sym typeface="Lato"/>
              </a:rPr>
              <a:t>Weller et al. </a:t>
            </a:r>
            <a:endParaRPr sz="1067">
              <a:latin typeface="Lato"/>
              <a:ea typeface="Lato"/>
              <a:cs typeface="Lato"/>
              <a:sym typeface="Lato"/>
            </a:endParaRPr>
          </a:p>
        </p:txBody>
      </p:sp>
      <p:sp>
        <p:nvSpPr>
          <p:cNvPr id="765" name="Google Shape;765;p75"/>
          <p:cNvSpPr txBox="1">
            <a:spLocks noGrp="1"/>
          </p:cNvSpPr>
          <p:nvPr>
            <p:ph type="body" idx="1"/>
          </p:nvPr>
        </p:nvSpPr>
        <p:spPr>
          <a:xfrm>
            <a:off x="445800" y="3717033"/>
            <a:ext cx="6278000" cy="20748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31789">
              <a:buClr>
                <a:srgbClr val="000000"/>
              </a:buClr>
              <a:buSzPts val="1500"/>
              <a:buChar char="-"/>
            </a:pPr>
            <a:r>
              <a:rPr lang="en" sz="2000">
                <a:solidFill>
                  <a:srgbClr val="000000"/>
                </a:solidFill>
                <a:highlight>
                  <a:schemeClr val="lt1"/>
                </a:highlight>
              </a:rPr>
              <a:t>Efrat &amp; Levy (2020): </a:t>
            </a:r>
            <a:endParaRPr sz="2000">
              <a:solidFill>
                <a:srgbClr val="000000"/>
              </a:solidFill>
              <a:highlight>
                <a:schemeClr val="lt1"/>
              </a:highlight>
            </a:endParaRPr>
          </a:p>
          <a:p>
            <a:pPr lvl="1" indent="-397923">
              <a:spcBef>
                <a:spcPts val="0"/>
              </a:spcBef>
              <a:buClr>
                <a:srgbClr val="000000"/>
              </a:buClr>
              <a:buSzPts val="1100"/>
              <a:buChar char="-"/>
            </a:pPr>
            <a:r>
              <a:rPr lang="en" sz="1467">
                <a:solidFill>
                  <a:srgbClr val="000000"/>
                </a:solidFill>
                <a:highlight>
                  <a:schemeClr val="lt1"/>
                </a:highlight>
              </a:rPr>
              <a:t>Proposed the Turking Test: asking models to follow natural language instructions</a:t>
            </a:r>
            <a:endParaRPr sz="1467">
              <a:solidFill>
                <a:srgbClr val="000000"/>
              </a:solidFill>
              <a:highlight>
                <a:schemeClr val="lt1"/>
              </a:highlight>
            </a:endParaRPr>
          </a:p>
          <a:p>
            <a:pPr lvl="1" indent="-397923">
              <a:spcBef>
                <a:spcPts val="0"/>
              </a:spcBef>
              <a:buClr>
                <a:srgbClr val="000000"/>
              </a:buClr>
              <a:buSzPts val="1100"/>
              <a:buChar char="-"/>
            </a:pPr>
            <a:r>
              <a:rPr lang="en" sz="1467">
                <a:solidFill>
                  <a:srgbClr val="980000"/>
                </a:solidFill>
                <a:highlight>
                  <a:schemeClr val="lt1"/>
                </a:highlight>
                <a:latin typeface="Roboto"/>
                <a:ea typeface="Roboto"/>
                <a:cs typeface="Roboto"/>
                <a:sym typeface="Roboto"/>
              </a:rPr>
              <a:t>Aims to address all crowdsourcing instructions at once</a:t>
            </a:r>
            <a:r>
              <a:rPr lang="en" sz="1467">
                <a:solidFill>
                  <a:srgbClr val="1155CC"/>
                </a:solidFill>
                <a:highlight>
                  <a:schemeClr val="lt1"/>
                </a:highlight>
                <a:latin typeface="Roboto"/>
                <a:ea typeface="Roboto"/>
                <a:cs typeface="Roboto"/>
                <a:sym typeface="Roboto"/>
              </a:rPr>
              <a:t> </a:t>
            </a:r>
            <a:endParaRPr sz="1467">
              <a:solidFill>
                <a:srgbClr val="1155CC"/>
              </a:solidFill>
              <a:highlight>
                <a:schemeClr val="lt1"/>
              </a:highlight>
              <a:latin typeface="Roboto"/>
              <a:ea typeface="Roboto"/>
              <a:cs typeface="Roboto"/>
              <a:sym typeface="Roboto"/>
            </a:endParaRPr>
          </a:p>
          <a:p>
            <a:pPr marL="1828754" indent="0">
              <a:buNone/>
            </a:pPr>
            <a:r>
              <a:rPr lang="en" sz="1467">
                <a:solidFill>
                  <a:srgbClr val="1155CC"/>
                </a:solidFill>
                <a:highlight>
                  <a:schemeClr val="lt1"/>
                </a:highlight>
                <a:latin typeface="Roboto"/>
                <a:ea typeface="Roboto"/>
                <a:cs typeface="Roboto"/>
                <a:sym typeface="Roboto"/>
              </a:rPr>
              <a:t>→ A very difficult task follow </a:t>
            </a:r>
            <a:endParaRPr sz="1467">
              <a:solidFill>
                <a:srgbClr val="1155CC"/>
              </a:solidFill>
              <a:highlight>
                <a:schemeClr val="lt1"/>
              </a:highlight>
              <a:latin typeface="Roboto"/>
              <a:ea typeface="Roboto"/>
              <a:cs typeface="Roboto"/>
              <a:sym typeface="Roboto"/>
            </a:endParaRPr>
          </a:p>
          <a:p>
            <a:pPr lvl="1" indent="-397923">
              <a:spcBef>
                <a:spcPts val="0"/>
              </a:spcBef>
              <a:buClr>
                <a:srgbClr val="1155CC"/>
              </a:buClr>
              <a:buSzPts val="1100"/>
              <a:buFont typeface="Roboto"/>
              <a:buChar char="-"/>
            </a:pPr>
            <a:r>
              <a:rPr lang="en" sz="1467">
                <a:solidFill>
                  <a:srgbClr val="980000"/>
                </a:solidFill>
                <a:highlight>
                  <a:schemeClr val="lt1"/>
                </a:highlight>
                <a:latin typeface="Roboto"/>
                <a:ea typeface="Roboto"/>
                <a:cs typeface="Roboto"/>
                <a:sym typeface="Roboto"/>
              </a:rPr>
              <a:t>Limited scope of study</a:t>
            </a:r>
            <a:r>
              <a:rPr lang="en" sz="1467">
                <a:solidFill>
                  <a:srgbClr val="1155CC"/>
                </a:solidFill>
                <a:highlight>
                  <a:schemeClr val="lt1"/>
                </a:highlight>
                <a:latin typeface="Roboto"/>
                <a:ea typeface="Roboto"/>
                <a:cs typeface="Roboto"/>
                <a:sym typeface="Roboto"/>
              </a:rPr>
              <a:t>          </a:t>
            </a:r>
            <a:endParaRPr sz="1467">
              <a:solidFill>
                <a:srgbClr val="1155CC"/>
              </a:solidFill>
              <a:highlight>
                <a:schemeClr val="lt1"/>
              </a:highlight>
              <a:latin typeface="Roboto"/>
              <a:ea typeface="Roboto"/>
              <a:cs typeface="Roboto"/>
              <a:sym typeface="Roboto"/>
            </a:endParaRPr>
          </a:p>
          <a:p>
            <a:pPr marL="1828754" indent="0">
              <a:buNone/>
            </a:pPr>
            <a:r>
              <a:rPr lang="en" sz="1467">
                <a:solidFill>
                  <a:srgbClr val="1155CC"/>
                </a:solidFill>
                <a:highlight>
                  <a:schemeClr val="lt1"/>
                </a:highlight>
                <a:latin typeface="Roboto"/>
                <a:ea typeface="Roboto"/>
                <a:cs typeface="Roboto"/>
                <a:sym typeface="Roboto"/>
              </a:rPr>
              <a:t>→ Studied only 3 datasets </a:t>
            </a:r>
            <a:endParaRPr sz="1467">
              <a:solidFill>
                <a:srgbClr val="1155CC"/>
              </a:solidFill>
              <a:highlight>
                <a:schemeClr val="lt1"/>
              </a:highlight>
              <a:latin typeface="Roboto"/>
              <a:ea typeface="Roboto"/>
              <a:cs typeface="Roboto"/>
              <a:sym typeface="Roboto"/>
            </a:endParaRPr>
          </a:p>
          <a:p>
            <a:pPr marL="1828754" indent="0">
              <a:buNone/>
            </a:pPr>
            <a:r>
              <a:rPr lang="en" sz="1467">
                <a:solidFill>
                  <a:srgbClr val="1155CC"/>
                </a:solidFill>
                <a:highlight>
                  <a:schemeClr val="lt1"/>
                </a:highlight>
                <a:latin typeface="Roboto"/>
                <a:ea typeface="Roboto"/>
                <a:cs typeface="Roboto"/>
                <a:sym typeface="Roboto"/>
              </a:rPr>
              <a:t>			</a:t>
            </a:r>
            <a:endParaRPr sz="1467"/>
          </a:p>
        </p:txBody>
      </p:sp>
      <p:sp>
        <p:nvSpPr>
          <p:cNvPr id="766" name="Google Shape;766;p75"/>
          <p:cNvSpPr txBox="1">
            <a:spLocks noGrp="1"/>
          </p:cNvSpPr>
          <p:nvPr>
            <p:ph type="body" idx="1"/>
          </p:nvPr>
        </p:nvSpPr>
        <p:spPr>
          <a:xfrm>
            <a:off x="572600" y="4986691"/>
            <a:ext cx="6278000" cy="2034400"/>
          </a:xfrm>
          <a:prstGeom prst="rect">
            <a:avLst/>
          </a:prstGeom>
        </p:spPr>
        <p:txBody>
          <a:bodyPr spcFirstLastPara="1" vert="horz" wrap="square" lIns="121900" tIns="121900" rIns="121900" bIns="121900" numCol="1" anchor="t" anchorCtr="0" compatLnSpc="1">
            <a:prstTxWarp prst="textNoShape">
              <a:avLst/>
            </a:prstTxWarp>
            <a:noAutofit/>
          </a:bodyPr>
          <a:lstStyle/>
          <a:p>
            <a:pPr marL="1828754" indent="0">
              <a:buNone/>
            </a:pPr>
            <a:r>
              <a:rPr lang="en" sz="1467">
                <a:solidFill>
                  <a:srgbClr val="1155CC"/>
                </a:solidFill>
                <a:highlight>
                  <a:schemeClr val="lt1"/>
                </a:highlight>
                <a:latin typeface="Roboto"/>
                <a:ea typeface="Roboto"/>
                <a:cs typeface="Roboto"/>
                <a:sym typeface="Roboto"/>
              </a:rPr>
              <a:t>			</a:t>
            </a:r>
            <a:endParaRPr sz="1467">
              <a:solidFill>
                <a:srgbClr val="1155CC"/>
              </a:solidFill>
              <a:highlight>
                <a:schemeClr val="lt1"/>
              </a:highlight>
              <a:latin typeface="Roboto"/>
              <a:ea typeface="Roboto"/>
              <a:cs typeface="Roboto"/>
              <a:sym typeface="Roboto"/>
            </a:endParaRPr>
          </a:p>
          <a:p>
            <a:pPr marL="0" indent="0">
              <a:lnSpc>
                <a:spcPct val="100000"/>
              </a:lnSpc>
              <a:buNone/>
            </a:pPr>
            <a:endParaRPr sz="1467"/>
          </a:p>
        </p:txBody>
      </p:sp>
    </p:spTree>
    <p:extLst>
      <p:ext uri="{BB962C8B-B14F-4D97-AF65-F5344CB8AC3E}">
        <p14:creationId xmlns:p14="http://schemas.microsoft.com/office/powerpoint/2010/main" val="8437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animEffect transition="in" filter="fade">
                                      <p:cBhvr>
                                        <p:cTn id="7" dur="1000"/>
                                        <p:tgtEl>
                                          <p:spTgt spid="751"/>
                                        </p:tgtEl>
                                      </p:cBhvr>
                                    </p:animEffect>
                                  </p:childTnLst>
                                </p:cTn>
                              </p:par>
                              <p:par>
                                <p:cTn id="8" presetID="10" presetClass="entr" presetSubtype="0" fill="hold" nodeType="withEffect">
                                  <p:stCondLst>
                                    <p:cond delay="0"/>
                                  </p:stCondLst>
                                  <p:childTnLst>
                                    <p:set>
                                      <p:cBhvr>
                                        <p:cTn id="9" dur="1" fill="hold">
                                          <p:stCondLst>
                                            <p:cond delay="0"/>
                                          </p:stCondLst>
                                        </p:cTn>
                                        <p:tgtEl>
                                          <p:spTgt spid="754"/>
                                        </p:tgtEl>
                                        <p:attrNameLst>
                                          <p:attrName>style.visibility</p:attrName>
                                        </p:attrNameLst>
                                      </p:cBhvr>
                                      <p:to>
                                        <p:strVal val="visible"/>
                                      </p:to>
                                    </p:set>
                                    <p:animEffect transition="in" filter="fade">
                                      <p:cBhvr>
                                        <p:cTn id="10" dur="1000"/>
                                        <p:tgtEl>
                                          <p:spTgt spid="754"/>
                                        </p:tgtEl>
                                      </p:cBhvr>
                                    </p:animEffect>
                                  </p:childTnLst>
                                </p:cTn>
                              </p:par>
                              <p:par>
                                <p:cTn id="11" presetID="10" presetClass="entr" presetSubtype="0" fill="hold" nodeType="withEffect">
                                  <p:stCondLst>
                                    <p:cond delay="0"/>
                                  </p:stCondLst>
                                  <p:childTnLst>
                                    <p:set>
                                      <p:cBhvr>
                                        <p:cTn id="12" dur="1" fill="hold">
                                          <p:stCondLst>
                                            <p:cond delay="0"/>
                                          </p:stCondLst>
                                        </p:cTn>
                                        <p:tgtEl>
                                          <p:spTgt spid="757"/>
                                        </p:tgtEl>
                                        <p:attrNameLst>
                                          <p:attrName>style.visibility</p:attrName>
                                        </p:attrNameLst>
                                      </p:cBhvr>
                                      <p:to>
                                        <p:strVal val="visible"/>
                                      </p:to>
                                    </p:set>
                                    <p:animEffect transition="in" filter="fade">
                                      <p:cBhvr>
                                        <p:cTn id="13" dur="1000"/>
                                        <p:tgtEl>
                                          <p:spTgt spid="757"/>
                                        </p:tgtEl>
                                      </p:cBhvr>
                                    </p:animEffect>
                                  </p:childTnLst>
                                </p:cTn>
                              </p:par>
                              <p:par>
                                <p:cTn id="14" presetID="10" presetClass="entr" presetSubtype="0" fill="hold" nodeType="withEffect">
                                  <p:stCondLst>
                                    <p:cond delay="0"/>
                                  </p:stCondLst>
                                  <p:childTnLst>
                                    <p:set>
                                      <p:cBhvr>
                                        <p:cTn id="15" dur="1" fill="hold">
                                          <p:stCondLst>
                                            <p:cond delay="0"/>
                                          </p:stCondLst>
                                        </p:cTn>
                                        <p:tgtEl>
                                          <p:spTgt spid="758"/>
                                        </p:tgtEl>
                                        <p:attrNameLst>
                                          <p:attrName>style.visibility</p:attrName>
                                        </p:attrNameLst>
                                      </p:cBhvr>
                                      <p:to>
                                        <p:strVal val="visible"/>
                                      </p:to>
                                    </p:set>
                                    <p:animEffect transition="in" filter="fade">
                                      <p:cBhvr>
                                        <p:cTn id="16" dur="1000"/>
                                        <p:tgtEl>
                                          <p:spTgt spid="758"/>
                                        </p:tgtEl>
                                      </p:cBhvr>
                                    </p:animEffect>
                                  </p:childTnLst>
                                </p:cTn>
                              </p:par>
                              <p:par>
                                <p:cTn id="17" presetID="10" presetClass="entr" presetSubtype="0" fill="hold" nodeType="withEffect">
                                  <p:stCondLst>
                                    <p:cond delay="0"/>
                                  </p:stCondLst>
                                  <p:childTnLst>
                                    <p:set>
                                      <p:cBhvr>
                                        <p:cTn id="18" dur="1" fill="hold">
                                          <p:stCondLst>
                                            <p:cond delay="0"/>
                                          </p:stCondLst>
                                        </p:cTn>
                                        <p:tgtEl>
                                          <p:spTgt spid="764"/>
                                        </p:tgtEl>
                                        <p:attrNameLst>
                                          <p:attrName>style.visibility</p:attrName>
                                        </p:attrNameLst>
                                      </p:cBhvr>
                                      <p:to>
                                        <p:strVal val="visible"/>
                                      </p:to>
                                    </p:set>
                                    <p:animEffect transition="in" filter="fade">
                                      <p:cBhvr>
                                        <p:cTn id="19" dur="1000"/>
                                        <p:tgtEl>
                                          <p:spTgt spid="764"/>
                                        </p:tgtEl>
                                      </p:cBhvr>
                                    </p:animEffect>
                                  </p:childTnLst>
                                </p:cTn>
                              </p:par>
                              <p:par>
                                <p:cTn id="20" presetID="10" presetClass="entr" presetSubtype="0" fill="hold" nodeType="withEffect">
                                  <p:stCondLst>
                                    <p:cond delay="0"/>
                                  </p:stCondLst>
                                  <p:childTnLst>
                                    <p:set>
                                      <p:cBhvr>
                                        <p:cTn id="21" dur="1" fill="hold">
                                          <p:stCondLst>
                                            <p:cond delay="0"/>
                                          </p:stCondLst>
                                        </p:cTn>
                                        <p:tgtEl>
                                          <p:spTgt spid="760"/>
                                        </p:tgtEl>
                                        <p:attrNameLst>
                                          <p:attrName>style.visibility</p:attrName>
                                        </p:attrNameLst>
                                      </p:cBhvr>
                                      <p:to>
                                        <p:strVal val="visible"/>
                                      </p:to>
                                    </p:set>
                                    <p:animEffect transition="in" filter="fade">
                                      <p:cBhvr>
                                        <p:cTn id="22" dur="1000"/>
                                        <p:tgtEl>
                                          <p:spTgt spid="7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5"/>
                                        </p:tgtEl>
                                        <p:attrNameLst>
                                          <p:attrName>style.visibility</p:attrName>
                                        </p:attrNameLst>
                                      </p:cBhvr>
                                      <p:to>
                                        <p:strVal val="visible"/>
                                      </p:to>
                                    </p:set>
                                    <p:animEffect transition="in" filter="fade">
                                      <p:cBhvr>
                                        <p:cTn id="27" dur="1000"/>
                                        <p:tgtEl>
                                          <p:spTgt spid="765"/>
                                        </p:tgtEl>
                                      </p:cBhvr>
                                    </p:animEffect>
                                  </p:childTnLst>
                                </p:cTn>
                              </p:par>
                              <p:par>
                                <p:cTn id="28" presetID="10" presetClass="entr" presetSubtype="0" fill="hold" nodeType="withEffect">
                                  <p:stCondLst>
                                    <p:cond delay="0"/>
                                  </p:stCondLst>
                                  <p:childTnLst>
                                    <p:set>
                                      <p:cBhvr>
                                        <p:cTn id="29" dur="1" fill="hold">
                                          <p:stCondLst>
                                            <p:cond delay="0"/>
                                          </p:stCondLst>
                                        </p:cTn>
                                        <p:tgtEl>
                                          <p:spTgt spid="762"/>
                                        </p:tgtEl>
                                        <p:attrNameLst>
                                          <p:attrName>style.visibility</p:attrName>
                                        </p:attrNameLst>
                                      </p:cBhvr>
                                      <p:to>
                                        <p:strVal val="visible"/>
                                      </p:to>
                                    </p:set>
                                    <p:animEffect transition="in" filter="fade">
                                      <p:cBhvr>
                                        <p:cTn id="30" dur="1000"/>
                                        <p:tgtEl>
                                          <p:spTgt spid="762"/>
                                        </p:tgtEl>
                                      </p:cBhvr>
                                    </p:animEffect>
                                  </p:childTnLst>
                                </p:cTn>
                              </p:par>
                              <p:par>
                                <p:cTn id="31" presetID="10" presetClass="entr" presetSubtype="0" fill="hold" nodeType="withEffect">
                                  <p:stCondLst>
                                    <p:cond delay="0"/>
                                  </p:stCondLst>
                                  <p:childTnLst>
                                    <p:set>
                                      <p:cBhvr>
                                        <p:cTn id="32" dur="1" fill="hold">
                                          <p:stCondLst>
                                            <p:cond delay="0"/>
                                          </p:stCondLst>
                                        </p:cTn>
                                        <p:tgtEl>
                                          <p:spTgt spid="759"/>
                                        </p:tgtEl>
                                        <p:attrNameLst>
                                          <p:attrName>style.visibility</p:attrName>
                                        </p:attrNameLst>
                                      </p:cBhvr>
                                      <p:to>
                                        <p:strVal val="visible"/>
                                      </p:to>
                                    </p:set>
                                    <p:animEffect transition="in" filter="fade">
                                      <p:cBhvr>
                                        <p:cTn id="33" dur="1000"/>
                                        <p:tgtEl>
                                          <p:spTgt spid="75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66"/>
                                        </p:tgtEl>
                                        <p:attrNameLst>
                                          <p:attrName>style.visibility</p:attrName>
                                        </p:attrNameLst>
                                      </p:cBhvr>
                                      <p:to>
                                        <p:strVal val="visible"/>
                                      </p:to>
                                    </p:set>
                                    <p:animEffect transition="in" filter="fade">
                                      <p:cBhvr>
                                        <p:cTn id="38" dur="1000"/>
                                        <p:tgtEl>
                                          <p:spTgt spid="766"/>
                                        </p:tgtEl>
                                      </p:cBhvr>
                                    </p:animEffect>
                                  </p:childTnLst>
                                </p:cTn>
                              </p:par>
                              <p:par>
                                <p:cTn id="39" presetID="10" presetClass="entr" presetSubtype="0" fill="hold" nodeType="withEffect">
                                  <p:stCondLst>
                                    <p:cond delay="0"/>
                                  </p:stCondLst>
                                  <p:childTnLst>
                                    <p:set>
                                      <p:cBhvr>
                                        <p:cTn id="40" dur="1" fill="hold">
                                          <p:stCondLst>
                                            <p:cond delay="0"/>
                                          </p:stCondLst>
                                        </p:cTn>
                                        <p:tgtEl>
                                          <p:spTgt spid="761"/>
                                        </p:tgtEl>
                                        <p:attrNameLst>
                                          <p:attrName>style.visibility</p:attrName>
                                        </p:attrNameLst>
                                      </p:cBhvr>
                                      <p:to>
                                        <p:strVal val="visible"/>
                                      </p:to>
                                    </p:set>
                                    <p:animEffect transition="in" filter="fade">
                                      <p:cBhvr>
                                        <p:cTn id="41" dur="1000"/>
                                        <p:tgtEl>
                                          <p:spTgt spid="761"/>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763"/>
                                        </p:tgtEl>
                                        <p:attrNameLst>
                                          <p:attrName>style.visibility</p:attrName>
                                        </p:attrNameLst>
                                      </p:cBhvr>
                                      <p:to>
                                        <p:strVal val="visible"/>
                                      </p:to>
                                    </p:set>
                                    <p:animEffect transition="in" filter="fade">
                                      <p:cBhvr>
                                        <p:cTn id="45" dur="1000"/>
                                        <p:tgtEl>
                                          <p:spTgt spid="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04"/>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Error Analysis</a:t>
            </a:r>
            <a:endParaRPr/>
          </a:p>
        </p:txBody>
      </p:sp>
      <p:sp>
        <p:nvSpPr>
          <p:cNvPr id="1165" name="Google Shape;1165;p104"/>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GPT-3: </a:t>
            </a:r>
            <a:endParaRPr/>
          </a:p>
          <a:p>
            <a:pPr lvl="1">
              <a:spcBef>
                <a:spcPts val="0"/>
              </a:spcBef>
              <a:buClr>
                <a:srgbClr val="0000FF"/>
              </a:buClr>
            </a:pPr>
            <a:r>
              <a:rPr lang="en">
                <a:solidFill>
                  <a:srgbClr val="0000FF"/>
                </a:solidFill>
              </a:rPr>
              <a:t>Often fails to follow </a:t>
            </a:r>
            <a:endParaRPr>
              <a:solidFill>
                <a:srgbClr val="0000FF"/>
              </a:solidFill>
            </a:endParaRPr>
          </a:p>
          <a:p>
            <a:pPr marL="1219170" indent="0">
              <a:buNone/>
            </a:pPr>
            <a:r>
              <a:rPr lang="en" sz="1867">
                <a:solidFill>
                  <a:srgbClr val="0000FF"/>
                </a:solidFill>
              </a:rPr>
              <a:t>instruction</a:t>
            </a:r>
            <a:r>
              <a:rPr lang="en">
                <a:solidFill>
                  <a:srgbClr val="0000FF"/>
                </a:solidFill>
              </a:rPr>
              <a:t> </a:t>
            </a:r>
            <a:r>
              <a:rPr lang="en" sz="1867">
                <a:solidFill>
                  <a:srgbClr val="0000FF"/>
                </a:solidFill>
              </a:rPr>
              <a:t>without </a:t>
            </a:r>
            <a:endParaRPr sz="1867">
              <a:solidFill>
                <a:srgbClr val="0000FF"/>
              </a:solidFill>
            </a:endParaRPr>
          </a:p>
          <a:p>
            <a:pPr marL="1219170" indent="0">
              <a:buNone/>
            </a:pPr>
            <a:r>
              <a:rPr lang="en" sz="1867">
                <a:solidFill>
                  <a:srgbClr val="0000FF"/>
                </a:solidFill>
              </a:rPr>
              <a:t>any example.</a:t>
            </a:r>
            <a:endParaRPr sz="1867">
              <a:solidFill>
                <a:srgbClr val="0000FF"/>
              </a:solidFill>
            </a:endParaRPr>
          </a:p>
          <a:p>
            <a:pPr lvl="1">
              <a:spcBef>
                <a:spcPts val="0"/>
              </a:spcBef>
              <a:buClr>
                <a:srgbClr val="0000FF"/>
              </a:buClr>
            </a:pPr>
            <a:r>
              <a:rPr lang="en" b="1">
                <a:solidFill>
                  <a:srgbClr val="0000FF"/>
                </a:solidFill>
              </a:rPr>
              <a:t>Too Innovative.</a:t>
            </a:r>
            <a:endParaRPr b="1">
              <a:solidFill>
                <a:srgbClr val="0000FF"/>
              </a:solidFill>
            </a:endParaRPr>
          </a:p>
          <a:p>
            <a:pPr lvl="1">
              <a:spcBef>
                <a:spcPts val="0"/>
              </a:spcBef>
              <a:buClr>
                <a:srgbClr val="0000FF"/>
              </a:buClr>
            </a:pPr>
            <a:r>
              <a:rPr lang="en">
                <a:solidFill>
                  <a:srgbClr val="0000FF"/>
                </a:solidFill>
              </a:rPr>
              <a:t>Redundant content</a:t>
            </a:r>
            <a:endParaRPr>
              <a:solidFill>
                <a:srgbClr val="0000FF"/>
              </a:solidFill>
            </a:endParaRPr>
          </a:p>
          <a:p>
            <a:pPr marL="1219170" indent="0">
              <a:buNone/>
            </a:pPr>
            <a:r>
              <a:rPr lang="en" sz="1867">
                <a:solidFill>
                  <a:srgbClr val="0000FF"/>
                </a:solidFill>
              </a:rPr>
              <a:t>Generation.     </a:t>
            </a:r>
            <a:r>
              <a:rPr lang="en"/>
              <a:t>     </a:t>
            </a:r>
            <a:endParaRPr/>
          </a:p>
          <a:p>
            <a:pPr marL="0" indent="0">
              <a:buNone/>
            </a:pPr>
            <a:endParaRPr/>
          </a:p>
        </p:txBody>
      </p:sp>
      <p:sp>
        <p:nvSpPr>
          <p:cNvPr id="1166" name="Google Shape;1166;p104"/>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88</a:t>
            </a:fld>
            <a:endParaRPr/>
          </a:p>
        </p:txBody>
      </p:sp>
      <p:pic>
        <p:nvPicPr>
          <p:cNvPr id="1167" name="Google Shape;1167;p104"/>
          <p:cNvPicPr preferRelativeResize="0"/>
          <p:nvPr/>
        </p:nvPicPr>
        <p:blipFill rotWithShape="1">
          <a:blip r:embed="rId3">
            <a:alphaModFix/>
          </a:blip>
          <a:srcRect l="822" r="1292"/>
          <a:stretch/>
        </p:blipFill>
        <p:spPr>
          <a:xfrm>
            <a:off x="4775034" y="2301301"/>
            <a:ext cx="7315365" cy="2942433"/>
          </a:xfrm>
          <a:prstGeom prst="rect">
            <a:avLst/>
          </a:prstGeom>
          <a:noFill/>
          <a:ln>
            <a:noFill/>
          </a:ln>
        </p:spPr>
      </p:pic>
      <p:sp>
        <p:nvSpPr>
          <p:cNvPr id="1168" name="Google Shape;1168;p104"/>
          <p:cNvSpPr txBox="1"/>
          <p:nvPr/>
        </p:nvSpPr>
        <p:spPr>
          <a:xfrm>
            <a:off x="2983967" y="6069634"/>
            <a:ext cx="7264800" cy="52318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a:spcBef>
                <a:spcPts val="0"/>
              </a:spcBef>
              <a:spcAft>
                <a:spcPts val="0"/>
              </a:spcAft>
            </a:pPr>
            <a:r>
              <a:rPr lang="en" b="1">
                <a:solidFill>
                  <a:srgbClr val="0000FF"/>
                </a:solidFill>
                <a:latin typeface="Lato"/>
                <a:ea typeface="Lato"/>
                <a:cs typeface="Lato"/>
                <a:sym typeface="Lato"/>
              </a:rPr>
              <a:t>Can we strike a good balance between imitation and innovation?</a:t>
            </a:r>
            <a:endParaRPr b="1">
              <a:latin typeface="Lato"/>
              <a:ea typeface="Lato"/>
              <a:cs typeface="Lato"/>
              <a:sym typeface="Lato"/>
            </a:endParaRPr>
          </a:p>
        </p:txBody>
      </p:sp>
      <p:sp>
        <p:nvSpPr>
          <p:cNvPr id="1169" name="Google Shape;1169;p104"/>
          <p:cNvSpPr/>
          <p:nvPr/>
        </p:nvSpPr>
        <p:spPr>
          <a:xfrm>
            <a:off x="7181600" y="2676933"/>
            <a:ext cx="3517600" cy="141600"/>
          </a:xfrm>
          <a:prstGeom prst="rect">
            <a:avLst/>
          </a:prstGeom>
          <a:noFill/>
          <a:ln w="19050"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70" name="Google Shape;1170;p104"/>
          <p:cNvSpPr/>
          <p:nvPr/>
        </p:nvSpPr>
        <p:spPr>
          <a:xfrm>
            <a:off x="7181600" y="3502733"/>
            <a:ext cx="3517600" cy="141600"/>
          </a:xfrm>
          <a:prstGeom prst="rect">
            <a:avLst/>
          </a:prstGeom>
          <a:noFill/>
          <a:ln w="19050"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71" name="Google Shape;1171;p104"/>
          <p:cNvSpPr/>
          <p:nvPr/>
        </p:nvSpPr>
        <p:spPr>
          <a:xfrm>
            <a:off x="7181600" y="4342167"/>
            <a:ext cx="3517600" cy="141600"/>
          </a:xfrm>
          <a:prstGeom prst="rect">
            <a:avLst/>
          </a:prstGeom>
          <a:noFill/>
          <a:ln w="19050"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72" name="Google Shape;1172;p104"/>
          <p:cNvSpPr txBox="1"/>
          <p:nvPr/>
        </p:nvSpPr>
        <p:spPr>
          <a:xfrm>
            <a:off x="826033" y="4032701"/>
            <a:ext cx="6012400" cy="2434472"/>
          </a:xfrm>
          <a:prstGeom prst="rect">
            <a:avLst/>
          </a:prstGeom>
          <a:noFill/>
          <a:ln>
            <a:noFill/>
          </a:ln>
        </p:spPr>
        <p:txBody>
          <a:bodyPr spcFirstLastPara="1" wrap="square" lIns="121900" tIns="121900" rIns="121900" bIns="121900" anchor="t" anchorCtr="0">
            <a:spAutoFit/>
          </a:bodyPr>
          <a:lstStyle/>
          <a:p>
            <a:pPr marL="609585" indent="-457189">
              <a:lnSpc>
                <a:spcPct val="115000"/>
              </a:lnSpc>
              <a:spcBef>
                <a:spcPts val="0"/>
              </a:spcBef>
              <a:spcAft>
                <a:spcPts val="0"/>
              </a:spcAft>
              <a:buClr>
                <a:schemeClr val="dk1"/>
              </a:buClr>
              <a:buSzPts val="1800"/>
              <a:buFont typeface="Lato"/>
              <a:buChar char="●"/>
            </a:pPr>
            <a:r>
              <a:rPr lang="en" sz="2400">
                <a:solidFill>
                  <a:schemeClr val="dk1"/>
                </a:solidFill>
                <a:latin typeface="Lato"/>
                <a:ea typeface="Lato"/>
                <a:cs typeface="Lato"/>
                <a:sym typeface="Lato"/>
              </a:rPr>
              <a:t>BART:</a:t>
            </a:r>
            <a:endParaRPr sz="2400">
              <a:solidFill>
                <a:schemeClr val="dk1"/>
              </a:solidFill>
              <a:latin typeface="Lato"/>
              <a:ea typeface="Lato"/>
              <a:cs typeface="Lato"/>
              <a:sym typeface="Lato"/>
            </a:endParaRPr>
          </a:p>
          <a:p>
            <a:pPr marL="1219170" lvl="1" indent="-423323">
              <a:lnSpc>
                <a:spcPct val="115000"/>
              </a:lnSpc>
              <a:spcBef>
                <a:spcPts val="0"/>
              </a:spcBef>
              <a:spcAft>
                <a:spcPts val="0"/>
              </a:spcAft>
              <a:buClr>
                <a:srgbClr val="0000FF"/>
              </a:buClr>
              <a:buSzPts val="1400"/>
              <a:buFont typeface="Lato"/>
              <a:buChar char="○"/>
            </a:pPr>
            <a:r>
              <a:rPr lang="en" b="1">
                <a:solidFill>
                  <a:srgbClr val="0000FF"/>
                </a:solidFill>
                <a:latin typeface="Lato"/>
                <a:ea typeface="Lato"/>
                <a:cs typeface="Lato"/>
                <a:sym typeface="Lato"/>
              </a:rPr>
              <a:t>Too Imitative.</a:t>
            </a:r>
            <a:endParaRPr b="1">
              <a:solidFill>
                <a:srgbClr val="0000FF"/>
              </a:solidFill>
              <a:latin typeface="Lato"/>
              <a:ea typeface="Lato"/>
              <a:cs typeface="Lato"/>
              <a:sym typeface="Lato"/>
            </a:endParaRPr>
          </a:p>
          <a:p>
            <a:pPr marL="1219170" lvl="1" indent="-423323">
              <a:lnSpc>
                <a:spcPct val="115000"/>
              </a:lnSpc>
              <a:spcBef>
                <a:spcPts val="0"/>
              </a:spcBef>
              <a:spcAft>
                <a:spcPts val="0"/>
              </a:spcAft>
              <a:buClr>
                <a:srgbClr val="0000FF"/>
              </a:buClr>
              <a:buSzPts val="1400"/>
              <a:buFont typeface="Lato"/>
              <a:buChar char="○"/>
            </a:pPr>
            <a:r>
              <a:rPr lang="en">
                <a:solidFill>
                  <a:srgbClr val="0000FF"/>
                </a:solidFill>
                <a:latin typeface="Lato"/>
                <a:ea typeface="Lato"/>
                <a:cs typeface="Lato"/>
                <a:sym typeface="Lato"/>
              </a:rPr>
              <a:t>Provides more control, </a:t>
            </a:r>
            <a:endParaRPr>
              <a:solidFill>
                <a:srgbClr val="0000FF"/>
              </a:solidFill>
              <a:latin typeface="Lato"/>
              <a:ea typeface="Lato"/>
              <a:cs typeface="Lato"/>
              <a:sym typeface="Lato"/>
            </a:endParaRPr>
          </a:p>
          <a:p>
            <a:pPr marL="1219170">
              <a:lnSpc>
                <a:spcPct val="115000"/>
              </a:lnSpc>
              <a:spcBef>
                <a:spcPts val="0"/>
              </a:spcBef>
              <a:spcAft>
                <a:spcPts val="0"/>
              </a:spcAft>
            </a:pPr>
            <a:r>
              <a:rPr lang="en">
                <a:solidFill>
                  <a:srgbClr val="0000FF"/>
                </a:solidFill>
                <a:latin typeface="Lato"/>
                <a:ea typeface="Lato"/>
                <a:cs typeface="Lato"/>
                <a:sym typeface="Lato"/>
              </a:rPr>
              <a:t>but fails to</a:t>
            </a:r>
            <a:r>
              <a:rPr lang="en" sz="2400">
                <a:solidFill>
                  <a:srgbClr val="0000FF"/>
                </a:solidFill>
                <a:latin typeface="Lato"/>
                <a:ea typeface="Lato"/>
                <a:cs typeface="Lato"/>
                <a:sym typeface="Lato"/>
              </a:rPr>
              <a:t> </a:t>
            </a:r>
            <a:r>
              <a:rPr lang="en">
                <a:solidFill>
                  <a:srgbClr val="0000FF"/>
                </a:solidFill>
                <a:latin typeface="Lato"/>
                <a:ea typeface="Lato"/>
                <a:cs typeface="Lato"/>
                <a:sym typeface="Lato"/>
              </a:rPr>
              <a:t>generate </a:t>
            </a:r>
            <a:endParaRPr>
              <a:solidFill>
                <a:srgbClr val="0000FF"/>
              </a:solidFill>
              <a:latin typeface="Lato"/>
              <a:ea typeface="Lato"/>
              <a:cs typeface="Lato"/>
              <a:sym typeface="Lato"/>
            </a:endParaRPr>
          </a:p>
          <a:p>
            <a:pPr marL="1219170">
              <a:lnSpc>
                <a:spcPct val="115000"/>
              </a:lnSpc>
              <a:spcBef>
                <a:spcPts val="0"/>
              </a:spcBef>
              <a:spcAft>
                <a:spcPts val="0"/>
              </a:spcAft>
            </a:pPr>
            <a:r>
              <a:rPr lang="en">
                <a:solidFill>
                  <a:srgbClr val="0000FF"/>
                </a:solidFill>
                <a:latin typeface="Lato"/>
                <a:ea typeface="Lato"/>
                <a:cs typeface="Lato"/>
                <a:sym typeface="Lato"/>
              </a:rPr>
              <a:t>proper output. </a:t>
            </a:r>
            <a:endParaRPr sz="2400">
              <a:solidFill>
                <a:srgbClr val="0000FF"/>
              </a:solidFill>
              <a:latin typeface="Lato"/>
              <a:ea typeface="Lato"/>
              <a:cs typeface="Lato"/>
              <a:sym typeface="Lato"/>
            </a:endParaRPr>
          </a:p>
          <a:p>
            <a:pPr>
              <a:spcBef>
                <a:spcPts val="0"/>
              </a:spcBef>
              <a:spcAft>
                <a:spcPts val="0"/>
              </a:spcAft>
            </a:pPr>
            <a:endParaRPr>
              <a:latin typeface="Lato"/>
              <a:ea typeface="Lato"/>
              <a:cs typeface="Lato"/>
              <a:sym typeface="Lato"/>
            </a:endParaRPr>
          </a:p>
        </p:txBody>
      </p:sp>
      <p:sp>
        <p:nvSpPr>
          <p:cNvPr id="1173" name="Google Shape;1173;p104"/>
          <p:cNvSpPr/>
          <p:nvPr/>
        </p:nvSpPr>
        <p:spPr>
          <a:xfrm>
            <a:off x="7181600" y="3692933"/>
            <a:ext cx="3517600" cy="141600"/>
          </a:xfrm>
          <a:prstGeom prst="rect">
            <a:avLst/>
          </a:prstGeom>
          <a:noFill/>
          <a:ln w="19050" cap="flat" cmpd="sng">
            <a:solidFill>
              <a:srgbClr val="9900FF"/>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174" name="Google Shape;1174;p104"/>
          <p:cNvSpPr/>
          <p:nvPr/>
        </p:nvSpPr>
        <p:spPr>
          <a:xfrm>
            <a:off x="7181600" y="4505733"/>
            <a:ext cx="3517600" cy="141600"/>
          </a:xfrm>
          <a:prstGeom prst="rect">
            <a:avLst/>
          </a:prstGeom>
          <a:noFill/>
          <a:ln w="19050" cap="flat" cmpd="sng">
            <a:solidFill>
              <a:srgbClr val="9900FF"/>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Tree>
    <p:extLst>
      <p:ext uri="{BB962C8B-B14F-4D97-AF65-F5344CB8AC3E}">
        <p14:creationId xmlns:p14="http://schemas.microsoft.com/office/powerpoint/2010/main" val="400324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5">
                                            <p:txEl>
                                              <p:pRg st="0" end="0"/>
                                            </p:txEl>
                                          </p:spTgt>
                                        </p:tgtEl>
                                        <p:attrNameLst>
                                          <p:attrName>style.visibility</p:attrName>
                                        </p:attrNameLst>
                                      </p:cBhvr>
                                      <p:to>
                                        <p:strVal val="visible"/>
                                      </p:to>
                                    </p:set>
                                    <p:animEffect transition="in" filter="fade">
                                      <p:cBhvr>
                                        <p:cTn id="7" dur="1000"/>
                                        <p:tgtEl>
                                          <p:spTgt spid="11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5">
                                            <p:txEl>
                                              <p:pRg st="1" end="1"/>
                                            </p:txEl>
                                          </p:spTgt>
                                        </p:tgtEl>
                                        <p:attrNameLst>
                                          <p:attrName>style.visibility</p:attrName>
                                        </p:attrNameLst>
                                      </p:cBhvr>
                                      <p:to>
                                        <p:strVal val="visible"/>
                                      </p:to>
                                    </p:set>
                                    <p:animEffect transition="in" filter="fade">
                                      <p:cBhvr>
                                        <p:cTn id="12" dur="1000"/>
                                        <p:tgtEl>
                                          <p:spTgt spid="11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5">
                                            <p:txEl>
                                              <p:pRg st="2" end="2"/>
                                            </p:txEl>
                                          </p:spTgt>
                                        </p:tgtEl>
                                        <p:attrNameLst>
                                          <p:attrName>style.visibility</p:attrName>
                                        </p:attrNameLst>
                                      </p:cBhvr>
                                      <p:to>
                                        <p:strVal val="visible"/>
                                      </p:to>
                                    </p:set>
                                    <p:animEffect transition="in" filter="fade">
                                      <p:cBhvr>
                                        <p:cTn id="17" dur="1000"/>
                                        <p:tgtEl>
                                          <p:spTgt spid="11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65">
                                            <p:txEl>
                                              <p:pRg st="3" end="3"/>
                                            </p:txEl>
                                          </p:spTgt>
                                        </p:tgtEl>
                                        <p:attrNameLst>
                                          <p:attrName>style.visibility</p:attrName>
                                        </p:attrNameLst>
                                      </p:cBhvr>
                                      <p:to>
                                        <p:strVal val="visible"/>
                                      </p:to>
                                    </p:set>
                                    <p:animEffect transition="in" filter="fade">
                                      <p:cBhvr>
                                        <p:cTn id="22" dur="1000"/>
                                        <p:tgtEl>
                                          <p:spTgt spid="11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65">
                                            <p:txEl>
                                              <p:pRg st="4" end="4"/>
                                            </p:txEl>
                                          </p:spTgt>
                                        </p:tgtEl>
                                        <p:attrNameLst>
                                          <p:attrName>style.visibility</p:attrName>
                                        </p:attrNameLst>
                                      </p:cBhvr>
                                      <p:to>
                                        <p:strVal val="visible"/>
                                      </p:to>
                                    </p:set>
                                    <p:animEffect transition="in" filter="fade">
                                      <p:cBhvr>
                                        <p:cTn id="27" dur="1000"/>
                                        <p:tgtEl>
                                          <p:spTgt spid="11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65">
                                            <p:txEl>
                                              <p:pRg st="5" end="5"/>
                                            </p:txEl>
                                          </p:spTgt>
                                        </p:tgtEl>
                                        <p:attrNameLst>
                                          <p:attrName>style.visibility</p:attrName>
                                        </p:attrNameLst>
                                      </p:cBhvr>
                                      <p:to>
                                        <p:strVal val="visible"/>
                                      </p:to>
                                    </p:set>
                                    <p:animEffect transition="in" filter="fade">
                                      <p:cBhvr>
                                        <p:cTn id="32" dur="1000"/>
                                        <p:tgtEl>
                                          <p:spTgt spid="116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65">
                                            <p:txEl>
                                              <p:pRg st="6" end="6"/>
                                            </p:txEl>
                                          </p:spTgt>
                                        </p:tgtEl>
                                        <p:attrNameLst>
                                          <p:attrName>style.visibility</p:attrName>
                                        </p:attrNameLst>
                                      </p:cBhvr>
                                      <p:to>
                                        <p:strVal val="visible"/>
                                      </p:to>
                                    </p:set>
                                    <p:animEffect transition="in" filter="fade">
                                      <p:cBhvr>
                                        <p:cTn id="37" dur="1000"/>
                                        <p:tgtEl>
                                          <p:spTgt spid="116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67"/>
                                        </p:tgtEl>
                                        <p:attrNameLst>
                                          <p:attrName>style.visibility</p:attrName>
                                        </p:attrNameLst>
                                      </p:cBhvr>
                                      <p:to>
                                        <p:strVal val="visible"/>
                                      </p:to>
                                    </p:set>
                                    <p:animEffect transition="in" filter="fade">
                                      <p:cBhvr>
                                        <p:cTn id="42" dur="1000"/>
                                        <p:tgtEl>
                                          <p:spTgt spid="116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69"/>
                                        </p:tgtEl>
                                        <p:attrNameLst>
                                          <p:attrName>style.visibility</p:attrName>
                                        </p:attrNameLst>
                                      </p:cBhvr>
                                      <p:to>
                                        <p:strVal val="visible"/>
                                      </p:to>
                                    </p:set>
                                    <p:animEffect transition="in" filter="fade">
                                      <p:cBhvr>
                                        <p:cTn id="47" dur="1000"/>
                                        <p:tgtEl>
                                          <p:spTgt spid="1169"/>
                                        </p:tgtEl>
                                      </p:cBhvr>
                                    </p:animEffect>
                                  </p:childTnLst>
                                </p:cTn>
                              </p:par>
                              <p:par>
                                <p:cTn id="48" presetID="10" presetClass="entr" presetSubtype="0" fill="hold" nodeType="withEffect">
                                  <p:stCondLst>
                                    <p:cond delay="0"/>
                                  </p:stCondLst>
                                  <p:childTnLst>
                                    <p:set>
                                      <p:cBhvr>
                                        <p:cTn id="49" dur="1" fill="hold">
                                          <p:stCondLst>
                                            <p:cond delay="0"/>
                                          </p:stCondLst>
                                        </p:cTn>
                                        <p:tgtEl>
                                          <p:spTgt spid="1170"/>
                                        </p:tgtEl>
                                        <p:attrNameLst>
                                          <p:attrName>style.visibility</p:attrName>
                                        </p:attrNameLst>
                                      </p:cBhvr>
                                      <p:to>
                                        <p:strVal val="visible"/>
                                      </p:to>
                                    </p:set>
                                    <p:animEffect transition="in" filter="fade">
                                      <p:cBhvr>
                                        <p:cTn id="50" dur="1000"/>
                                        <p:tgtEl>
                                          <p:spTgt spid="1170"/>
                                        </p:tgtEl>
                                      </p:cBhvr>
                                    </p:animEffect>
                                  </p:childTnLst>
                                </p:cTn>
                              </p:par>
                              <p:par>
                                <p:cTn id="51" presetID="10" presetClass="entr" presetSubtype="0" fill="hold" nodeType="withEffect">
                                  <p:stCondLst>
                                    <p:cond delay="0"/>
                                  </p:stCondLst>
                                  <p:childTnLst>
                                    <p:set>
                                      <p:cBhvr>
                                        <p:cTn id="52" dur="1" fill="hold">
                                          <p:stCondLst>
                                            <p:cond delay="0"/>
                                          </p:stCondLst>
                                        </p:cTn>
                                        <p:tgtEl>
                                          <p:spTgt spid="1171"/>
                                        </p:tgtEl>
                                        <p:attrNameLst>
                                          <p:attrName>style.visibility</p:attrName>
                                        </p:attrNameLst>
                                      </p:cBhvr>
                                      <p:to>
                                        <p:strVal val="visible"/>
                                      </p:to>
                                    </p:set>
                                    <p:animEffect transition="in" filter="fade">
                                      <p:cBhvr>
                                        <p:cTn id="53" dur="1000"/>
                                        <p:tgtEl>
                                          <p:spTgt spid="117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72"/>
                                        </p:tgtEl>
                                        <p:attrNameLst>
                                          <p:attrName>style.visibility</p:attrName>
                                        </p:attrNameLst>
                                      </p:cBhvr>
                                      <p:to>
                                        <p:strVal val="visible"/>
                                      </p:to>
                                    </p:set>
                                    <p:animEffect transition="in" filter="fade">
                                      <p:cBhvr>
                                        <p:cTn id="58" dur="1000"/>
                                        <p:tgtEl>
                                          <p:spTgt spid="117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73"/>
                                        </p:tgtEl>
                                        <p:attrNameLst>
                                          <p:attrName>style.visibility</p:attrName>
                                        </p:attrNameLst>
                                      </p:cBhvr>
                                      <p:to>
                                        <p:strVal val="visible"/>
                                      </p:to>
                                    </p:set>
                                    <p:animEffect transition="in" filter="fade">
                                      <p:cBhvr>
                                        <p:cTn id="63" dur="1000"/>
                                        <p:tgtEl>
                                          <p:spTgt spid="1173"/>
                                        </p:tgtEl>
                                      </p:cBhvr>
                                    </p:animEffect>
                                  </p:childTnLst>
                                </p:cTn>
                              </p:par>
                              <p:par>
                                <p:cTn id="64" presetID="10" presetClass="entr" presetSubtype="0" fill="hold" nodeType="withEffect">
                                  <p:stCondLst>
                                    <p:cond delay="0"/>
                                  </p:stCondLst>
                                  <p:childTnLst>
                                    <p:set>
                                      <p:cBhvr>
                                        <p:cTn id="65" dur="1" fill="hold">
                                          <p:stCondLst>
                                            <p:cond delay="0"/>
                                          </p:stCondLst>
                                        </p:cTn>
                                        <p:tgtEl>
                                          <p:spTgt spid="1174"/>
                                        </p:tgtEl>
                                        <p:attrNameLst>
                                          <p:attrName>style.visibility</p:attrName>
                                        </p:attrNameLst>
                                      </p:cBhvr>
                                      <p:to>
                                        <p:strVal val="visible"/>
                                      </p:to>
                                    </p:set>
                                    <p:animEffect transition="in" filter="fade">
                                      <p:cBhvr>
                                        <p:cTn id="66" dur="1000"/>
                                        <p:tgtEl>
                                          <p:spTgt spid="117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68"/>
                                        </p:tgtEl>
                                        <p:attrNameLst>
                                          <p:attrName>style.visibility</p:attrName>
                                        </p:attrNameLst>
                                      </p:cBhvr>
                                      <p:to>
                                        <p:strVal val="visible"/>
                                      </p:to>
                                    </p:set>
                                    <p:animEffect transition="in" filter="fade">
                                      <p:cBhvr>
                                        <p:cTn id="71" dur="1000"/>
                                        <p:tgtEl>
                                          <p:spTgt spid="1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8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Design Principles</a:t>
            </a:r>
            <a:endParaRPr/>
          </a:p>
        </p:txBody>
      </p:sp>
      <p:sp>
        <p:nvSpPr>
          <p:cNvPr id="812" name="Google Shape;812;p81"/>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Natural human-readable instructions.</a:t>
            </a:r>
            <a:endParaRPr/>
          </a:p>
          <a:p>
            <a:pPr indent="0">
              <a:buNone/>
            </a:pPr>
            <a:endParaRPr/>
          </a:p>
        </p:txBody>
      </p:sp>
      <p:sp>
        <p:nvSpPr>
          <p:cNvPr id="813" name="Google Shape;813;p8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89</a:t>
            </a:fld>
            <a:endParaRPr/>
          </a:p>
        </p:txBody>
      </p:sp>
      <p:sp>
        <p:nvSpPr>
          <p:cNvPr id="814" name="Google Shape;814;p81"/>
          <p:cNvSpPr txBox="1"/>
          <p:nvPr/>
        </p:nvSpPr>
        <p:spPr>
          <a:xfrm>
            <a:off x="822000" y="1931100"/>
            <a:ext cx="7014400" cy="1797375"/>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endParaRPr sz="2400">
              <a:solidFill>
                <a:schemeClr val="dk1"/>
              </a:solidFill>
              <a:latin typeface="Lato"/>
              <a:ea typeface="Lato"/>
              <a:cs typeface="Lato"/>
              <a:sym typeface="Lato"/>
            </a:endParaRPr>
          </a:p>
          <a:p>
            <a:pPr marL="609585" indent="-457189">
              <a:lnSpc>
                <a:spcPct val="115000"/>
              </a:lnSpc>
              <a:spcBef>
                <a:spcPts val="0"/>
              </a:spcBef>
              <a:spcAft>
                <a:spcPts val="0"/>
              </a:spcAft>
              <a:buClr>
                <a:schemeClr val="dk1"/>
              </a:buClr>
              <a:buSzPts val="1800"/>
              <a:buFont typeface="Lato"/>
              <a:buChar char="●"/>
            </a:pPr>
            <a:r>
              <a:rPr lang="en" sz="2400">
                <a:solidFill>
                  <a:schemeClr val="dk1"/>
                </a:solidFill>
                <a:latin typeface="Lato"/>
                <a:ea typeface="Lato"/>
                <a:cs typeface="Lato"/>
                <a:sym typeface="Lato"/>
              </a:rPr>
              <a:t>Diversity.</a:t>
            </a:r>
            <a:endParaRPr sz="2400">
              <a:solidFill>
                <a:schemeClr val="dk1"/>
              </a:solidFill>
              <a:latin typeface="Lato"/>
              <a:ea typeface="Lato"/>
              <a:cs typeface="Lato"/>
              <a:sym typeface="Lato"/>
            </a:endParaRPr>
          </a:p>
          <a:p>
            <a:pPr>
              <a:lnSpc>
                <a:spcPct val="115000"/>
              </a:lnSpc>
              <a:spcBef>
                <a:spcPts val="0"/>
              </a:spcBef>
              <a:spcAft>
                <a:spcPts val="0"/>
              </a:spcAft>
            </a:pPr>
            <a:endParaRPr sz="2400">
              <a:solidFill>
                <a:schemeClr val="dk1"/>
              </a:solidFill>
              <a:latin typeface="Lato"/>
              <a:ea typeface="Lato"/>
              <a:cs typeface="Lato"/>
              <a:sym typeface="Lato"/>
            </a:endParaRPr>
          </a:p>
          <a:p>
            <a:pPr>
              <a:spcBef>
                <a:spcPts val="0"/>
              </a:spcBef>
              <a:spcAft>
                <a:spcPts val="0"/>
              </a:spcAft>
            </a:pPr>
            <a:endParaRPr>
              <a:latin typeface="Lato"/>
              <a:ea typeface="Lato"/>
              <a:cs typeface="Lato"/>
              <a:sym typeface="Lato"/>
            </a:endParaRPr>
          </a:p>
        </p:txBody>
      </p:sp>
      <p:sp>
        <p:nvSpPr>
          <p:cNvPr id="815" name="Google Shape;815;p81"/>
          <p:cNvSpPr txBox="1"/>
          <p:nvPr/>
        </p:nvSpPr>
        <p:spPr>
          <a:xfrm>
            <a:off x="823233" y="3208767"/>
            <a:ext cx="6012400" cy="1372643"/>
          </a:xfrm>
          <a:prstGeom prst="rect">
            <a:avLst/>
          </a:prstGeom>
          <a:noFill/>
          <a:ln>
            <a:noFill/>
          </a:ln>
        </p:spPr>
        <p:txBody>
          <a:bodyPr spcFirstLastPara="1" wrap="square" lIns="121900" tIns="121900" rIns="121900" bIns="121900" anchor="t" anchorCtr="0">
            <a:spAutoFit/>
          </a:bodyPr>
          <a:lstStyle/>
          <a:p>
            <a:pPr marL="609585" indent="-457189">
              <a:lnSpc>
                <a:spcPct val="115000"/>
              </a:lnSpc>
              <a:spcBef>
                <a:spcPts val="0"/>
              </a:spcBef>
              <a:spcAft>
                <a:spcPts val="0"/>
              </a:spcAft>
              <a:buClr>
                <a:schemeClr val="dk1"/>
              </a:buClr>
              <a:buSzPts val="1800"/>
              <a:buFont typeface="Lato"/>
              <a:buChar char="●"/>
            </a:pPr>
            <a:r>
              <a:rPr lang="en" sz="2400">
                <a:solidFill>
                  <a:schemeClr val="dk1"/>
                </a:solidFill>
                <a:latin typeface="Lato"/>
                <a:ea typeface="Lato"/>
                <a:cs typeface="Lato"/>
                <a:sym typeface="Lato"/>
              </a:rPr>
              <a:t>Positive Examples and Explanation.</a:t>
            </a:r>
            <a:endParaRPr sz="2400">
              <a:solidFill>
                <a:schemeClr val="dk1"/>
              </a:solidFill>
              <a:latin typeface="Lato"/>
              <a:ea typeface="Lato"/>
              <a:cs typeface="Lato"/>
              <a:sym typeface="Lato"/>
            </a:endParaRPr>
          </a:p>
          <a:p>
            <a:pPr>
              <a:lnSpc>
                <a:spcPct val="115000"/>
              </a:lnSpc>
              <a:spcBef>
                <a:spcPts val="0"/>
              </a:spcBef>
              <a:spcAft>
                <a:spcPts val="0"/>
              </a:spcAft>
            </a:pPr>
            <a:endParaRPr sz="2400">
              <a:solidFill>
                <a:schemeClr val="dk1"/>
              </a:solidFill>
              <a:latin typeface="Lato"/>
              <a:ea typeface="Lato"/>
              <a:cs typeface="Lato"/>
              <a:sym typeface="Lato"/>
            </a:endParaRPr>
          </a:p>
          <a:p>
            <a:pPr>
              <a:spcBef>
                <a:spcPts val="0"/>
              </a:spcBef>
              <a:spcAft>
                <a:spcPts val="0"/>
              </a:spcAft>
            </a:pPr>
            <a:endParaRPr>
              <a:latin typeface="Lato"/>
              <a:ea typeface="Lato"/>
              <a:cs typeface="Lato"/>
              <a:sym typeface="Lato"/>
            </a:endParaRPr>
          </a:p>
        </p:txBody>
      </p:sp>
      <p:sp>
        <p:nvSpPr>
          <p:cNvPr id="816" name="Google Shape;816;p81"/>
          <p:cNvSpPr txBox="1"/>
          <p:nvPr/>
        </p:nvSpPr>
        <p:spPr>
          <a:xfrm>
            <a:off x="823233" y="4081400"/>
            <a:ext cx="8790400" cy="1797375"/>
          </a:xfrm>
          <a:prstGeom prst="rect">
            <a:avLst/>
          </a:prstGeom>
          <a:noFill/>
          <a:ln>
            <a:noFill/>
          </a:ln>
        </p:spPr>
        <p:txBody>
          <a:bodyPr spcFirstLastPara="1" wrap="square" lIns="121900" tIns="121900" rIns="121900" bIns="121900" anchor="t" anchorCtr="0">
            <a:spAutoFit/>
          </a:bodyPr>
          <a:lstStyle/>
          <a:p>
            <a:pPr marL="609585" indent="-457189">
              <a:lnSpc>
                <a:spcPct val="115000"/>
              </a:lnSpc>
              <a:spcBef>
                <a:spcPts val="0"/>
              </a:spcBef>
              <a:spcAft>
                <a:spcPts val="0"/>
              </a:spcAft>
              <a:buClr>
                <a:schemeClr val="dk1"/>
              </a:buClr>
              <a:buSzPts val="1800"/>
              <a:buFont typeface="Lato"/>
              <a:buChar char="●"/>
            </a:pPr>
            <a:r>
              <a:rPr lang="en" sz="2400">
                <a:solidFill>
                  <a:schemeClr val="dk1"/>
                </a:solidFill>
                <a:latin typeface="Lato"/>
                <a:ea typeface="Lato"/>
                <a:cs typeface="Lato"/>
                <a:sym typeface="Lato"/>
              </a:rPr>
              <a:t>Negative instructions.	</a:t>
            </a:r>
            <a:endParaRPr sz="2400">
              <a:solidFill>
                <a:schemeClr val="dk1"/>
              </a:solidFill>
              <a:latin typeface="Lato"/>
              <a:ea typeface="Lato"/>
              <a:cs typeface="Lato"/>
              <a:sym typeface="Lato"/>
            </a:endParaRPr>
          </a:p>
          <a:p>
            <a:pPr marL="1219170" lvl="1" indent="-457189">
              <a:lnSpc>
                <a:spcPct val="115000"/>
              </a:lnSpc>
              <a:spcBef>
                <a:spcPts val="0"/>
              </a:spcBef>
              <a:spcAft>
                <a:spcPts val="0"/>
              </a:spcAft>
              <a:buClr>
                <a:schemeClr val="dk1"/>
              </a:buClr>
              <a:buSzPts val="1800"/>
              <a:buFont typeface="Lato"/>
              <a:buChar char="○"/>
            </a:pPr>
            <a:r>
              <a:rPr lang="en" sz="2400">
                <a:solidFill>
                  <a:schemeClr val="dk1"/>
                </a:solidFill>
                <a:latin typeface="Lato"/>
                <a:ea typeface="Lato"/>
                <a:cs typeface="Lato"/>
                <a:sym typeface="Lato"/>
              </a:rPr>
              <a:t>Instructions regarding what </a:t>
            </a:r>
            <a:r>
              <a:rPr lang="en" sz="2400" b="1">
                <a:solidFill>
                  <a:schemeClr val="dk1"/>
                </a:solidFill>
                <a:latin typeface="Lato"/>
                <a:ea typeface="Lato"/>
                <a:cs typeface="Lato"/>
                <a:sym typeface="Lato"/>
              </a:rPr>
              <a:t>not</a:t>
            </a:r>
            <a:r>
              <a:rPr lang="en" sz="2400">
                <a:solidFill>
                  <a:schemeClr val="dk1"/>
                </a:solidFill>
                <a:latin typeface="Lato"/>
                <a:ea typeface="Lato"/>
                <a:cs typeface="Lato"/>
                <a:sym typeface="Lato"/>
              </a:rPr>
              <a:t> to do.</a:t>
            </a:r>
            <a:endParaRPr sz="2400">
              <a:solidFill>
                <a:schemeClr val="dk1"/>
              </a:solidFill>
              <a:latin typeface="Lato"/>
              <a:ea typeface="Lato"/>
              <a:cs typeface="Lato"/>
              <a:sym typeface="Lato"/>
            </a:endParaRPr>
          </a:p>
          <a:p>
            <a:pPr marL="1219170" lvl="1" indent="-457189">
              <a:lnSpc>
                <a:spcPct val="115000"/>
              </a:lnSpc>
              <a:spcBef>
                <a:spcPts val="0"/>
              </a:spcBef>
              <a:spcAft>
                <a:spcPts val="0"/>
              </a:spcAft>
              <a:buClr>
                <a:schemeClr val="dk1"/>
              </a:buClr>
              <a:buSzPts val="1800"/>
              <a:buFont typeface="Lato"/>
              <a:buChar char="○"/>
            </a:pPr>
            <a:r>
              <a:rPr lang="en" sz="2400">
                <a:solidFill>
                  <a:schemeClr val="dk1"/>
                </a:solidFill>
                <a:latin typeface="Lato"/>
                <a:ea typeface="Lato"/>
                <a:cs typeface="Lato"/>
                <a:sym typeface="Lato"/>
              </a:rPr>
              <a:t>E.g. </a:t>
            </a:r>
            <a:endParaRPr sz="2400">
              <a:solidFill>
                <a:schemeClr val="dk1"/>
              </a:solidFill>
              <a:latin typeface="Lato"/>
              <a:ea typeface="Lato"/>
              <a:cs typeface="Lato"/>
              <a:sym typeface="Lato"/>
            </a:endParaRPr>
          </a:p>
          <a:p>
            <a:pPr>
              <a:spcBef>
                <a:spcPts val="0"/>
              </a:spcBef>
              <a:spcAft>
                <a:spcPts val="0"/>
              </a:spcAft>
            </a:pPr>
            <a:endParaRPr>
              <a:latin typeface="Lato"/>
              <a:ea typeface="Lato"/>
              <a:cs typeface="Lato"/>
              <a:sym typeface="Lato"/>
            </a:endParaRPr>
          </a:p>
        </p:txBody>
      </p:sp>
      <p:sp>
        <p:nvSpPr>
          <p:cNvPr id="817" name="Google Shape;817;p81"/>
          <p:cNvSpPr/>
          <p:nvPr/>
        </p:nvSpPr>
        <p:spPr>
          <a:xfrm>
            <a:off x="2756733" y="5064567"/>
            <a:ext cx="4677600" cy="763600"/>
          </a:xfrm>
          <a:prstGeom prst="roundRect">
            <a:avLst>
              <a:gd name="adj" fmla="val 16667"/>
            </a:avLst>
          </a:prstGeom>
          <a:solidFill>
            <a:srgbClr val="FCE5CD"/>
          </a:solidFill>
          <a:ln w="9525" cap="flat" cmpd="sng">
            <a:solidFill>
              <a:srgbClr val="1A4595"/>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i="1"/>
              <a:t>The generated answers should </a:t>
            </a:r>
            <a:r>
              <a:rPr lang="en" b="1" i="1"/>
              <a:t>not</a:t>
            </a:r>
            <a:r>
              <a:rPr lang="en" i="1"/>
              <a:t> belong to the question span.</a:t>
            </a:r>
            <a:endParaRPr i="1"/>
          </a:p>
        </p:txBody>
      </p:sp>
    </p:spTree>
    <p:extLst>
      <p:ext uri="{BB962C8B-B14F-4D97-AF65-F5344CB8AC3E}">
        <p14:creationId xmlns:p14="http://schemas.microsoft.com/office/powerpoint/2010/main" val="33379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4"/>
                                        </p:tgtEl>
                                        <p:attrNameLst>
                                          <p:attrName>style.visibility</p:attrName>
                                        </p:attrNameLst>
                                      </p:cBhvr>
                                      <p:to>
                                        <p:strVal val="visible"/>
                                      </p:to>
                                    </p:set>
                                    <p:animEffect transition="in" filter="fade">
                                      <p:cBhvr>
                                        <p:cTn id="12" dur="1000"/>
                                        <p:tgtEl>
                                          <p:spTgt spid="8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5"/>
                                        </p:tgtEl>
                                        <p:attrNameLst>
                                          <p:attrName>style.visibility</p:attrName>
                                        </p:attrNameLst>
                                      </p:cBhvr>
                                      <p:to>
                                        <p:strVal val="visible"/>
                                      </p:to>
                                    </p:set>
                                    <p:animEffect transition="in" filter="fade">
                                      <p:cBhvr>
                                        <p:cTn id="17" dur="1000"/>
                                        <p:tgtEl>
                                          <p:spTgt spid="8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6"/>
                                        </p:tgtEl>
                                        <p:attrNameLst>
                                          <p:attrName>style.visibility</p:attrName>
                                        </p:attrNameLst>
                                      </p:cBhvr>
                                      <p:to>
                                        <p:strVal val="visible"/>
                                      </p:to>
                                    </p:set>
                                    <p:animEffect transition="in" filter="fade">
                                      <p:cBhvr>
                                        <p:cTn id="22" dur="1000"/>
                                        <p:tgtEl>
                                          <p:spTgt spid="8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7"/>
                                        </p:tgtEl>
                                        <p:attrNameLst>
                                          <p:attrName>style.visibility</p:attrName>
                                        </p:attrNameLst>
                                      </p:cBhvr>
                                      <p:to>
                                        <p:strVal val="visible"/>
                                      </p:to>
                                    </p:set>
                                    <p:animEffect transition="in" filter="fade">
                                      <p:cBhvr>
                                        <p:cTn id="27" dur="1000"/>
                                        <p:tgtEl>
                                          <p:spTgt spid="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969DD-E823-E144-BC70-DCEC7EEB82C7}"/>
              </a:ext>
            </a:extLst>
          </p:cNvPr>
          <p:cNvSpPr>
            <a:spLocks noGrp="1"/>
          </p:cNvSpPr>
          <p:nvPr>
            <p:ph type="sldNum" sz="quarter" idx="10"/>
          </p:nvPr>
        </p:nvSpPr>
        <p:spPr/>
        <p:txBody>
          <a:bodyPr/>
          <a:lstStyle/>
          <a:p>
            <a:pPr>
              <a:defRPr/>
            </a:pPr>
            <a:fld id="{B3B075CB-1BFE-3F44-BFAD-0F90D2C8F8AC}" type="slidenum">
              <a:rPr lang="en-US" smtClean="0"/>
              <a:pPr>
                <a:defRPr/>
              </a:pPr>
              <a:t>9</a:t>
            </a:fld>
            <a:endParaRPr lang="en-US" dirty="0"/>
          </a:p>
        </p:txBody>
      </p:sp>
      <p:sp>
        <p:nvSpPr>
          <p:cNvPr id="3" name="Title 2">
            <a:extLst>
              <a:ext uri="{FF2B5EF4-FFF2-40B4-BE49-F238E27FC236}">
                <a16:creationId xmlns:a16="http://schemas.microsoft.com/office/drawing/2014/main" id="{28447CEE-E5A8-6649-8B34-D483189B829B}"/>
              </a:ext>
            </a:extLst>
          </p:cNvPr>
          <p:cNvSpPr>
            <a:spLocks noGrp="1"/>
          </p:cNvSpPr>
          <p:nvPr>
            <p:ph type="title"/>
          </p:nvPr>
        </p:nvSpPr>
        <p:spPr/>
        <p:txBody>
          <a:bodyPr/>
          <a:lstStyle/>
          <a:p>
            <a:r>
              <a:rPr lang="en-US" dirty="0"/>
              <a:t>Transfer Across QA Formats </a:t>
            </a:r>
          </a:p>
        </p:txBody>
      </p:sp>
      <p:sp>
        <p:nvSpPr>
          <p:cNvPr id="5" name="Text Placeholder 4">
            <a:extLst>
              <a:ext uri="{FF2B5EF4-FFF2-40B4-BE49-F238E27FC236}">
                <a16:creationId xmlns:a16="http://schemas.microsoft.com/office/drawing/2014/main" id="{654CF826-71AB-4F46-9555-D2D4EF836B3D}"/>
              </a:ext>
            </a:extLst>
          </p:cNvPr>
          <p:cNvSpPr>
            <a:spLocks noGrp="1"/>
          </p:cNvSpPr>
          <p:nvPr>
            <p:ph type="body" idx="1"/>
          </p:nvPr>
        </p:nvSpPr>
        <p:spPr/>
        <p:txBody>
          <a:bodyPr/>
          <a:lstStyle/>
          <a:p>
            <a:r>
              <a:rPr lang="en-US" b="1" dirty="0">
                <a:solidFill>
                  <a:srgbClr val="1360B2"/>
                </a:solidFill>
              </a:rPr>
              <a:t>K</a:t>
            </a:r>
            <a:r>
              <a:rPr lang="en-US" dirty="0">
                <a:solidFill>
                  <a:schemeClr val="tx1">
                    <a:lumMod val="50000"/>
                    <a:lumOff val="50000"/>
                  </a:schemeClr>
                </a:solidFill>
              </a:rPr>
              <a:t> </a:t>
            </a:r>
            <a:r>
              <a:rPr lang="en-US" dirty="0"/>
              <a:t>et al. </a:t>
            </a:r>
            <a:r>
              <a:rPr lang="en-US" dirty="0" err="1"/>
              <a:t>UnifiedQA</a:t>
            </a:r>
            <a:r>
              <a:rPr lang="en-US" dirty="0"/>
              <a:t>: Crossing Format Boundaries With a Single QA System. EMNLP-Findings 2020.</a:t>
            </a:r>
          </a:p>
        </p:txBody>
      </p:sp>
    </p:spTree>
    <p:extLst>
      <p:ext uri="{BB962C8B-B14F-4D97-AF65-F5344CB8AC3E}">
        <p14:creationId xmlns:p14="http://schemas.microsoft.com/office/powerpoint/2010/main" val="33807230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05"/>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Summary</a:t>
            </a:r>
            <a:endParaRPr/>
          </a:p>
        </p:txBody>
      </p:sp>
      <p:sp>
        <p:nvSpPr>
          <p:cNvPr id="1180" name="Google Shape;1180;p105"/>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a:buClr>
                <a:srgbClr val="000000"/>
              </a:buClr>
            </a:pPr>
            <a:r>
              <a:rPr lang="en" dirty="0"/>
              <a:t>Motivating Hypothesis: </a:t>
            </a:r>
            <a:r>
              <a:rPr lang="en" i="1" dirty="0">
                <a:solidFill>
                  <a:srgbClr val="0000FF"/>
                </a:solidFill>
              </a:rPr>
              <a:t>Instructions help in building models that generalize to unseen tasks .</a:t>
            </a:r>
            <a:endParaRPr i="1" dirty="0">
              <a:solidFill>
                <a:srgbClr val="0000FF"/>
              </a:solidFill>
            </a:endParaRPr>
          </a:p>
          <a:p>
            <a:pPr>
              <a:buClr>
                <a:srgbClr val="000000"/>
              </a:buClr>
            </a:pPr>
            <a:r>
              <a:rPr lang="en" dirty="0">
                <a:solidFill>
                  <a:srgbClr val="000000"/>
                </a:solidFill>
              </a:rPr>
              <a:t>To study whether </a:t>
            </a:r>
            <a:r>
              <a:rPr lang="en" dirty="0">
                <a:solidFill>
                  <a:srgbClr val="0000FF"/>
                </a:solidFill>
              </a:rPr>
              <a:t>language models follow instructions</a:t>
            </a:r>
            <a:r>
              <a:rPr lang="en" dirty="0">
                <a:solidFill>
                  <a:srgbClr val="000000"/>
                </a:solidFill>
              </a:rPr>
              <a:t>,  we </a:t>
            </a:r>
            <a:r>
              <a:rPr lang="en" dirty="0">
                <a:solidFill>
                  <a:srgbClr val="0000FF"/>
                </a:solidFill>
              </a:rPr>
              <a:t>proposed an Instruction Schema, </a:t>
            </a:r>
            <a:r>
              <a:rPr lang="en" dirty="0"/>
              <a:t>collected crowdsourcing instructions, annotations and curated them to build the </a:t>
            </a:r>
            <a:r>
              <a:rPr lang="en" i="1" dirty="0">
                <a:solidFill>
                  <a:srgbClr val="0000FF"/>
                </a:solidFill>
              </a:rPr>
              <a:t>NATURAL-INSTRUCTIONS</a:t>
            </a:r>
            <a:r>
              <a:rPr lang="en" dirty="0"/>
              <a:t> dataset.</a:t>
            </a:r>
            <a:endParaRPr dirty="0"/>
          </a:p>
          <a:p>
            <a:r>
              <a:rPr lang="en" dirty="0"/>
              <a:t>Performed </a:t>
            </a:r>
            <a:r>
              <a:rPr lang="en" dirty="0" err="1"/>
              <a:t>Fewshot</a:t>
            </a:r>
            <a:r>
              <a:rPr lang="en" dirty="0"/>
              <a:t> Learning and Generalization Experiments and found out that </a:t>
            </a:r>
            <a:r>
              <a:rPr lang="en" dirty="0">
                <a:solidFill>
                  <a:srgbClr val="0000FF"/>
                </a:solidFill>
              </a:rPr>
              <a:t>Instructions improve generalization</a:t>
            </a:r>
            <a:r>
              <a:rPr lang="en" dirty="0"/>
              <a:t>.</a:t>
            </a:r>
            <a:endParaRPr dirty="0"/>
          </a:p>
          <a:p>
            <a:r>
              <a:rPr lang="en" dirty="0"/>
              <a:t>GPT-3: </a:t>
            </a:r>
            <a:r>
              <a:rPr lang="en" dirty="0">
                <a:solidFill>
                  <a:srgbClr val="0000FF"/>
                </a:solidFill>
              </a:rPr>
              <a:t>Too innovative</a:t>
            </a:r>
            <a:r>
              <a:rPr lang="en" dirty="0"/>
              <a:t>, BART: Too </a:t>
            </a:r>
            <a:r>
              <a:rPr lang="en" dirty="0">
                <a:solidFill>
                  <a:srgbClr val="0000FF"/>
                </a:solidFill>
              </a:rPr>
              <a:t>Imitative</a:t>
            </a:r>
            <a:r>
              <a:rPr lang="en" dirty="0"/>
              <a:t>. Balance between them is what we need.</a:t>
            </a:r>
            <a:endParaRPr dirty="0"/>
          </a:p>
          <a:p>
            <a:r>
              <a:rPr lang="en" dirty="0"/>
              <a:t>We hope this work will bring more attention to building stronger models that can generalize to a wider range of tasks.</a:t>
            </a:r>
            <a:endParaRPr dirty="0"/>
          </a:p>
          <a:p>
            <a:pPr indent="0">
              <a:buNone/>
            </a:pPr>
            <a:endParaRPr dirty="0"/>
          </a:p>
        </p:txBody>
      </p:sp>
      <p:sp>
        <p:nvSpPr>
          <p:cNvPr id="1181" name="Google Shape;1181;p105"/>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90</a:t>
            </a:fld>
            <a:endParaRPr/>
          </a:p>
        </p:txBody>
      </p:sp>
    </p:spTree>
    <p:extLst>
      <p:ext uri="{BB962C8B-B14F-4D97-AF65-F5344CB8AC3E}">
        <p14:creationId xmlns:p14="http://schemas.microsoft.com/office/powerpoint/2010/main" val="385402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0">
                                            <p:txEl>
                                              <p:pRg st="0" end="0"/>
                                            </p:txEl>
                                          </p:spTgt>
                                        </p:tgtEl>
                                        <p:attrNameLst>
                                          <p:attrName>style.visibility</p:attrName>
                                        </p:attrNameLst>
                                      </p:cBhvr>
                                      <p:to>
                                        <p:strVal val="visible"/>
                                      </p:to>
                                    </p:set>
                                    <p:animEffect transition="in" filter="fade">
                                      <p:cBhvr>
                                        <p:cTn id="7" dur="1000"/>
                                        <p:tgtEl>
                                          <p:spTgt spid="1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0">
                                            <p:txEl>
                                              <p:pRg st="1" end="1"/>
                                            </p:txEl>
                                          </p:spTgt>
                                        </p:tgtEl>
                                        <p:attrNameLst>
                                          <p:attrName>style.visibility</p:attrName>
                                        </p:attrNameLst>
                                      </p:cBhvr>
                                      <p:to>
                                        <p:strVal val="visible"/>
                                      </p:to>
                                    </p:set>
                                    <p:animEffect transition="in" filter="fade">
                                      <p:cBhvr>
                                        <p:cTn id="12" dur="1000"/>
                                        <p:tgtEl>
                                          <p:spTgt spid="11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0">
                                            <p:txEl>
                                              <p:pRg st="2" end="2"/>
                                            </p:txEl>
                                          </p:spTgt>
                                        </p:tgtEl>
                                        <p:attrNameLst>
                                          <p:attrName>style.visibility</p:attrName>
                                        </p:attrNameLst>
                                      </p:cBhvr>
                                      <p:to>
                                        <p:strVal val="visible"/>
                                      </p:to>
                                    </p:set>
                                    <p:animEffect transition="in" filter="fade">
                                      <p:cBhvr>
                                        <p:cTn id="17" dur="1000"/>
                                        <p:tgtEl>
                                          <p:spTgt spid="11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0">
                                            <p:txEl>
                                              <p:pRg st="3" end="3"/>
                                            </p:txEl>
                                          </p:spTgt>
                                        </p:tgtEl>
                                        <p:attrNameLst>
                                          <p:attrName>style.visibility</p:attrName>
                                        </p:attrNameLst>
                                      </p:cBhvr>
                                      <p:to>
                                        <p:strVal val="visible"/>
                                      </p:to>
                                    </p:set>
                                    <p:animEffect transition="in" filter="fade">
                                      <p:cBhvr>
                                        <p:cTn id="22" dur="1000"/>
                                        <p:tgtEl>
                                          <p:spTgt spid="11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80">
                                            <p:txEl>
                                              <p:pRg st="4" end="4"/>
                                            </p:txEl>
                                          </p:spTgt>
                                        </p:tgtEl>
                                        <p:attrNameLst>
                                          <p:attrName>style.visibility</p:attrName>
                                        </p:attrNameLst>
                                      </p:cBhvr>
                                      <p:to>
                                        <p:strVal val="visible"/>
                                      </p:to>
                                    </p:set>
                                    <p:animEffect transition="in" filter="fade">
                                      <p:cBhvr>
                                        <p:cTn id="27" dur="1000"/>
                                        <p:tgtEl>
                                          <p:spTgt spid="11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743"/>
        <p:cNvGrpSpPr/>
        <p:nvPr/>
      </p:nvGrpSpPr>
      <p:grpSpPr>
        <a:xfrm>
          <a:off x="0" y="0"/>
          <a:ext cx="0" cy="0"/>
          <a:chOff x="0" y="0"/>
          <a:chExt cx="0" cy="0"/>
        </a:xfrm>
      </p:grpSpPr>
      <p:sp>
        <p:nvSpPr>
          <p:cNvPr id="3744" name="Google Shape;3744;p364"/>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Motivation</a:t>
            </a:r>
            <a:endParaRPr/>
          </a:p>
        </p:txBody>
      </p:sp>
      <p:sp>
        <p:nvSpPr>
          <p:cNvPr id="3745" name="Google Shape;3745;p364"/>
          <p:cNvSpPr txBox="1">
            <a:spLocks noGrp="1"/>
          </p:cNvSpPr>
          <p:nvPr>
            <p:ph type="body" idx="1"/>
          </p:nvPr>
        </p:nvSpPr>
        <p:spPr>
          <a:xfrm>
            <a:off x="637733" y="1536633"/>
            <a:ext cx="5053600" cy="39616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sz="1867" b="1">
                <a:solidFill>
                  <a:srgbClr val="3C4043"/>
                </a:solidFill>
                <a:highlight>
                  <a:srgbClr val="FFFFFF"/>
                </a:highlight>
                <a:latin typeface="Roboto"/>
                <a:ea typeface="Roboto"/>
                <a:cs typeface="Roboto"/>
                <a:sym typeface="Roboto"/>
              </a:rPr>
              <a:t>Example1: </a:t>
            </a:r>
            <a:r>
              <a:rPr lang="en" sz="1867">
                <a:solidFill>
                  <a:srgbClr val="3C4043"/>
                </a:solidFill>
                <a:highlight>
                  <a:srgbClr val="FFFFFF"/>
                </a:highlight>
                <a:latin typeface="Roboto"/>
                <a:ea typeface="Roboto"/>
                <a:cs typeface="Roboto"/>
                <a:sym typeface="Roboto"/>
              </a:rPr>
              <a:t>We have used Dataset-X to build a model for basic numerical reasoning (addition and subtraction).</a:t>
            </a:r>
            <a:endParaRPr sz="1867">
              <a:solidFill>
                <a:srgbClr val="3C4043"/>
              </a:solidFill>
              <a:highlight>
                <a:srgbClr val="FFFFFF"/>
              </a:highlight>
              <a:latin typeface="Roboto"/>
              <a:ea typeface="Roboto"/>
              <a:cs typeface="Roboto"/>
              <a:sym typeface="Roboto"/>
            </a:endParaRPr>
          </a:p>
          <a:p>
            <a:pPr marL="0" indent="0">
              <a:buNone/>
            </a:pPr>
            <a:endParaRPr sz="1867">
              <a:solidFill>
                <a:srgbClr val="3C4043"/>
              </a:solidFill>
              <a:highlight>
                <a:srgbClr val="FFFFFF"/>
              </a:highlight>
              <a:latin typeface="Roboto"/>
              <a:ea typeface="Roboto"/>
              <a:cs typeface="Roboto"/>
              <a:sym typeface="Roboto"/>
            </a:endParaRPr>
          </a:p>
          <a:p>
            <a:pPr marL="0" indent="0">
              <a:buNone/>
            </a:pPr>
            <a:r>
              <a:rPr lang="en" sz="1867">
                <a:solidFill>
                  <a:srgbClr val="3C4043"/>
                </a:solidFill>
                <a:highlight>
                  <a:srgbClr val="FFFFFF"/>
                </a:highlight>
                <a:latin typeface="Roboto"/>
                <a:ea typeface="Roboto"/>
                <a:cs typeface="Roboto"/>
                <a:sym typeface="Roboto"/>
              </a:rPr>
              <a:t>Now, we want a model that can also support “multiplication”. </a:t>
            </a:r>
            <a:endParaRPr sz="1867">
              <a:solidFill>
                <a:srgbClr val="85200C"/>
              </a:solidFill>
              <a:highlight>
                <a:srgbClr val="FFFFFF"/>
              </a:highlight>
              <a:latin typeface="Roboto"/>
              <a:ea typeface="Roboto"/>
              <a:cs typeface="Roboto"/>
              <a:sym typeface="Roboto"/>
            </a:endParaRPr>
          </a:p>
          <a:p>
            <a:pPr marL="0" indent="0">
              <a:buNone/>
            </a:pPr>
            <a:endParaRPr sz="1867">
              <a:solidFill>
                <a:srgbClr val="85200C"/>
              </a:solidFill>
              <a:highlight>
                <a:srgbClr val="FFFFFF"/>
              </a:highlight>
              <a:latin typeface="Roboto"/>
              <a:ea typeface="Roboto"/>
              <a:cs typeface="Roboto"/>
              <a:sym typeface="Roboto"/>
            </a:endParaRPr>
          </a:p>
          <a:p>
            <a:pPr marL="0" indent="0">
              <a:buNone/>
            </a:pPr>
            <a:r>
              <a:rPr lang="en" sz="1867" b="1">
                <a:solidFill>
                  <a:srgbClr val="3C4043"/>
                </a:solidFill>
                <a:highlight>
                  <a:srgbClr val="FFFFFF"/>
                </a:highlight>
                <a:latin typeface="Roboto"/>
                <a:ea typeface="Roboto"/>
                <a:cs typeface="Roboto"/>
                <a:sym typeface="Roboto"/>
              </a:rPr>
              <a:t>Shall I crowdsource and create a new dataset everytime?</a:t>
            </a:r>
            <a:endParaRPr sz="1867" b="1">
              <a:solidFill>
                <a:srgbClr val="3C4043"/>
              </a:solidFill>
              <a:highlight>
                <a:srgbClr val="FFFFFF"/>
              </a:highlight>
              <a:latin typeface="Roboto"/>
              <a:ea typeface="Roboto"/>
              <a:cs typeface="Roboto"/>
              <a:sym typeface="Roboto"/>
            </a:endParaRPr>
          </a:p>
          <a:p>
            <a:pPr marL="0" indent="0">
              <a:buNone/>
            </a:pPr>
            <a:endParaRPr sz="1400">
              <a:solidFill>
                <a:srgbClr val="3C4043"/>
              </a:solidFill>
              <a:highlight>
                <a:srgbClr val="FFFFFF"/>
              </a:highlight>
              <a:latin typeface="Roboto"/>
              <a:ea typeface="Roboto"/>
              <a:cs typeface="Roboto"/>
              <a:sym typeface="Roboto"/>
            </a:endParaRPr>
          </a:p>
        </p:txBody>
      </p:sp>
      <p:sp>
        <p:nvSpPr>
          <p:cNvPr id="3746" name="Google Shape;3746;p364"/>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91</a:t>
            </a:fld>
            <a:endParaRPr/>
          </a:p>
        </p:txBody>
      </p:sp>
      <p:sp>
        <p:nvSpPr>
          <p:cNvPr id="3747" name="Google Shape;3747;p364"/>
          <p:cNvSpPr txBox="1">
            <a:spLocks noGrp="1"/>
          </p:cNvSpPr>
          <p:nvPr>
            <p:ph type="body" idx="1"/>
          </p:nvPr>
        </p:nvSpPr>
        <p:spPr>
          <a:xfrm>
            <a:off x="6044667" y="1536633"/>
            <a:ext cx="50536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sz="1867" b="1">
                <a:solidFill>
                  <a:srgbClr val="3C4043"/>
                </a:solidFill>
                <a:highlight>
                  <a:srgbClr val="FFFFFF"/>
                </a:highlight>
                <a:latin typeface="Roboto"/>
                <a:ea typeface="Roboto"/>
                <a:cs typeface="Roboto"/>
                <a:sym typeface="Roboto"/>
              </a:rPr>
              <a:t>Example 2:</a:t>
            </a:r>
            <a:r>
              <a:rPr lang="en" sz="1867">
                <a:solidFill>
                  <a:srgbClr val="3C4043"/>
                </a:solidFill>
                <a:highlight>
                  <a:srgbClr val="FFFFFF"/>
                </a:highlight>
                <a:latin typeface="Roboto"/>
                <a:ea typeface="Roboto"/>
                <a:cs typeface="Roboto"/>
                <a:sym typeface="Roboto"/>
              </a:rPr>
              <a:t> We have used Dataset-Y to build a model for “event” extraction. </a:t>
            </a:r>
            <a:endParaRPr sz="1867">
              <a:solidFill>
                <a:srgbClr val="3C4043"/>
              </a:solidFill>
              <a:highlight>
                <a:srgbClr val="FFFFFF"/>
              </a:highlight>
              <a:latin typeface="Roboto"/>
              <a:ea typeface="Roboto"/>
              <a:cs typeface="Roboto"/>
              <a:sym typeface="Roboto"/>
            </a:endParaRPr>
          </a:p>
          <a:p>
            <a:pPr marL="0" indent="0">
              <a:buNone/>
            </a:pPr>
            <a:endParaRPr sz="1867">
              <a:solidFill>
                <a:srgbClr val="3C4043"/>
              </a:solidFill>
              <a:highlight>
                <a:srgbClr val="FFFFFF"/>
              </a:highlight>
              <a:latin typeface="Roboto"/>
              <a:ea typeface="Roboto"/>
              <a:cs typeface="Roboto"/>
              <a:sym typeface="Roboto"/>
            </a:endParaRPr>
          </a:p>
          <a:p>
            <a:pPr marL="0" indent="0">
              <a:buNone/>
            </a:pPr>
            <a:r>
              <a:rPr lang="en" sz="1867">
                <a:solidFill>
                  <a:srgbClr val="3C4043"/>
                </a:solidFill>
                <a:highlight>
                  <a:srgbClr val="FFFFFF"/>
                </a:highlight>
                <a:latin typeface="Roboto"/>
                <a:ea typeface="Roboto"/>
                <a:cs typeface="Roboto"/>
                <a:sym typeface="Roboto"/>
              </a:rPr>
              <a:t>Now, our WallStreet firm wants the model to extract all the “events” that refer to </a:t>
            </a:r>
            <a:r>
              <a:rPr lang="en" sz="1867" i="1">
                <a:solidFill>
                  <a:srgbClr val="3C4043"/>
                </a:solidFill>
                <a:highlight>
                  <a:srgbClr val="FFFFFF"/>
                </a:highlight>
                <a:latin typeface="Roboto"/>
                <a:ea typeface="Roboto"/>
                <a:cs typeface="Roboto"/>
                <a:sym typeface="Roboto"/>
              </a:rPr>
              <a:t>company mergers</a:t>
            </a:r>
            <a:r>
              <a:rPr lang="en" sz="1867">
                <a:solidFill>
                  <a:srgbClr val="3C4043"/>
                </a:solidFill>
                <a:highlight>
                  <a:srgbClr val="FFFFFF"/>
                </a:highlight>
                <a:latin typeface="Roboto"/>
                <a:ea typeface="Roboto"/>
                <a:cs typeface="Roboto"/>
                <a:sym typeface="Roboto"/>
              </a:rPr>
              <a:t>. </a:t>
            </a:r>
            <a:endParaRPr sz="1867">
              <a:solidFill>
                <a:srgbClr val="3C4043"/>
              </a:solidFill>
              <a:highlight>
                <a:srgbClr val="FFFFFF"/>
              </a:highlight>
              <a:latin typeface="Roboto"/>
              <a:ea typeface="Roboto"/>
              <a:cs typeface="Roboto"/>
              <a:sym typeface="Roboto"/>
            </a:endParaRPr>
          </a:p>
          <a:p>
            <a:pPr marL="0" indent="0">
              <a:buNone/>
            </a:pPr>
            <a:endParaRPr sz="1867" b="1">
              <a:solidFill>
                <a:srgbClr val="3C4043"/>
              </a:solidFill>
              <a:highlight>
                <a:srgbClr val="FFFFFF"/>
              </a:highlight>
              <a:latin typeface="Roboto"/>
              <a:ea typeface="Roboto"/>
              <a:cs typeface="Roboto"/>
              <a:sym typeface="Roboto"/>
            </a:endParaRPr>
          </a:p>
          <a:p>
            <a:pPr marL="0" indent="0">
              <a:buNone/>
            </a:pPr>
            <a:r>
              <a:rPr lang="en" sz="1867" b="1">
                <a:solidFill>
                  <a:srgbClr val="3C4043"/>
                </a:solidFill>
                <a:highlight>
                  <a:srgbClr val="FFFFFF"/>
                </a:highlight>
                <a:latin typeface="Roboto"/>
                <a:ea typeface="Roboto"/>
                <a:cs typeface="Roboto"/>
                <a:sym typeface="Roboto"/>
              </a:rPr>
              <a:t>Shall we crowdsource another dataset to annotate “merger” events? </a:t>
            </a:r>
            <a:endParaRPr sz="1867" b="1">
              <a:solidFill>
                <a:srgbClr val="3C4043"/>
              </a:solidFill>
              <a:highlight>
                <a:srgbClr val="FFFFFF"/>
              </a:highlight>
              <a:latin typeface="Roboto"/>
              <a:ea typeface="Roboto"/>
              <a:cs typeface="Roboto"/>
              <a:sym typeface="Roboto"/>
            </a:endParaRPr>
          </a:p>
          <a:p>
            <a:pPr marL="0" indent="0">
              <a:buNone/>
            </a:pPr>
            <a:endParaRPr/>
          </a:p>
        </p:txBody>
      </p:sp>
      <p:pic>
        <p:nvPicPr>
          <p:cNvPr id="3748" name="Google Shape;3748;p364"/>
          <p:cNvPicPr preferRelativeResize="0"/>
          <p:nvPr/>
        </p:nvPicPr>
        <p:blipFill rotWithShape="1">
          <a:blip r:embed="rId3">
            <a:alphaModFix/>
          </a:blip>
          <a:srcRect b="7715"/>
          <a:stretch/>
        </p:blipFill>
        <p:spPr>
          <a:xfrm>
            <a:off x="10816900" y="-16258"/>
            <a:ext cx="1377400" cy="1408433"/>
          </a:xfrm>
          <a:prstGeom prst="rect">
            <a:avLst/>
          </a:prstGeom>
          <a:noFill/>
          <a:ln>
            <a:noFill/>
          </a:ln>
        </p:spPr>
      </p:pic>
      <p:sp>
        <p:nvSpPr>
          <p:cNvPr id="3749" name="Google Shape;3749;p364"/>
          <p:cNvSpPr txBox="1"/>
          <p:nvPr/>
        </p:nvSpPr>
        <p:spPr>
          <a:xfrm>
            <a:off x="0" y="1"/>
            <a:ext cx="4000000" cy="670913"/>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endParaRPr sz="2400" b="1">
              <a:solidFill>
                <a:srgbClr val="85200C"/>
              </a:solidFill>
              <a:highlight>
                <a:schemeClr val="lt1"/>
              </a:highlight>
              <a:latin typeface="Roboto"/>
              <a:ea typeface="Roboto"/>
              <a:cs typeface="Roboto"/>
              <a:sym typeface="Roboto"/>
            </a:endParaRPr>
          </a:p>
        </p:txBody>
      </p:sp>
      <p:sp>
        <p:nvSpPr>
          <p:cNvPr id="3750" name="Google Shape;3750;p364"/>
          <p:cNvSpPr/>
          <p:nvPr/>
        </p:nvSpPr>
        <p:spPr>
          <a:xfrm>
            <a:off x="1930900" y="5068067"/>
            <a:ext cx="8282000" cy="1227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spcBef>
                <a:spcPts val="0"/>
              </a:spcBef>
              <a:spcAft>
                <a:spcPts val="0"/>
              </a:spcAft>
            </a:pPr>
            <a:r>
              <a:rPr lang="en">
                <a:solidFill>
                  <a:srgbClr val="85200C"/>
                </a:solidFill>
                <a:latin typeface="Roboto"/>
                <a:ea typeface="Roboto"/>
                <a:cs typeface="Roboto"/>
                <a:sym typeface="Roboto"/>
              </a:rPr>
              <a:t>It’s unlikely that we will have data samples that cover all aspects of natural language</a:t>
            </a:r>
            <a:endParaRPr>
              <a:solidFill>
                <a:srgbClr val="85200C"/>
              </a:solidFill>
              <a:latin typeface="Roboto"/>
              <a:ea typeface="Roboto"/>
              <a:cs typeface="Roboto"/>
              <a:sym typeface="Roboto"/>
            </a:endParaRPr>
          </a:p>
          <a:p>
            <a:pPr>
              <a:lnSpc>
                <a:spcPct val="115000"/>
              </a:lnSpc>
              <a:spcBef>
                <a:spcPts val="0"/>
              </a:spcBef>
              <a:spcAft>
                <a:spcPts val="0"/>
              </a:spcAft>
            </a:pPr>
            <a:r>
              <a:rPr lang="en">
                <a:solidFill>
                  <a:srgbClr val="85200C"/>
                </a:solidFill>
                <a:latin typeface="Roboto"/>
                <a:ea typeface="Roboto"/>
                <a:cs typeface="Roboto"/>
                <a:sym typeface="Roboto"/>
              </a:rPr>
              <a:t>	</a:t>
            </a:r>
            <a:r>
              <a:rPr lang="en" sz="1933" b="1">
                <a:solidFill>
                  <a:srgbClr val="3C4043"/>
                </a:solidFill>
                <a:latin typeface="Roboto"/>
                <a:ea typeface="Roboto"/>
                <a:cs typeface="Roboto"/>
                <a:sym typeface="Roboto"/>
              </a:rPr>
              <a:t>Learn from “instructions”, just like humans do for many problems </a:t>
            </a:r>
            <a:endParaRPr/>
          </a:p>
        </p:txBody>
      </p:sp>
      <p:sp>
        <p:nvSpPr>
          <p:cNvPr id="3751" name="Google Shape;3751;p364"/>
          <p:cNvSpPr/>
          <p:nvPr/>
        </p:nvSpPr>
        <p:spPr>
          <a:xfrm>
            <a:off x="2190484" y="5881733"/>
            <a:ext cx="471600" cy="240400"/>
          </a:xfrm>
          <a:prstGeom prst="rightArrow">
            <a:avLst>
              <a:gd name="adj1" fmla="val 38602"/>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5">
                                            <p:txEl>
                                              <p:pRg st="0" end="0"/>
                                            </p:txEl>
                                          </p:spTgt>
                                        </p:tgtEl>
                                        <p:attrNameLst>
                                          <p:attrName>style.visibility</p:attrName>
                                        </p:attrNameLst>
                                      </p:cBhvr>
                                      <p:to>
                                        <p:strVal val="visible"/>
                                      </p:to>
                                    </p:set>
                                    <p:animEffect transition="in" filter="fade">
                                      <p:cBhvr>
                                        <p:cTn id="7" dur="1000"/>
                                        <p:tgtEl>
                                          <p:spTgt spid="37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45">
                                            <p:txEl>
                                              <p:pRg st="2" end="2"/>
                                            </p:txEl>
                                          </p:spTgt>
                                        </p:tgtEl>
                                        <p:attrNameLst>
                                          <p:attrName>style.visibility</p:attrName>
                                        </p:attrNameLst>
                                      </p:cBhvr>
                                      <p:to>
                                        <p:strVal val="visible"/>
                                      </p:to>
                                    </p:set>
                                    <p:animEffect transition="in" filter="fade">
                                      <p:cBhvr>
                                        <p:cTn id="12" dur="1000"/>
                                        <p:tgtEl>
                                          <p:spTgt spid="374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45">
                                            <p:txEl>
                                              <p:pRg st="4" end="4"/>
                                            </p:txEl>
                                          </p:spTgt>
                                        </p:tgtEl>
                                        <p:attrNameLst>
                                          <p:attrName>style.visibility</p:attrName>
                                        </p:attrNameLst>
                                      </p:cBhvr>
                                      <p:to>
                                        <p:strVal val="visible"/>
                                      </p:to>
                                    </p:set>
                                    <p:animEffect transition="in" filter="fade">
                                      <p:cBhvr>
                                        <p:cTn id="17" dur="1000"/>
                                        <p:tgtEl>
                                          <p:spTgt spid="374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47">
                                            <p:txEl>
                                              <p:pRg st="0" end="0"/>
                                            </p:txEl>
                                          </p:spTgt>
                                        </p:tgtEl>
                                        <p:attrNameLst>
                                          <p:attrName>style.visibility</p:attrName>
                                        </p:attrNameLst>
                                      </p:cBhvr>
                                      <p:to>
                                        <p:strVal val="visible"/>
                                      </p:to>
                                    </p:set>
                                    <p:animEffect transition="in" filter="fade">
                                      <p:cBhvr>
                                        <p:cTn id="22" dur="1000"/>
                                        <p:tgtEl>
                                          <p:spTgt spid="374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47">
                                            <p:txEl>
                                              <p:pRg st="2" end="2"/>
                                            </p:txEl>
                                          </p:spTgt>
                                        </p:tgtEl>
                                        <p:attrNameLst>
                                          <p:attrName>style.visibility</p:attrName>
                                        </p:attrNameLst>
                                      </p:cBhvr>
                                      <p:to>
                                        <p:strVal val="visible"/>
                                      </p:to>
                                    </p:set>
                                    <p:animEffect transition="in" filter="fade">
                                      <p:cBhvr>
                                        <p:cTn id="27" dur="1000"/>
                                        <p:tgtEl>
                                          <p:spTgt spid="374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47">
                                            <p:txEl>
                                              <p:pRg st="4" end="4"/>
                                            </p:txEl>
                                          </p:spTgt>
                                        </p:tgtEl>
                                        <p:attrNameLst>
                                          <p:attrName>style.visibility</p:attrName>
                                        </p:attrNameLst>
                                      </p:cBhvr>
                                      <p:to>
                                        <p:strVal val="visible"/>
                                      </p:to>
                                    </p:set>
                                    <p:animEffect transition="in" filter="fade">
                                      <p:cBhvr>
                                        <p:cTn id="32" dur="1000"/>
                                        <p:tgtEl>
                                          <p:spTgt spid="374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50"/>
                                        </p:tgtEl>
                                        <p:attrNameLst>
                                          <p:attrName>style.visibility</p:attrName>
                                        </p:attrNameLst>
                                      </p:cBhvr>
                                      <p:to>
                                        <p:strVal val="visible"/>
                                      </p:to>
                                    </p:set>
                                    <p:animEffect transition="in" filter="fade">
                                      <p:cBhvr>
                                        <p:cTn id="37" dur="1000"/>
                                        <p:tgtEl>
                                          <p:spTgt spid="3750"/>
                                        </p:tgtEl>
                                      </p:cBhvr>
                                    </p:animEffect>
                                  </p:childTnLst>
                                </p:cTn>
                              </p:par>
                              <p:par>
                                <p:cTn id="38" presetID="10" presetClass="entr" presetSubtype="0" fill="hold" nodeType="withEffect">
                                  <p:stCondLst>
                                    <p:cond delay="0"/>
                                  </p:stCondLst>
                                  <p:childTnLst>
                                    <p:set>
                                      <p:cBhvr>
                                        <p:cTn id="39" dur="1" fill="hold">
                                          <p:stCondLst>
                                            <p:cond delay="0"/>
                                          </p:stCondLst>
                                        </p:cTn>
                                        <p:tgtEl>
                                          <p:spTgt spid="3751"/>
                                        </p:tgtEl>
                                        <p:attrNameLst>
                                          <p:attrName>style.visibility</p:attrName>
                                        </p:attrNameLst>
                                      </p:cBhvr>
                                      <p:to>
                                        <p:strVal val="visible"/>
                                      </p:to>
                                    </p:set>
                                    <p:animEffect transition="in" filter="fade">
                                      <p:cBhvr>
                                        <p:cTn id="40" dur="1000"/>
                                        <p:tgtEl>
                                          <p:spTgt spid="3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755"/>
        <p:cNvGrpSpPr/>
        <p:nvPr/>
      </p:nvGrpSpPr>
      <p:grpSpPr>
        <a:xfrm>
          <a:off x="0" y="0"/>
          <a:ext cx="0" cy="0"/>
          <a:chOff x="0" y="0"/>
          <a:chExt cx="0" cy="0"/>
        </a:xfrm>
      </p:grpSpPr>
      <p:sp>
        <p:nvSpPr>
          <p:cNvPr id="3756" name="Google Shape;3756;p365"/>
          <p:cNvSpPr/>
          <p:nvPr/>
        </p:nvSpPr>
        <p:spPr>
          <a:xfrm>
            <a:off x="4621300" y="2042300"/>
            <a:ext cx="2227600" cy="4720400"/>
          </a:xfrm>
          <a:prstGeom prst="rect">
            <a:avLst/>
          </a:prstGeom>
          <a:noFill/>
          <a:ln w="19050" cap="flat" cmpd="sng">
            <a:solidFill>
              <a:srgbClr val="A61C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3757" name="Google Shape;3757;p365"/>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Goal of Our Work:</a:t>
            </a:r>
            <a:endParaRPr/>
          </a:p>
        </p:txBody>
      </p:sp>
      <p:sp>
        <p:nvSpPr>
          <p:cNvPr id="3758" name="Google Shape;3758;p365"/>
          <p:cNvSpPr txBox="1">
            <a:spLocks noGrp="1"/>
          </p:cNvSpPr>
          <p:nvPr>
            <p:ph type="body" idx="1"/>
          </p:nvPr>
        </p:nvSpPr>
        <p:spPr>
          <a:xfrm>
            <a:off x="822000" y="1487133"/>
            <a:ext cx="11012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23323">
              <a:buClr>
                <a:srgbClr val="3C4043"/>
              </a:buClr>
              <a:buSzPts val="1400"/>
              <a:buFont typeface="Roboto"/>
              <a:buChar char="●"/>
            </a:pPr>
            <a:r>
              <a:rPr lang="en" sz="1867">
                <a:solidFill>
                  <a:srgbClr val="3C4043"/>
                </a:solidFill>
                <a:highlight>
                  <a:srgbClr val="FFFFFF"/>
                </a:highlight>
                <a:latin typeface="Roboto"/>
                <a:ea typeface="Roboto"/>
                <a:cs typeface="Roboto"/>
                <a:sym typeface="Roboto"/>
              </a:rPr>
              <a:t>Can we enable NLP models to appropriately respond to instructional prompts?</a:t>
            </a:r>
            <a:endParaRPr sz="1867">
              <a:solidFill>
                <a:srgbClr val="3C4043"/>
              </a:solidFill>
              <a:highlight>
                <a:srgbClr val="FFFFFF"/>
              </a:highlight>
              <a:latin typeface="Roboto"/>
              <a:ea typeface="Roboto"/>
              <a:cs typeface="Roboto"/>
              <a:sym typeface="Roboto"/>
            </a:endParaRPr>
          </a:p>
          <a:p>
            <a:pPr indent="0">
              <a:buNone/>
            </a:pPr>
            <a:endParaRPr sz="1867">
              <a:solidFill>
                <a:srgbClr val="3C4043"/>
              </a:solidFill>
              <a:highlight>
                <a:srgbClr val="FFFFFF"/>
              </a:highlight>
              <a:latin typeface="Roboto"/>
              <a:ea typeface="Roboto"/>
              <a:cs typeface="Roboto"/>
              <a:sym typeface="Roboto"/>
            </a:endParaRPr>
          </a:p>
        </p:txBody>
      </p:sp>
      <p:sp>
        <p:nvSpPr>
          <p:cNvPr id="3759" name="Google Shape;3759;p365"/>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92</a:t>
            </a:fld>
            <a:endParaRPr/>
          </a:p>
        </p:txBody>
      </p:sp>
      <p:sp>
        <p:nvSpPr>
          <p:cNvPr id="3760" name="Google Shape;3760;p365"/>
          <p:cNvSpPr/>
          <p:nvPr/>
        </p:nvSpPr>
        <p:spPr>
          <a:xfrm>
            <a:off x="4813200" y="2217700"/>
            <a:ext cx="1848400" cy="1321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a:t>Find the common words of these two sentences:</a:t>
            </a:r>
            <a:endParaRPr sz="1333"/>
          </a:p>
          <a:p>
            <a:pPr>
              <a:spcBef>
                <a:spcPts val="0"/>
              </a:spcBef>
              <a:spcAft>
                <a:spcPts val="0"/>
              </a:spcAft>
            </a:pPr>
            <a:r>
              <a:rPr lang="en" sz="1333"/>
              <a:t>&lt;sent1&gt;, &lt;sent2&gt;</a:t>
            </a:r>
            <a:endParaRPr sz="1067"/>
          </a:p>
        </p:txBody>
      </p:sp>
      <p:sp>
        <p:nvSpPr>
          <p:cNvPr id="3761" name="Google Shape;3761;p365"/>
          <p:cNvSpPr/>
          <p:nvPr/>
        </p:nvSpPr>
        <p:spPr>
          <a:xfrm>
            <a:off x="1398533" y="3681367"/>
            <a:ext cx="1848400" cy="13216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a:t>Language Models</a:t>
            </a:r>
            <a:endParaRPr/>
          </a:p>
        </p:txBody>
      </p:sp>
      <p:cxnSp>
        <p:nvCxnSpPr>
          <p:cNvPr id="3762" name="Google Shape;3762;p365"/>
          <p:cNvCxnSpPr>
            <a:stCxn id="3761" idx="3"/>
          </p:cNvCxnSpPr>
          <p:nvPr/>
        </p:nvCxnSpPr>
        <p:spPr>
          <a:xfrm rot="10800000" flipH="1">
            <a:off x="3246933" y="4328167"/>
            <a:ext cx="1894000" cy="14000"/>
          </a:xfrm>
          <a:prstGeom prst="straightConnector1">
            <a:avLst/>
          </a:prstGeom>
          <a:noFill/>
          <a:ln w="9525" cap="flat" cmpd="sng">
            <a:solidFill>
              <a:schemeClr val="dk2"/>
            </a:solidFill>
            <a:prstDash val="solid"/>
            <a:round/>
            <a:headEnd type="none" w="med" len="med"/>
            <a:tailEnd type="stealth" w="med" len="med"/>
          </a:ln>
        </p:spPr>
      </p:cxnSp>
      <p:pic>
        <p:nvPicPr>
          <p:cNvPr id="3763" name="Google Shape;3763;p365" descr="Close with solid fill"/>
          <p:cNvPicPr preferRelativeResize="0"/>
          <p:nvPr/>
        </p:nvPicPr>
        <p:blipFill rotWithShape="1">
          <a:blip r:embed="rId3">
            <a:alphaModFix/>
          </a:blip>
          <a:srcRect t="89050" b="-89050"/>
          <a:stretch/>
        </p:blipFill>
        <p:spPr>
          <a:xfrm>
            <a:off x="5812600" y="2737400"/>
            <a:ext cx="1483867" cy="1483867"/>
          </a:xfrm>
          <a:prstGeom prst="rect">
            <a:avLst/>
          </a:prstGeom>
          <a:noFill/>
          <a:ln>
            <a:noFill/>
          </a:ln>
        </p:spPr>
      </p:pic>
      <p:sp>
        <p:nvSpPr>
          <p:cNvPr id="3764" name="Google Shape;3764;p365"/>
          <p:cNvSpPr/>
          <p:nvPr/>
        </p:nvSpPr>
        <p:spPr>
          <a:xfrm>
            <a:off x="4813200" y="3741700"/>
            <a:ext cx="1848400" cy="1321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a:t>Select one of the sentences in the list, that is similar to &lt;sent1&gt;</a:t>
            </a:r>
            <a:endParaRPr sz="1333"/>
          </a:p>
          <a:p>
            <a:pPr>
              <a:spcBef>
                <a:spcPts val="0"/>
              </a:spcBef>
              <a:spcAft>
                <a:spcPts val="0"/>
              </a:spcAft>
            </a:pPr>
            <a:r>
              <a:rPr lang="en" sz="1333"/>
              <a:t>&lt;list of sentences&gt;</a:t>
            </a:r>
            <a:endParaRPr sz="1333"/>
          </a:p>
        </p:txBody>
      </p:sp>
      <p:sp>
        <p:nvSpPr>
          <p:cNvPr id="3765" name="Google Shape;3765;p365"/>
          <p:cNvSpPr/>
          <p:nvPr/>
        </p:nvSpPr>
        <p:spPr>
          <a:xfrm>
            <a:off x="4813200" y="5265700"/>
            <a:ext cx="1848400" cy="1321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a:t>Create a Question and Answer pair for me involving language and numerical reasoning (addition)</a:t>
            </a:r>
            <a:endParaRPr/>
          </a:p>
        </p:txBody>
      </p:sp>
      <p:cxnSp>
        <p:nvCxnSpPr>
          <p:cNvPr id="3766" name="Google Shape;3766;p365"/>
          <p:cNvCxnSpPr>
            <a:stCxn id="3761" idx="0"/>
            <a:endCxn id="3760" idx="1"/>
          </p:cNvCxnSpPr>
          <p:nvPr/>
        </p:nvCxnSpPr>
        <p:spPr>
          <a:xfrm rot="-5400000">
            <a:off x="3166533" y="2034767"/>
            <a:ext cx="802800" cy="2490400"/>
          </a:xfrm>
          <a:prstGeom prst="bentConnector2">
            <a:avLst/>
          </a:prstGeom>
          <a:noFill/>
          <a:ln w="9525" cap="flat" cmpd="sng">
            <a:solidFill>
              <a:schemeClr val="dk2"/>
            </a:solidFill>
            <a:prstDash val="solid"/>
            <a:round/>
            <a:headEnd type="none" w="med" len="med"/>
            <a:tailEnd type="stealth" w="med" len="med"/>
          </a:ln>
        </p:spPr>
      </p:cxnSp>
      <p:cxnSp>
        <p:nvCxnSpPr>
          <p:cNvPr id="3767" name="Google Shape;3767;p365"/>
          <p:cNvCxnSpPr>
            <a:stCxn id="3761" idx="2"/>
            <a:endCxn id="3765" idx="1"/>
          </p:cNvCxnSpPr>
          <p:nvPr/>
        </p:nvCxnSpPr>
        <p:spPr>
          <a:xfrm rot="-5400000" flipH="1">
            <a:off x="3106133" y="4219567"/>
            <a:ext cx="923600" cy="2490400"/>
          </a:xfrm>
          <a:prstGeom prst="bentConnector2">
            <a:avLst/>
          </a:prstGeom>
          <a:noFill/>
          <a:ln w="9525" cap="flat" cmpd="sng">
            <a:solidFill>
              <a:schemeClr val="dk2"/>
            </a:solidFill>
            <a:prstDash val="solid"/>
            <a:round/>
            <a:headEnd type="none" w="med" len="med"/>
            <a:tailEnd type="stealth" w="med" len="med"/>
          </a:ln>
        </p:spPr>
      </p:cxnSp>
      <p:sp>
        <p:nvSpPr>
          <p:cNvPr id="3768" name="Google Shape;3768;p365"/>
          <p:cNvSpPr txBox="1"/>
          <p:nvPr/>
        </p:nvSpPr>
        <p:spPr>
          <a:xfrm>
            <a:off x="1343333" y="6042334"/>
            <a:ext cx="34628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rgbClr val="1155CC"/>
                </a:solidFill>
                <a:latin typeface="Lato"/>
                <a:ea typeface="Lato"/>
                <a:cs typeface="Lato"/>
                <a:sym typeface="Lato"/>
              </a:rPr>
              <a:t>Input:</a:t>
            </a:r>
            <a:r>
              <a:rPr lang="en" b="1">
                <a:solidFill>
                  <a:srgbClr val="A61C00"/>
                </a:solidFill>
                <a:latin typeface="Lato"/>
                <a:ea typeface="Lato"/>
                <a:cs typeface="Lato"/>
                <a:sym typeface="Lato"/>
              </a:rPr>
              <a:t> Instructional Prompts</a:t>
            </a:r>
            <a:endParaRPr b="1">
              <a:solidFill>
                <a:srgbClr val="A61C00"/>
              </a:solidFill>
              <a:latin typeface="Lato"/>
              <a:ea typeface="Lato"/>
              <a:cs typeface="Lato"/>
              <a:sym typeface="Lato"/>
            </a:endParaRPr>
          </a:p>
        </p:txBody>
      </p:sp>
      <p:cxnSp>
        <p:nvCxnSpPr>
          <p:cNvPr id="3769" name="Google Shape;3769;p365"/>
          <p:cNvCxnSpPr/>
          <p:nvPr/>
        </p:nvCxnSpPr>
        <p:spPr>
          <a:xfrm rot="10800000" flipH="1">
            <a:off x="6661600" y="2864300"/>
            <a:ext cx="1848800" cy="28400"/>
          </a:xfrm>
          <a:prstGeom prst="straightConnector1">
            <a:avLst/>
          </a:prstGeom>
          <a:noFill/>
          <a:ln w="9525" cap="flat" cmpd="sng">
            <a:solidFill>
              <a:schemeClr val="dk2"/>
            </a:solidFill>
            <a:prstDash val="solid"/>
            <a:round/>
            <a:headEnd type="none" w="med" len="med"/>
            <a:tailEnd type="triangle" w="med" len="med"/>
          </a:ln>
        </p:spPr>
      </p:cxnSp>
      <p:cxnSp>
        <p:nvCxnSpPr>
          <p:cNvPr id="3770" name="Google Shape;3770;p365"/>
          <p:cNvCxnSpPr/>
          <p:nvPr/>
        </p:nvCxnSpPr>
        <p:spPr>
          <a:xfrm rot="10800000" flipH="1">
            <a:off x="6661600" y="4388300"/>
            <a:ext cx="1848800" cy="28400"/>
          </a:xfrm>
          <a:prstGeom prst="straightConnector1">
            <a:avLst/>
          </a:prstGeom>
          <a:noFill/>
          <a:ln w="9525" cap="flat" cmpd="sng">
            <a:solidFill>
              <a:schemeClr val="dk2"/>
            </a:solidFill>
            <a:prstDash val="solid"/>
            <a:round/>
            <a:headEnd type="none" w="med" len="med"/>
            <a:tailEnd type="triangle" w="med" len="med"/>
          </a:ln>
        </p:spPr>
      </p:cxnSp>
      <p:cxnSp>
        <p:nvCxnSpPr>
          <p:cNvPr id="3771" name="Google Shape;3771;p365"/>
          <p:cNvCxnSpPr/>
          <p:nvPr/>
        </p:nvCxnSpPr>
        <p:spPr>
          <a:xfrm rot="10800000" flipH="1">
            <a:off x="6661600" y="5912300"/>
            <a:ext cx="1848800" cy="28400"/>
          </a:xfrm>
          <a:prstGeom prst="straightConnector1">
            <a:avLst/>
          </a:prstGeom>
          <a:noFill/>
          <a:ln w="9525" cap="flat" cmpd="sng">
            <a:solidFill>
              <a:schemeClr val="dk2"/>
            </a:solidFill>
            <a:prstDash val="solid"/>
            <a:round/>
            <a:headEnd type="none" w="med" len="med"/>
            <a:tailEnd type="triangle" w="med" len="med"/>
          </a:ln>
        </p:spPr>
      </p:cxnSp>
      <p:pic>
        <p:nvPicPr>
          <p:cNvPr id="3772" name="Google Shape;3772;p365"/>
          <p:cNvPicPr preferRelativeResize="0"/>
          <p:nvPr/>
        </p:nvPicPr>
        <p:blipFill>
          <a:blip r:embed="rId4">
            <a:alphaModFix/>
          </a:blip>
          <a:stretch>
            <a:fillRect/>
          </a:stretch>
        </p:blipFill>
        <p:spPr>
          <a:xfrm>
            <a:off x="8512367" y="2262633"/>
            <a:ext cx="857900" cy="1125067"/>
          </a:xfrm>
          <a:prstGeom prst="rect">
            <a:avLst/>
          </a:prstGeom>
          <a:noFill/>
          <a:ln>
            <a:noFill/>
          </a:ln>
        </p:spPr>
      </p:pic>
      <p:pic>
        <p:nvPicPr>
          <p:cNvPr id="3773" name="Google Shape;3773;p365"/>
          <p:cNvPicPr preferRelativeResize="0"/>
          <p:nvPr/>
        </p:nvPicPr>
        <p:blipFill>
          <a:blip r:embed="rId4">
            <a:alphaModFix/>
          </a:blip>
          <a:stretch>
            <a:fillRect/>
          </a:stretch>
        </p:blipFill>
        <p:spPr>
          <a:xfrm>
            <a:off x="8512367" y="3786633"/>
            <a:ext cx="857900" cy="1125067"/>
          </a:xfrm>
          <a:prstGeom prst="rect">
            <a:avLst/>
          </a:prstGeom>
          <a:noFill/>
          <a:ln>
            <a:noFill/>
          </a:ln>
        </p:spPr>
      </p:pic>
      <p:pic>
        <p:nvPicPr>
          <p:cNvPr id="3774" name="Google Shape;3774;p365"/>
          <p:cNvPicPr preferRelativeResize="0"/>
          <p:nvPr/>
        </p:nvPicPr>
        <p:blipFill>
          <a:blip r:embed="rId4">
            <a:alphaModFix/>
          </a:blip>
          <a:stretch>
            <a:fillRect/>
          </a:stretch>
        </p:blipFill>
        <p:spPr>
          <a:xfrm>
            <a:off x="8512367" y="5310633"/>
            <a:ext cx="857900" cy="1125067"/>
          </a:xfrm>
          <a:prstGeom prst="rect">
            <a:avLst/>
          </a:prstGeom>
          <a:noFill/>
          <a:ln>
            <a:noFill/>
          </a:ln>
        </p:spPr>
      </p:pic>
      <p:sp>
        <p:nvSpPr>
          <p:cNvPr id="3775" name="Google Shape;3775;p365"/>
          <p:cNvSpPr/>
          <p:nvPr/>
        </p:nvSpPr>
        <p:spPr>
          <a:xfrm>
            <a:off x="7734500" y="2042300"/>
            <a:ext cx="2227600" cy="4720400"/>
          </a:xfrm>
          <a:prstGeom prst="rect">
            <a:avLst/>
          </a:prstGeom>
          <a:noFill/>
          <a:ln w="19050"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solidFill>
                <a:srgbClr val="38761D"/>
              </a:solidFill>
            </a:endParaRPr>
          </a:p>
        </p:txBody>
      </p:sp>
      <p:sp>
        <p:nvSpPr>
          <p:cNvPr id="3776" name="Google Shape;3776;p365"/>
          <p:cNvSpPr txBox="1"/>
          <p:nvPr/>
        </p:nvSpPr>
        <p:spPr>
          <a:xfrm>
            <a:off x="10196933" y="4038601"/>
            <a:ext cx="1995200" cy="800179"/>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rgbClr val="1155CC"/>
                </a:solidFill>
                <a:latin typeface="Lato"/>
                <a:ea typeface="Lato"/>
                <a:cs typeface="Lato"/>
                <a:sym typeface="Lato"/>
              </a:rPr>
              <a:t>Output:</a:t>
            </a:r>
            <a:r>
              <a:rPr lang="en" b="1">
                <a:solidFill>
                  <a:srgbClr val="A61C00"/>
                </a:solidFill>
                <a:latin typeface="Lato"/>
                <a:ea typeface="Lato"/>
                <a:cs typeface="Lato"/>
                <a:sym typeface="Lato"/>
              </a:rPr>
              <a:t> </a:t>
            </a:r>
            <a:r>
              <a:rPr lang="en" b="1">
                <a:solidFill>
                  <a:srgbClr val="38761D"/>
                </a:solidFill>
                <a:latin typeface="Lato"/>
                <a:ea typeface="Lato"/>
                <a:cs typeface="Lato"/>
                <a:sym typeface="Lato"/>
              </a:rPr>
              <a:t>Model Generated Text</a:t>
            </a:r>
            <a:endParaRPr b="1">
              <a:solidFill>
                <a:srgbClr val="38761D"/>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8"/>
                                        </p:tgtEl>
                                        <p:attrNameLst>
                                          <p:attrName>style.visibility</p:attrName>
                                        </p:attrNameLst>
                                      </p:cBhvr>
                                      <p:to>
                                        <p:strVal val="visible"/>
                                      </p:to>
                                    </p:set>
                                    <p:animEffect transition="in" filter="fade">
                                      <p:cBhvr>
                                        <p:cTn id="7" dur="1000"/>
                                        <p:tgtEl>
                                          <p:spTgt spid="37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61"/>
                                        </p:tgtEl>
                                        <p:attrNameLst>
                                          <p:attrName>style.visibility</p:attrName>
                                        </p:attrNameLst>
                                      </p:cBhvr>
                                      <p:to>
                                        <p:strVal val="visible"/>
                                      </p:to>
                                    </p:set>
                                    <p:animEffect transition="in" filter="fade">
                                      <p:cBhvr>
                                        <p:cTn id="12" dur="1000"/>
                                        <p:tgtEl>
                                          <p:spTgt spid="37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66"/>
                                        </p:tgtEl>
                                        <p:attrNameLst>
                                          <p:attrName>style.visibility</p:attrName>
                                        </p:attrNameLst>
                                      </p:cBhvr>
                                      <p:to>
                                        <p:strVal val="visible"/>
                                      </p:to>
                                    </p:set>
                                    <p:animEffect transition="in" filter="fade">
                                      <p:cBhvr>
                                        <p:cTn id="17" dur="1000"/>
                                        <p:tgtEl>
                                          <p:spTgt spid="3766"/>
                                        </p:tgtEl>
                                      </p:cBhvr>
                                    </p:animEffect>
                                  </p:childTnLst>
                                </p:cTn>
                              </p:par>
                              <p:par>
                                <p:cTn id="18" presetID="10" presetClass="entr" presetSubtype="0" fill="hold" nodeType="withEffect">
                                  <p:stCondLst>
                                    <p:cond delay="0"/>
                                  </p:stCondLst>
                                  <p:childTnLst>
                                    <p:set>
                                      <p:cBhvr>
                                        <p:cTn id="19" dur="1" fill="hold">
                                          <p:stCondLst>
                                            <p:cond delay="0"/>
                                          </p:stCondLst>
                                        </p:cTn>
                                        <p:tgtEl>
                                          <p:spTgt spid="3762"/>
                                        </p:tgtEl>
                                        <p:attrNameLst>
                                          <p:attrName>style.visibility</p:attrName>
                                        </p:attrNameLst>
                                      </p:cBhvr>
                                      <p:to>
                                        <p:strVal val="visible"/>
                                      </p:to>
                                    </p:set>
                                    <p:animEffect transition="in" filter="fade">
                                      <p:cBhvr>
                                        <p:cTn id="20" dur="1000"/>
                                        <p:tgtEl>
                                          <p:spTgt spid="3762"/>
                                        </p:tgtEl>
                                      </p:cBhvr>
                                    </p:animEffect>
                                  </p:childTnLst>
                                </p:cTn>
                              </p:par>
                              <p:par>
                                <p:cTn id="21" presetID="10" presetClass="entr" presetSubtype="0" fill="hold" nodeType="withEffect">
                                  <p:stCondLst>
                                    <p:cond delay="0"/>
                                  </p:stCondLst>
                                  <p:childTnLst>
                                    <p:set>
                                      <p:cBhvr>
                                        <p:cTn id="22" dur="1" fill="hold">
                                          <p:stCondLst>
                                            <p:cond delay="0"/>
                                          </p:stCondLst>
                                        </p:cTn>
                                        <p:tgtEl>
                                          <p:spTgt spid="3767"/>
                                        </p:tgtEl>
                                        <p:attrNameLst>
                                          <p:attrName>style.visibility</p:attrName>
                                        </p:attrNameLst>
                                      </p:cBhvr>
                                      <p:to>
                                        <p:strVal val="visible"/>
                                      </p:to>
                                    </p:set>
                                    <p:animEffect transition="in" filter="fade">
                                      <p:cBhvr>
                                        <p:cTn id="23" dur="1000"/>
                                        <p:tgtEl>
                                          <p:spTgt spid="3767"/>
                                        </p:tgtEl>
                                      </p:cBhvr>
                                    </p:animEffect>
                                  </p:childTnLst>
                                </p:cTn>
                              </p:par>
                              <p:par>
                                <p:cTn id="24" presetID="10" presetClass="entr" presetSubtype="0" fill="hold" nodeType="withEffect">
                                  <p:stCondLst>
                                    <p:cond delay="0"/>
                                  </p:stCondLst>
                                  <p:childTnLst>
                                    <p:set>
                                      <p:cBhvr>
                                        <p:cTn id="25" dur="1" fill="hold">
                                          <p:stCondLst>
                                            <p:cond delay="0"/>
                                          </p:stCondLst>
                                        </p:cTn>
                                        <p:tgtEl>
                                          <p:spTgt spid="3768"/>
                                        </p:tgtEl>
                                        <p:attrNameLst>
                                          <p:attrName>style.visibility</p:attrName>
                                        </p:attrNameLst>
                                      </p:cBhvr>
                                      <p:to>
                                        <p:strVal val="visible"/>
                                      </p:to>
                                    </p:set>
                                    <p:animEffect transition="in" filter="fade">
                                      <p:cBhvr>
                                        <p:cTn id="26" dur="1000"/>
                                        <p:tgtEl>
                                          <p:spTgt spid="3768"/>
                                        </p:tgtEl>
                                      </p:cBhvr>
                                    </p:animEffect>
                                  </p:childTnLst>
                                </p:cTn>
                              </p:par>
                              <p:par>
                                <p:cTn id="27" presetID="10" presetClass="entr" presetSubtype="0" fill="hold" nodeType="withEffect">
                                  <p:stCondLst>
                                    <p:cond delay="0"/>
                                  </p:stCondLst>
                                  <p:childTnLst>
                                    <p:set>
                                      <p:cBhvr>
                                        <p:cTn id="28" dur="1" fill="hold">
                                          <p:stCondLst>
                                            <p:cond delay="0"/>
                                          </p:stCondLst>
                                        </p:cTn>
                                        <p:tgtEl>
                                          <p:spTgt spid="3756"/>
                                        </p:tgtEl>
                                        <p:attrNameLst>
                                          <p:attrName>style.visibility</p:attrName>
                                        </p:attrNameLst>
                                      </p:cBhvr>
                                      <p:to>
                                        <p:strVal val="visible"/>
                                      </p:to>
                                    </p:set>
                                    <p:animEffect transition="in" filter="fade">
                                      <p:cBhvr>
                                        <p:cTn id="29" dur="1000"/>
                                        <p:tgtEl>
                                          <p:spTgt spid="3756"/>
                                        </p:tgtEl>
                                      </p:cBhvr>
                                    </p:animEffect>
                                  </p:childTnLst>
                                </p:cTn>
                              </p:par>
                              <p:par>
                                <p:cTn id="30" presetID="10" presetClass="entr" presetSubtype="0" fill="hold" nodeType="withEffect">
                                  <p:stCondLst>
                                    <p:cond delay="0"/>
                                  </p:stCondLst>
                                  <p:childTnLst>
                                    <p:set>
                                      <p:cBhvr>
                                        <p:cTn id="31" dur="1" fill="hold">
                                          <p:stCondLst>
                                            <p:cond delay="0"/>
                                          </p:stCondLst>
                                        </p:cTn>
                                        <p:tgtEl>
                                          <p:spTgt spid="3760"/>
                                        </p:tgtEl>
                                        <p:attrNameLst>
                                          <p:attrName>style.visibility</p:attrName>
                                        </p:attrNameLst>
                                      </p:cBhvr>
                                      <p:to>
                                        <p:strVal val="visible"/>
                                      </p:to>
                                    </p:set>
                                    <p:animEffect transition="in" filter="fade">
                                      <p:cBhvr>
                                        <p:cTn id="32" dur="1000"/>
                                        <p:tgtEl>
                                          <p:spTgt spid="3760"/>
                                        </p:tgtEl>
                                      </p:cBhvr>
                                    </p:animEffect>
                                  </p:childTnLst>
                                </p:cTn>
                              </p:par>
                              <p:par>
                                <p:cTn id="33" presetID="10" presetClass="entr" presetSubtype="0" fill="hold" nodeType="withEffect">
                                  <p:stCondLst>
                                    <p:cond delay="0"/>
                                  </p:stCondLst>
                                  <p:childTnLst>
                                    <p:set>
                                      <p:cBhvr>
                                        <p:cTn id="34" dur="1" fill="hold">
                                          <p:stCondLst>
                                            <p:cond delay="0"/>
                                          </p:stCondLst>
                                        </p:cTn>
                                        <p:tgtEl>
                                          <p:spTgt spid="3764"/>
                                        </p:tgtEl>
                                        <p:attrNameLst>
                                          <p:attrName>style.visibility</p:attrName>
                                        </p:attrNameLst>
                                      </p:cBhvr>
                                      <p:to>
                                        <p:strVal val="visible"/>
                                      </p:to>
                                    </p:set>
                                    <p:animEffect transition="in" filter="fade">
                                      <p:cBhvr>
                                        <p:cTn id="35" dur="1000"/>
                                        <p:tgtEl>
                                          <p:spTgt spid="3764"/>
                                        </p:tgtEl>
                                      </p:cBhvr>
                                    </p:animEffect>
                                  </p:childTnLst>
                                </p:cTn>
                              </p:par>
                              <p:par>
                                <p:cTn id="36" presetID="10" presetClass="entr" presetSubtype="0" fill="hold" nodeType="withEffect">
                                  <p:stCondLst>
                                    <p:cond delay="0"/>
                                  </p:stCondLst>
                                  <p:childTnLst>
                                    <p:set>
                                      <p:cBhvr>
                                        <p:cTn id="37" dur="1" fill="hold">
                                          <p:stCondLst>
                                            <p:cond delay="0"/>
                                          </p:stCondLst>
                                        </p:cTn>
                                        <p:tgtEl>
                                          <p:spTgt spid="3765"/>
                                        </p:tgtEl>
                                        <p:attrNameLst>
                                          <p:attrName>style.visibility</p:attrName>
                                        </p:attrNameLst>
                                      </p:cBhvr>
                                      <p:to>
                                        <p:strVal val="visible"/>
                                      </p:to>
                                    </p:set>
                                    <p:animEffect transition="in" filter="fade">
                                      <p:cBhvr>
                                        <p:cTn id="38" dur="1000"/>
                                        <p:tgtEl>
                                          <p:spTgt spid="37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769"/>
                                        </p:tgtEl>
                                        <p:attrNameLst>
                                          <p:attrName>style.visibility</p:attrName>
                                        </p:attrNameLst>
                                      </p:cBhvr>
                                      <p:to>
                                        <p:strVal val="visible"/>
                                      </p:to>
                                    </p:set>
                                    <p:animEffect transition="in" filter="fade">
                                      <p:cBhvr>
                                        <p:cTn id="43" dur="1000"/>
                                        <p:tgtEl>
                                          <p:spTgt spid="3769"/>
                                        </p:tgtEl>
                                      </p:cBhvr>
                                    </p:animEffect>
                                  </p:childTnLst>
                                </p:cTn>
                              </p:par>
                              <p:par>
                                <p:cTn id="44" presetID="10" presetClass="entr" presetSubtype="0" fill="hold" nodeType="withEffect">
                                  <p:stCondLst>
                                    <p:cond delay="0"/>
                                  </p:stCondLst>
                                  <p:childTnLst>
                                    <p:set>
                                      <p:cBhvr>
                                        <p:cTn id="45" dur="1" fill="hold">
                                          <p:stCondLst>
                                            <p:cond delay="0"/>
                                          </p:stCondLst>
                                        </p:cTn>
                                        <p:tgtEl>
                                          <p:spTgt spid="3770"/>
                                        </p:tgtEl>
                                        <p:attrNameLst>
                                          <p:attrName>style.visibility</p:attrName>
                                        </p:attrNameLst>
                                      </p:cBhvr>
                                      <p:to>
                                        <p:strVal val="visible"/>
                                      </p:to>
                                    </p:set>
                                    <p:animEffect transition="in" filter="fade">
                                      <p:cBhvr>
                                        <p:cTn id="46" dur="1000"/>
                                        <p:tgtEl>
                                          <p:spTgt spid="3770"/>
                                        </p:tgtEl>
                                      </p:cBhvr>
                                    </p:animEffect>
                                  </p:childTnLst>
                                </p:cTn>
                              </p:par>
                              <p:par>
                                <p:cTn id="47" presetID="10" presetClass="entr" presetSubtype="0" fill="hold" nodeType="withEffect">
                                  <p:stCondLst>
                                    <p:cond delay="0"/>
                                  </p:stCondLst>
                                  <p:childTnLst>
                                    <p:set>
                                      <p:cBhvr>
                                        <p:cTn id="48" dur="1" fill="hold">
                                          <p:stCondLst>
                                            <p:cond delay="0"/>
                                          </p:stCondLst>
                                        </p:cTn>
                                        <p:tgtEl>
                                          <p:spTgt spid="3771"/>
                                        </p:tgtEl>
                                        <p:attrNameLst>
                                          <p:attrName>style.visibility</p:attrName>
                                        </p:attrNameLst>
                                      </p:cBhvr>
                                      <p:to>
                                        <p:strVal val="visible"/>
                                      </p:to>
                                    </p:set>
                                    <p:animEffect transition="in" filter="fade">
                                      <p:cBhvr>
                                        <p:cTn id="49" dur="1000"/>
                                        <p:tgtEl>
                                          <p:spTgt spid="3771"/>
                                        </p:tgtEl>
                                      </p:cBhvr>
                                    </p:animEffect>
                                  </p:childTnLst>
                                </p:cTn>
                              </p:par>
                              <p:par>
                                <p:cTn id="50" presetID="10" presetClass="entr" presetSubtype="0" fill="hold" nodeType="withEffect">
                                  <p:stCondLst>
                                    <p:cond delay="0"/>
                                  </p:stCondLst>
                                  <p:childTnLst>
                                    <p:set>
                                      <p:cBhvr>
                                        <p:cTn id="51" dur="1" fill="hold">
                                          <p:stCondLst>
                                            <p:cond delay="0"/>
                                          </p:stCondLst>
                                        </p:cTn>
                                        <p:tgtEl>
                                          <p:spTgt spid="3775"/>
                                        </p:tgtEl>
                                        <p:attrNameLst>
                                          <p:attrName>style.visibility</p:attrName>
                                        </p:attrNameLst>
                                      </p:cBhvr>
                                      <p:to>
                                        <p:strVal val="visible"/>
                                      </p:to>
                                    </p:set>
                                    <p:animEffect transition="in" filter="fade">
                                      <p:cBhvr>
                                        <p:cTn id="52" dur="1000"/>
                                        <p:tgtEl>
                                          <p:spTgt spid="3775"/>
                                        </p:tgtEl>
                                      </p:cBhvr>
                                    </p:animEffect>
                                  </p:childTnLst>
                                </p:cTn>
                              </p:par>
                              <p:par>
                                <p:cTn id="53" presetID="10" presetClass="entr" presetSubtype="0" fill="hold" nodeType="withEffect">
                                  <p:stCondLst>
                                    <p:cond delay="0"/>
                                  </p:stCondLst>
                                  <p:childTnLst>
                                    <p:set>
                                      <p:cBhvr>
                                        <p:cTn id="54" dur="1" fill="hold">
                                          <p:stCondLst>
                                            <p:cond delay="0"/>
                                          </p:stCondLst>
                                        </p:cTn>
                                        <p:tgtEl>
                                          <p:spTgt spid="3772"/>
                                        </p:tgtEl>
                                        <p:attrNameLst>
                                          <p:attrName>style.visibility</p:attrName>
                                        </p:attrNameLst>
                                      </p:cBhvr>
                                      <p:to>
                                        <p:strVal val="visible"/>
                                      </p:to>
                                    </p:set>
                                    <p:animEffect transition="in" filter="fade">
                                      <p:cBhvr>
                                        <p:cTn id="55" dur="1000"/>
                                        <p:tgtEl>
                                          <p:spTgt spid="3772"/>
                                        </p:tgtEl>
                                      </p:cBhvr>
                                    </p:animEffect>
                                  </p:childTnLst>
                                </p:cTn>
                              </p:par>
                              <p:par>
                                <p:cTn id="56" presetID="10" presetClass="entr" presetSubtype="0" fill="hold" nodeType="withEffect">
                                  <p:stCondLst>
                                    <p:cond delay="0"/>
                                  </p:stCondLst>
                                  <p:childTnLst>
                                    <p:set>
                                      <p:cBhvr>
                                        <p:cTn id="57" dur="1" fill="hold">
                                          <p:stCondLst>
                                            <p:cond delay="0"/>
                                          </p:stCondLst>
                                        </p:cTn>
                                        <p:tgtEl>
                                          <p:spTgt spid="3773"/>
                                        </p:tgtEl>
                                        <p:attrNameLst>
                                          <p:attrName>style.visibility</p:attrName>
                                        </p:attrNameLst>
                                      </p:cBhvr>
                                      <p:to>
                                        <p:strVal val="visible"/>
                                      </p:to>
                                    </p:set>
                                    <p:animEffect transition="in" filter="fade">
                                      <p:cBhvr>
                                        <p:cTn id="58" dur="1000"/>
                                        <p:tgtEl>
                                          <p:spTgt spid="3773"/>
                                        </p:tgtEl>
                                      </p:cBhvr>
                                    </p:animEffect>
                                  </p:childTnLst>
                                </p:cTn>
                              </p:par>
                              <p:par>
                                <p:cTn id="59" presetID="10" presetClass="entr" presetSubtype="0" fill="hold" nodeType="withEffect">
                                  <p:stCondLst>
                                    <p:cond delay="0"/>
                                  </p:stCondLst>
                                  <p:childTnLst>
                                    <p:set>
                                      <p:cBhvr>
                                        <p:cTn id="60" dur="1" fill="hold">
                                          <p:stCondLst>
                                            <p:cond delay="0"/>
                                          </p:stCondLst>
                                        </p:cTn>
                                        <p:tgtEl>
                                          <p:spTgt spid="3774"/>
                                        </p:tgtEl>
                                        <p:attrNameLst>
                                          <p:attrName>style.visibility</p:attrName>
                                        </p:attrNameLst>
                                      </p:cBhvr>
                                      <p:to>
                                        <p:strVal val="visible"/>
                                      </p:to>
                                    </p:set>
                                    <p:animEffect transition="in" filter="fade">
                                      <p:cBhvr>
                                        <p:cTn id="61" dur="1000"/>
                                        <p:tgtEl>
                                          <p:spTgt spid="3774"/>
                                        </p:tgtEl>
                                      </p:cBhvr>
                                    </p:animEffect>
                                  </p:childTnLst>
                                </p:cTn>
                              </p:par>
                              <p:par>
                                <p:cTn id="62" presetID="10" presetClass="entr" presetSubtype="0" fill="hold" nodeType="withEffect">
                                  <p:stCondLst>
                                    <p:cond delay="0"/>
                                  </p:stCondLst>
                                  <p:childTnLst>
                                    <p:set>
                                      <p:cBhvr>
                                        <p:cTn id="63" dur="1" fill="hold">
                                          <p:stCondLst>
                                            <p:cond delay="0"/>
                                          </p:stCondLst>
                                        </p:cTn>
                                        <p:tgtEl>
                                          <p:spTgt spid="3776"/>
                                        </p:tgtEl>
                                        <p:attrNameLst>
                                          <p:attrName>style.visibility</p:attrName>
                                        </p:attrNameLst>
                                      </p:cBhvr>
                                      <p:to>
                                        <p:strVal val="visible"/>
                                      </p:to>
                                    </p:set>
                                    <p:animEffect transition="in" filter="fade">
                                      <p:cBhvr>
                                        <p:cTn id="64" dur="1000"/>
                                        <p:tgtEl>
                                          <p:spTgt spid="3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780"/>
        <p:cNvGrpSpPr/>
        <p:nvPr/>
      </p:nvGrpSpPr>
      <p:grpSpPr>
        <a:xfrm>
          <a:off x="0" y="0"/>
          <a:ext cx="0" cy="0"/>
          <a:chOff x="0" y="0"/>
          <a:chExt cx="0" cy="0"/>
        </a:xfrm>
      </p:grpSpPr>
      <p:sp>
        <p:nvSpPr>
          <p:cNvPr id="3781" name="Google Shape;3781;p366"/>
          <p:cNvSpPr txBox="1">
            <a:spLocks noGrp="1"/>
          </p:cNvSpPr>
          <p:nvPr>
            <p:ph type="body" idx="1"/>
          </p:nvPr>
        </p:nvSpPr>
        <p:spPr>
          <a:xfrm>
            <a:off x="705033" y="2624767"/>
            <a:ext cx="5600000" cy="13528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23323">
              <a:buSzPts val="1400"/>
            </a:pPr>
            <a:r>
              <a:rPr lang="en" sz="1867" b="1"/>
              <a:t>Where does this instruction paradigm stand?</a:t>
            </a:r>
            <a:endParaRPr sz="1867" b="1"/>
          </a:p>
          <a:p>
            <a:pPr lvl="1">
              <a:spcBef>
                <a:spcPts val="0"/>
              </a:spcBef>
            </a:pPr>
            <a:r>
              <a:rPr lang="en" sz="1867"/>
              <a:t>It subsumes the typical paradigm of learning from </a:t>
            </a:r>
            <a:r>
              <a:rPr lang="en" sz="1867">
                <a:solidFill>
                  <a:srgbClr val="990000"/>
                </a:solidFill>
              </a:rPr>
              <a:t>task-specific</a:t>
            </a:r>
            <a:r>
              <a:rPr lang="en" sz="1867"/>
              <a:t> input/output pairs (e.g., mapping sentences to their sentiment.) </a:t>
            </a:r>
            <a:endParaRPr sz="1867"/>
          </a:p>
          <a:p>
            <a:pPr lvl="1">
              <a:spcBef>
                <a:spcPts val="0"/>
              </a:spcBef>
            </a:pPr>
            <a:r>
              <a:rPr lang="en"/>
              <a:t>Any task we currently solve in NLP can be expressed as “instructions”.</a:t>
            </a:r>
            <a:endParaRPr/>
          </a:p>
          <a:p>
            <a:pPr marL="0" indent="0">
              <a:buNone/>
            </a:pPr>
            <a:endParaRPr sz="1867"/>
          </a:p>
        </p:txBody>
      </p:sp>
      <p:sp>
        <p:nvSpPr>
          <p:cNvPr id="3782" name="Google Shape;3782;p366"/>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The Instruction Paradigm: Advantages </a:t>
            </a:r>
            <a:endParaRPr/>
          </a:p>
        </p:txBody>
      </p:sp>
      <p:sp>
        <p:nvSpPr>
          <p:cNvPr id="3783" name="Google Shape;3783;p366"/>
          <p:cNvSpPr txBox="1">
            <a:spLocks noGrp="1"/>
          </p:cNvSpPr>
          <p:nvPr>
            <p:ph type="body" idx="1"/>
          </p:nvPr>
        </p:nvSpPr>
        <p:spPr>
          <a:xfrm>
            <a:off x="720400" y="1545867"/>
            <a:ext cx="11012800" cy="10092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31789">
              <a:buSzPts val="1500"/>
            </a:pPr>
            <a:r>
              <a:rPr lang="en" sz="2000" b="1"/>
              <a:t>Flexibility:</a:t>
            </a:r>
            <a:r>
              <a:rPr lang="en" sz="2000"/>
              <a:t> It allows to define a potentially-new task explicitly in natural language. </a:t>
            </a:r>
            <a:endParaRPr sz="2000"/>
          </a:p>
        </p:txBody>
      </p:sp>
      <p:sp>
        <p:nvSpPr>
          <p:cNvPr id="3784" name="Google Shape;3784;p366"/>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93</a:t>
            </a:fld>
            <a:endParaRPr/>
          </a:p>
        </p:txBody>
      </p:sp>
      <p:grpSp>
        <p:nvGrpSpPr>
          <p:cNvPr id="3785" name="Google Shape;3785;p366"/>
          <p:cNvGrpSpPr/>
          <p:nvPr/>
        </p:nvGrpSpPr>
        <p:grpSpPr>
          <a:xfrm>
            <a:off x="6741460" y="2818641"/>
            <a:ext cx="3895120" cy="2688544"/>
            <a:chOff x="4700425" y="2349825"/>
            <a:chExt cx="3478200" cy="2378400"/>
          </a:xfrm>
        </p:grpSpPr>
        <p:sp>
          <p:nvSpPr>
            <p:cNvPr id="3786" name="Google Shape;3786;p366"/>
            <p:cNvSpPr/>
            <p:nvPr/>
          </p:nvSpPr>
          <p:spPr>
            <a:xfrm>
              <a:off x="4700425" y="2349825"/>
              <a:ext cx="3478200" cy="23784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spcBef>
                  <a:spcPts val="0"/>
                </a:spcBef>
                <a:spcAft>
                  <a:spcPts val="0"/>
                </a:spcAft>
              </a:pPr>
              <a:r>
                <a:rPr lang="en" sz="1467"/>
                <a:t>Learning from Instructions</a:t>
              </a:r>
              <a:endParaRPr sz="1467"/>
            </a:p>
          </p:txBody>
        </p:sp>
        <p:sp>
          <p:nvSpPr>
            <p:cNvPr id="3787" name="Google Shape;3787;p366"/>
            <p:cNvSpPr/>
            <p:nvPr/>
          </p:nvSpPr>
          <p:spPr>
            <a:xfrm>
              <a:off x="5540832" y="3224018"/>
              <a:ext cx="1787100" cy="7158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467">
                  <a:latin typeface="Lato"/>
                  <a:ea typeface="Lato"/>
                  <a:cs typeface="Lato"/>
                  <a:sym typeface="Lato"/>
                </a:rPr>
                <a:t>Learning from task-specific input/outputs </a:t>
              </a:r>
              <a:endParaRPr sz="1467">
                <a:latin typeface="Lato"/>
                <a:ea typeface="Lato"/>
                <a:cs typeface="Lato"/>
                <a:sym typeface="La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3"/>
                                        </p:tgtEl>
                                        <p:attrNameLst>
                                          <p:attrName>style.visibility</p:attrName>
                                        </p:attrNameLst>
                                      </p:cBhvr>
                                      <p:to>
                                        <p:strVal val="visible"/>
                                      </p:to>
                                    </p:set>
                                    <p:animEffect transition="in" filter="fade">
                                      <p:cBhvr>
                                        <p:cTn id="7" dur="1000"/>
                                        <p:tgtEl>
                                          <p:spTgt spid="37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1"/>
                                        </p:tgtEl>
                                        <p:attrNameLst>
                                          <p:attrName>style.visibility</p:attrName>
                                        </p:attrNameLst>
                                      </p:cBhvr>
                                      <p:to>
                                        <p:strVal val="visible"/>
                                      </p:to>
                                    </p:set>
                                    <p:animEffect transition="in" filter="fade">
                                      <p:cBhvr>
                                        <p:cTn id="12" dur="1000"/>
                                        <p:tgtEl>
                                          <p:spTgt spid="37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5"/>
                                        </p:tgtEl>
                                        <p:attrNameLst>
                                          <p:attrName>style.visibility</p:attrName>
                                        </p:attrNameLst>
                                      </p:cBhvr>
                                      <p:to>
                                        <p:strVal val="visible"/>
                                      </p:to>
                                    </p:set>
                                    <p:animEffect transition="in" filter="fade">
                                      <p:cBhvr>
                                        <p:cTn id="17" dur="1000"/>
                                        <p:tgtEl>
                                          <p:spTgt spid="3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791"/>
        <p:cNvGrpSpPr/>
        <p:nvPr/>
      </p:nvGrpSpPr>
      <p:grpSpPr>
        <a:xfrm>
          <a:off x="0" y="0"/>
          <a:ext cx="0" cy="0"/>
          <a:chOff x="0" y="0"/>
          <a:chExt cx="0" cy="0"/>
        </a:xfrm>
      </p:grpSpPr>
      <p:sp>
        <p:nvSpPr>
          <p:cNvPr id="3792" name="Google Shape;3792;p367"/>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The Instruction Paradigm: Challenges </a:t>
            </a:r>
            <a:endParaRPr/>
          </a:p>
        </p:txBody>
      </p:sp>
      <p:sp>
        <p:nvSpPr>
          <p:cNvPr id="3793" name="Google Shape;3793;p367"/>
          <p:cNvSpPr txBox="1">
            <a:spLocks noGrp="1"/>
          </p:cNvSpPr>
          <p:nvPr>
            <p:ph type="body" idx="1"/>
          </p:nvPr>
        </p:nvSpPr>
        <p:spPr>
          <a:xfrm>
            <a:off x="923600" y="1545867"/>
            <a:ext cx="11012800" cy="4848800"/>
          </a:xfrm>
          <a:prstGeom prst="rect">
            <a:avLst/>
          </a:prstGeom>
        </p:spPr>
        <p:txBody>
          <a:bodyPr spcFirstLastPara="1" vert="horz" wrap="square" lIns="121900" tIns="121900" rIns="121900" bIns="121900" numCol="1" anchor="t" anchorCtr="0" compatLnSpc="1">
            <a:prstTxWarp prst="textNoShape">
              <a:avLst/>
            </a:prstTxWarp>
            <a:noAutofit/>
          </a:bodyPr>
          <a:lstStyle/>
          <a:p>
            <a:pPr>
              <a:lnSpc>
                <a:spcPct val="100000"/>
              </a:lnSpc>
            </a:pPr>
            <a:r>
              <a:rPr lang="en">
                <a:solidFill>
                  <a:schemeClr val="dk1"/>
                </a:solidFill>
              </a:rPr>
              <a:t>Lack of natural and diverse benchmarks for learning from Instructions.</a:t>
            </a:r>
            <a:endParaRPr>
              <a:solidFill>
                <a:schemeClr val="dk1"/>
              </a:solidFill>
            </a:endParaRPr>
          </a:p>
          <a:p>
            <a:pPr lvl="1">
              <a:lnSpc>
                <a:spcPct val="100000"/>
              </a:lnSpc>
              <a:spcBef>
                <a:spcPts val="0"/>
              </a:spcBef>
              <a:buClr>
                <a:srgbClr val="0000FF"/>
              </a:buClr>
            </a:pPr>
            <a:r>
              <a:rPr lang="en">
                <a:solidFill>
                  <a:srgbClr val="0000FF"/>
                </a:solidFill>
              </a:rPr>
              <a:t>Few prior works, but they are limited!</a:t>
            </a:r>
            <a:endParaRPr>
              <a:solidFill>
                <a:srgbClr val="0000FF"/>
              </a:solidFill>
            </a:endParaRPr>
          </a:p>
          <a:p>
            <a:pPr indent="0">
              <a:lnSpc>
                <a:spcPct val="100000"/>
              </a:lnSpc>
              <a:buNone/>
            </a:pPr>
            <a:br>
              <a:rPr lang="en">
                <a:solidFill>
                  <a:schemeClr val="dk1"/>
                </a:solidFill>
              </a:rPr>
            </a:br>
            <a:endParaRPr>
              <a:solidFill>
                <a:schemeClr val="dk1"/>
              </a:solidFill>
            </a:endParaRPr>
          </a:p>
          <a:p>
            <a:pPr>
              <a:lnSpc>
                <a:spcPct val="100000"/>
              </a:lnSpc>
            </a:pPr>
            <a:r>
              <a:rPr lang="en"/>
              <a:t>No standard schema to represent instructions.</a:t>
            </a:r>
            <a:endParaRPr/>
          </a:p>
          <a:p>
            <a:pPr lvl="1">
              <a:lnSpc>
                <a:spcPct val="100000"/>
              </a:lnSpc>
              <a:spcBef>
                <a:spcPts val="0"/>
              </a:spcBef>
              <a:buClr>
                <a:srgbClr val="0000FF"/>
              </a:buClr>
            </a:pPr>
            <a:r>
              <a:rPr lang="en">
                <a:solidFill>
                  <a:srgbClr val="0000FF"/>
                </a:solidFill>
              </a:rPr>
              <a:t>Unclear how to represent “instructions”!</a:t>
            </a:r>
            <a:endParaRPr>
              <a:solidFill>
                <a:srgbClr val="0000FF"/>
              </a:solidFill>
            </a:endParaRPr>
          </a:p>
          <a:p>
            <a:pPr marL="0" indent="0">
              <a:lnSpc>
                <a:spcPct val="100000"/>
              </a:lnSpc>
              <a:buNone/>
            </a:pPr>
            <a:br>
              <a:rPr lang="en"/>
            </a:br>
            <a:endParaRPr/>
          </a:p>
          <a:p>
            <a:pPr>
              <a:lnSpc>
                <a:spcPct val="100000"/>
              </a:lnSpc>
            </a:pPr>
            <a:r>
              <a:rPr lang="en"/>
              <a:t>Model response to Instructions has been poor.</a:t>
            </a:r>
            <a:endParaRPr/>
          </a:p>
          <a:p>
            <a:pPr lvl="1">
              <a:lnSpc>
                <a:spcPct val="100000"/>
              </a:lnSpc>
              <a:spcBef>
                <a:spcPts val="0"/>
              </a:spcBef>
              <a:buClr>
                <a:srgbClr val="0000FF"/>
              </a:buClr>
            </a:pPr>
            <a:r>
              <a:rPr lang="en">
                <a:solidFill>
                  <a:srgbClr val="0000FF"/>
                </a:solidFill>
              </a:rPr>
              <a:t>Instructions are hard to learn!</a:t>
            </a:r>
            <a:endParaRPr>
              <a:solidFill>
                <a:srgbClr val="0000FF"/>
              </a:solidFill>
            </a:endParaRPr>
          </a:p>
        </p:txBody>
      </p:sp>
      <p:sp>
        <p:nvSpPr>
          <p:cNvPr id="3794" name="Google Shape;3794;p367"/>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94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93">
                                            <p:txEl>
                                              <p:pRg st="0" end="0"/>
                                            </p:txEl>
                                          </p:spTgt>
                                        </p:tgtEl>
                                        <p:attrNameLst>
                                          <p:attrName>style.visibility</p:attrName>
                                        </p:attrNameLst>
                                      </p:cBhvr>
                                      <p:to>
                                        <p:strVal val="visible"/>
                                      </p:to>
                                    </p:set>
                                    <p:animEffect transition="in" filter="fade">
                                      <p:cBhvr>
                                        <p:cTn id="7" dur="1000"/>
                                        <p:tgtEl>
                                          <p:spTgt spid="37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93">
                                            <p:txEl>
                                              <p:pRg st="1" end="1"/>
                                            </p:txEl>
                                          </p:spTgt>
                                        </p:tgtEl>
                                        <p:attrNameLst>
                                          <p:attrName>style.visibility</p:attrName>
                                        </p:attrNameLst>
                                      </p:cBhvr>
                                      <p:to>
                                        <p:strVal val="visible"/>
                                      </p:to>
                                    </p:set>
                                    <p:animEffect transition="in" filter="fade">
                                      <p:cBhvr>
                                        <p:cTn id="12" dur="1000"/>
                                        <p:tgtEl>
                                          <p:spTgt spid="37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93">
                                            <p:txEl>
                                              <p:pRg st="2" end="2"/>
                                            </p:txEl>
                                          </p:spTgt>
                                        </p:tgtEl>
                                        <p:attrNameLst>
                                          <p:attrName>style.visibility</p:attrName>
                                        </p:attrNameLst>
                                      </p:cBhvr>
                                      <p:to>
                                        <p:strVal val="visible"/>
                                      </p:to>
                                    </p:set>
                                    <p:animEffect transition="in" filter="fade">
                                      <p:cBhvr>
                                        <p:cTn id="17" dur="1000"/>
                                        <p:tgtEl>
                                          <p:spTgt spid="37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93">
                                            <p:txEl>
                                              <p:pRg st="3" end="3"/>
                                            </p:txEl>
                                          </p:spTgt>
                                        </p:tgtEl>
                                        <p:attrNameLst>
                                          <p:attrName>style.visibility</p:attrName>
                                        </p:attrNameLst>
                                      </p:cBhvr>
                                      <p:to>
                                        <p:strVal val="visible"/>
                                      </p:to>
                                    </p:set>
                                    <p:animEffect transition="in" filter="fade">
                                      <p:cBhvr>
                                        <p:cTn id="22" dur="1000"/>
                                        <p:tgtEl>
                                          <p:spTgt spid="37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93">
                                            <p:txEl>
                                              <p:pRg st="4" end="4"/>
                                            </p:txEl>
                                          </p:spTgt>
                                        </p:tgtEl>
                                        <p:attrNameLst>
                                          <p:attrName>style.visibility</p:attrName>
                                        </p:attrNameLst>
                                      </p:cBhvr>
                                      <p:to>
                                        <p:strVal val="visible"/>
                                      </p:to>
                                    </p:set>
                                    <p:animEffect transition="in" filter="fade">
                                      <p:cBhvr>
                                        <p:cTn id="27" dur="1000"/>
                                        <p:tgtEl>
                                          <p:spTgt spid="37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93">
                                            <p:txEl>
                                              <p:pRg st="5" end="5"/>
                                            </p:txEl>
                                          </p:spTgt>
                                        </p:tgtEl>
                                        <p:attrNameLst>
                                          <p:attrName>style.visibility</p:attrName>
                                        </p:attrNameLst>
                                      </p:cBhvr>
                                      <p:to>
                                        <p:strVal val="visible"/>
                                      </p:to>
                                    </p:set>
                                    <p:animEffect transition="in" filter="fade">
                                      <p:cBhvr>
                                        <p:cTn id="32" dur="1000"/>
                                        <p:tgtEl>
                                          <p:spTgt spid="37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93">
                                            <p:txEl>
                                              <p:pRg st="6" end="6"/>
                                            </p:txEl>
                                          </p:spTgt>
                                        </p:tgtEl>
                                        <p:attrNameLst>
                                          <p:attrName>style.visibility</p:attrName>
                                        </p:attrNameLst>
                                      </p:cBhvr>
                                      <p:to>
                                        <p:strVal val="visible"/>
                                      </p:to>
                                    </p:set>
                                    <p:animEffect transition="in" filter="fade">
                                      <p:cBhvr>
                                        <p:cTn id="37" dur="1000"/>
                                        <p:tgtEl>
                                          <p:spTgt spid="379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93">
                                            <p:txEl>
                                              <p:pRg st="7" end="7"/>
                                            </p:txEl>
                                          </p:spTgt>
                                        </p:tgtEl>
                                        <p:attrNameLst>
                                          <p:attrName>style.visibility</p:attrName>
                                        </p:attrNameLst>
                                      </p:cBhvr>
                                      <p:to>
                                        <p:strVal val="visible"/>
                                      </p:to>
                                    </p:set>
                                    <p:animEffect transition="in" filter="fade">
                                      <p:cBhvr>
                                        <p:cTn id="42" dur="1000"/>
                                        <p:tgtEl>
                                          <p:spTgt spid="379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798"/>
        <p:cNvGrpSpPr/>
        <p:nvPr/>
      </p:nvGrpSpPr>
      <p:grpSpPr>
        <a:xfrm>
          <a:off x="0" y="0"/>
          <a:ext cx="0" cy="0"/>
          <a:chOff x="0" y="0"/>
          <a:chExt cx="0" cy="0"/>
        </a:xfrm>
      </p:grpSpPr>
      <p:sp>
        <p:nvSpPr>
          <p:cNvPr id="3799" name="Google Shape;3799;p368"/>
          <p:cNvSpPr txBox="1">
            <a:spLocks noGrp="1"/>
          </p:cNvSpPr>
          <p:nvPr>
            <p:ph type="body" idx="1"/>
          </p:nvPr>
        </p:nvSpPr>
        <p:spPr>
          <a:xfrm>
            <a:off x="468900" y="1536633"/>
            <a:ext cx="6278000" cy="14088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31789">
              <a:buClr>
                <a:srgbClr val="000000"/>
              </a:buClr>
              <a:buSzPts val="1500"/>
              <a:buChar char="-"/>
            </a:pPr>
            <a:r>
              <a:rPr lang="en" sz="2000">
                <a:solidFill>
                  <a:srgbClr val="000000"/>
                </a:solidFill>
              </a:rPr>
              <a:t>Weller et. al (2020): </a:t>
            </a:r>
            <a:endParaRPr sz="2000">
              <a:solidFill>
                <a:srgbClr val="000000"/>
              </a:solidFill>
            </a:endParaRPr>
          </a:p>
          <a:p>
            <a:pPr lvl="1" indent="-397923">
              <a:spcBef>
                <a:spcPts val="0"/>
              </a:spcBef>
              <a:buSzPts val="1100"/>
              <a:buChar char="-"/>
            </a:pPr>
            <a:r>
              <a:rPr lang="en" sz="1467"/>
              <a:t>Defined descriptions as common questions and built the ZEST dataset.</a:t>
            </a:r>
            <a:endParaRPr sz="1467"/>
          </a:p>
          <a:p>
            <a:pPr lvl="1" indent="-397923">
              <a:spcBef>
                <a:spcPts val="0"/>
              </a:spcBef>
              <a:buSzPts val="1100"/>
              <a:buChar char="-"/>
            </a:pPr>
            <a:r>
              <a:rPr lang="en" sz="1467">
                <a:solidFill>
                  <a:srgbClr val="980000"/>
                </a:solidFill>
                <a:highlight>
                  <a:schemeClr val="lt1"/>
                </a:highlight>
              </a:rPr>
              <a:t>Question format and crowdsourcing </a:t>
            </a:r>
            <a:r>
              <a:rPr lang="en" sz="1467">
                <a:solidFill>
                  <a:srgbClr val="1155CC"/>
                </a:solidFill>
                <a:highlight>
                  <a:schemeClr val="lt1"/>
                </a:highlight>
                <a:latin typeface="Roboto"/>
                <a:ea typeface="Roboto"/>
                <a:cs typeface="Roboto"/>
                <a:sym typeface="Roboto"/>
              </a:rPr>
              <a:t>→ Limited complexity</a:t>
            </a:r>
            <a:br>
              <a:rPr lang="en" sz="1467">
                <a:solidFill>
                  <a:srgbClr val="980000"/>
                </a:solidFill>
                <a:highlight>
                  <a:schemeClr val="lt1"/>
                </a:highlight>
              </a:rPr>
            </a:br>
            <a:endParaRPr sz="1467"/>
          </a:p>
        </p:txBody>
      </p:sp>
      <p:sp>
        <p:nvSpPr>
          <p:cNvPr id="3800" name="Google Shape;3800;p368"/>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Prior Works</a:t>
            </a:r>
            <a:endParaRPr/>
          </a:p>
          <a:p>
            <a:endParaRPr/>
          </a:p>
          <a:p>
            <a:endParaRPr/>
          </a:p>
          <a:p>
            <a:endParaRPr/>
          </a:p>
        </p:txBody>
      </p:sp>
      <p:sp>
        <p:nvSpPr>
          <p:cNvPr id="3801" name="Google Shape;3801;p368"/>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95</a:t>
            </a:fld>
            <a:endParaRPr/>
          </a:p>
        </p:txBody>
      </p:sp>
      <p:grpSp>
        <p:nvGrpSpPr>
          <p:cNvPr id="3802" name="Google Shape;3802;p368"/>
          <p:cNvGrpSpPr/>
          <p:nvPr/>
        </p:nvGrpSpPr>
        <p:grpSpPr>
          <a:xfrm>
            <a:off x="7605669" y="2252024"/>
            <a:ext cx="3701404" cy="3171448"/>
            <a:chOff x="5770956" y="1383543"/>
            <a:chExt cx="3034601" cy="2690100"/>
          </a:xfrm>
        </p:grpSpPr>
        <p:cxnSp>
          <p:nvCxnSpPr>
            <p:cNvPr id="3803" name="Google Shape;3803;p368"/>
            <p:cNvCxnSpPr/>
            <p:nvPr/>
          </p:nvCxnSpPr>
          <p:spPr>
            <a:xfrm>
              <a:off x="5776157" y="4068500"/>
              <a:ext cx="3029400" cy="0"/>
            </a:xfrm>
            <a:prstGeom prst="straightConnector1">
              <a:avLst/>
            </a:prstGeom>
            <a:noFill/>
            <a:ln w="9525" cap="flat" cmpd="sng">
              <a:solidFill>
                <a:schemeClr val="dk2"/>
              </a:solidFill>
              <a:prstDash val="solid"/>
              <a:round/>
              <a:headEnd type="none" w="med" len="med"/>
              <a:tailEnd type="stealth" w="med" len="med"/>
            </a:ln>
          </p:spPr>
        </p:cxnSp>
        <p:cxnSp>
          <p:nvCxnSpPr>
            <p:cNvPr id="3804" name="Google Shape;3804;p368"/>
            <p:cNvCxnSpPr/>
            <p:nvPr/>
          </p:nvCxnSpPr>
          <p:spPr>
            <a:xfrm rot="10800000">
              <a:off x="5770956" y="1383543"/>
              <a:ext cx="3300" cy="2690100"/>
            </a:xfrm>
            <a:prstGeom prst="straightConnector1">
              <a:avLst/>
            </a:prstGeom>
            <a:noFill/>
            <a:ln w="9525" cap="flat" cmpd="sng">
              <a:solidFill>
                <a:schemeClr val="dk2"/>
              </a:solidFill>
              <a:prstDash val="solid"/>
              <a:round/>
              <a:headEnd type="none" w="med" len="med"/>
              <a:tailEnd type="stealth" w="med" len="med"/>
            </a:ln>
          </p:spPr>
        </p:cxnSp>
      </p:grpSp>
      <p:sp>
        <p:nvSpPr>
          <p:cNvPr id="3805" name="Google Shape;3805;p368"/>
          <p:cNvSpPr txBox="1"/>
          <p:nvPr/>
        </p:nvSpPr>
        <p:spPr>
          <a:xfrm>
            <a:off x="6746973" y="1778809"/>
            <a:ext cx="912000" cy="57460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067">
                <a:latin typeface="Lato"/>
                <a:ea typeface="Lato"/>
                <a:cs typeface="Lato"/>
                <a:sym typeface="Lato"/>
              </a:rPr>
              <a:t>Diversity of tasks</a:t>
            </a:r>
            <a:endParaRPr sz="1067">
              <a:latin typeface="Lato"/>
              <a:ea typeface="Lato"/>
              <a:cs typeface="Lato"/>
              <a:sym typeface="Lato"/>
            </a:endParaRPr>
          </a:p>
        </p:txBody>
      </p:sp>
      <p:sp>
        <p:nvSpPr>
          <p:cNvPr id="3806" name="Google Shape;3806;p368"/>
          <p:cNvSpPr txBox="1"/>
          <p:nvPr/>
        </p:nvSpPr>
        <p:spPr>
          <a:xfrm>
            <a:off x="10667200" y="5431501"/>
            <a:ext cx="1268800" cy="57460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067">
                <a:latin typeface="Lato"/>
                <a:ea typeface="Lato"/>
                <a:cs typeface="Lato"/>
                <a:sym typeface="Lato"/>
              </a:rPr>
              <a:t>naturalness of the descriptions </a:t>
            </a:r>
            <a:endParaRPr sz="1067">
              <a:latin typeface="Lato"/>
              <a:ea typeface="Lato"/>
              <a:cs typeface="Lato"/>
              <a:sym typeface="Lato"/>
            </a:endParaRPr>
          </a:p>
        </p:txBody>
      </p:sp>
      <p:pic>
        <p:nvPicPr>
          <p:cNvPr id="3807" name="Google Shape;3807;p368"/>
          <p:cNvPicPr preferRelativeResize="0"/>
          <p:nvPr/>
        </p:nvPicPr>
        <p:blipFill>
          <a:blip r:embed="rId3">
            <a:alphaModFix/>
          </a:blip>
          <a:stretch>
            <a:fillRect/>
          </a:stretch>
        </p:blipFill>
        <p:spPr>
          <a:xfrm>
            <a:off x="10438594" y="4619518"/>
            <a:ext cx="315604" cy="367191"/>
          </a:xfrm>
          <a:prstGeom prst="rect">
            <a:avLst/>
          </a:prstGeom>
          <a:noFill/>
          <a:ln>
            <a:noFill/>
          </a:ln>
        </p:spPr>
      </p:pic>
      <p:pic>
        <p:nvPicPr>
          <p:cNvPr id="3808" name="Google Shape;3808;p368"/>
          <p:cNvPicPr preferRelativeResize="0"/>
          <p:nvPr/>
        </p:nvPicPr>
        <p:blipFill>
          <a:blip r:embed="rId4">
            <a:alphaModFix/>
          </a:blip>
          <a:stretch>
            <a:fillRect/>
          </a:stretch>
        </p:blipFill>
        <p:spPr>
          <a:xfrm>
            <a:off x="7741267" y="2390638"/>
            <a:ext cx="731600" cy="554900"/>
          </a:xfrm>
          <a:prstGeom prst="rect">
            <a:avLst/>
          </a:prstGeom>
          <a:noFill/>
          <a:ln>
            <a:noFill/>
          </a:ln>
        </p:spPr>
      </p:pic>
      <p:pic>
        <p:nvPicPr>
          <p:cNvPr id="3809" name="Google Shape;3809;p368"/>
          <p:cNvPicPr preferRelativeResize="0"/>
          <p:nvPr/>
        </p:nvPicPr>
        <p:blipFill>
          <a:blip r:embed="rId5">
            <a:alphaModFix/>
          </a:blip>
          <a:stretch>
            <a:fillRect/>
          </a:stretch>
        </p:blipFill>
        <p:spPr>
          <a:xfrm>
            <a:off x="10468630" y="2332535"/>
            <a:ext cx="369533" cy="463067"/>
          </a:xfrm>
          <a:prstGeom prst="rect">
            <a:avLst/>
          </a:prstGeom>
          <a:noFill/>
          <a:ln>
            <a:noFill/>
          </a:ln>
        </p:spPr>
      </p:pic>
      <p:sp>
        <p:nvSpPr>
          <p:cNvPr id="3810" name="Google Shape;3810;p368"/>
          <p:cNvSpPr txBox="1"/>
          <p:nvPr/>
        </p:nvSpPr>
        <p:spPr>
          <a:xfrm>
            <a:off x="10163900" y="4900567"/>
            <a:ext cx="912000" cy="41039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067">
                <a:latin typeface="Lato"/>
                <a:ea typeface="Lato"/>
                <a:cs typeface="Lato"/>
                <a:sym typeface="Lato"/>
              </a:rPr>
              <a:t>Efrat et al</a:t>
            </a:r>
            <a:endParaRPr sz="1067">
              <a:latin typeface="Lato"/>
              <a:ea typeface="Lato"/>
              <a:cs typeface="Lato"/>
              <a:sym typeface="Lato"/>
            </a:endParaRPr>
          </a:p>
        </p:txBody>
      </p:sp>
      <p:sp>
        <p:nvSpPr>
          <p:cNvPr id="3811" name="Google Shape;3811;p368"/>
          <p:cNvSpPr txBox="1"/>
          <p:nvPr/>
        </p:nvSpPr>
        <p:spPr>
          <a:xfrm>
            <a:off x="10564833" y="1947201"/>
            <a:ext cx="1074400" cy="57460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067">
                <a:latin typeface="Lato"/>
                <a:ea typeface="Lato"/>
                <a:cs typeface="Lato"/>
                <a:sym typeface="Lato"/>
              </a:rPr>
              <a:t>where we want to be!</a:t>
            </a:r>
            <a:endParaRPr sz="1067">
              <a:latin typeface="Lato"/>
              <a:ea typeface="Lato"/>
              <a:cs typeface="Lato"/>
              <a:sym typeface="Lato"/>
            </a:endParaRPr>
          </a:p>
        </p:txBody>
      </p:sp>
      <p:sp>
        <p:nvSpPr>
          <p:cNvPr id="3812" name="Google Shape;3812;p368"/>
          <p:cNvSpPr txBox="1"/>
          <p:nvPr/>
        </p:nvSpPr>
        <p:spPr>
          <a:xfrm>
            <a:off x="7549467" y="2081783"/>
            <a:ext cx="1074400" cy="41039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067">
                <a:latin typeface="Lato"/>
                <a:ea typeface="Lato"/>
                <a:cs typeface="Lato"/>
                <a:sym typeface="Lato"/>
              </a:rPr>
              <a:t>Weller et al. </a:t>
            </a:r>
            <a:endParaRPr sz="1067">
              <a:latin typeface="Lato"/>
              <a:ea typeface="Lato"/>
              <a:cs typeface="Lato"/>
              <a:sym typeface="Lato"/>
            </a:endParaRPr>
          </a:p>
        </p:txBody>
      </p:sp>
      <p:sp>
        <p:nvSpPr>
          <p:cNvPr id="3813" name="Google Shape;3813;p368"/>
          <p:cNvSpPr txBox="1">
            <a:spLocks noGrp="1"/>
          </p:cNvSpPr>
          <p:nvPr>
            <p:ph type="body" idx="1"/>
          </p:nvPr>
        </p:nvSpPr>
        <p:spPr>
          <a:xfrm>
            <a:off x="649000" y="3005833"/>
            <a:ext cx="6278000" cy="20748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31789">
              <a:buClr>
                <a:srgbClr val="000000"/>
              </a:buClr>
              <a:buSzPts val="1500"/>
              <a:buChar char="-"/>
            </a:pPr>
            <a:r>
              <a:rPr lang="en" sz="2000">
                <a:solidFill>
                  <a:srgbClr val="000000"/>
                </a:solidFill>
                <a:highlight>
                  <a:schemeClr val="lt1"/>
                </a:highlight>
              </a:rPr>
              <a:t>Efrat et. al (2020): </a:t>
            </a:r>
            <a:endParaRPr sz="2000">
              <a:solidFill>
                <a:srgbClr val="000000"/>
              </a:solidFill>
              <a:highlight>
                <a:schemeClr val="lt1"/>
              </a:highlight>
            </a:endParaRPr>
          </a:p>
          <a:p>
            <a:pPr lvl="1" indent="-397923">
              <a:spcBef>
                <a:spcPts val="0"/>
              </a:spcBef>
              <a:buClr>
                <a:srgbClr val="000000"/>
              </a:buClr>
              <a:buSzPts val="1100"/>
              <a:buChar char="-"/>
            </a:pPr>
            <a:r>
              <a:rPr lang="en" sz="1467">
                <a:solidFill>
                  <a:srgbClr val="000000"/>
                </a:solidFill>
                <a:highlight>
                  <a:schemeClr val="lt1"/>
                </a:highlight>
              </a:rPr>
              <a:t>Proposed the Turking Test: asking models to follow natural language instructions</a:t>
            </a:r>
            <a:endParaRPr sz="1467">
              <a:solidFill>
                <a:srgbClr val="000000"/>
              </a:solidFill>
              <a:highlight>
                <a:schemeClr val="lt1"/>
              </a:highlight>
            </a:endParaRPr>
          </a:p>
          <a:p>
            <a:pPr lvl="1" indent="-397923">
              <a:spcBef>
                <a:spcPts val="0"/>
              </a:spcBef>
              <a:buClr>
                <a:srgbClr val="000000"/>
              </a:buClr>
              <a:buSzPts val="1100"/>
              <a:buChar char="-"/>
            </a:pPr>
            <a:r>
              <a:rPr lang="en" sz="1467">
                <a:solidFill>
                  <a:srgbClr val="980000"/>
                </a:solidFill>
                <a:highlight>
                  <a:schemeClr val="lt1"/>
                </a:highlight>
                <a:latin typeface="Roboto"/>
                <a:ea typeface="Roboto"/>
                <a:cs typeface="Roboto"/>
                <a:sym typeface="Roboto"/>
              </a:rPr>
              <a:t>Aims to address all crowdsourcing instructions at once</a:t>
            </a:r>
            <a:r>
              <a:rPr lang="en" sz="1467">
                <a:solidFill>
                  <a:srgbClr val="1155CC"/>
                </a:solidFill>
                <a:highlight>
                  <a:schemeClr val="lt1"/>
                </a:highlight>
                <a:latin typeface="Roboto"/>
                <a:ea typeface="Roboto"/>
                <a:cs typeface="Roboto"/>
                <a:sym typeface="Roboto"/>
              </a:rPr>
              <a:t> </a:t>
            </a:r>
            <a:endParaRPr sz="1467">
              <a:solidFill>
                <a:srgbClr val="1155CC"/>
              </a:solidFill>
              <a:highlight>
                <a:schemeClr val="lt1"/>
              </a:highlight>
              <a:latin typeface="Roboto"/>
              <a:ea typeface="Roboto"/>
              <a:cs typeface="Roboto"/>
              <a:sym typeface="Roboto"/>
            </a:endParaRPr>
          </a:p>
          <a:p>
            <a:pPr marL="1828754" indent="0">
              <a:buNone/>
            </a:pPr>
            <a:r>
              <a:rPr lang="en" sz="1467">
                <a:solidFill>
                  <a:srgbClr val="1155CC"/>
                </a:solidFill>
                <a:highlight>
                  <a:schemeClr val="lt1"/>
                </a:highlight>
                <a:latin typeface="Roboto"/>
                <a:ea typeface="Roboto"/>
                <a:cs typeface="Roboto"/>
                <a:sym typeface="Roboto"/>
              </a:rPr>
              <a:t>→ A very difficult task follow </a:t>
            </a:r>
            <a:endParaRPr sz="1467">
              <a:solidFill>
                <a:srgbClr val="1155CC"/>
              </a:solidFill>
              <a:highlight>
                <a:schemeClr val="lt1"/>
              </a:highlight>
              <a:latin typeface="Roboto"/>
              <a:ea typeface="Roboto"/>
              <a:cs typeface="Roboto"/>
              <a:sym typeface="Roboto"/>
            </a:endParaRPr>
          </a:p>
          <a:p>
            <a:pPr lvl="1" indent="-397923">
              <a:spcBef>
                <a:spcPts val="0"/>
              </a:spcBef>
              <a:buClr>
                <a:srgbClr val="1155CC"/>
              </a:buClr>
              <a:buSzPts val="1100"/>
              <a:buFont typeface="Roboto"/>
              <a:buChar char="-"/>
            </a:pPr>
            <a:r>
              <a:rPr lang="en" sz="1467">
                <a:solidFill>
                  <a:srgbClr val="980000"/>
                </a:solidFill>
                <a:highlight>
                  <a:schemeClr val="lt1"/>
                </a:highlight>
                <a:latin typeface="Roboto"/>
                <a:ea typeface="Roboto"/>
                <a:cs typeface="Roboto"/>
                <a:sym typeface="Roboto"/>
              </a:rPr>
              <a:t>Limited scope of study</a:t>
            </a:r>
            <a:r>
              <a:rPr lang="en" sz="1467">
                <a:solidFill>
                  <a:srgbClr val="1155CC"/>
                </a:solidFill>
                <a:highlight>
                  <a:schemeClr val="lt1"/>
                </a:highlight>
                <a:latin typeface="Roboto"/>
                <a:ea typeface="Roboto"/>
                <a:cs typeface="Roboto"/>
                <a:sym typeface="Roboto"/>
              </a:rPr>
              <a:t>          </a:t>
            </a:r>
            <a:endParaRPr sz="1467">
              <a:solidFill>
                <a:srgbClr val="1155CC"/>
              </a:solidFill>
              <a:highlight>
                <a:schemeClr val="lt1"/>
              </a:highlight>
              <a:latin typeface="Roboto"/>
              <a:ea typeface="Roboto"/>
              <a:cs typeface="Roboto"/>
              <a:sym typeface="Roboto"/>
            </a:endParaRPr>
          </a:p>
          <a:p>
            <a:pPr marL="1828754" indent="0">
              <a:buNone/>
            </a:pPr>
            <a:r>
              <a:rPr lang="en" sz="1467">
                <a:solidFill>
                  <a:srgbClr val="1155CC"/>
                </a:solidFill>
                <a:highlight>
                  <a:schemeClr val="lt1"/>
                </a:highlight>
                <a:latin typeface="Roboto"/>
                <a:ea typeface="Roboto"/>
                <a:cs typeface="Roboto"/>
                <a:sym typeface="Roboto"/>
              </a:rPr>
              <a:t>→ Studied only 3 datasets </a:t>
            </a:r>
            <a:endParaRPr sz="1467">
              <a:solidFill>
                <a:srgbClr val="1155CC"/>
              </a:solidFill>
              <a:highlight>
                <a:schemeClr val="lt1"/>
              </a:highlight>
              <a:latin typeface="Roboto"/>
              <a:ea typeface="Roboto"/>
              <a:cs typeface="Roboto"/>
              <a:sym typeface="Roboto"/>
            </a:endParaRPr>
          </a:p>
          <a:p>
            <a:pPr marL="1828754" indent="0">
              <a:buNone/>
            </a:pPr>
            <a:r>
              <a:rPr lang="en" sz="1467">
                <a:solidFill>
                  <a:srgbClr val="1155CC"/>
                </a:solidFill>
                <a:highlight>
                  <a:schemeClr val="lt1"/>
                </a:highlight>
                <a:latin typeface="Roboto"/>
                <a:ea typeface="Roboto"/>
                <a:cs typeface="Roboto"/>
                <a:sym typeface="Roboto"/>
              </a:rPr>
              <a:t>			</a:t>
            </a:r>
            <a:endParaRPr sz="1467"/>
          </a:p>
        </p:txBody>
      </p:sp>
      <p:sp>
        <p:nvSpPr>
          <p:cNvPr id="3814" name="Google Shape;3814;p368"/>
          <p:cNvSpPr txBox="1">
            <a:spLocks noGrp="1"/>
          </p:cNvSpPr>
          <p:nvPr>
            <p:ph type="body" idx="1"/>
          </p:nvPr>
        </p:nvSpPr>
        <p:spPr>
          <a:xfrm>
            <a:off x="572600" y="4986691"/>
            <a:ext cx="6278000" cy="2034400"/>
          </a:xfrm>
          <a:prstGeom prst="rect">
            <a:avLst/>
          </a:prstGeom>
        </p:spPr>
        <p:txBody>
          <a:bodyPr spcFirstLastPara="1" vert="horz" wrap="square" lIns="121900" tIns="121900" rIns="121900" bIns="121900" numCol="1" anchor="t" anchorCtr="0" compatLnSpc="1">
            <a:prstTxWarp prst="textNoShape">
              <a:avLst/>
            </a:prstTxWarp>
            <a:noAutofit/>
          </a:bodyPr>
          <a:lstStyle/>
          <a:p>
            <a:pPr marL="1828754" indent="0">
              <a:buNone/>
            </a:pPr>
            <a:r>
              <a:rPr lang="en" sz="1467">
                <a:solidFill>
                  <a:srgbClr val="1155CC"/>
                </a:solidFill>
                <a:highlight>
                  <a:schemeClr val="lt1"/>
                </a:highlight>
                <a:latin typeface="Roboto"/>
                <a:ea typeface="Roboto"/>
                <a:cs typeface="Roboto"/>
                <a:sym typeface="Roboto"/>
              </a:rPr>
              <a:t>			</a:t>
            </a:r>
            <a:endParaRPr sz="1467">
              <a:solidFill>
                <a:srgbClr val="1155CC"/>
              </a:solidFill>
              <a:highlight>
                <a:schemeClr val="lt1"/>
              </a:highlight>
              <a:latin typeface="Roboto"/>
              <a:ea typeface="Roboto"/>
              <a:cs typeface="Roboto"/>
              <a:sym typeface="Roboto"/>
            </a:endParaRPr>
          </a:p>
          <a:p>
            <a:pPr indent="-431789">
              <a:lnSpc>
                <a:spcPct val="100000"/>
              </a:lnSpc>
              <a:buSzPts val="1500"/>
              <a:buChar char="-"/>
            </a:pPr>
            <a:r>
              <a:rPr lang="en" sz="2000"/>
              <a:t>Clark et. al (2020): </a:t>
            </a:r>
            <a:endParaRPr sz="2000"/>
          </a:p>
          <a:p>
            <a:pPr lvl="1" indent="-397923">
              <a:lnSpc>
                <a:spcPct val="100000"/>
              </a:lnSpc>
              <a:spcBef>
                <a:spcPts val="0"/>
              </a:spcBef>
              <a:buSzPts val="1100"/>
              <a:buChar char="-"/>
            </a:pPr>
            <a:r>
              <a:rPr lang="en" sz="1467"/>
              <a:t>Showed that model follows “rules” expressed in natural language.</a:t>
            </a:r>
            <a:endParaRPr sz="1467"/>
          </a:p>
          <a:p>
            <a:pPr lvl="1" indent="-397923">
              <a:spcBef>
                <a:spcPts val="0"/>
              </a:spcBef>
              <a:buSzPts val="1100"/>
              <a:buChar char="-"/>
            </a:pPr>
            <a:r>
              <a:rPr lang="en" sz="1467">
                <a:solidFill>
                  <a:srgbClr val="1155CC"/>
                </a:solidFill>
                <a:highlight>
                  <a:schemeClr val="lt1"/>
                </a:highlight>
                <a:latin typeface="Roboto"/>
                <a:ea typeface="Roboto"/>
                <a:cs typeface="Roboto"/>
                <a:sym typeface="Roboto"/>
              </a:rPr>
              <a:t>Need to incorporate Instructions beyond rules</a:t>
            </a:r>
            <a:endParaRPr sz="146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99"/>
                                        </p:tgtEl>
                                        <p:attrNameLst>
                                          <p:attrName>style.visibility</p:attrName>
                                        </p:attrNameLst>
                                      </p:cBhvr>
                                      <p:to>
                                        <p:strVal val="visible"/>
                                      </p:to>
                                    </p:set>
                                    <p:animEffect transition="in" filter="fade">
                                      <p:cBhvr>
                                        <p:cTn id="7" dur="1000"/>
                                        <p:tgtEl>
                                          <p:spTgt spid="3799"/>
                                        </p:tgtEl>
                                      </p:cBhvr>
                                    </p:animEffect>
                                  </p:childTnLst>
                                </p:cTn>
                              </p:par>
                              <p:par>
                                <p:cTn id="8" presetID="10" presetClass="entr" presetSubtype="0" fill="hold" nodeType="withEffect">
                                  <p:stCondLst>
                                    <p:cond delay="0"/>
                                  </p:stCondLst>
                                  <p:childTnLst>
                                    <p:set>
                                      <p:cBhvr>
                                        <p:cTn id="9" dur="1" fill="hold">
                                          <p:stCondLst>
                                            <p:cond delay="0"/>
                                          </p:stCondLst>
                                        </p:cTn>
                                        <p:tgtEl>
                                          <p:spTgt spid="3802"/>
                                        </p:tgtEl>
                                        <p:attrNameLst>
                                          <p:attrName>style.visibility</p:attrName>
                                        </p:attrNameLst>
                                      </p:cBhvr>
                                      <p:to>
                                        <p:strVal val="visible"/>
                                      </p:to>
                                    </p:set>
                                    <p:animEffect transition="in" filter="fade">
                                      <p:cBhvr>
                                        <p:cTn id="10" dur="1000"/>
                                        <p:tgtEl>
                                          <p:spTgt spid="3802"/>
                                        </p:tgtEl>
                                      </p:cBhvr>
                                    </p:animEffect>
                                  </p:childTnLst>
                                </p:cTn>
                              </p:par>
                              <p:par>
                                <p:cTn id="11" presetID="10" presetClass="entr" presetSubtype="0" fill="hold" nodeType="withEffect">
                                  <p:stCondLst>
                                    <p:cond delay="0"/>
                                  </p:stCondLst>
                                  <p:childTnLst>
                                    <p:set>
                                      <p:cBhvr>
                                        <p:cTn id="12" dur="1" fill="hold">
                                          <p:stCondLst>
                                            <p:cond delay="0"/>
                                          </p:stCondLst>
                                        </p:cTn>
                                        <p:tgtEl>
                                          <p:spTgt spid="3805"/>
                                        </p:tgtEl>
                                        <p:attrNameLst>
                                          <p:attrName>style.visibility</p:attrName>
                                        </p:attrNameLst>
                                      </p:cBhvr>
                                      <p:to>
                                        <p:strVal val="visible"/>
                                      </p:to>
                                    </p:set>
                                    <p:animEffect transition="in" filter="fade">
                                      <p:cBhvr>
                                        <p:cTn id="13" dur="1000"/>
                                        <p:tgtEl>
                                          <p:spTgt spid="3805"/>
                                        </p:tgtEl>
                                      </p:cBhvr>
                                    </p:animEffect>
                                  </p:childTnLst>
                                </p:cTn>
                              </p:par>
                              <p:par>
                                <p:cTn id="14" presetID="10" presetClass="entr" presetSubtype="0" fill="hold" nodeType="withEffect">
                                  <p:stCondLst>
                                    <p:cond delay="0"/>
                                  </p:stCondLst>
                                  <p:childTnLst>
                                    <p:set>
                                      <p:cBhvr>
                                        <p:cTn id="15" dur="1" fill="hold">
                                          <p:stCondLst>
                                            <p:cond delay="0"/>
                                          </p:stCondLst>
                                        </p:cTn>
                                        <p:tgtEl>
                                          <p:spTgt spid="3806"/>
                                        </p:tgtEl>
                                        <p:attrNameLst>
                                          <p:attrName>style.visibility</p:attrName>
                                        </p:attrNameLst>
                                      </p:cBhvr>
                                      <p:to>
                                        <p:strVal val="visible"/>
                                      </p:to>
                                    </p:set>
                                    <p:animEffect transition="in" filter="fade">
                                      <p:cBhvr>
                                        <p:cTn id="16" dur="1000"/>
                                        <p:tgtEl>
                                          <p:spTgt spid="3806"/>
                                        </p:tgtEl>
                                      </p:cBhvr>
                                    </p:animEffect>
                                  </p:childTnLst>
                                </p:cTn>
                              </p:par>
                              <p:par>
                                <p:cTn id="17" presetID="10" presetClass="entr" presetSubtype="0" fill="hold" nodeType="withEffect">
                                  <p:stCondLst>
                                    <p:cond delay="0"/>
                                  </p:stCondLst>
                                  <p:childTnLst>
                                    <p:set>
                                      <p:cBhvr>
                                        <p:cTn id="18" dur="1" fill="hold">
                                          <p:stCondLst>
                                            <p:cond delay="0"/>
                                          </p:stCondLst>
                                        </p:cTn>
                                        <p:tgtEl>
                                          <p:spTgt spid="3812"/>
                                        </p:tgtEl>
                                        <p:attrNameLst>
                                          <p:attrName>style.visibility</p:attrName>
                                        </p:attrNameLst>
                                      </p:cBhvr>
                                      <p:to>
                                        <p:strVal val="visible"/>
                                      </p:to>
                                    </p:set>
                                    <p:animEffect transition="in" filter="fade">
                                      <p:cBhvr>
                                        <p:cTn id="19" dur="1000"/>
                                        <p:tgtEl>
                                          <p:spTgt spid="3812"/>
                                        </p:tgtEl>
                                      </p:cBhvr>
                                    </p:animEffect>
                                  </p:childTnLst>
                                </p:cTn>
                              </p:par>
                              <p:par>
                                <p:cTn id="20" presetID="10" presetClass="entr" presetSubtype="0" fill="hold" nodeType="withEffect">
                                  <p:stCondLst>
                                    <p:cond delay="0"/>
                                  </p:stCondLst>
                                  <p:childTnLst>
                                    <p:set>
                                      <p:cBhvr>
                                        <p:cTn id="21" dur="1" fill="hold">
                                          <p:stCondLst>
                                            <p:cond delay="0"/>
                                          </p:stCondLst>
                                        </p:cTn>
                                        <p:tgtEl>
                                          <p:spTgt spid="3808"/>
                                        </p:tgtEl>
                                        <p:attrNameLst>
                                          <p:attrName>style.visibility</p:attrName>
                                        </p:attrNameLst>
                                      </p:cBhvr>
                                      <p:to>
                                        <p:strVal val="visible"/>
                                      </p:to>
                                    </p:set>
                                    <p:animEffect transition="in" filter="fade">
                                      <p:cBhvr>
                                        <p:cTn id="22" dur="1000"/>
                                        <p:tgtEl>
                                          <p:spTgt spid="38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13"/>
                                        </p:tgtEl>
                                        <p:attrNameLst>
                                          <p:attrName>style.visibility</p:attrName>
                                        </p:attrNameLst>
                                      </p:cBhvr>
                                      <p:to>
                                        <p:strVal val="visible"/>
                                      </p:to>
                                    </p:set>
                                    <p:animEffect transition="in" filter="fade">
                                      <p:cBhvr>
                                        <p:cTn id="27" dur="1000"/>
                                        <p:tgtEl>
                                          <p:spTgt spid="3813"/>
                                        </p:tgtEl>
                                      </p:cBhvr>
                                    </p:animEffect>
                                  </p:childTnLst>
                                </p:cTn>
                              </p:par>
                              <p:par>
                                <p:cTn id="28" presetID="10" presetClass="entr" presetSubtype="0" fill="hold" nodeType="withEffect">
                                  <p:stCondLst>
                                    <p:cond delay="0"/>
                                  </p:stCondLst>
                                  <p:childTnLst>
                                    <p:set>
                                      <p:cBhvr>
                                        <p:cTn id="29" dur="1" fill="hold">
                                          <p:stCondLst>
                                            <p:cond delay="0"/>
                                          </p:stCondLst>
                                        </p:cTn>
                                        <p:tgtEl>
                                          <p:spTgt spid="3810"/>
                                        </p:tgtEl>
                                        <p:attrNameLst>
                                          <p:attrName>style.visibility</p:attrName>
                                        </p:attrNameLst>
                                      </p:cBhvr>
                                      <p:to>
                                        <p:strVal val="visible"/>
                                      </p:to>
                                    </p:set>
                                    <p:animEffect transition="in" filter="fade">
                                      <p:cBhvr>
                                        <p:cTn id="30" dur="1000"/>
                                        <p:tgtEl>
                                          <p:spTgt spid="3810"/>
                                        </p:tgtEl>
                                      </p:cBhvr>
                                    </p:animEffect>
                                  </p:childTnLst>
                                </p:cTn>
                              </p:par>
                              <p:par>
                                <p:cTn id="31" presetID="10" presetClass="entr" presetSubtype="0" fill="hold" nodeType="withEffect">
                                  <p:stCondLst>
                                    <p:cond delay="0"/>
                                  </p:stCondLst>
                                  <p:childTnLst>
                                    <p:set>
                                      <p:cBhvr>
                                        <p:cTn id="32" dur="1" fill="hold">
                                          <p:stCondLst>
                                            <p:cond delay="0"/>
                                          </p:stCondLst>
                                        </p:cTn>
                                        <p:tgtEl>
                                          <p:spTgt spid="3807"/>
                                        </p:tgtEl>
                                        <p:attrNameLst>
                                          <p:attrName>style.visibility</p:attrName>
                                        </p:attrNameLst>
                                      </p:cBhvr>
                                      <p:to>
                                        <p:strVal val="visible"/>
                                      </p:to>
                                    </p:set>
                                    <p:animEffect transition="in" filter="fade">
                                      <p:cBhvr>
                                        <p:cTn id="33" dur="1000"/>
                                        <p:tgtEl>
                                          <p:spTgt spid="380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14"/>
                                        </p:tgtEl>
                                        <p:attrNameLst>
                                          <p:attrName>style.visibility</p:attrName>
                                        </p:attrNameLst>
                                      </p:cBhvr>
                                      <p:to>
                                        <p:strVal val="visible"/>
                                      </p:to>
                                    </p:set>
                                    <p:animEffect transition="in" filter="fade">
                                      <p:cBhvr>
                                        <p:cTn id="38" dur="1000"/>
                                        <p:tgtEl>
                                          <p:spTgt spid="3814"/>
                                        </p:tgtEl>
                                      </p:cBhvr>
                                    </p:animEffect>
                                  </p:childTnLst>
                                </p:cTn>
                              </p:par>
                              <p:par>
                                <p:cTn id="39" presetID="10" presetClass="entr" presetSubtype="0" fill="hold" nodeType="withEffect">
                                  <p:stCondLst>
                                    <p:cond delay="0"/>
                                  </p:stCondLst>
                                  <p:childTnLst>
                                    <p:set>
                                      <p:cBhvr>
                                        <p:cTn id="40" dur="1" fill="hold">
                                          <p:stCondLst>
                                            <p:cond delay="0"/>
                                          </p:stCondLst>
                                        </p:cTn>
                                        <p:tgtEl>
                                          <p:spTgt spid="3809"/>
                                        </p:tgtEl>
                                        <p:attrNameLst>
                                          <p:attrName>style.visibility</p:attrName>
                                        </p:attrNameLst>
                                      </p:cBhvr>
                                      <p:to>
                                        <p:strVal val="visible"/>
                                      </p:to>
                                    </p:set>
                                    <p:animEffect transition="in" filter="fade">
                                      <p:cBhvr>
                                        <p:cTn id="41" dur="1000"/>
                                        <p:tgtEl>
                                          <p:spTgt spid="3809"/>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3811"/>
                                        </p:tgtEl>
                                        <p:attrNameLst>
                                          <p:attrName>style.visibility</p:attrName>
                                        </p:attrNameLst>
                                      </p:cBhvr>
                                      <p:to>
                                        <p:strVal val="visible"/>
                                      </p:to>
                                    </p:set>
                                    <p:animEffect transition="in" filter="fade">
                                      <p:cBhvr>
                                        <p:cTn id="45" dur="1000"/>
                                        <p:tgtEl>
                                          <p:spTgt spid="3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818"/>
        <p:cNvGrpSpPr/>
        <p:nvPr/>
      </p:nvGrpSpPr>
      <p:grpSpPr>
        <a:xfrm>
          <a:off x="0" y="0"/>
          <a:ext cx="0" cy="0"/>
          <a:chOff x="0" y="0"/>
          <a:chExt cx="0" cy="0"/>
        </a:xfrm>
      </p:grpSpPr>
      <p:sp>
        <p:nvSpPr>
          <p:cNvPr id="3819" name="Google Shape;3819;p369"/>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Talk Outline</a:t>
            </a:r>
            <a:endParaRPr/>
          </a:p>
        </p:txBody>
      </p:sp>
      <p:sp>
        <p:nvSpPr>
          <p:cNvPr id="3820" name="Google Shape;3820;p369"/>
          <p:cNvSpPr txBox="1">
            <a:spLocks noGrp="1"/>
          </p:cNvSpPr>
          <p:nvPr>
            <p:ph type="body" idx="1"/>
          </p:nvPr>
        </p:nvSpPr>
        <p:spPr>
          <a:xfrm>
            <a:off x="822000" y="1536633"/>
            <a:ext cx="11012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Build a Benchmark to Learn from Instructions: </a:t>
            </a:r>
            <a:endParaRPr sz="1867">
              <a:solidFill>
                <a:srgbClr val="3C4043"/>
              </a:solidFill>
              <a:highlight>
                <a:srgbClr val="FFFFFF"/>
              </a:highlight>
            </a:endParaRPr>
          </a:p>
          <a:p>
            <a:pPr lvl="1">
              <a:spcBef>
                <a:spcPts val="0"/>
              </a:spcBef>
              <a:buClr>
                <a:srgbClr val="0000FF"/>
              </a:buClr>
            </a:pPr>
            <a:r>
              <a:rPr lang="en">
                <a:solidFill>
                  <a:srgbClr val="0000FF"/>
                </a:solidFill>
                <a:highlight>
                  <a:srgbClr val="FFFFFF"/>
                </a:highlight>
              </a:rPr>
              <a:t>Reuse crowdsourcing datasets and their instructions. </a:t>
            </a:r>
            <a:endParaRPr>
              <a:solidFill>
                <a:srgbClr val="0000FF"/>
              </a:solidFill>
              <a:highlight>
                <a:srgbClr val="FFFFFF"/>
              </a:highlight>
            </a:endParaRPr>
          </a:p>
          <a:p>
            <a:pPr marL="0" indent="0">
              <a:buNone/>
            </a:pPr>
            <a:endParaRPr>
              <a:solidFill>
                <a:srgbClr val="1155CC"/>
              </a:solidFill>
              <a:highlight>
                <a:srgbClr val="FFFFFF"/>
              </a:highlight>
            </a:endParaRPr>
          </a:p>
          <a:p>
            <a:r>
              <a:rPr lang="en"/>
              <a:t>Analysis on the Collected Data So Far </a:t>
            </a:r>
            <a:endParaRPr/>
          </a:p>
          <a:p>
            <a:pPr lvl="1">
              <a:spcBef>
                <a:spcPts val="0"/>
              </a:spcBef>
              <a:buClr>
                <a:srgbClr val="0000FF"/>
              </a:buClr>
            </a:pPr>
            <a:r>
              <a:rPr lang="en">
                <a:solidFill>
                  <a:srgbClr val="0000FF"/>
                </a:solidFill>
              </a:rPr>
              <a:t>Quantitative and qualitative analysis</a:t>
            </a:r>
            <a:endParaRPr sz="1867">
              <a:solidFill>
                <a:srgbClr val="0000FF"/>
              </a:solidFill>
            </a:endParaRPr>
          </a:p>
          <a:p>
            <a:pPr indent="0">
              <a:buNone/>
            </a:pPr>
            <a:endParaRPr sz="1867">
              <a:solidFill>
                <a:schemeClr val="dk1"/>
              </a:solidFill>
            </a:endParaRPr>
          </a:p>
          <a:p>
            <a:r>
              <a:rPr lang="en"/>
              <a:t>Assessment of Current Models:</a:t>
            </a:r>
            <a:endParaRPr sz="1867">
              <a:solidFill>
                <a:srgbClr val="3C4043"/>
              </a:solidFill>
              <a:highlight>
                <a:srgbClr val="FFFFFF"/>
              </a:highlight>
            </a:endParaRPr>
          </a:p>
          <a:p>
            <a:pPr lvl="1">
              <a:spcBef>
                <a:spcPts val="0"/>
              </a:spcBef>
              <a:buClr>
                <a:srgbClr val="0000FF"/>
              </a:buClr>
            </a:pPr>
            <a:r>
              <a:rPr lang="en">
                <a:solidFill>
                  <a:srgbClr val="0000FF"/>
                </a:solidFill>
                <a:highlight>
                  <a:srgbClr val="FFFFFF"/>
                </a:highlight>
              </a:rPr>
              <a:t>Explore how well the current SOTA models generalize across different instructions.</a:t>
            </a:r>
            <a:endParaRPr>
              <a:solidFill>
                <a:srgbClr val="0000FF"/>
              </a:solidFill>
              <a:highlight>
                <a:srgbClr val="FFFFFF"/>
              </a:highlight>
            </a:endParaRPr>
          </a:p>
          <a:p>
            <a:pPr marL="0" indent="0">
              <a:buNone/>
            </a:pPr>
            <a:endParaRPr>
              <a:solidFill>
                <a:srgbClr val="1155CC"/>
              </a:solidFill>
              <a:highlight>
                <a:srgbClr val="FFFFFF"/>
              </a:highlight>
            </a:endParaRPr>
          </a:p>
          <a:p>
            <a:r>
              <a:rPr lang="en"/>
              <a:t>Stretch Goals:</a:t>
            </a:r>
            <a:endParaRPr/>
          </a:p>
          <a:p>
            <a:pPr lvl="1">
              <a:spcBef>
                <a:spcPts val="0"/>
              </a:spcBef>
            </a:pPr>
            <a:r>
              <a:rPr lang="en">
                <a:solidFill>
                  <a:srgbClr val="0000FF"/>
                </a:solidFill>
              </a:rPr>
              <a:t>Explore external applications of models that can follow instructions. </a:t>
            </a:r>
            <a:endParaRPr>
              <a:solidFill>
                <a:srgbClr val="0000FF"/>
              </a:solidFill>
            </a:endParaRPr>
          </a:p>
        </p:txBody>
      </p:sp>
      <p:sp>
        <p:nvSpPr>
          <p:cNvPr id="3821" name="Google Shape;3821;p369"/>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96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0">
                                            <p:txEl>
                                              <p:pRg st="0" end="0"/>
                                            </p:txEl>
                                          </p:spTgt>
                                        </p:tgtEl>
                                        <p:attrNameLst>
                                          <p:attrName>style.visibility</p:attrName>
                                        </p:attrNameLst>
                                      </p:cBhvr>
                                      <p:to>
                                        <p:strVal val="visible"/>
                                      </p:to>
                                    </p:set>
                                    <p:animEffect transition="in" filter="fade">
                                      <p:cBhvr>
                                        <p:cTn id="7" dur="1000"/>
                                        <p:tgtEl>
                                          <p:spTgt spid="38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20">
                                            <p:txEl>
                                              <p:pRg st="1" end="1"/>
                                            </p:txEl>
                                          </p:spTgt>
                                        </p:tgtEl>
                                        <p:attrNameLst>
                                          <p:attrName>style.visibility</p:attrName>
                                        </p:attrNameLst>
                                      </p:cBhvr>
                                      <p:to>
                                        <p:strVal val="visible"/>
                                      </p:to>
                                    </p:set>
                                    <p:animEffect transition="in" filter="fade">
                                      <p:cBhvr>
                                        <p:cTn id="12" dur="1000"/>
                                        <p:tgtEl>
                                          <p:spTgt spid="38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20">
                                            <p:txEl>
                                              <p:pRg st="3" end="3"/>
                                            </p:txEl>
                                          </p:spTgt>
                                        </p:tgtEl>
                                        <p:attrNameLst>
                                          <p:attrName>style.visibility</p:attrName>
                                        </p:attrNameLst>
                                      </p:cBhvr>
                                      <p:to>
                                        <p:strVal val="visible"/>
                                      </p:to>
                                    </p:set>
                                    <p:animEffect transition="in" filter="fade">
                                      <p:cBhvr>
                                        <p:cTn id="17" dur="1000"/>
                                        <p:tgtEl>
                                          <p:spTgt spid="38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20">
                                            <p:txEl>
                                              <p:pRg st="4" end="4"/>
                                            </p:txEl>
                                          </p:spTgt>
                                        </p:tgtEl>
                                        <p:attrNameLst>
                                          <p:attrName>style.visibility</p:attrName>
                                        </p:attrNameLst>
                                      </p:cBhvr>
                                      <p:to>
                                        <p:strVal val="visible"/>
                                      </p:to>
                                    </p:set>
                                    <p:animEffect transition="in" filter="fade">
                                      <p:cBhvr>
                                        <p:cTn id="22" dur="1000"/>
                                        <p:tgtEl>
                                          <p:spTgt spid="382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20">
                                            <p:txEl>
                                              <p:pRg st="6" end="6"/>
                                            </p:txEl>
                                          </p:spTgt>
                                        </p:tgtEl>
                                        <p:attrNameLst>
                                          <p:attrName>style.visibility</p:attrName>
                                        </p:attrNameLst>
                                      </p:cBhvr>
                                      <p:to>
                                        <p:strVal val="visible"/>
                                      </p:to>
                                    </p:set>
                                    <p:animEffect transition="in" filter="fade">
                                      <p:cBhvr>
                                        <p:cTn id="27" dur="1000"/>
                                        <p:tgtEl>
                                          <p:spTgt spid="382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20">
                                            <p:txEl>
                                              <p:pRg st="7" end="7"/>
                                            </p:txEl>
                                          </p:spTgt>
                                        </p:tgtEl>
                                        <p:attrNameLst>
                                          <p:attrName>style.visibility</p:attrName>
                                        </p:attrNameLst>
                                      </p:cBhvr>
                                      <p:to>
                                        <p:strVal val="visible"/>
                                      </p:to>
                                    </p:set>
                                    <p:animEffect transition="in" filter="fade">
                                      <p:cBhvr>
                                        <p:cTn id="32" dur="1000"/>
                                        <p:tgtEl>
                                          <p:spTgt spid="382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20">
                                            <p:txEl>
                                              <p:pRg st="9" end="9"/>
                                            </p:txEl>
                                          </p:spTgt>
                                        </p:tgtEl>
                                        <p:attrNameLst>
                                          <p:attrName>style.visibility</p:attrName>
                                        </p:attrNameLst>
                                      </p:cBhvr>
                                      <p:to>
                                        <p:strVal val="visible"/>
                                      </p:to>
                                    </p:set>
                                    <p:animEffect transition="in" filter="fade">
                                      <p:cBhvr>
                                        <p:cTn id="37" dur="1000"/>
                                        <p:tgtEl>
                                          <p:spTgt spid="3820">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20">
                                            <p:txEl>
                                              <p:pRg st="10" end="10"/>
                                            </p:txEl>
                                          </p:spTgt>
                                        </p:tgtEl>
                                        <p:attrNameLst>
                                          <p:attrName>style.visibility</p:attrName>
                                        </p:attrNameLst>
                                      </p:cBhvr>
                                      <p:to>
                                        <p:strVal val="visible"/>
                                      </p:to>
                                    </p:set>
                                    <p:animEffect transition="in" filter="fade">
                                      <p:cBhvr>
                                        <p:cTn id="42" dur="1000"/>
                                        <p:tgtEl>
                                          <p:spTgt spid="382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sp>
        <p:nvSpPr>
          <p:cNvPr id="3826" name="Google Shape;3826;p370"/>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Talk Outline</a:t>
            </a:r>
            <a:endParaRPr/>
          </a:p>
        </p:txBody>
      </p:sp>
      <p:sp>
        <p:nvSpPr>
          <p:cNvPr id="3827" name="Google Shape;3827;p370"/>
          <p:cNvSpPr txBox="1">
            <a:spLocks noGrp="1"/>
          </p:cNvSpPr>
          <p:nvPr>
            <p:ph type="body" idx="1"/>
          </p:nvPr>
        </p:nvSpPr>
        <p:spPr>
          <a:xfrm>
            <a:off x="822000" y="1536633"/>
            <a:ext cx="11012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Build a Benchmark to Learn from Instructions: </a:t>
            </a:r>
            <a:endParaRPr sz="1867">
              <a:solidFill>
                <a:srgbClr val="3C4043"/>
              </a:solidFill>
              <a:highlight>
                <a:srgbClr val="FFFFFF"/>
              </a:highlight>
            </a:endParaRPr>
          </a:p>
          <a:p>
            <a:pPr lvl="1">
              <a:spcBef>
                <a:spcPts val="0"/>
              </a:spcBef>
              <a:buClr>
                <a:srgbClr val="0000FF"/>
              </a:buClr>
            </a:pPr>
            <a:r>
              <a:rPr lang="en">
                <a:solidFill>
                  <a:srgbClr val="0000FF"/>
                </a:solidFill>
                <a:highlight>
                  <a:srgbClr val="FFFFFF"/>
                </a:highlight>
              </a:rPr>
              <a:t>Reuse crowdsourcing datasets and their instructions. </a:t>
            </a:r>
            <a:endParaRPr>
              <a:solidFill>
                <a:srgbClr val="0000FF"/>
              </a:solidFill>
              <a:highlight>
                <a:srgbClr val="FFFFFF"/>
              </a:highlight>
            </a:endParaRPr>
          </a:p>
          <a:p>
            <a:pPr marL="0" indent="0">
              <a:buNone/>
            </a:pPr>
            <a:endParaRPr>
              <a:solidFill>
                <a:srgbClr val="1155CC"/>
              </a:solidFill>
              <a:highlight>
                <a:srgbClr val="FFFFFF"/>
              </a:highlight>
            </a:endParaRPr>
          </a:p>
          <a:p>
            <a:r>
              <a:rPr lang="en"/>
              <a:t>Analysis on the Collected Data So Far </a:t>
            </a:r>
            <a:endParaRPr/>
          </a:p>
          <a:p>
            <a:pPr lvl="1">
              <a:spcBef>
                <a:spcPts val="0"/>
              </a:spcBef>
              <a:buClr>
                <a:srgbClr val="0000FF"/>
              </a:buClr>
            </a:pPr>
            <a:r>
              <a:rPr lang="en">
                <a:solidFill>
                  <a:srgbClr val="0000FF"/>
                </a:solidFill>
              </a:rPr>
              <a:t>Quantitative and qualitative analysis</a:t>
            </a:r>
            <a:endParaRPr sz="1867">
              <a:solidFill>
                <a:srgbClr val="0000FF"/>
              </a:solidFill>
            </a:endParaRPr>
          </a:p>
          <a:p>
            <a:pPr indent="0">
              <a:buNone/>
            </a:pPr>
            <a:endParaRPr sz="1867">
              <a:solidFill>
                <a:schemeClr val="dk1"/>
              </a:solidFill>
            </a:endParaRPr>
          </a:p>
          <a:p>
            <a:r>
              <a:rPr lang="en"/>
              <a:t>Assessment of Current Models:</a:t>
            </a:r>
            <a:endParaRPr sz="1867">
              <a:solidFill>
                <a:srgbClr val="3C4043"/>
              </a:solidFill>
              <a:highlight>
                <a:srgbClr val="FFFFFF"/>
              </a:highlight>
            </a:endParaRPr>
          </a:p>
          <a:p>
            <a:pPr lvl="1">
              <a:spcBef>
                <a:spcPts val="0"/>
              </a:spcBef>
              <a:buClr>
                <a:srgbClr val="0000FF"/>
              </a:buClr>
            </a:pPr>
            <a:r>
              <a:rPr lang="en">
                <a:solidFill>
                  <a:srgbClr val="0000FF"/>
                </a:solidFill>
                <a:highlight>
                  <a:srgbClr val="FFFFFF"/>
                </a:highlight>
              </a:rPr>
              <a:t>Explore how well the current SOTA models generalize across different instructions.</a:t>
            </a:r>
            <a:endParaRPr>
              <a:solidFill>
                <a:srgbClr val="0000FF"/>
              </a:solidFill>
              <a:highlight>
                <a:srgbClr val="FFFFFF"/>
              </a:highlight>
            </a:endParaRPr>
          </a:p>
          <a:p>
            <a:pPr marL="0" indent="0">
              <a:buNone/>
            </a:pPr>
            <a:endParaRPr>
              <a:solidFill>
                <a:srgbClr val="1155CC"/>
              </a:solidFill>
              <a:highlight>
                <a:srgbClr val="FFFFFF"/>
              </a:highlight>
            </a:endParaRPr>
          </a:p>
          <a:p>
            <a:r>
              <a:rPr lang="en"/>
              <a:t>Stretch Goals:</a:t>
            </a:r>
            <a:endParaRPr/>
          </a:p>
          <a:p>
            <a:pPr lvl="1">
              <a:spcBef>
                <a:spcPts val="0"/>
              </a:spcBef>
            </a:pPr>
            <a:r>
              <a:rPr lang="en">
                <a:solidFill>
                  <a:srgbClr val="0000FF"/>
                </a:solidFill>
              </a:rPr>
              <a:t>Explore external applications of models that can follow instructions. </a:t>
            </a:r>
            <a:endParaRPr>
              <a:solidFill>
                <a:srgbClr val="0000FF"/>
              </a:solidFill>
            </a:endParaRPr>
          </a:p>
        </p:txBody>
      </p:sp>
      <p:sp>
        <p:nvSpPr>
          <p:cNvPr id="3828" name="Google Shape;3828;p370"/>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97</a:t>
            </a:fld>
            <a:endParaRPr/>
          </a:p>
        </p:txBody>
      </p:sp>
      <p:sp>
        <p:nvSpPr>
          <p:cNvPr id="3829" name="Google Shape;3829;p370"/>
          <p:cNvSpPr/>
          <p:nvPr/>
        </p:nvSpPr>
        <p:spPr>
          <a:xfrm>
            <a:off x="238775" y="1700793"/>
            <a:ext cx="665200" cy="370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833"/>
        <p:cNvGrpSpPr/>
        <p:nvPr/>
      </p:nvGrpSpPr>
      <p:grpSpPr>
        <a:xfrm>
          <a:off x="0" y="0"/>
          <a:ext cx="0" cy="0"/>
          <a:chOff x="0" y="0"/>
          <a:chExt cx="0" cy="0"/>
        </a:xfrm>
      </p:grpSpPr>
      <p:sp>
        <p:nvSpPr>
          <p:cNvPr id="3834" name="Google Shape;3834;p371"/>
          <p:cNvSpPr txBox="1">
            <a:spLocks noGrp="1"/>
          </p:cNvSpPr>
          <p:nvPr>
            <p:ph type="title"/>
          </p:nvPr>
        </p:nvSpPr>
        <p:spPr>
          <a:xfrm>
            <a:off x="822000" y="288567"/>
            <a:ext cx="10654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Building a Benchmark for “Instructions”  </a:t>
            </a:r>
            <a:endParaRPr/>
          </a:p>
        </p:txBody>
      </p:sp>
      <p:sp>
        <p:nvSpPr>
          <p:cNvPr id="3835" name="Google Shape;3835;p371"/>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98</a:t>
            </a:fld>
            <a:endParaRPr/>
          </a:p>
        </p:txBody>
      </p:sp>
      <p:pic>
        <p:nvPicPr>
          <p:cNvPr id="3836" name="Google Shape;3836;p371"/>
          <p:cNvPicPr preferRelativeResize="0"/>
          <p:nvPr/>
        </p:nvPicPr>
        <p:blipFill rotWithShape="1">
          <a:blip r:embed="rId3">
            <a:alphaModFix/>
          </a:blip>
          <a:srcRect l="4806" r="9"/>
          <a:stretch/>
        </p:blipFill>
        <p:spPr>
          <a:xfrm>
            <a:off x="5869467" y="1585467"/>
            <a:ext cx="1431101" cy="1125068"/>
          </a:xfrm>
          <a:prstGeom prst="rect">
            <a:avLst/>
          </a:prstGeom>
          <a:noFill/>
          <a:ln>
            <a:noFill/>
          </a:ln>
        </p:spPr>
      </p:pic>
      <p:pic>
        <p:nvPicPr>
          <p:cNvPr id="3837" name="Google Shape;3837;p371"/>
          <p:cNvPicPr preferRelativeResize="0"/>
          <p:nvPr/>
        </p:nvPicPr>
        <p:blipFill>
          <a:blip r:embed="rId4">
            <a:alphaModFix/>
          </a:blip>
          <a:stretch>
            <a:fillRect/>
          </a:stretch>
        </p:blipFill>
        <p:spPr>
          <a:xfrm>
            <a:off x="7398067" y="1574567"/>
            <a:ext cx="857900" cy="1125067"/>
          </a:xfrm>
          <a:prstGeom prst="rect">
            <a:avLst/>
          </a:prstGeom>
          <a:noFill/>
          <a:ln>
            <a:noFill/>
          </a:ln>
        </p:spPr>
      </p:pic>
      <p:sp>
        <p:nvSpPr>
          <p:cNvPr id="3838" name="Google Shape;3838;p371"/>
          <p:cNvSpPr txBox="1"/>
          <p:nvPr/>
        </p:nvSpPr>
        <p:spPr>
          <a:xfrm>
            <a:off x="7295901" y="1297451"/>
            <a:ext cx="1722800" cy="4513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333">
                <a:latin typeface="Lato"/>
                <a:ea typeface="Lato"/>
                <a:cs typeface="Lato"/>
                <a:sym typeface="Lato"/>
              </a:rPr>
              <a:t>instructions</a:t>
            </a:r>
            <a:endParaRPr sz="1333">
              <a:latin typeface="Lato"/>
              <a:ea typeface="Lato"/>
              <a:cs typeface="Lato"/>
              <a:sym typeface="Lato"/>
            </a:endParaRPr>
          </a:p>
        </p:txBody>
      </p:sp>
      <p:cxnSp>
        <p:nvCxnSpPr>
          <p:cNvPr id="3839" name="Google Shape;3839;p371"/>
          <p:cNvCxnSpPr>
            <a:stCxn id="3840" idx="3"/>
            <a:endCxn id="3836" idx="1"/>
          </p:cNvCxnSpPr>
          <p:nvPr/>
        </p:nvCxnSpPr>
        <p:spPr>
          <a:xfrm rot="10800000" flipH="1">
            <a:off x="4432019" y="2148133"/>
            <a:ext cx="1437600" cy="8000"/>
          </a:xfrm>
          <a:prstGeom prst="curvedConnector3">
            <a:avLst>
              <a:gd name="adj1" fmla="val 49995"/>
            </a:avLst>
          </a:prstGeom>
          <a:noFill/>
          <a:ln w="9525" cap="flat" cmpd="sng">
            <a:solidFill>
              <a:schemeClr val="dk2"/>
            </a:solidFill>
            <a:prstDash val="solid"/>
            <a:round/>
            <a:headEnd type="none" w="med" len="med"/>
            <a:tailEnd type="stealth" w="med" len="med"/>
          </a:ln>
        </p:spPr>
      </p:cxnSp>
      <p:cxnSp>
        <p:nvCxnSpPr>
          <p:cNvPr id="3841" name="Google Shape;3841;p371"/>
          <p:cNvCxnSpPr>
            <a:stCxn id="3837" idx="3"/>
            <a:endCxn id="3842" idx="1"/>
          </p:cNvCxnSpPr>
          <p:nvPr/>
        </p:nvCxnSpPr>
        <p:spPr>
          <a:xfrm>
            <a:off x="8255967" y="2137100"/>
            <a:ext cx="1165200" cy="800"/>
          </a:xfrm>
          <a:prstGeom prst="curvedConnector3">
            <a:avLst>
              <a:gd name="adj1" fmla="val 49993"/>
            </a:avLst>
          </a:prstGeom>
          <a:noFill/>
          <a:ln w="9525" cap="flat" cmpd="sng">
            <a:solidFill>
              <a:schemeClr val="dk2"/>
            </a:solidFill>
            <a:prstDash val="solid"/>
            <a:round/>
            <a:headEnd type="none" w="med" len="med"/>
            <a:tailEnd type="stealth" w="med" len="med"/>
          </a:ln>
        </p:spPr>
      </p:cxnSp>
      <p:cxnSp>
        <p:nvCxnSpPr>
          <p:cNvPr id="3843" name="Google Shape;3843;p371"/>
          <p:cNvCxnSpPr>
            <a:stCxn id="3844" idx="3"/>
            <a:endCxn id="3845" idx="1"/>
          </p:cNvCxnSpPr>
          <p:nvPr/>
        </p:nvCxnSpPr>
        <p:spPr>
          <a:xfrm rot="10800000" flipH="1">
            <a:off x="4462937" y="3705356"/>
            <a:ext cx="2028000" cy="2000"/>
          </a:xfrm>
          <a:prstGeom prst="curvedConnector3">
            <a:avLst>
              <a:gd name="adj1" fmla="val 49996"/>
            </a:avLst>
          </a:prstGeom>
          <a:noFill/>
          <a:ln w="9525" cap="flat" cmpd="sng">
            <a:solidFill>
              <a:schemeClr val="dk2"/>
            </a:solidFill>
            <a:prstDash val="solid"/>
            <a:round/>
            <a:headEnd type="none" w="med" len="med"/>
            <a:tailEnd type="stealth" w="med" len="med"/>
          </a:ln>
        </p:spPr>
      </p:cxnSp>
      <p:cxnSp>
        <p:nvCxnSpPr>
          <p:cNvPr id="3846" name="Google Shape;3846;p371"/>
          <p:cNvCxnSpPr/>
          <p:nvPr/>
        </p:nvCxnSpPr>
        <p:spPr>
          <a:xfrm>
            <a:off x="2554800" y="2907800"/>
            <a:ext cx="9114400" cy="13600"/>
          </a:xfrm>
          <a:prstGeom prst="straightConnector1">
            <a:avLst/>
          </a:prstGeom>
          <a:noFill/>
          <a:ln w="9525" cap="flat" cmpd="sng">
            <a:solidFill>
              <a:schemeClr val="dk2"/>
            </a:solidFill>
            <a:prstDash val="dot"/>
            <a:round/>
            <a:headEnd type="none" w="med" len="med"/>
            <a:tailEnd type="none" w="med" len="med"/>
          </a:ln>
        </p:spPr>
      </p:cxnSp>
      <p:sp>
        <p:nvSpPr>
          <p:cNvPr id="3840" name="Google Shape;3840;p371"/>
          <p:cNvSpPr/>
          <p:nvPr/>
        </p:nvSpPr>
        <p:spPr>
          <a:xfrm>
            <a:off x="3519851" y="1819065"/>
            <a:ext cx="912168" cy="674136"/>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600" i="1">
                <a:latin typeface="Lato"/>
                <a:ea typeface="Lato"/>
                <a:cs typeface="Lato"/>
                <a:sym typeface="Lato"/>
              </a:rPr>
              <a:t>Input</a:t>
            </a:r>
            <a:endParaRPr sz="1600" i="1">
              <a:latin typeface="Lato"/>
              <a:ea typeface="Lato"/>
              <a:cs typeface="Lato"/>
              <a:sym typeface="Lato"/>
            </a:endParaRPr>
          </a:p>
        </p:txBody>
      </p:sp>
      <p:sp>
        <p:nvSpPr>
          <p:cNvPr id="3842" name="Google Shape;3842;p371"/>
          <p:cNvSpPr/>
          <p:nvPr/>
        </p:nvSpPr>
        <p:spPr>
          <a:xfrm>
            <a:off x="9421000" y="1773433"/>
            <a:ext cx="990720" cy="727344"/>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533" i="1">
                <a:latin typeface="Lato"/>
                <a:ea typeface="Lato"/>
                <a:cs typeface="Lato"/>
                <a:sym typeface="Lato"/>
              </a:rPr>
              <a:t>Output</a:t>
            </a:r>
            <a:endParaRPr sz="1533" i="1">
              <a:latin typeface="Lato"/>
              <a:ea typeface="Lato"/>
              <a:cs typeface="Lato"/>
              <a:sym typeface="Lato"/>
            </a:endParaRPr>
          </a:p>
        </p:txBody>
      </p:sp>
      <p:pic>
        <p:nvPicPr>
          <p:cNvPr id="3845" name="Google Shape;3845;p371"/>
          <p:cNvPicPr preferRelativeResize="0"/>
          <p:nvPr/>
        </p:nvPicPr>
        <p:blipFill>
          <a:blip r:embed="rId5">
            <a:alphaModFix/>
          </a:blip>
          <a:stretch>
            <a:fillRect/>
          </a:stretch>
        </p:blipFill>
        <p:spPr>
          <a:xfrm>
            <a:off x="6490769" y="3176400"/>
            <a:ext cx="1058067" cy="1058067"/>
          </a:xfrm>
          <a:prstGeom prst="rect">
            <a:avLst/>
          </a:prstGeom>
          <a:noFill/>
          <a:ln>
            <a:noFill/>
          </a:ln>
        </p:spPr>
      </p:pic>
      <p:cxnSp>
        <p:nvCxnSpPr>
          <p:cNvPr id="3847" name="Google Shape;3847;p371"/>
          <p:cNvCxnSpPr>
            <a:stCxn id="3845" idx="3"/>
            <a:endCxn id="3848" idx="1"/>
          </p:cNvCxnSpPr>
          <p:nvPr/>
        </p:nvCxnSpPr>
        <p:spPr>
          <a:xfrm>
            <a:off x="7548836" y="3705433"/>
            <a:ext cx="1872000" cy="9200"/>
          </a:xfrm>
          <a:prstGeom prst="curvedConnector3">
            <a:avLst>
              <a:gd name="adj1" fmla="val 50004"/>
            </a:avLst>
          </a:prstGeom>
          <a:noFill/>
          <a:ln w="9525" cap="flat" cmpd="sng">
            <a:solidFill>
              <a:schemeClr val="dk2"/>
            </a:solidFill>
            <a:prstDash val="solid"/>
            <a:round/>
            <a:headEnd type="none" w="med" len="med"/>
            <a:tailEnd type="stealth" w="med" len="med"/>
          </a:ln>
        </p:spPr>
      </p:cxnSp>
      <p:sp>
        <p:nvSpPr>
          <p:cNvPr id="3844" name="Google Shape;3844;p371"/>
          <p:cNvSpPr/>
          <p:nvPr/>
        </p:nvSpPr>
        <p:spPr>
          <a:xfrm>
            <a:off x="3550769" y="3370288"/>
            <a:ext cx="912168" cy="674136"/>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600" i="1">
                <a:latin typeface="Lato"/>
                <a:ea typeface="Lato"/>
                <a:cs typeface="Lato"/>
                <a:sym typeface="Lato"/>
              </a:rPr>
              <a:t>Input</a:t>
            </a:r>
            <a:endParaRPr sz="1600" i="1">
              <a:latin typeface="Lato"/>
              <a:ea typeface="Lato"/>
              <a:cs typeface="Lato"/>
              <a:sym typeface="Lato"/>
            </a:endParaRPr>
          </a:p>
        </p:txBody>
      </p:sp>
      <p:sp>
        <p:nvSpPr>
          <p:cNvPr id="3848" name="Google Shape;3848;p371"/>
          <p:cNvSpPr/>
          <p:nvPr/>
        </p:nvSpPr>
        <p:spPr>
          <a:xfrm>
            <a:off x="9421000" y="3351065"/>
            <a:ext cx="990720" cy="727344"/>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533" i="1">
                <a:latin typeface="Lato"/>
                <a:ea typeface="Lato"/>
                <a:cs typeface="Lato"/>
                <a:sym typeface="Lato"/>
              </a:rPr>
              <a:t>Output</a:t>
            </a:r>
            <a:endParaRPr sz="1533" i="1">
              <a:latin typeface="Lato"/>
              <a:ea typeface="Lato"/>
              <a:cs typeface="Lato"/>
              <a:sym typeface="Lato"/>
            </a:endParaRPr>
          </a:p>
        </p:txBody>
      </p:sp>
      <p:pic>
        <p:nvPicPr>
          <p:cNvPr id="3849" name="Google Shape;3849;p371"/>
          <p:cNvPicPr preferRelativeResize="0"/>
          <p:nvPr/>
        </p:nvPicPr>
        <p:blipFill>
          <a:blip r:embed="rId5">
            <a:alphaModFix/>
          </a:blip>
          <a:stretch>
            <a:fillRect/>
          </a:stretch>
        </p:blipFill>
        <p:spPr>
          <a:xfrm>
            <a:off x="6502184" y="4994733"/>
            <a:ext cx="1058067" cy="1058067"/>
          </a:xfrm>
          <a:prstGeom prst="rect">
            <a:avLst/>
          </a:prstGeom>
          <a:noFill/>
          <a:ln>
            <a:noFill/>
          </a:ln>
        </p:spPr>
      </p:pic>
      <p:cxnSp>
        <p:nvCxnSpPr>
          <p:cNvPr id="3850" name="Google Shape;3850;p371"/>
          <p:cNvCxnSpPr>
            <a:stCxn id="3851" idx="3"/>
            <a:endCxn id="3849" idx="1"/>
          </p:cNvCxnSpPr>
          <p:nvPr/>
        </p:nvCxnSpPr>
        <p:spPr>
          <a:xfrm>
            <a:off x="5617567" y="5524300"/>
            <a:ext cx="884800" cy="800"/>
          </a:xfrm>
          <a:prstGeom prst="curvedConnector3">
            <a:avLst>
              <a:gd name="adj1" fmla="val 49990"/>
            </a:avLst>
          </a:prstGeom>
          <a:noFill/>
          <a:ln w="9525" cap="flat" cmpd="sng">
            <a:solidFill>
              <a:schemeClr val="dk2"/>
            </a:solidFill>
            <a:prstDash val="solid"/>
            <a:round/>
            <a:headEnd type="none" w="med" len="med"/>
            <a:tailEnd type="stealth" w="med" len="med"/>
          </a:ln>
        </p:spPr>
      </p:cxnSp>
      <p:cxnSp>
        <p:nvCxnSpPr>
          <p:cNvPr id="3852" name="Google Shape;3852;p371"/>
          <p:cNvCxnSpPr>
            <a:stCxn id="3849" idx="3"/>
            <a:endCxn id="3853" idx="1"/>
          </p:cNvCxnSpPr>
          <p:nvPr/>
        </p:nvCxnSpPr>
        <p:spPr>
          <a:xfrm rot="10800000" flipH="1">
            <a:off x="7560251" y="5517767"/>
            <a:ext cx="1840000" cy="6000"/>
          </a:xfrm>
          <a:prstGeom prst="curvedConnector3">
            <a:avLst>
              <a:gd name="adj1" fmla="val 50005"/>
            </a:avLst>
          </a:prstGeom>
          <a:noFill/>
          <a:ln w="9525" cap="flat" cmpd="sng">
            <a:solidFill>
              <a:schemeClr val="dk2"/>
            </a:solidFill>
            <a:prstDash val="solid"/>
            <a:round/>
            <a:headEnd type="none" w="med" len="med"/>
            <a:tailEnd type="stealth" w="med" len="med"/>
          </a:ln>
        </p:spPr>
      </p:cxnSp>
      <p:sp>
        <p:nvSpPr>
          <p:cNvPr id="3853" name="Google Shape;3853;p371"/>
          <p:cNvSpPr/>
          <p:nvPr/>
        </p:nvSpPr>
        <p:spPr>
          <a:xfrm>
            <a:off x="9400427" y="5154221"/>
            <a:ext cx="990720" cy="727344"/>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533" i="1">
                <a:latin typeface="Lato"/>
                <a:ea typeface="Lato"/>
                <a:cs typeface="Lato"/>
                <a:sym typeface="Lato"/>
              </a:rPr>
              <a:t>Output</a:t>
            </a:r>
            <a:endParaRPr sz="1533" i="1">
              <a:latin typeface="Lato"/>
              <a:ea typeface="Lato"/>
              <a:cs typeface="Lato"/>
              <a:sym typeface="Lato"/>
            </a:endParaRPr>
          </a:p>
        </p:txBody>
      </p:sp>
      <p:grpSp>
        <p:nvGrpSpPr>
          <p:cNvPr id="3854" name="Google Shape;3854;p371"/>
          <p:cNvGrpSpPr/>
          <p:nvPr/>
        </p:nvGrpSpPr>
        <p:grpSpPr>
          <a:xfrm>
            <a:off x="3317967" y="4812100"/>
            <a:ext cx="2299600" cy="1424400"/>
            <a:chOff x="2259875" y="3609075"/>
            <a:chExt cx="1724700" cy="1068300"/>
          </a:xfrm>
        </p:grpSpPr>
        <p:sp>
          <p:nvSpPr>
            <p:cNvPr id="3851" name="Google Shape;3851;p371"/>
            <p:cNvSpPr/>
            <p:nvPr/>
          </p:nvSpPr>
          <p:spPr>
            <a:xfrm>
              <a:off x="2259875" y="3609075"/>
              <a:ext cx="1724700" cy="1068300"/>
            </a:xfrm>
            <a:prstGeom prst="roundRect">
              <a:avLst>
                <a:gd name="adj" fmla="val 10181"/>
              </a:avLst>
            </a:prstGeom>
            <a:solidFill>
              <a:schemeClr val="lt2"/>
            </a:solidFill>
            <a:ln w="9525" cap="flat" cmpd="sng">
              <a:solidFill>
                <a:schemeClr val="dk2"/>
              </a:solidFill>
              <a:prstDash val="dash"/>
              <a:round/>
              <a:headEnd type="none" w="sm" len="sm"/>
              <a:tailEnd type="none" w="sm" len="sm"/>
            </a:ln>
          </p:spPr>
          <p:txBody>
            <a:bodyPr spcFirstLastPara="1" wrap="square" lIns="0" tIns="0" rIns="121900" bIns="0" anchor="t" anchorCtr="0">
              <a:noAutofit/>
            </a:bodyPr>
            <a:lstStyle/>
            <a:p>
              <a:pPr algn="ctr">
                <a:spcBef>
                  <a:spcPts val="0"/>
                </a:spcBef>
                <a:spcAft>
                  <a:spcPts val="0"/>
                </a:spcAft>
              </a:pPr>
              <a:endParaRPr sz="1467"/>
            </a:p>
          </p:txBody>
        </p:sp>
        <p:pic>
          <p:nvPicPr>
            <p:cNvPr id="3855" name="Google Shape;3855;p371"/>
            <p:cNvPicPr preferRelativeResize="0"/>
            <p:nvPr/>
          </p:nvPicPr>
          <p:blipFill>
            <a:blip r:embed="rId4">
              <a:alphaModFix/>
            </a:blip>
            <a:stretch>
              <a:fillRect/>
            </a:stretch>
          </p:blipFill>
          <p:spPr>
            <a:xfrm>
              <a:off x="2496247" y="3930394"/>
              <a:ext cx="482750" cy="633100"/>
            </a:xfrm>
            <a:prstGeom prst="rect">
              <a:avLst/>
            </a:prstGeom>
            <a:noFill/>
            <a:ln>
              <a:noFill/>
            </a:ln>
          </p:spPr>
        </p:pic>
        <p:sp>
          <p:nvSpPr>
            <p:cNvPr id="3856" name="Google Shape;3856;p371"/>
            <p:cNvSpPr txBox="1"/>
            <p:nvPr/>
          </p:nvSpPr>
          <p:spPr>
            <a:xfrm>
              <a:off x="2259886" y="3721801"/>
              <a:ext cx="1292100" cy="353961"/>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467">
                  <a:latin typeface="Lato"/>
                  <a:ea typeface="Lato"/>
                  <a:cs typeface="Lato"/>
                  <a:sym typeface="Lato"/>
                </a:rPr>
                <a:t>instructions</a:t>
              </a:r>
              <a:endParaRPr sz="1467">
                <a:latin typeface="Lato"/>
                <a:ea typeface="Lato"/>
                <a:cs typeface="Lato"/>
                <a:sym typeface="Lato"/>
              </a:endParaRPr>
            </a:p>
          </p:txBody>
        </p:sp>
        <p:sp>
          <p:nvSpPr>
            <p:cNvPr id="3857" name="Google Shape;3857;p371"/>
            <p:cNvSpPr/>
            <p:nvPr/>
          </p:nvSpPr>
          <p:spPr>
            <a:xfrm>
              <a:off x="3163012" y="3911504"/>
              <a:ext cx="684126" cy="505602"/>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1600" i="1">
                  <a:latin typeface="Lato"/>
                  <a:ea typeface="Lato"/>
                  <a:cs typeface="Lato"/>
                  <a:sym typeface="Lato"/>
                </a:rPr>
                <a:t>Input</a:t>
              </a:r>
              <a:endParaRPr sz="1600" i="1">
                <a:latin typeface="Lato"/>
                <a:ea typeface="Lato"/>
                <a:cs typeface="Lato"/>
                <a:sym typeface="Lato"/>
              </a:endParaRPr>
            </a:p>
          </p:txBody>
        </p:sp>
      </p:grpSp>
      <p:sp>
        <p:nvSpPr>
          <p:cNvPr id="3858" name="Google Shape;3858;p371"/>
          <p:cNvSpPr txBox="1"/>
          <p:nvPr/>
        </p:nvSpPr>
        <p:spPr>
          <a:xfrm>
            <a:off x="101600" y="1761233"/>
            <a:ext cx="2956000" cy="4513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333">
                <a:latin typeface="Lato"/>
                <a:ea typeface="Lato"/>
                <a:cs typeface="Lato"/>
                <a:sym typeface="Lato"/>
              </a:rPr>
              <a:t>A typical data construction pipeline</a:t>
            </a:r>
            <a:endParaRPr sz="1733">
              <a:latin typeface="Lato"/>
              <a:ea typeface="Lato"/>
              <a:cs typeface="Lato"/>
              <a:sym typeface="Lato"/>
            </a:endParaRPr>
          </a:p>
        </p:txBody>
      </p:sp>
      <p:sp>
        <p:nvSpPr>
          <p:cNvPr id="3859" name="Google Shape;3859;p371"/>
          <p:cNvSpPr txBox="1"/>
          <p:nvPr/>
        </p:nvSpPr>
        <p:spPr>
          <a:xfrm>
            <a:off x="50500" y="3200534"/>
            <a:ext cx="3426400" cy="86154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333">
                <a:latin typeface="Lato"/>
                <a:ea typeface="Lato"/>
                <a:cs typeface="Lato"/>
                <a:sym typeface="Lato"/>
              </a:rPr>
              <a:t>A typical paradigm for learning the mapping from inputs to outputs</a:t>
            </a:r>
            <a:br>
              <a:rPr lang="en" sz="1333">
                <a:latin typeface="Lato"/>
                <a:ea typeface="Lato"/>
                <a:cs typeface="Lato"/>
                <a:sym typeface="Lato"/>
              </a:rPr>
            </a:br>
            <a:r>
              <a:rPr lang="en" sz="1333">
                <a:latin typeface="Lato"/>
                <a:ea typeface="Lato"/>
                <a:cs typeface="Lato"/>
                <a:sym typeface="Lato"/>
              </a:rPr>
              <a:t>(e.g., training a </a:t>
            </a:r>
            <a:r>
              <a:rPr lang="en" sz="1333">
                <a:solidFill>
                  <a:srgbClr val="990000"/>
                </a:solidFill>
                <a:latin typeface="Lato"/>
                <a:ea typeface="Lato"/>
                <a:cs typeface="Lato"/>
                <a:sym typeface="Lato"/>
              </a:rPr>
              <a:t>sentiment analysis</a:t>
            </a:r>
            <a:r>
              <a:rPr lang="en" sz="1333">
                <a:latin typeface="Lato"/>
                <a:ea typeface="Lato"/>
                <a:cs typeface="Lato"/>
                <a:sym typeface="Lato"/>
              </a:rPr>
              <a:t> model).</a:t>
            </a:r>
            <a:endParaRPr sz="1333">
              <a:latin typeface="Lato"/>
              <a:ea typeface="Lato"/>
              <a:cs typeface="Lato"/>
              <a:sym typeface="Lato"/>
            </a:endParaRPr>
          </a:p>
        </p:txBody>
      </p:sp>
      <p:sp>
        <p:nvSpPr>
          <p:cNvPr id="3860" name="Google Shape;3860;p371"/>
          <p:cNvSpPr txBox="1"/>
          <p:nvPr/>
        </p:nvSpPr>
        <p:spPr>
          <a:xfrm>
            <a:off x="0" y="5121467"/>
            <a:ext cx="3230000" cy="656421"/>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333">
                <a:latin typeface="Lato"/>
                <a:ea typeface="Lato"/>
                <a:cs typeface="Lato"/>
                <a:sym typeface="Lato"/>
              </a:rPr>
              <a:t>Our paradigm for learning to map inputs &amp; instructions to their  outputs</a:t>
            </a:r>
            <a:endParaRPr sz="1333">
              <a:latin typeface="Lato"/>
              <a:ea typeface="Lato"/>
              <a:cs typeface="Lato"/>
              <a:sym typeface="Lato"/>
            </a:endParaRPr>
          </a:p>
        </p:txBody>
      </p:sp>
      <p:cxnSp>
        <p:nvCxnSpPr>
          <p:cNvPr id="3861" name="Google Shape;3861;p371"/>
          <p:cNvCxnSpPr/>
          <p:nvPr/>
        </p:nvCxnSpPr>
        <p:spPr>
          <a:xfrm>
            <a:off x="2554800" y="4533400"/>
            <a:ext cx="9114400" cy="136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8"/>
                                        </p:tgtEl>
                                        <p:attrNameLst>
                                          <p:attrName>style.visibility</p:attrName>
                                        </p:attrNameLst>
                                      </p:cBhvr>
                                      <p:to>
                                        <p:strVal val="visible"/>
                                      </p:to>
                                    </p:set>
                                    <p:animEffect transition="in" filter="fade">
                                      <p:cBhvr>
                                        <p:cTn id="7" dur="1000"/>
                                        <p:tgtEl>
                                          <p:spTgt spid="3858"/>
                                        </p:tgtEl>
                                      </p:cBhvr>
                                    </p:animEffect>
                                  </p:childTnLst>
                                </p:cTn>
                              </p:par>
                              <p:par>
                                <p:cTn id="8" presetID="10" presetClass="entr" presetSubtype="0" fill="hold" nodeType="withEffect">
                                  <p:stCondLst>
                                    <p:cond delay="0"/>
                                  </p:stCondLst>
                                  <p:childTnLst>
                                    <p:set>
                                      <p:cBhvr>
                                        <p:cTn id="9" dur="1" fill="hold">
                                          <p:stCondLst>
                                            <p:cond delay="0"/>
                                          </p:stCondLst>
                                        </p:cTn>
                                        <p:tgtEl>
                                          <p:spTgt spid="3840"/>
                                        </p:tgtEl>
                                        <p:attrNameLst>
                                          <p:attrName>style.visibility</p:attrName>
                                        </p:attrNameLst>
                                      </p:cBhvr>
                                      <p:to>
                                        <p:strVal val="visible"/>
                                      </p:to>
                                    </p:set>
                                    <p:animEffect transition="in" filter="fade">
                                      <p:cBhvr>
                                        <p:cTn id="10" dur="1000"/>
                                        <p:tgtEl>
                                          <p:spTgt spid="3840"/>
                                        </p:tgtEl>
                                      </p:cBhvr>
                                    </p:animEffect>
                                  </p:childTnLst>
                                </p:cTn>
                              </p:par>
                              <p:par>
                                <p:cTn id="11" presetID="10" presetClass="entr" presetSubtype="0" fill="hold" nodeType="withEffect">
                                  <p:stCondLst>
                                    <p:cond delay="0"/>
                                  </p:stCondLst>
                                  <p:childTnLst>
                                    <p:set>
                                      <p:cBhvr>
                                        <p:cTn id="12" dur="1" fill="hold">
                                          <p:stCondLst>
                                            <p:cond delay="0"/>
                                          </p:stCondLst>
                                        </p:cTn>
                                        <p:tgtEl>
                                          <p:spTgt spid="3839"/>
                                        </p:tgtEl>
                                        <p:attrNameLst>
                                          <p:attrName>style.visibility</p:attrName>
                                        </p:attrNameLst>
                                      </p:cBhvr>
                                      <p:to>
                                        <p:strVal val="visible"/>
                                      </p:to>
                                    </p:set>
                                    <p:animEffect transition="in" filter="fade">
                                      <p:cBhvr>
                                        <p:cTn id="13" dur="1000"/>
                                        <p:tgtEl>
                                          <p:spTgt spid="3839"/>
                                        </p:tgtEl>
                                      </p:cBhvr>
                                    </p:animEffect>
                                  </p:childTnLst>
                                </p:cTn>
                              </p:par>
                              <p:par>
                                <p:cTn id="14" presetID="10" presetClass="entr" presetSubtype="0" fill="hold" nodeType="withEffect">
                                  <p:stCondLst>
                                    <p:cond delay="0"/>
                                  </p:stCondLst>
                                  <p:childTnLst>
                                    <p:set>
                                      <p:cBhvr>
                                        <p:cTn id="15" dur="1" fill="hold">
                                          <p:stCondLst>
                                            <p:cond delay="0"/>
                                          </p:stCondLst>
                                        </p:cTn>
                                        <p:tgtEl>
                                          <p:spTgt spid="3836"/>
                                        </p:tgtEl>
                                        <p:attrNameLst>
                                          <p:attrName>style.visibility</p:attrName>
                                        </p:attrNameLst>
                                      </p:cBhvr>
                                      <p:to>
                                        <p:strVal val="visible"/>
                                      </p:to>
                                    </p:set>
                                    <p:animEffect transition="in" filter="fade">
                                      <p:cBhvr>
                                        <p:cTn id="16" dur="1000"/>
                                        <p:tgtEl>
                                          <p:spTgt spid="3836"/>
                                        </p:tgtEl>
                                      </p:cBhvr>
                                    </p:animEffect>
                                  </p:childTnLst>
                                </p:cTn>
                              </p:par>
                              <p:par>
                                <p:cTn id="17" presetID="10" presetClass="entr" presetSubtype="0" fill="hold" nodeType="withEffect">
                                  <p:stCondLst>
                                    <p:cond delay="0"/>
                                  </p:stCondLst>
                                  <p:childTnLst>
                                    <p:set>
                                      <p:cBhvr>
                                        <p:cTn id="18" dur="1" fill="hold">
                                          <p:stCondLst>
                                            <p:cond delay="0"/>
                                          </p:stCondLst>
                                        </p:cTn>
                                        <p:tgtEl>
                                          <p:spTgt spid="3837"/>
                                        </p:tgtEl>
                                        <p:attrNameLst>
                                          <p:attrName>style.visibility</p:attrName>
                                        </p:attrNameLst>
                                      </p:cBhvr>
                                      <p:to>
                                        <p:strVal val="visible"/>
                                      </p:to>
                                    </p:set>
                                    <p:animEffect transition="in" filter="fade">
                                      <p:cBhvr>
                                        <p:cTn id="19" dur="1000"/>
                                        <p:tgtEl>
                                          <p:spTgt spid="3837"/>
                                        </p:tgtEl>
                                      </p:cBhvr>
                                    </p:animEffect>
                                  </p:childTnLst>
                                </p:cTn>
                              </p:par>
                              <p:par>
                                <p:cTn id="20" presetID="10" presetClass="entr" presetSubtype="0" fill="hold" nodeType="withEffect">
                                  <p:stCondLst>
                                    <p:cond delay="0"/>
                                  </p:stCondLst>
                                  <p:childTnLst>
                                    <p:set>
                                      <p:cBhvr>
                                        <p:cTn id="21" dur="1" fill="hold">
                                          <p:stCondLst>
                                            <p:cond delay="0"/>
                                          </p:stCondLst>
                                        </p:cTn>
                                        <p:tgtEl>
                                          <p:spTgt spid="3838"/>
                                        </p:tgtEl>
                                        <p:attrNameLst>
                                          <p:attrName>style.visibility</p:attrName>
                                        </p:attrNameLst>
                                      </p:cBhvr>
                                      <p:to>
                                        <p:strVal val="visible"/>
                                      </p:to>
                                    </p:set>
                                    <p:animEffect transition="in" filter="fade">
                                      <p:cBhvr>
                                        <p:cTn id="22" dur="1000"/>
                                        <p:tgtEl>
                                          <p:spTgt spid="3838"/>
                                        </p:tgtEl>
                                      </p:cBhvr>
                                    </p:animEffect>
                                  </p:childTnLst>
                                </p:cTn>
                              </p:par>
                              <p:par>
                                <p:cTn id="23" presetID="10" presetClass="entr" presetSubtype="0" fill="hold" nodeType="withEffect">
                                  <p:stCondLst>
                                    <p:cond delay="0"/>
                                  </p:stCondLst>
                                  <p:childTnLst>
                                    <p:set>
                                      <p:cBhvr>
                                        <p:cTn id="24" dur="1" fill="hold">
                                          <p:stCondLst>
                                            <p:cond delay="0"/>
                                          </p:stCondLst>
                                        </p:cTn>
                                        <p:tgtEl>
                                          <p:spTgt spid="3841"/>
                                        </p:tgtEl>
                                        <p:attrNameLst>
                                          <p:attrName>style.visibility</p:attrName>
                                        </p:attrNameLst>
                                      </p:cBhvr>
                                      <p:to>
                                        <p:strVal val="visible"/>
                                      </p:to>
                                    </p:set>
                                    <p:animEffect transition="in" filter="fade">
                                      <p:cBhvr>
                                        <p:cTn id="25" dur="1000"/>
                                        <p:tgtEl>
                                          <p:spTgt spid="3841"/>
                                        </p:tgtEl>
                                      </p:cBhvr>
                                    </p:animEffect>
                                  </p:childTnLst>
                                </p:cTn>
                              </p:par>
                              <p:par>
                                <p:cTn id="26" presetID="10" presetClass="entr" presetSubtype="0" fill="hold" nodeType="withEffect">
                                  <p:stCondLst>
                                    <p:cond delay="0"/>
                                  </p:stCondLst>
                                  <p:childTnLst>
                                    <p:set>
                                      <p:cBhvr>
                                        <p:cTn id="27" dur="1" fill="hold">
                                          <p:stCondLst>
                                            <p:cond delay="0"/>
                                          </p:stCondLst>
                                        </p:cTn>
                                        <p:tgtEl>
                                          <p:spTgt spid="3842"/>
                                        </p:tgtEl>
                                        <p:attrNameLst>
                                          <p:attrName>style.visibility</p:attrName>
                                        </p:attrNameLst>
                                      </p:cBhvr>
                                      <p:to>
                                        <p:strVal val="visible"/>
                                      </p:to>
                                    </p:set>
                                    <p:animEffect transition="in" filter="fade">
                                      <p:cBhvr>
                                        <p:cTn id="28" dur="1000"/>
                                        <p:tgtEl>
                                          <p:spTgt spid="3842"/>
                                        </p:tgtEl>
                                      </p:cBhvr>
                                    </p:animEffect>
                                  </p:childTnLst>
                                </p:cTn>
                              </p:par>
                              <p:par>
                                <p:cTn id="29" presetID="10" presetClass="entr" presetSubtype="0" fill="hold" nodeType="withEffect">
                                  <p:stCondLst>
                                    <p:cond delay="0"/>
                                  </p:stCondLst>
                                  <p:childTnLst>
                                    <p:set>
                                      <p:cBhvr>
                                        <p:cTn id="30" dur="1" fill="hold">
                                          <p:stCondLst>
                                            <p:cond delay="0"/>
                                          </p:stCondLst>
                                        </p:cTn>
                                        <p:tgtEl>
                                          <p:spTgt spid="3846"/>
                                        </p:tgtEl>
                                        <p:attrNameLst>
                                          <p:attrName>style.visibility</p:attrName>
                                        </p:attrNameLst>
                                      </p:cBhvr>
                                      <p:to>
                                        <p:strVal val="visible"/>
                                      </p:to>
                                    </p:set>
                                    <p:animEffect transition="in" filter="fade">
                                      <p:cBhvr>
                                        <p:cTn id="31" dur="1000"/>
                                        <p:tgtEl>
                                          <p:spTgt spid="38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859"/>
                                        </p:tgtEl>
                                        <p:attrNameLst>
                                          <p:attrName>style.visibility</p:attrName>
                                        </p:attrNameLst>
                                      </p:cBhvr>
                                      <p:to>
                                        <p:strVal val="visible"/>
                                      </p:to>
                                    </p:set>
                                    <p:animEffect transition="in" filter="fade">
                                      <p:cBhvr>
                                        <p:cTn id="36" dur="1000"/>
                                        <p:tgtEl>
                                          <p:spTgt spid="3859"/>
                                        </p:tgtEl>
                                      </p:cBhvr>
                                    </p:animEffect>
                                  </p:childTnLst>
                                </p:cTn>
                              </p:par>
                              <p:par>
                                <p:cTn id="37" presetID="10" presetClass="entr" presetSubtype="0" fill="hold" nodeType="withEffect">
                                  <p:stCondLst>
                                    <p:cond delay="0"/>
                                  </p:stCondLst>
                                  <p:childTnLst>
                                    <p:set>
                                      <p:cBhvr>
                                        <p:cTn id="38" dur="1" fill="hold">
                                          <p:stCondLst>
                                            <p:cond delay="0"/>
                                          </p:stCondLst>
                                        </p:cTn>
                                        <p:tgtEl>
                                          <p:spTgt spid="3844"/>
                                        </p:tgtEl>
                                        <p:attrNameLst>
                                          <p:attrName>style.visibility</p:attrName>
                                        </p:attrNameLst>
                                      </p:cBhvr>
                                      <p:to>
                                        <p:strVal val="visible"/>
                                      </p:to>
                                    </p:set>
                                    <p:animEffect transition="in" filter="fade">
                                      <p:cBhvr>
                                        <p:cTn id="39" dur="1000"/>
                                        <p:tgtEl>
                                          <p:spTgt spid="3844"/>
                                        </p:tgtEl>
                                      </p:cBhvr>
                                    </p:animEffect>
                                  </p:childTnLst>
                                </p:cTn>
                              </p:par>
                              <p:par>
                                <p:cTn id="40" presetID="10" presetClass="entr" presetSubtype="0" fill="hold" nodeType="withEffect">
                                  <p:stCondLst>
                                    <p:cond delay="0"/>
                                  </p:stCondLst>
                                  <p:childTnLst>
                                    <p:set>
                                      <p:cBhvr>
                                        <p:cTn id="41" dur="1" fill="hold">
                                          <p:stCondLst>
                                            <p:cond delay="0"/>
                                          </p:stCondLst>
                                        </p:cTn>
                                        <p:tgtEl>
                                          <p:spTgt spid="3843"/>
                                        </p:tgtEl>
                                        <p:attrNameLst>
                                          <p:attrName>style.visibility</p:attrName>
                                        </p:attrNameLst>
                                      </p:cBhvr>
                                      <p:to>
                                        <p:strVal val="visible"/>
                                      </p:to>
                                    </p:set>
                                    <p:animEffect transition="in" filter="fade">
                                      <p:cBhvr>
                                        <p:cTn id="42" dur="1000"/>
                                        <p:tgtEl>
                                          <p:spTgt spid="3843"/>
                                        </p:tgtEl>
                                      </p:cBhvr>
                                    </p:animEffect>
                                  </p:childTnLst>
                                </p:cTn>
                              </p:par>
                              <p:par>
                                <p:cTn id="43" presetID="10" presetClass="entr" presetSubtype="0" fill="hold" nodeType="withEffect">
                                  <p:stCondLst>
                                    <p:cond delay="0"/>
                                  </p:stCondLst>
                                  <p:childTnLst>
                                    <p:set>
                                      <p:cBhvr>
                                        <p:cTn id="44" dur="1" fill="hold">
                                          <p:stCondLst>
                                            <p:cond delay="0"/>
                                          </p:stCondLst>
                                        </p:cTn>
                                        <p:tgtEl>
                                          <p:spTgt spid="3845"/>
                                        </p:tgtEl>
                                        <p:attrNameLst>
                                          <p:attrName>style.visibility</p:attrName>
                                        </p:attrNameLst>
                                      </p:cBhvr>
                                      <p:to>
                                        <p:strVal val="visible"/>
                                      </p:to>
                                    </p:set>
                                    <p:animEffect transition="in" filter="fade">
                                      <p:cBhvr>
                                        <p:cTn id="45" dur="1000"/>
                                        <p:tgtEl>
                                          <p:spTgt spid="3845"/>
                                        </p:tgtEl>
                                      </p:cBhvr>
                                    </p:animEffect>
                                  </p:childTnLst>
                                </p:cTn>
                              </p:par>
                              <p:par>
                                <p:cTn id="46" presetID="10" presetClass="entr" presetSubtype="0" fill="hold" nodeType="withEffect">
                                  <p:stCondLst>
                                    <p:cond delay="0"/>
                                  </p:stCondLst>
                                  <p:childTnLst>
                                    <p:set>
                                      <p:cBhvr>
                                        <p:cTn id="47" dur="1" fill="hold">
                                          <p:stCondLst>
                                            <p:cond delay="0"/>
                                          </p:stCondLst>
                                        </p:cTn>
                                        <p:tgtEl>
                                          <p:spTgt spid="3847"/>
                                        </p:tgtEl>
                                        <p:attrNameLst>
                                          <p:attrName>style.visibility</p:attrName>
                                        </p:attrNameLst>
                                      </p:cBhvr>
                                      <p:to>
                                        <p:strVal val="visible"/>
                                      </p:to>
                                    </p:set>
                                    <p:animEffect transition="in" filter="fade">
                                      <p:cBhvr>
                                        <p:cTn id="48" dur="1000"/>
                                        <p:tgtEl>
                                          <p:spTgt spid="3847"/>
                                        </p:tgtEl>
                                      </p:cBhvr>
                                    </p:animEffect>
                                  </p:childTnLst>
                                </p:cTn>
                              </p:par>
                              <p:par>
                                <p:cTn id="49" presetID="10" presetClass="entr" presetSubtype="0" fill="hold" nodeType="withEffect">
                                  <p:stCondLst>
                                    <p:cond delay="0"/>
                                  </p:stCondLst>
                                  <p:childTnLst>
                                    <p:set>
                                      <p:cBhvr>
                                        <p:cTn id="50" dur="1" fill="hold">
                                          <p:stCondLst>
                                            <p:cond delay="0"/>
                                          </p:stCondLst>
                                        </p:cTn>
                                        <p:tgtEl>
                                          <p:spTgt spid="3848"/>
                                        </p:tgtEl>
                                        <p:attrNameLst>
                                          <p:attrName>style.visibility</p:attrName>
                                        </p:attrNameLst>
                                      </p:cBhvr>
                                      <p:to>
                                        <p:strVal val="visible"/>
                                      </p:to>
                                    </p:set>
                                    <p:animEffect transition="in" filter="fade">
                                      <p:cBhvr>
                                        <p:cTn id="51" dur="1000"/>
                                        <p:tgtEl>
                                          <p:spTgt spid="3848"/>
                                        </p:tgtEl>
                                      </p:cBhvr>
                                    </p:animEffect>
                                  </p:childTnLst>
                                </p:cTn>
                              </p:par>
                              <p:par>
                                <p:cTn id="52" presetID="10" presetClass="entr" presetSubtype="0" fill="hold" nodeType="withEffect">
                                  <p:stCondLst>
                                    <p:cond delay="0"/>
                                  </p:stCondLst>
                                  <p:childTnLst>
                                    <p:set>
                                      <p:cBhvr>
                                        <p:cTn id="53" dur="1" fill="hold">
                                          <p:stCondLst>
                                            <p:cond delay="0"/>
                                          </p:stCondLst>
                                        </p:cTn>
                                        <p:tgtEl>
                                          <p:spTgt spid="3861"/>
                                        </p:tgtEl>
                                        <p:attrNameLst>
                                          <p:attrName>style.visibility</p:attrName>
                                        </p:attrNameLst>
                                      </p:cBhvr>
                                      <p:to>
                                        <p:strVal val="visible"/>
                                      </p:to>
                                    </p:set>
                                    <p:animEffect transition="in" filter="fade">
                                      <p:cBhvr>
                                        <p:cTn id="54" dur="1000"/>
                                        <p:tgtEl>
                                          <p:spTgt spid="386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860"/>
                                        </p:tgtEl>
                                        <p:attrNameLst>
                                          <p:attrName>style.visibility</p:attrName>
                                        </p:attrNameLst>
                                      </p:cBhvr>
                                      <p:to>
                                        <p:strVal val="visible"/>
                                      </p:to>
                                    </p:set>
                                    <p:animEffect transition="in" filter="fade">
                                      <p:cBhvr>
                                        <p:cTn id="59" dur="1000"/>
                                        <p:tgtEl>
                                          <p:spTgt spid="3860"/>
                                        </p:tgtEl>
                                      </p:cBhvr>
                                    </p:animEffect>
                                  </p:childTnLst>
                                </p:cTn>
                              </p:par>
                              <p:par>
                                <p:cTn id="60" presetID="10" presetClass="entr" presetSubtype="0" fill="hold" nodeType="withEffect">
                                  <p:stCondLst>
                                    <p:cond delay="0"/>
                                  </p:stCondLst>
                                  <p:childTnLst>
                                    <p:set>
                                      <p:cBhvr>
                                        <p:cTn id="61" dur="1" fill="hold">
                                          <p:stCondLst>
                                            <p:cond delay="0"/>
                                          </p:stCondLst>
                                        </p:cTn>
                                        <p:tgtEl>
                                          <p:spTgt spid="3854"/>
                                        </p:tgtEl>
                                        <p:attrNameLst>
                                          <p:attrName>style.visibility</p:attrName>
                                        </p:attrNameLst>
                                      </p:cBhvr>
                                      <p:to>
                                        <p:strVal val="visible"/>
                                      </p:to>
                                    </p:set>
                                    <p:animEffect transition="in" filter="fade">
                                      <p:cBhvr>
                                        <p:cTn id="62" dur="1000"/>
                                        <p:tgtEl>
                                          <p:spTgt spid="3854"/>
                                        </p:tgtEl>
                                      </p:cBhvr>
                                    </p:animEffect>
                                  </p:childTnLst>
                                </p:cTn>
                              </p:par>
                              <p:par>
                                <p:cTn id="63" presetID="10" presetClass="entr" presetSubtype="0" fill="hold" nodeType="withEffect">
                                  <p:stCondLst>
                                    <p:cond delay="0"/>
                                  </p:stCondLst>
                                  <p:childTnLst>
                                    <p:set>
                                      <p:cBhvr>
                                        <p:cTn id="64" dur="1" fill="hold">
                                          <p:stCondLst>
                                            <p:cond delay="0"/>
                                          </p:stCondLst>
                                        </p:cTn>
                                        <p:tgtEl>
                                          <p:spTgt spid="3850"/>
                                        </p:tgtEl>
                                        <p:attrNameLst>
                                          <p:attrName>style.visibility</p:attrName>
                                        </p:attrNameLst>
                                      </p:cBhvr>
                                      <p:to>
                                        <p:strVal val="visible"/>
                                      </p:to>
                                    </p:set>
                                    <p:animEffect transition="in" filter="fade">
                                      <p:cBhvr>
                                        <p:cTn id="65" dur="1000"/>
                                        <p:tgtEl>
                                          <p:spTgt spid="3850"/>
                                        </p:tgtEl>
                                      </p:cBhvr>
                                    </p:animEffect>
                                  </p:childTnLst>
                                </p:cTn>
                              </p:par>
                              <p:par>
                                <p:cTn id="66" presetID="10" presetClass="entr" presetSubtype="0" fill="hold" nodeType="withEffect">
                                  <p:stCondLst>
                                    <p:cond delay="0"/>
                                  </p:stCondLst>
                                  <p:childTnLst>
                                    <p:set>
                                      <p:cBhvr>
                                        <p:cTn id="67" dur="1" fill="hold">
                                          <p:stCondLst>
                                            <p:cond delay="0"/>
                                          </p:stCondLst>
                                        </p:cTn>
                                        <p:tgtEl>
                                          <p:spTgt spid="3849"/>
                                        </p:tgtEl>
                                        <p:attrNameLst>
                                          <p:attrName>style.visibility</p:attrName>
                                        </p:attrNameLst>
                                      </p:cBhvr>
                                      <p:to>
                                        <p:strVal val="visible"/>
                                      </p:to>
                                    </p:set>
                                    <p:animEffect transition="in" filter="fade">
                                      <p:cBhvr>
                                        <p:cTn id="68" dur="1000"/>
                                        <p:tgtEl>
                                          <p:spTgt spid="3849"/>
                                        </p:tgtEl>
                                      </p:cBhvr>
                                    </p:animEffect>
                                  </p:childTnLst>
                                </p:cTn>
                              </p:par>
                              <p:par>
                                <p:cTn id="69" presetID="10" presetClass="entr" presetSubtype="0" fill="hold" nodeType="withEffect">
                                  <p:stCondLst>
                                    <p:cond delay="0"/>
                                  </p:stCondLst>
                                  <p:childTnLst>
                                    <p:set>
                                      <p:cBhvr>
                                        <p:cTn id="70" dur="1" fill="hold">
                                          <p:stCondLst>
                                            <p:cond delay="0"/>
                                          </p:stCondLst>
                                        </p:cTn>
                                        <p:tgtEl>
                                          <p:spTgt spid="3852"/>
                                        </p:tgtEl>
                                        <p:attrNameLst>
                                          <p:attrName>style.visibility</p:attrName>
                                        </p:attrNameLst>
                                      </p:cBhvr>
                                      <p:to>
                                        <p:strVal val="visible"/>
                                      </p:to>
                                    </p:set>
                                    <p:animEffect transition="in" filter="fade">
                                      <p:cBhvr>
                                        <p:cTn id="71" dur="1000"/>
                                        <p:tgtEl>
                                          <p:spTgt spid="3852"/>
                                        </p:tgtEl>
                                      </p:cBhvr>
                                    </p:animEffect>
                                  </p:childTnLst>
                                </p:cTn>
                              </p:par>
                              <p:par>
                                <p:cTn id="72" presetID="10" presetClass="entr" presetSubtype="0" fill="hold" nodeType="withEffect">
                                  <p:stCondLst>
                                    <p:cond delay="0"/>
                                  </p:stCondLst>
                                  <p:childTnLst>
                                    <p:set>
                                      <p:cBhvr>
                                        <p:cTn id="73" dur="1" fill="hold">
                                          <p:stCondLst>
                                            <p:cond delay="0"/>
                                          </p:stCondLst>
                                        </p:cTn>
                                        <p:tgtEl>
                                          <p:spTgt spid="3853"/>
                                        </p:tgtEl>
                                        <p:attrNameLst>
                                          <p:attrName>style.visibility</p:attrName>
                                        </p:attrNameLst>
                                      </p:cBhvr>
                                      <p:to>
                                        <p:strVal val="visible"/>
                                      </p:to>
                                    </p:set>
                                    <p:animEffect transition="in" filter="fade">
                                      <p:cBhvr>
                                        <p:cTn id="74" dur="1000"/>
                                        <p:tgtEl>
                                          <p:spTgt spid="3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Shape 3865"/>
        <p:cNvGrpSpPr/>
        <p:nvPr/>
      </p:nvGrpSpPr>
      <p:grpSpPr>
        <a:xfrm>
          <a:off x="0" y="0"/>
          <a:ext cx="0" cy="0"/>
          <a:chOff x="0" y="0"/>
          <a:chExt cx="0" cy="0"/>
        </a:xfrm>
      </p:grpSpPr>
      <p:sp>
        <p:nvSpPr>
          <p:cNvPr id="3866" name="Google Shape;3866;p372"/>
          <p:cNvSpPr txBox="1">
            <a:spLocks noGrp="1"/>
          </p:cNvSpPr>
          <p:nvPr>
            <p:ph type="title"/>
          </p:nvPr>
        </p:nvSpPr>
        <p:spPr>
          <a:xfrm>
            <a:off x="822000" y="288567"/>
            <a:ext cx="114800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Build a Benchmark to Learn from Instructions (...)</a:t>
            </a:r>
            <a:endParaRPr/>
          </a:p>
        </p:txBody>
      </p:sp>
      <p:sp>
        <p:nvSpPr>
          <p:cNvPr id="3867" name="Google Shape;3867;p372"/>
          <p:cNvSpPr txBox="1">
            <a:spLocks noGrp="1"/>
          </p:cNvSpPr>
          <p:nvPr>
            <p:ph type="sldNum" idx="12"/>
          </p:nvPr>
        </p:nvSpPr>
        <p:spPr>
          <a:xfrm>
            <a:off x="10280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000"/>
            </a:pPr>
            <a:fld id="{00000000-1234-1234-1234-123412341234}" type="slidenum">
              <a:rPr lang="en"/>
              <a:pPr>
                <a:buClr>
                  <a:srgbClr val="000000"/>
                </a:buClr>
                <a:buSzPts val="1000"/>
              </a:pPr>
              <a:t>99</a:t>
            </a:fld>
            <a:endParaRPr/>
          </a:p>
        </p:txBody>
      </p:sp>
      <p:sp>
        <p:nvSpPr>
          <p:cNvPr id="3868" name="Google Shape;3868;p372"/>
          <p:cNvSpPr txBox="1"/>
          <p:nvPr/>
        </p:nvSpPr>
        <p:spPr>
          <a:xfrm>
            <a:off x="7595467" y="4197301"/>
            <a:ext cx="2926800" cy="800179"/>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latin typeface="Lato"/>
                <a:ea typeface="Lato"/>
                <a:cs typeface="Lato"/>
                <a:sym typeface="Lato"/>
              </a:rPr>
              <a:t>Task of Learning from Instructions</a:t>
            </a:r>
            <a:endParaRPr b="1">
              <a:latin typeface="Lato"/>
              <a:ea typeface="Lato"/>
              <a:cs typeface="Lato"/>
              <a:sym typeface="Lato"/>
            </a:endParaRPr>
          </a:p>
        </p:txBody>
      </p:sp>
      <p:sp>
        <p:nvSpPr>
          <p:cNvPr id="3869" name="Google Shape;3869;p372"/>
          <p:cNvSpPr txBox="1"/>
          <p:nvPr/>
        </p:nvSpPr>
        <p:spPr>
          <a:xfrm>
            <a:off x="10494000" y="3593734"/>
            <a:ext cx="10776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latin typeface="Lato"/>
                <a:ea typeface="Lato"/>
                <a:cs typeface="Lato"/>
                <a:sym typeface="Lato"/>
              </a:rPr>
              <a:t>Output</a:t>
            </a:r>
            <a:endParaRPr b="1">
              <a:latin typeface="Lato"/>
              <a:ea typeface="Lato"/>
              <a:cs typeface="Lato"/>
              <a:sym typeface="Lato"/>
            </a:endParaRPr>
          </a:p>
        </p:txBody>
      </p:sp>
      <p:sp>
        <p:nvSpPr>
          <p:cNvPr id="3870" name="Google Shape;3870;p372"/>
          <p:cNvSpPr/>
          <p:nvPr/>
        </p:nvSpPr>
        <p:spPr>
          <a:xfrm>
            <a:off x="5635733" y="2005733"/>
            <a:ext cx="1848400" cy="1321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a:t>Turkers Create Datasets</a:t>
            </a:r>
            <a:endParaRPr/>
          </a:p>
        </p:txBody>
      </p:sp>
      <p:sp>
        <p:nvSpPr>
          <p:cNvPr id="3871" name="Google Shape;3871;p372"/>
          <p:cNvSpPr/>
          <p:nvPr/>
        </p:nvSpPr>
        <p:spPr>
          <a:xfrm>
            <a:off x="776367" y="1720000"/>
            <a:ext cx="2440000" cy="18948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solidFill>
                <a:srgbClr val="0000FF"/>
              </a:solidFill>
            </a:endParaRPr>
          </a:p>
        </p:txBody>
      </p:sp>
      <p:sp>
        <p:nvSpPr>
          <p:cNvPr id="3872" name="Google Shape;3872;p372"/>
          <p:cNvSpPr/>
          <p:nvPr/>
        </p:nvSpPr>
        <p:spPr>
          <a:xfrm>
            <a:off x="1063733" y="2005733"/>
            <a:ext cx="1848400" cy="1321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a:t>Crowdsourcing Instructions for Dataset D1</a:t>
            </a:r>
            <a:endParaRPr/>
          </a:p>
        </p:txBody>
      </p:sp>
      <p:cxnSp>
        <p:nvCxnSpPr>
          <p:cNvPr id="3873" name="Google Shape;3873;p372"/>
          <p:cNvCxnSpPr>
            <a:stCxn id="3872" idx="3"/>
          </p:cNvCxnSpPr>
          <p:nvPr/>
        </p:nvCxnSpPr>
        <p:spPr>
          <a:xfrm rot="10800000" flipH="1">
            <a:off x="2912133" y="2664933"/>
            <a:ext cx="2712800" cy="1600"/>
          </a:xfrm>
          <a:prstGeom prst="straightConnector1">
            <a:avLst/>
          </a:prstGeom>
          <a:noFill/>
          <a:ln w="9525" cap="flat" cmpd="sng">
            <a:solidFill>
              <a:schemeClr val="dk2"/>
            </a:solidFill>
            <a:prstDash val="solid"/>
            <a:round/>
            <a:headEnd type="none" w="med" len="med"/>
            <a:tailEnd type="triangle" w="med" len="med"/>
          </a:ln>
        </p:spPr>
      </p:cxnSp>
      <p:cxnSp>
        <p:nvCxnSpPr>
          <p:cNvPr id="3874" name="Google Shape;3874;p372"/>
          <p:cNvCxnSpPr/>
          <p:nvPr/>
        </p:nvCxnSpPr>
        <p:spPr>
          <a:xfrm>
            <a:off x="7484133" y="2664933"/>
            <a:ext cx="2114000" cy="1600"/>
          </a:xfrm>
          <a:prstGeom prst="straightConnector1">
            <a:avLst/>
          </a:prstGeom>
          <a:noFill/>
          <a:ln w="9525" cap="flat" cmpd="sng">
            <a:solidFill>
              <a:schemeClr val="dk2"/>
            </a:solidFill>
            <a:prstDash val="solid"/>
            <a:round/>
            <a:headEnd type="none" w="med" len="med"/>
            <a:tailEnd type="triangle" w="med" len="med"/>
          </a:ln>
        </p:spPr>
      </p:cxnSp>
      <p:sp>
        <p:nvSpPr>
          <p:cNvPr id="3875" name="Google Shape;3875;p372"/>
          <p:cNvSpPr/>
          <p:nvPr/>
        </p:nvSpPr>
        <p:spPr>
          <a:xfrm>
            <a:off x="9310767" y="1720000"/>
            <a:ext cx="2440000" cy="18948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3876" name="Google Shape;3876;p372"/>
          <p:cNvSpPr/>
          <p:nvPr/>
        </p:nvSpPr>
        <p:spPr>
          <a:xfrm>
            <a:off x="5635733" y="3529733"/>
            <a:ext cx="1848400" cy="1321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1200" b="1"/>
              <a:t> ?</a:t>
            </a:r>
            <a:endParaRPr sz="11200" b="1"/>
          </a:p>
        </p:txBody>
      </p:sp>
      <p:cxnSp>
        <p:nvCxnSpPr>
          <p:cNvPr id="3877" name="Google Shape;3877;p372"/>
          <p:cNvCxnSpPr>
            <a:stCxn id="3872" idx="2"/>
            <a:endCxn id="3876" idx="1"/>
          </p:cNvCxnSpPr>
          <p:nvPr/>
        </p:nvCxnSpPr>
        <p:spPr>
          <a:xfrm rot="-5400000" flipH="1">
            <a:off x="3380333" y="1934933"/>
            <a:ext cx="863200" cy="3648000"/>
          </a:xfrm>
          <a:prstGeom prst="bentConnector2">
            <a:avLst/>
          </a:prstGeom>
          <a:noFill/>
          <a:ln w="9525" cap="flat" cmpd="sng">
            <a:solidFill>
              <a:srgbClr val="38761D"/>
            </a:solidFill>
            <a:prstDash val="solid"/>
            <a:round/>
            <a:headEnd type="none" w="med" len="med"/>
            <a:tailEnd type="stealth" w="med" len="med"/>
          </a:ln>
        </p:spPr>
      </p:cxnSp>
      <p:pic>
        <p:nvPicPr>
          <p:cNvPr id="3878" name="Google Shape;3878;p372" descr="Close with solid fill"/>
          <p:cNvPicPr preferRelativeResize="0"/>
          <p:nvPr/>
        </p:nvPicPr>
        <p:blipFill rotWithShape="1">
          <a:blip r:embed="rId3">
            <a:alphaModFix/>
          </a:blip>
          <a:srcRect/>
          <a:stretch/>
        </p:blipFill>
        <p:spPr>
          <a:xfrm>
            <a:off x="4169600" y="2242867"/>
            <a:ext cx="899067" cy="899067"/>
          </a:xfrm>
          <a:prstGeom prst="rect">
            <a:avLst/>
          </a:prstGeom>
          <a:noFill/>
          <a:ln>
            <a:noFill/>
          </a:ln>
        </p:spPr>
      </p:pic>
      <p:sp>
        <p:nvSpPr>
          <p:cNvPr id="3879" name="Google Shape;3879;p372"/>
          <p:cNvSpPr/>
          <p:nvPr/>
        </p:nvSpPr>
        <p:spPr>
          <a:xfrm>
            <a:off x="9598133" y="2005733"/>
            <a:ext cx="1848400" cy="1321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a:t>Make Models Learn</a:t>
            </a:r>
            <a:r>
              <a:rPr lang="en" sz="1467"/>
              <a:t> </a:t>
            </a:r>
            <a:endParaRPr sz="1467"/>
          </a:p>
        </p:txBody>
      </p:sp>
      <p:cxnSp>
        <p:nvCxnSpPr>
          <p:cNvPr id="3880" name="Google Shape;3880;p372"/>
          <p:cNvCxnSpPr>
            <a:stCxn id="3876" idx="3"/>
            <a:endCxn id="3879" idx="2"/>
          </p:cNvCxnSpPr>
          <p:nvPr/>
        </p:nvCxnSpPr>
        <p:spPr>
          <a:xfrm rot="10800000" flipH="1">
            <a:off x="7484133" y="3327333"/>
            <a:ext cx="3038400" cy="863200"/>
          </a:xfrm>
          <a:prstGeom prst="bentConnector2">
            <a:avLst/>
          </a:prstGeom>
          <a:noFill/>
          <a:ln w="9525" cap="flat" cmpd="sng">
            <a:solidFill>
              <a:srgbClr val="38761D"/>
            </a:solidFill>
            <a:prstDash val="solid"/>
            <a:round/>
            <a:headEnd type="none" w="med" len="med"/>
            <a:tailEnd type="stealth" w="med" len="med"/>
          </a:ln>
        </p:spPr>
      </p:cxnSp>
      <p:sp>
        <p:nvSpPr>
          <p:cNvPr id="3881" name="Google Shape;3881;p372"/>
          <p:cNvSpPr txBox="1"/>
          <p:nvPr/>
        </p:nvSpPr>
        <p:spPr>
          <a:xfrm>
            <a:off x="991467" y="3587701"/>
            <a:ext cx="9568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latin typeface="Lato"/>
                <a:ea typeface="Lato"/>
                <a:cs typeface="Lato"/>
                <a:sym typeface="Lato"/>
              </a:rPr>
              <a:t>Input</a:t>
            </a:r>
            <a:endParaRPr b="1">
              <a:latin typeface="Lato"/>
              <a:ea typeface="Lato"/>
              <a:cs typeface="Lato"/>
              <a:sym typeface="Lato"/>
            </a:endParaRPr>
          </a:p>
        </p:txBody>
      </p:sp>
      <p:sp>
        <p:nvSpPr>
          <p:cNvPr id="3882" name="Google Shape;3882;p372"/>
          <p:cNvSpPr/>
          <p:nvPr/>
        </p:nvSpPr>
        <p:spPr>
          <a:xfrm>
            <a:off x="5635733" y="5053733"/>
            <a:ext cx="1848400" cy="13216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a:t>Machines Create Datasets</a:t>
            </a:r>
            <a:endParaRPr/>
          </a:p>
        </p:txBody>
      </p:sp>
      <p:cxnSp>
        <p:nvCxnSpPr>
          <p:cNvPr id="3883" name="Google Shape;3883;p372"/>
          <p:cNvCxnSpPr>
            <a:stCxn id="3872" idx="2"/>
            <a:endCxn id="3882" idx="1"/>
          </p:cNvCxnSpPr>
          <p:nvPr/>
        </p:nvCxnSpPr>
        <p:spPr>
          <a:xfrm rot="-5400000" flipH="1">
            <a:off x="2618333" y="2696933"/>
            <a:ext cx="2387200" cy="3648000"/>
          </a:xfrm>
          <a:prstGeom prst="bentConnector2">
            <a:avLst/>
          </a:prstGeom>
          <a:noFill/>
          <a:ln w="9525" cap="flat" cmpd="sng">
            <a:solidFill>
              <a:srgbClr val="B45F06"/>
            </a:solidFill>
            <a:prstDash val="solid"/>
            <a:round/>
            <a:headEnd type="none" w="med" len="med"/>
            <a:tailEnd type="stealth" w="med" len="med"/>
          </a:ln>
        </p:spPr>
      </p:cxnSp>
      <p:cxnSp>
        <p:nvCxnSpPr>
          <p:cNvPr id="3884" name="Google Shape;3884;p372"/>
          <p:cNvCxnSpPr>
            <a:endCxn id="3879" idx="2"/>
          </p:cNvCxnSpPr>
          <p:nvPr/>
        </p:nvCxnSpPr>
        <p:spPr>
          <a:xfrm rot="10800000" flipH="1">
            <a:off x="7483933" y="3327333"/>
            <a:ext cx="3038400" cy="2387200"/>
          </a:xfrm>
          <a:prstGeom prst="bentConnector2">
            <a:avLst/>
          </a:prstGeom>
          <a:noFill/>
          <a:ln w="9525" cap="flat" cmpd="sng">
            <a:solidFill>
              <a:srgbClr val="B45F06"/>
            </a:solidFill>
            <a:prstDash val="solid"/>
            <a:round/>
            <a:headEnd type="none" w="med" len="med"/>
            <a:tailEnd type="none" w="med" len="med"/>
          </a:ln>
        </p:spPr>
      </p:cxnSp>
      <p:sp>
        <p:nvSpPr>
          <p:cNvPr id="3885" name="Google Shape;3885;p372"/>
          <p:cNvSpPr txBox="1"/>
          <p:nvPr/>
        </p:nvSpPr>
        <p:spPr>
          <a:xfrm>
            <a:off x="7595467" y="5721301"/>
            <a:ext cx="29268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solidFill>
                  <a:srgbClr val="980000"/>
                </a:solidFill>
                <a:latin typeface="Lato"/>
                <a:ea typeface="Lato"/>
                <a:cs typeface="Lato"/>
                <a:sym typeface="Lato"/>
              </a:rPr>
              <a:t>Our Approach</a:t>
            </a:r>
            <a:endParaRPr b="1">
              <a:solidFill>
                <a:srgbClr val="980000"/>
              </a:solidFill>
              <a:latin typeface="Lato"/>
              <a:ea typeface="Lato"/>
              <a:cs typeface="Lato"/>
              <a:sym typeface="Lato"/>
            </a:endParaRPr>
          </a:p>
        </p:txBody>
      </p:sp>
      <p:sp>
        <p:nvSpPr>
          <p:cNvPr id="3886" name="Google Shape;3886;p372"/>
          <p:cNvSpPr txBox="1"/>
          <p:nvPr/>
        </p:nvSpPr>
        <p:spPr>
          <a:xfrm>
            <a:off x="2312267" y="5721301"/>
            <a:ext cx="2926800" cy="523180"/>
          </a:xfrm>
          <a:prstGeom prst="rect">
            <a:avLst/>
          </a:prstGeom>
          <a:solidFill>
            <a:srgbClr val="F4CCCC"/>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a:spcBef>
                <a:spcPts val="0"/>
              </a:spcBef>
              <a:spcAft>
                <a:spcPts val="0"/>
              </a:spcAft>
            </a:pPr>
            <a:r>
              <a:rPr lang="en" b="1">
                <a:solidFill>
                  <a:srgbClr val="980000"/>
                </a:solidFill>
                <a:latin typeface="Lato"/>
                <a:ea typeface="Lato"/>
                <a:cs typeface="Lato"/>
                <a:sym typeface="Lato"/>
              </a:rPr>
              <a:t>Focus of this Proposal</a:t>
            </a:r>
            <a:endParaRPr b="1">
              <a:solidFill>
                <a:srgbClr val="980000"/>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2"/>
                                        </p:tgtEl>
                                        <p:attrNameLst>
                                          <p:attrName>style.visibility</p:attrName>
                                        </p:attrNameLst>
                                      </p:cBhvr>
                                      <p:to>
                                        <p:strVal val="visible"/>
                                      </p:to>
                                    </p:set>
                                    <p:animEffect transition="in" filter="fade">
                                      <p:cBhvr>
                                        <p:cTn id="7" dur="1000"/>
                                        <p:tgtEl>
                                          <p:spTgt spid="38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73"/>
                                        </p:tgtEl>
                                        <p:attrNameLst>
                                          <p:attrName>style.visibility</p:attrName>
                                        </p:attrNameLst>
                                      </p:cBhvr>
                                      <p:to>
                                        <p:strVal val="visible"/>
                                      </p:to>
                                    </p:set>
                                    <p:animEffect transition="in" filter="fade">
                                      <p:cBhvr>
                                        <p:cTn id="12" dur="1000"/>
                                        <p:tgtEl>
                                          <p:spTgt spid="3873"/>
                                        </p:tgtEl>
                                      </p:cBhvr>
                                    </p:animEffect>
                                  </p:childTnLst>
                                </p:cTn>
                              </p:par>
                              <p:par>
                                <p:cTn id="13" presetID="10" presetClass="entr" presetSubtype="0" fill="hold" nodeType="withEffect">
                                  <p:stCondLst>
                                    <p:cond delay="0"/>
                                  </p:stCondLst>
                                  <p:childTnLst>
                                    <p:set>
                                      <p:cBhvr>
                                        <p:cTn id="14" dur="1" fill="hold">
                                          <p:stCondLst>
                                            <p:cond delay="0"/>
                                          </p:stCondLst>
                                        </p:cTn>
                                        <p:tgtEl>
                                          <p:spTgt spid="3870"/>
                                        </p:tgtEl>
                                        <p:attrNameLst>
                                          <p:attrName>style.visibility</p:attrName>
                                        </p:attrNameLst>
                                      </p:cBhvr>
                                      <p:to>
                                        <p:strVal val="visible"/>
                                      </p:to>
                                    </p:set>
                                    <p:animEffect transition="in" filter="fade">
                                      <p:cBhvr>
                                        <p:cTn id="15" dur="1000"/>
                                        <p:tgtEl>
                                          <p:spTgt spid="38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74"/>
                                        </p:tgtEl>
                                        <p:attrNameLst>
                                          <p:attrName>style.visibility</p:attrName>
                                        </p:attrNameLst>
                                      </p:cBhvr>
                                      <p:to>
                                        <p:strVal val="visible"/>
                                      </p:to>
                                    </p:set>
                                    <p:animEffect transition="in" filter="fade">
                                      <p:cBhvr>
                                        <p:cTn id="20" dur="1000"/>
                                        <p:tgtEl>
                                          <p:spTgt spid="3874"/>
                                        </p:tgtEl>
                                      </p:cBhvr>
                                    </p:animEffect>
                                  </p:childTnLst>
                                </p:cTn>
                              </p:par>
                              <p:par>
                                <p:cTn id="21" presetID="10" presetClass="entr" presetSubtype="0" fill="hold" nodeType="withEffect">
                                  <p:stCondLst>
                                    <p:cond delay="0"/>
                                  </p:stCondLst>
                                  <p:childTnLst>
                                    <p:set>
                                      <p:cBhvr>
                                        <p:cTn id="22" dur="1" fill="hold">
                                          <p:stCondLst>
                                            <p:cond delay="0"/>
                                          </p:stCondLst>
                                        </p:cTn>
                                        <p:tgtEl>
                                          <p:spTgt spid="3879"/>
                                        </p:tgtEl>
                                        <p:attrNameLst>
                                          <p:attrName>style.visibility</p:attrName>
                                        </p:attrNameLst>
                                      </p:cBhvr>
                                      <p:to>
                                        <p:strVal val="visible"/>
                                      </p:to>
                                    </p:set>
                                    <p:animEffect transition="in" filter="fade">
                                      <p:cBhvr>
                                        <p:cTn id="23" dur="1000"/>
                                        <p:tgtEl>
                                          <p:spTgt spid="387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71"/>
                                        </p:tgtEl>
                                        <p:attrNameLst>
                                          <p:attrName>style.visibility</p:attrName>
                                        </p:attrNameLst>
                                      </p:cBhvr>
                                      <p:to>
                                        <p:strVal val="visible"/>
                                      </p:to>
                                    </p:set>
                                    <p:animEffect transition="in" filter="fade">
                                      <p:cBhvr>
                                        <p:cTn id="28" dur="1000"/>
                                        <p:tgtEl>
                                          <p:spTgt spid="3871"/>
                                        </p:tgtEl>
                                      </p:cBhvr>
                                    </p:animEffect>
                                  </p:childTnLst>
                                </p:cTn>
                              </p:par>
                              <p:par>
                                <p:cTn id="29" presetID="10" presetClass="entr" presetSubtype="0" fill="hold" nodeType="withEffect">
                                  <p:stCondLst>
                                    <p:cond delay="0"/>
                                  </p:stCondLst>
                                  <p:childTnLst>
                                    <p:set>
                                      <p:cBhvr>
                                        <p:cTn id="30" dur="1" fill="hold">
                                          <p:stCondLst>
                                            <p:cond delay="0"/>
                                          </p:stCondLst>
                                        </p:cTn>
                                        <p:tgtEl>
                                          <p:spTgt spid="3881"/>
                                        </p:tgtEl>
                                        <p:attrNameLst>
                                          <p:attrName>style.visibility</p:attrName>
                                        </p:attrNameLst>
                                      </p:cBhvr>
                                      <p:to>
                                        <p:strVal val="visible"/>
                                      </p:to>
                                    </p:set>
                                    <p:animEffect transition="in" filter="fade">
                                      <p:cBhvr>
                                        <p:cTn id="31" dur="1000"/>
                                        <p:tgtEl>
                                          <p:spTgt spid="388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875"/>
                                        </p:tgtEl>
                                        <p:attrNameLst>
                                          <p:attrName>style.visibility</p:attrName>
                                        </p:attrNameLst>
                                      </p:cBhvr>
                                      <p:to>
                                        <p:strVal val="visible"/>
                                      </p:to>
                                    </p:set>
                                    <p:animEffect transition="in" filter="fade">
                                      <p:cBhvr>
                                        <p:cTn id="36" dur="1000"/>
                                        <p:tgtEl>
                                          <p:spTgt spid="3875"/>
                                        </p:tgtEl>
                                      </p:cBhvr>
                                    </p:animEffect>
                                  </p:childTnLst>
                                </p:cTn>
                              </p:par>
                              <p:par>
                                <p:cTn id="37" presetID="10" presetClass="entr" presetSubtype="0" fill="hold" nodeType="withEffect">
                                  <p:stCondLst>
                                    <p:cond delay="0"/>
                                  </p:stCondLst>
                                  <p:childTnLst>
                                    <p:set>
                                      <p:cBhvr>
                                        <p:cTn id="38" dur="1" fill="hold">
                                          <p:stCondLst>
                                            <p:cond delay="0"/>
                                          </p:stCondLst>
                                        </p:cTn>
                                        <p:tgtEl>
                                          <p:spTgt spid="3869"/>
                                        </p:tgtEl>
                                        <p:attrNameLst>
                                          <p:attrName>style.visibility</p:attrName>
                                        </p:attrNameLst>
                                      </p:cBhvr>
                                      <p:to>
                                        <p:strVal val="visible"/>
                                      </p:to>
                                    </p:set>
                                    <p:animEffect transition="in" filter="fade">
                                      <p:cBhvr>
                                        <p:cTn id="39" dur="1000"/>
                                        <p:tgtEl>
                                          <p:spTgt spid="386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878"/>
                                        </p:tgtEl>
                                        <p:attrNameLst>
                                          <p:attrName>style.visibility</p:attrName>
                                        </p:attrNameLst>
                                      </p:cBhvr>
                                      <p:to>
                                        <p:strVal val="visible"/>
                                      </p:to>
                                    </p:set>
                                    <p:animEffect transition="in" filter="fade">
                                      <p:cBhvr>
                                        <p:cTn id="44" dur="1000"/>
                                        <p:tgtEl>
                                          <p:spTgt spid="387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876"/>
                                        </p:tgtEl>
                                        <p:attrNameLst>
                                          <p:attrName>style.visibility</p:attrName>
                                        </p:attrNameLst>
                                      </p:cBhvr>
                                      <p:to>
                                        <p:strVal val="visible"/>
                                      </p:to>
                                    </p:set>
                                    <p:animEffect transition="in" filter="fade">
                                      <p:cBhvr>
                                        <p:cTn id="49" dur="1000"/>
                                        <p:tgtEl>
                                          <p:spTgt spid="3876"/>
                                        </p:tgtEl>
                                      </p:cBhvr>
                                    </p:animEffect>
                                  </p:childTnLst>
                                </p:cTn>
                              </p:par>
                              <p:par>
                                <p:cTn id="50" presetID="10" presetClass="entr" presetSubtype="0" fill="hold" nodeType="withEffect">
                                  <p:stCondLst>
                                    <p:cond delay="0"/>
                                  </p:stCondLst>
                                  <p:childTnLst>
                                    <p:set>
                                      <p:cBhvr>
                                        <p:cTn id="51" dur="1" fill="hold">
                                          <p:stCondLst>
                                            <p:cond delay="0"/>
                                          </p:stCondLst>
                                        </p:cTn>
                                        <p:tgtEl>
                                          <p:spTgt spid="3877"/>
                                        </p:tgtEl>
                                        <p:attrNameLst>
                                          <p:attrName>style.visibility</p:attrName>
                                        </p:attrNameLst>
                                      </p:cBhvr>
                                      <p:to>
                                        <p:strVal val="visible"/>
                                      </p:to>
                                    </p:set>
                                    <p:animEffect transition="in" filter="fade">
                                      <p:cBhvr>
                                        <p:cTn id="52" dur="1000"/>
                                        <p:tgtEl>
                                          <p:spTgt spid="3877"/>
                                        </p:tgtEl>
                                      </p:cBhvr>
                                    </p:animEffect>
                                  </p:childTnLst>
                                </p:cTn>
                              </p:par>
                              <p:par>
                                <p:cTn id="53" presetID="10" presetClass="entr" presetSubtype="0" fill="hold" nodeType="withEffect">
                                  <p:stCondLst>
                                    <p:cond delay="0"/>
                                  </p:stCondLst>
                                  <p:childTnLst>
                                    <p:set>
                                      <p:cBhvr>
                                        <p:cTn id="54" dur="1" fill="hold">
                                          <p:stCondLst>
                                            <p:cond delay="0"/>
                                          </p:stCondLst>
                                        </p:cTn>
                                        <p:tgtEl>
                                          <p:spTgt spid="3880"/>
                                        </p:tgtEl>
                                        <p:attrNameLst>
                                          <p:attrName>style.visibility</p:attrName>
                                        </p:attrNameLst>
                                      </p:cBhvr>
                                      <p:to>
                                        <p:strVal val="visible"/>
                                      </p:to>
                                    </p:set>
                                    <p:animEffect transition="in" filter="fade">
                                      <p:cBhvr>
                                        <p:cTn id="55" dur="1000"/>
                                        <p:tgtEl>
                                          <p:spTgt spid="388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868"/>
                                        </p:tgtEl>
                                        <p:attrNameLst>
                                          <p:attrName>style.visibility</p:attrName>
                                        </p:attrNameLst>
                                      </p:cBhvr>
                                      <p:to>
                                        <p:strVal val="visible"/>
                                      </p:to>
                                    </p:set>
                                    <p:animEffect transition="in" filter="fade">
                                      <p:cBhvr>
                                        <p:cTn id="60" dur="1000"/>
                                        <p:tgtEl>
                                          <p:spTgt spid="386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882"/>
                                        </p:tgtEl>
                                        <p:attrNameLst>
                                          <p:attrName>style.visibility</p:attrName>
                                        </p:attrNameLst>
                                      </p:cBhvr>
                                      <p:to>
                                        <p:strVal val="visible"/>
                                      </p:to>
                                    </p:set>
                                    <p:animEffect transition="in" filter="fade">
                                      <p:cBhvr>
                                        <p:cTn id="65" dur="1000"/>
                                        <p:tgtEl>
                                          <p:spTgt spid="3882"/>
                                        </p:tgtEl>
                                      </p:cBhvr>
                                    </p:animEffect>
                                  </p:childTnLst>
                                </p:cTn>
                              </p:par>
                              <p:par>
                                <p:cTn id="66" presetID="10" presetClass="entr" presetSubtype="0" fill="hold" nodeType="withEffect">
                                  <p:stCondLst>
                                    <p:cond delay="0"/>
                                  </p:stCondLst>
                                  <p:childTnLst>
                                    <p:set>
                                      <p:cBhvr>
                                        <p:cTn id="67" dur="1" fill="hold">
                                          <p:stCondLst>
                                            <p:cond delay="0"/>
                                          </p:stCondLst>
                                        </p:cTn>
                                        <p:tgtEl>
                                          <p:spTgt spid="3883"/>
                                        </p:tgtEl>
                                        <p:attrNameLst>
                                          <p:attrName>style.visibility</p:attrName>
                                        </p:attrNameLst>
                                      </p:cBhvr>
                                      <p:to>
                                        <p:strVal val="visible"/>
                                      </p:to>
                                    </p:set>
                                    <p:animEffect transition="in" filter="fade">
                                      <p:cBhvr>
                                        <p:cTn id="68" dur="1000"/>
                                        <p:tgtEl>
                                          <p:spTgt spid="3883"/>
                                        </p:tgtEl>
                                      </p:cBhvr>
                                    </p:animEffect>
                                  </p:childTnLst>
                                </p:cTn>
                              </p:par>
                              <p:par>
                                <p:cTn id="69" presetID="10" presetClass="entr" presetSubtype="0" fill="hold" nodeType="withEffect">
                                  <p:stCondLst>
                                    <p:cond delay="0"/>
                                  </p:stCondLst>
                                  <p:childTnLst>
                                    <p:set>
                                      <p:cBhvr>
                                        <p:cTn id="70" dur="1" fill="hold">
                                          <p:stCondLst>
                                            <p:cond delay="0"/>
                                          </p:stCondLst>
                                        </p:cTn>
                                        <p:tgtEl>
                                          <p:spTgt spid="3884"/>
                                        </p:tgtEl>
                                        <p:attrNameLst>
                                          <p:attrName>style.visibility</p:attrName>
                                        </p:attrNameLst>
                                      </p:cBhvr>
                                      <p:to>
                                        <p:strVal val="visible"/>
                                      </p:to>
                                    </p:set>
                                    <p:animEffect transition="in" filter="fade">
                                      <p:cBhvr>
                                        <p:cTn id="71" dur="1000"/>
                                        <p:tgtEl>
                                          <p:spTgt spid="388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885"/>
                                        </p:tgtEl>
                                        <p:attrNameLst>
                                          <p:attrName>style.visibility</p:attrName>
                                        </p:attrNameLst>
                                      </p:cBhvr>
                                      <p:to>
                                        <p:strVal val="visible"/>
                                      </p:to>
                                    </p:set>
                                    <p:animEffect transition="in" filter="fade">
                                      <p:cBhvr>
                                        <p:cTn id="76" dur="1000"/>
                                        <p:tgtEl>
                                          <p:spTgt spid="388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886"/>
                                        </p:tgtEl>
                                        <p:attrNameLst>
                                          <p:attrName>style.visibility</p:attrName>
                                        </p:attrNameLst>
                                      </p:cBhvr>
                                      <p:to>
                                        <p:strVal val="visible"/>
                                      </p:to>
                                    </p:set>
                                    <p:animEffect transition="in" filter="fade">
                                      <p:cBhvr>
                                        <p:cTn id="81" dur="1000"/>
                                        <p:tgtEl>
                                          <p:spTgt spid="3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I2 PPT Theme">
  <a:themeElements>
    <a:clrScheme name="AI2 PPT Colors">
      <a:dk1>
        <a:srgbClr val="303845"/>
      </a:dk1>
      <a:lt1>
        <a:srgbClr val="FFFFFF"/>
      </a:lt1>
      <a:dk2>
        <a:srgbClr val="1A4595"/>
      </a:dk2>
      <a:lt2>
        <a:srgbClr val="E8ECF2"/>
      </a:lt2>
      <a:accent1>
        <a:srgbClr val="255ED3"/>
      </a:accent1>
      <a:accent2>
        <a:srgbClr val="00D5FF"/>
      </a:accent2>
      <a:accent3>
        <a:srgbClr val="AEB7C3"/>
      </a:accent3>
      <a:accent4>
        <a:srgbClr val="8879DE"/>
      </a:accent4>
      <a:accent5>
        <a:srgbClr val="FFBB00"/>
      </a:accent5>
      <a:accent6>
        <a:srgbClr val="16C3CF"/>
      </a:accent6>
      <a:hlink>
        <a:srgbClr val="255ED3"/>
      </a:hlink>
      <a:folHlink>
        <a:srgbClr val="265ED3"/>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2 Presentation Template" id="{8CF36B9A-930F-6C46-B116-42DBDD5C122F}" vid="{37D74BBC-B087-5D4D-857E-2E19583341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AI2 PPT Theme</Template>
  <TotalTime>43553</TotalTime>
  <Words>16374</Words>
  <Application>Microsoft Macintosh PowerPoint</Application>
  <PresentationFormat>Widescreen</PresentationFormat>
  <Paragraphs>2879</Paragraphs>
  <Slides>138</Slides>
  <Notes>131</Notes>
  <HiddenSlides>33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138</vt:i4>
      </vt:variant>
    </vt:vector>
  </HeadingPairs>
  <TitlesOfParts>
    <vt:vector size="149" baseType="lpstr">
      <vt:lpstr>Arial</vt:lpstr>
      <vt:lpstr>Bradley Hand Bold</vt:lpstr>
      <vt:lpstr>Calibri</vt:lpstr>
      <vt:lpstr>Consolas</vt:lpstr>
      <vt:lpstr>Corbel</vt:lpstr>
      <vt:lpstr>Lato</vt:lpstr>
      <vt:lpstr>Merriweather Sans</vt:lpstr>
      <vt:lpstr>Roboto</vt:lpstr>
      <vt:lpstr>Times New Roman</vt:lpstr>
      <vt:lpstr>Wingdings</vt:lpstr>
      <vt:lpstr>AI2 PPT Theme</vt:lpstr>
      <vt:lpstr>Progress in the Breadth: Broadening the Scope of Language Understanding</vt:lpstr>
      <vt:lpstr>AlphaGo: The Success </vt:lpstr>
      <vt:lpstr>AlphaGo: The Not-So-Successful Story </vt:lpstr>
      <vt:lpstr>The Progress in NLP/QA</vt:lpstr>
      <vt:lpstr>Limits of Our Progress</vt:lpstr>
      <vt:lpstr>PowerPoint Presentation</vt:lpstr>
      <vt:lpstr>This Talk</vt:lpstr>
      <vt:lpstr>This Talk</vt:lpstr>
      <vt:lpstr>Transfer Across QA Formats </vt:lpstr>
      <vt:lpstr>Many Flavors of QA </vt:lpstr>
      <vt:lpstr>Many Flavors of QA </vt:lpstr>
      <vt:lpstr>Many Flavors of QA </vt:lpstr>
      <vt:lpstr>Many Flavors of QA </vt:lpstr>
      <vt:lpstr>Format-Specific Model Design</vt:lpstr>
      <vt:lpstr>Format-Specific Model Design (2)</vt:lpstr>
      <vt:lpstr>Beyond Format-Specialized Models</vt:lpstr>
      <vt:lpstr>UnifiedQA: Definition </vt:lpstr>
      <vt:lpstr>UnifiedQA: Definition </vt:lpstr>
      <vt:lpstr>UnifiedQA: Definition </vt:lpstr>
      <vt:lpstr>Experiment: Mixing Pairs of Formats</vt:lpstr>
      <vt:lpstr>UnifiedQA-v1</vt:lpstr>
      <vt:lpstr>Experiment: Comparison w/ Dedicated Models</vt:lpstr>
      <vt:lpstr>Experiment: Fine-tuning UnifiedQA </vt:lpstr>
      <vt:lpstr>Earlier Work on Multi-task Learning</vt:lpstr>
      <vt:lpstr>Lessons</vt:lpstr>
      <vt:lpstr>Cross-Task Generalization  via Natural Language Instructions</vt:lpstr>
      <vt:lpstr>Task-Specific Models </vt:lpstr>
      <vt:lpstr>Beyond Task-Specific Models </vt:lpstr>
      <vt:lpstr>Beyond Task-Specific Models </vt:lpstr>
      <vt:lpstr>Beyond Task-Specific Models </vt:lpstr>
      <vt:lpstr>Cross-Task Generalization</vt:lpstr>
      <vt:lpstr>Instructions Paradigm: Challenges</vt:lpstr>
      <vt:lpstr>Natural-Instructions: Overview </vt:lpstr>
      <vt:lpstr>Natural-Instructions: Construction (1)</vt:lpstr>
      <vt:lpstr>Natural-Instructions: Construction (2)</vt:lpstr>
      <vt:lpstr>Natural-Instructions: Construction (2)</vt:lpstr>
      <vt:lpstr>Natural-Instructions: Construction (3)</vt:lpstr>
      <vt:lpstr>Natural-Instructions: Construction (3)</vt:lpstr>
      <vt:lpstr>Natural-Instructions: Construction (3)</vt:lpstr>
      <vt:lpstr>Natural-Instructions: Construction (3)</vt:lpstr>
      <vt:lpstr>Natural-Instructions: Construction (3)</vt:lpstr>
      <vt:lpstr>Natural-Instructions: Construction (4)</vt:lpstr>
      <vt:lpstr>Natural Instructions: Statistics </vt:lpstr>
      <vt:lpstr>Natural-Instructions: Example </vt:lpstr>
      <vt:lpstr>Natural-Instructions: Example </vt:lpstr>
      <vt:lpstr>Natural-Instructions: Example </vt:lpstr>
      <vt:lpstr>Encoding Instructions</vt:lpstr>
      <vt:lpstr>Encoding Instructions</vt:lpstr>
      <vt:lpstr>PowerPoint Presentation</vt:lpstr>
      <vt:lpstr>Experiment: Evaluating GPT3</vt:lpstr>
      <vt:lpstr>Exp: Generalization over a Random Split</vt:lpstr>
      <vt:lpstr>Exp: Generalization to Unseen Task Categories</vt:lpstr>
      <vt:lpstr>Exp: Generalization vs Size of Observed Tasks</vt:lpstr>
      <vt:lpstr>Pandemic Anecdote: Chess </vt:lpstr>
      <vt:lpstr>Lessons </vt:lpstr>
      <vt:lpstr>Instructions Paradigm</vt:lpstr>
      <vt:lpstr>Tying the Loose Ends </vt:lpstr>
      <vt:lpstr>Hurdles Towards “Breadth”</vt:lpstr>
      <vt:lpstr>That’s it! </vt:lpstr>
      <vt:lpstr>PowerPoint Presentation</vt:lpstr>
      <vt:lpstr>PowerPoint Presentation</vt:lpstr>
      <vt:lpstr>A Challenge Dataset for Implicit Composition</vt:lpstr>
      <vt:lpstr>Progress Towards “Breadth”</vt:lpstr>
      <vt:lpstr>Progress Towards “Breadth”</vt:lpstr>
      <vt:lpstr>Implicit Composition</vt:lpstr>
      <vt:lpstr>Better Systems </vt:lpstr>
      <vt:lpstr>Big Picture &amp; Look Ahead</vt:lpstr>
      <vt:lpstr>Look Ahead </vt:lpstr>
      <vt:lpstr>Learning from Instructions</vt:lpstr>
      <vt:lpstr>Interactive Semantics</vt:lpstr>
      <vt:lpstr>Demos</vt:lpstr>
      <vt:lpstr>QA datasets </vt:lpstr>
      <vt:lpstr>QA datasets </vt:lpstr>
      <vt:lpstr>QA datasets </vt:lpstr>
      <vt:lpstr>UnifiedQA: Towards an Implementation</vt:lpstr>
      <vt:lpstr>Our progress in QA: the good</vt:lpstr>
      <vt:lpstr>Intuition #2: Unseen Datasets</vt:lpstr>
      <vt:lpstr>Experiment: Mixing Pairs of Formats (2)</vt:lpstr>
      <vt:lpstr>Experiment: Comparison w/ Dedicated Models</vt:lpstr>
      <vt:lpstr>Fine-tuning on UnifiedQA </vt:lpstr>
      <vt:lpstr>Methodological Issue: Data Leakage</vt:lpstr>
      <vt:lpstr>Talk Summary &amp; Statement</vt:lpstr>
      <vt:lpstr>PowerPoint Presentation</vt:lpstr>
      <vt:lpstr>PowerPoint Presentation</vt:lpstr>
      <vt:lpstr>PowerPoint Presentation</vt:lpstr>
      <vt:lpstr>The Instruction Paradigm: Challenges </vt:lpstr>
      <vt:lpstr>Prior Works</vt:lpstr>
      <vt:lpstr>Error Analysis</vt:lpstr>
      <vt:lpstr>Design Principles</vt:lpstr>
      <vt:lpstr>Summary</vt:lpstr>
      <vt:lpstr>Motivation</vt:lpstr>
      <vt:lpstr>Goal of Our Work:</vt:lpstr>
      <vt:lpstr>The Instruction Paradigm: Advantages </vt:lpstr>
      <vt:lpstr>The Instruction Paradigm: Challenges </vt:lpstr>
      <vt:lpstr>Prior Works   </vt:lpstr>
      <vt:lpstr>Talk Outline</vt:lpstr>
      <vt:lpstr>Talk Outline</vt:lpstr>
      <vt:lpstr>Building a Benchmark for “Instructions”  </vt:lpstr>
      <vt:lpstr>Build a Benchmark to Learn from Instructions (...)</vt:lpstr>
      <vt:lpstr>Building a Benchmark for “Instructions”  </vt:lpstr>
      <vt:lpstr>Build a Benchmark to Learn from Instructions (...)</vt:lpstr>
      <vt:lpstr>Splitting Templates into “Sub-task” </vt:lpstr>
      <vt:lpstr>Schema Definition (1)</vt:lpstr>
      <vt:lpstr>Schema Definition (1)</vt:lpstr>
      <vt:lpstr>Schema Definition (2) </vt:lpstr>
      <vt:lpstr>Schema Definition (3) </vt:lpstr>
      <vt:lpstr>Schema Definition (4) </vt:lpstr>
      <vt:lpstr>Schema Definition (5) </vt:lpstr>
      <vt:lpstr>Schema Definition (6) </vt:lpstr>
      <vt:lpstr>Schema Definition (7) </vt:lpstr>
      <vt:lpstr>Number of Subtasks</vt:lpstr>
      <vt:lpstr>Statistics of Instruction Set</vt:lpstr>
      <vt:lpstr>Input/Output Dimensions at each Subtask</vt:lpstr>
      <vt:lpstr>Number of Good/Bad Examples </vt:lpstr>
      <vt:lpstr>Task Specification [Dis]Similarity</vt:lpstr>
      <vt:lpstr>Topical Analysis</vt:lpstr>
      <vt:lpstr>Analysis of Reasoning Classes </vt:lpstr>
      <vt:lpstr>Assessment of Current Models </vt:lpstr>
      <vt:lpstr>Data Collection</vt:lpstr>
      <vt:lpstr>Building a Benchmark for “Instructions”  </vt:lpstr>
      <vt:lpstr>Splitting Templates into Tasks </vt:lpstr>
      <vt:lpstr>Experiment: Random Split Generalization</vt:lpstr>
      <vt:lpstr>Motivation: Cross-Task Generalization</vt:lpstr>
      <vt:lpstr>Motivation: Cross-Task Generalization</vt:lpstr>
      <vt:lpstr>Natural-Instructions: Construction (2)</vt:lpstr>
      <vt:lpstr>Natural-Instructions: Construction (2)</vt:lpstr>
      <vt:lpstr>Annotation of Crowdsourcing Template (2) </vt:lpstr>
      <vt:lpstr>Data Curation</vt:lpstr>
      <vt:lpstr>NATURAL INSTRUCTIONS: Examples</vt:lpstr>
      <vt:lpstr>NATURAL-INSTRUCTIONS: Diversity</vt:lpstr>
      <vt:lpstr>NATURAL-INSTRUCTIONS: Size Distribution</vt:lpstr>
      <vt:lpstr>Experimental Setup</vt:lpstr>
      <vt:lpstr>Category-wise Analysis of Instruction Benefits</vt:lpstr>
      <vt:lpstr>Ablation of Instruction Encodings</vt:lpstr>
      <vt:lpstr>Results: Generalization Experiments</vt:lpstr>
      <vt:lpstr>Encoding Instructions</vt:lpstr>
      <vt:lpstr>Variation of Input Encodings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UnifiedQA:  Crossing Format Boundaries With a Single QA System</dc:title>
  <dc:creator>Daniel Khashabi</dc:creator>
  <cp:lastModifiedBy>Daniel Khashabi</cp:lastModifiedBy>
  <cp:revision>1078</cp:revision>
  <dcterms:created xsi:type="dcterms:W3CDTF">2020-06-18T00:10:56Z</dcterms:created>
  <dcterms:modified xsi:type="dcterms:W3CDTF">2021-05-24T17:35:17Z</dcterms:modified>
</cp:coreProperties>
</file>