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89" r:id="rId3"/>
    <p:sldId id="290" r:id="rId4"/>
    <p:sldId id="291" r:id="rId5"/>
    <p:sldId id="329" r:id="rId6"/>
    <p:sldId id="330" r:id="rId7"/>
    <p:sldId id="342" r:id="rId8"/>
    <p:sldId id="363" r:id="rId9"/>
    <p:sldId id="341" r:id="rId10"/>
    <p:sldId id="312" r:id="rId11"/>
    <p:sldId id="361" r:id="rId12"/>
    <p:sldId id="309" r:id="rId13"/>
    <p:sldId id="303" r:id="rId14"/>
    <p:sldId id="316" r:id="rId15"/>
    <p:sldId id="336" r:id="rId16"/>
    <p:sldId id="339" r:id="rId17"/>
    <p:sldId id="293" r:id="rId18"/>
    <p:sldId id="314" r:id="rId19"/>
    <p:sldId id="351" r:id="rId20"/>
    <p:sldId id="353" r:id="rId21"/>
    <p:sldId id="355" r:id="rId22"/>
    <p:sldId id="356" r:id="rId23"/>
    <p:sldId id="357" r:id="rId24"/>
    <p:sldId id="358" r:id="rId25"/>
    <p:sldId id="359" r:id="rId26"/>
    <p:sldId id="360" r:id="rId27"/>
    <p:sldId id="362" r:id="rId28"/>
    <p:sldId id="364" r:id="rId2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FF"/>
    <a:srgbClr val="000080"/>
    <a:srgbClr val="094895"/>
    <a:srgbClr val="083D7E"/>
    <a:srgbClr val="A8E5FE"/>
    <a:srgbClr val="E7B87F"/>
    <a:srgbClr val="DFC59B"/>
    <a:srgbClr val="46F0EC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039" autoAdjust="0"/>
    <p:restoredTop sz="95872" autoAdjust="0"/>
  </p:normalViewPr>
  <p:slideViewPr>
    <p:cSldViewPr>
      <p:cViewPr>
        <p:scale>
          <a:sx n="111" d="100"/>
          <a:sy n="111" d="100"/>
        </p:scale>
        <p:origin x="448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94148-D2BD-A84D-84E3-AC6A55E1AB0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BD22C-107C-4B47-B691-65DFEBC2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64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450C2A2-47DF-420F-9BC9-8E03C333D6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639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 all,</a:t>
            </a:r>
            <a:r>
              <a:rPr lang="en-US" baseline="0" dirty="0" smtClean="0"/>
              <a:t> I’m Daniel Khashabi, PhD student at UIUC working with Dan Roth; this is a joint work with some colleagues at AI2.  I’m </a:t>
            </a:r>
            <a:r>
              <a:rPr lang="en-US" baseline="0" dirty="0" err="1" smtClean="0"/>
              <a:t>gonna</a:t>
            </a:r>
            <a:r>
              <a:rPr lang="en-US" baseline="0" dirty="0" smtClean="0"/>
              <a:t> present some high-level ideas about our question answering system </a:t>
            </a:r>
            <a:r>
              <a:rPr lang="en-US" baseline="0" dirty="0" err="1" smtClean="0"/>
              <a:t>TableILP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C2A2-47DF-420F-9BC9-8E03C333D6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Sun, plans</a:t>
            </a:r>
            <a:r>
              <a:rPr lang="en-US" baseline="0" dirty="0" smtClean="0"/>
              <a:t> going around it; very powerful model, but very hard to create and not very scalable; we don’t want to take that route; </a:t>
            </a:r>
          </a:p>
          <a:p>
            <a:r>
              <a:rPr lang="en-US" baseline="0" dirty="0" smtClean="0"/>
              <a:t>Information Retrieval or Statistical Correlation; on hundreds of Gigabyte; find correlation between New York, longest period of daylight; relatively easy to implement if you know how to big chunks of data;  many works in statistical correlation and measures similar (specifically pointwise mutual information) which can go a long way, even if you haven’t observed that actually surface string; nevertheless it definitely requires big chunks of the question written somewhere, which is unfortunately not always the case.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our premise is that, if you want to create a QA system which is able to answer these questions, the target system should be able to answer the variations of it. By that I mean, if I take NYC and replace it with New Zealand you should be able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C2A2-47DF-420F-9BC9-8E03C333D6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6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way to get around this puzzle is to think of the knowledge as small manageable pieces of information which need to put together in order to answer this question; </a:t>
            </a:r>
          </a:p>
          <a:p>
            <a:r>
              <a:rPr lang="en-US" baseline="0" dirty="0" smtClean="0"/>
              <a:t>For example for answering this question we knowledge knowledge on regions, </a:t>
            </a:r>
            <a:r>
              <a:rPr lang="en-US" baseline="0" dirty="0" err="1" smtClean="0"/>
              <a:t>hemsphere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;  breaking the knowledge into components which makes it structured. </a:t>
            </a:r>
          </a:p>
          <a:p>
            <a:r>
              <a:rPr lang="en-US" baseline="0" dirty="0" smtClean="0"/>
              <a:t>On the other hand, we need to overcome brittleness, which needs some sort of fuzzy matching between the chunks of information which makes the our model ”semi-structured”. </a:t>
            </a:r>
          </a:p>
          <a:p>
            <a:r>
              <a:rPr lang="en-US" baseline="0" dirty="0" smtClean="0"/>
              <a:t>In order to answer this it is important to realize that the two key </a:t>
            </a:r>
            <a:r>
              <a:rPr lang="en-US" baseline="0" dirty="0" err="1" smtClean="0"/>
              <a:t>tersms</a:t>
            </a:r>
            <a:r>
              <a:rPr lang="en-US" baseline="0" dirty="0" smtClean="0"/>
              <a:t> are NYC and …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hopefully if you get to this part, you should have a principled way to answer questions, that is robust to variations and on the side gives you explanations of this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C2A2-47DF-420F-9BC9-8E03C333D6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8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we talked about splitting the knowledge into small manageable parts; </a:t>
            </a:r>
          </a:p>
          <a:p>
            <a:r>
              <a:rPr lang="en-US" baseline="0" dirty="0" smtClean="0"/>
              <a:t>on one hand we can think of knowledge as free text; easy to acquire, but not easy to use; not clear how to use; </a:t>
            </a:r>
          </a:p>
          <a:p>
            <a:r>
              <a:rPr lang="en-US" baseline="0" dirty="0" smtClean="0"/>
              <a:t>On the other hand, ontologies or 1st order rules; missing knowledge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take a place in between; they are structured since they are represented as tables; although they wont have directions. </a:t>
            </a:r>
          </a:p>
          <a:p>
            <a:r>
              <a:rPr lang="en-US" baseline="0" dirty="0" smtClean="0"/>
              <a:t>And they are flexible since their content is represented as free text. </a:t>
            </a:r>
          </a:p>
          <a:p>
            <a:r>
              <a:rPr lang="en-US" baseline="0" dirty="0" smtClean="0"/>
              <a:t>Building many tables related to domain of interest.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C2A2-47DF-420F-9BC9-8E03C333D6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2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C2A2-47DF-420F-9BC9-8E03C333D6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Sun, plans</a:t>
            </a:r>
            <a:r>
              <a:rPr lang="en-US" baseline="0" dirty="0" smtClean="0"/>
              <a:t> going around it; very powerful model, but very hard to create and not very scalable; we don’t want to take that route; </a:t>
            </a:r>
          </a:p>
          <a:p>
            <a:r>
              <a:rPr lang="en-US" baseline="0" dirty="0" smtClean="0"/>
              <a:t>Information Retrieval or Statistical Correlation; on hundreds of Gigabyte; find correlation between New York, longest period of daylight; relatively easy to implement if you know how to big chunks of data;  many works in statistical correlation and measures similar (specifically pointwise mutual information) which can go a long way, even if you haven’t observed that actually surface string; nevertheless it definitely requires big chunks of the question written somewhere, which is unfortunately not always the case.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our premise is that, if you want to create a QA system which is able to answer these questions, the target system should be able to answer the variations of it. By that I mean, if I take NYC and replace it with New Zealand you should be able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C2A2-47DF-420F-9BC9-8E03C333D62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1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3591" y="61553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93426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FBF330AE-1FA9-42CC-85D4-BE4AEF5A2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3591" y="61553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C85DD-5F45-44A6-A198-05529F43C1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219075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4198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3591" y="61553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466D8-4B47-4F72-93D4-6368A41DA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3591" y="61553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0F06C-DC55-49E8-966D-651E62CB7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3591" y="61553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D8DBC-C2CE-481A-8363-D3D8E1361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4114800" cy="536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14800" cy="536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3591" y="61553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5F975-A6D9-46B6-A904-F36D352CA7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23591" y="61553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9FCE-DFA9-40DA-A680-3C78D285A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3591" y="61553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883AC-7F85-4296-ABFD-DEB47A04F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23591" y="61553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B34F3-3F23-421A-9C73-74D16BB40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3591" y="61553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CEBC2-C5EA-4CAD-9628-7C8CC4891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3591" y="61553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4A02A-CC8E-4FB7-AF5B-6A28264C1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1" r="-243" b="3695"/>
          <a:stretch/>
        </p:blipFill>
        <p:spPr>
          <a:xfrm>
            <a:off x="6705600" y="6313395"/>
            <a:ext cx="2133600" cy="39220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83D7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62000"/>
            <a:ext cx="8382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0664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fld id="{61635A22-53B5-476F-890F-949082DFD7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53646" y="6396043"/>
            <a:ext cx="1899554" cy="3095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gif"/><Relationship Id="rId13" Type="http://schemas.openxmlformats.org/officeDocument/2006/relationships/image" Target="../media/image25.jpeg"/><Relationship Id="rId1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9" Type="http://schemas.openxmlformats.org/officeDocument/2006/relationships/image" Target="../media/image21.jpeg"/><Relationship Id="rId10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0.jpeg"/><Relationship Id="rId5" Type="http://schemas.openxmlformats.org/officeDocument/2006/relationships/image" Target="../media/image29.png"/><Relationship Id="rId6" Type="http://schemas.openxmlformats.org/officeDocument/2006/relationships/image" Target="../media/image41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924800" cy="1752600"/>
          </a:xfrm>
          <a:solidFill>
            <a:srgbClr val="083D7E"/>
          </a:solidFill>
        </p:spPr>
        <p:txBody>
          <a:bodyPr/>
          <a:lstStyle/>
          <a:p>
            <a:r>
              <a:rPr lang="en-US" sz="2800" b="1" dirty="0" err="1" smtClean="0"/>
              <a:t>TableILP</a:t>
            </a:r>
            <a:r>
              <a:rPr lang="en-US" sz="2800" b="1" dirty="0" smtClean="0"/>
              <a:t>: </a:t>
            </a:r>
            <a:br>
              <a:rPr lang="en-US" sz="2800" b="1" dirty="0" smtClean="0"/>
            </a:br>
            <a:r>
              <a:rPr lang="en-US" sz="2800" b="1" dirty="0" smtClean="0"/>
              <a:t>Semi-Structured Reasoning</a:t>
            </a:r>
            <a:br>
              <a:rPr lang="en-US" sz="2800" b="1" dirty="0" smtClean="0"/>
            </a:br>
            <a:r>
              <a:rPr lang="en-US" sz="2800" b="1" dirty="0" smtClean="0"/>
              <a:t>for Answering </a:t>
            </a:r>
            <a:r>
              <a:rPr lang="en-US" sz="2800" b="1" dirty="0"/>
              <a:t>Science Questions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962400"/>
            <a:ext cx="7086600" cy="1981200"/>
          </a:xfrm>
        </p:spPr>
        <p:txBody>
          <a:bodyPr/>
          <a:lstStyle/>
          <a:p>
            <a:r>
              <a:rPr lang="en-US" sz="1700" dirty="0" smtClean="0">
                <a:solidFill>
                  <a:srgbClr val="FF0000"/>
                </a:solidFill>
              </a:rPr>
              <a:t>Daniel Khashabi</a:t>
            </a:r>
            <a:r>
              <a:rPr lang="en-US" sz="1700" dirty="0" smtClean="0"/>
              <a:t>, Dan Roth (UIUC) </a:t>
            </a:r>
          </a:p>
          <a:p>
            <a:r>
              <a:rPr lang="en-US" sz="1700" dirty="0" err="1"/>
              <a:t>Tushar</a:t>
            </a:r>
            <a:r>
              <a:rPr lang="en-US" sz="1700" dirty="0"/>
              <a:t> </a:t>
            </a:r>
            <a:r>
              <a:rPr lang="en-US" sz="1700" dirty="0" err="1" smtClean="0"/>
              <a:t>Khot</a:t>
            </a:r>
            <a:r>
              <a:rPr lang="en-US" sz="1700" dirty="0" smtClean="0"/>
              <a:t>, Ashish Sabharwal, Peter </a:t>
            </a:r>
            <a:r>
              <a:rPr lang="en-US" sz="1700" dirty="0"/>
              <a:t>Clark, Oren </a:t>
            </a:r>
            <a:r>
              <a:rPr lang="en-US" sz="1700" dirty="0" err="1" smtClean="0"/>
              <a:t>Etzioni</a:t>
            </a:r>
            <a:r>
              <a:rPr lang="en-US" sz="1700" dirty="0" smtClean="0"/>
              <a:t> </a:t>
            </a:r>
          </a:p>
          <a:p>
            <a:r>
              <a:rPr lang="en-US" sz="1700" dirty="0" smtClean="0"/>
              <a:t>(Allen Institute for Artificial Intelligence)</a:t>
            </a:r>
            <a:endParaRPr lang="en-US" sz="1700" dirty="0"/>
          </a:p>
        </p:txBody>
      </p:sp>
      <p:pic>
        <p:nvPicPr>
          <p:cNvPr id="4" name="Picture 3" descr="partial-logo-blue-230x2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381000"/>
            <a:ext cx="1066800" cy="1066800"/>
          </a:xfrm>
          <a:prstGeom prst="rect">
            <a:avLst/>
          </a:prstGeom>
        </p:spPr>
      </p:pic>
      <p:pic>
        <p:nvPicPr>
          <p:cNvPr id="10" name="Picture 4" descr="http://sifaka.cs.uiuc.edu/~vgvinodv/images/cogco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9" y="547169"/>
            <a:ext cx="3993361" cy="7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96"/>
    </mc:Choice>
    <mc:Fallback xmlns="">
      <p:transition spd="slow" advTm="291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16" y="685800"/>
            <a:ext cx="8504884" cy="6035675"/>
          </a:xfrm>
        </p:spPr>
        <p:txBody>
          <a:bodyPr/>
          <a:lstStyle/>
          <a:p>
            <a:r>
              <a:rPr lang="en-US" sz="2000" b="1" dirty="0" smtClean="0"/>
              <a:t>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Grade NY Regents Science Exam</a:t>
            </a:r>
          </a:p>
          <a:p>
            <a:pPr lvl="1"/>
            <a:r>
              <a:rPr lang="en-US" sz="2000" dirty="0" smtClean="0"/>
              <a:t>Focus on non-diagram multiple-choice </a:t>
            </a:r>
            <a:r>
              <a:rPr lang="en-US" sz="1800" dirty="0" smtClean="0"/>
              <a:t>(4-way)</a:t>
            </a:r>
          </a:p>
          <a:p>
            <a:pPr lvl="1"/>
            <a:r>
              <a:rPr lang="en-US" sz="2000" dirty="0" smtClean="0"/>
              <a:t>129 questions in completely unseen Test set</a:t>
            </a:r>
          </a:p>
          <a:p>
            <a:pPr lvl="2"/>
            <a:r>
              <a:rPr lang="en-US" sz="1600" dirty="0" smtClean="0"/>
              <a:t>6 years of exams;  95% C.I. = 9%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Score</a:t>
            </a:r>
            <a:r>
              <a:rPr lang="en-US" sz="2000" dirty="0" smtClean="0"/>
              <a:t>: 1 point per question </a:t>
            </a:r>
            <a:r>
              <a:rPr lang="en-US" sz="1800" dirty="0" smtClean="0"/>
              <a:t>(1/k for k-way tie including correct answer)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Baselines: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cs typeface="Bradley Hand Bold"/>
              </a:rPr>
              <a:t>IR Solver: </a:t>
            </a:r>
            <a:r>
              <a:rPr lang="en-US" sz="2000" dirty="0">
                <a:solidFill>
                  <a:srgbClr val="000000"/>
                </a:solidFill>
                <a:cs typeface="Bradley Hand Bold"/>
              </a:rPr>
              <a:t>Information Retrieval using Lucene search</a:t>
            </a:r>
          </a:p>
          <a:p>
            <a:pPr lvl="2"/>
            <a:r>
              <a:rPr lang="en-US" sz="1600" dirty="0"/>
              <a:t>Using 280 GB of plain text (50B tokens) “waterloo” </a:t>
            </a:r>
            <a:r>
              <a:rPr lang="en-US" sz="1600" dirty="0" smtClean="0"/>
              <a:t>corpus </a:t>
            </a:r>
            <a:r>
              <a:rPr lang="en-US" sz="1600" dirty="0"/>
              <a:t>[AAAI, 2015]</a:t>
            </a:r>
            <a:endParaRPr lang="en-US" sz="1600" dirty="0" smtClean="0"/>
          </a:p>
          <a:p>
            <a:pPr lvl="2"/>
            <a:r>
              <a:rPr lang="en-US" sz="1600" dirty="0" smtClean="0"/>
              <a:t>IR Solver(tables): </a:t>
            </a:r>
            <a:r>
              <a:rPr lang="en-US" sz="1600" dirty="0"/>
              <a:t>Using same tables as </a:t>
            </a:r>
            <a:r>
              <a:rPr lang="en-US" sz="1600" dirty="0" err="1" smtClean="0"/>
              <a:t>TableILP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2000" dirty="0" smtClean="0">
                <a:solidFill>
                  <a:srgbClr val="FF0000"/>
                </a:solidFill>
                <a:cs typeface="Bradley Hand Bold"/>
              </a:rPr>
              <a:t>PMI Solver: </a:t>
            </a:r>
            <a:r>
              <a:rPr lang="en-US" sz="2000" dirty="0" smtClean="0">
                <a:cs typeface="Bradley Hand Bold"/>
              </a:rPr>
              <a:t>Statistical </a:t>
            </a:r>
            <a:r>
              <a:rPr lang="en-US" sz="2000" dirty="0">
                <a:cs typeface="Bradley Hand Bold"/>
              </a:rPr>
              <a:t>correlation </a:t>
            </a:r>
            <a:r>
              <a:rPr lang="en-US" sz="2000" dirty="0" smtClean="0">
                <a:cs typeface="Bradley Hand Bold"/>
              </a:rPr>
              <a:t>using pointwise </a:t>
            </a:r>
            <a:r>
              <a:rPr lang="en-US" sz="2000" dirty="0">
                <a:cs typeface="Bradley Hand Bold"/>
              </a:rPr>
              <a:t>mutual info</a:t>
            </a:r>
            <a:r>
              <a:rPr lang="en-US" sz="2000" dirty="0" smtClean="0">
                <a:cs typeface="Bradley Hand Bold"/>
              </a:rPr>
              <a:t>.</a:t>
            </a:r>
          </a:p>
          <a:p>
            <a:pPr lvl="2"/>
            <a:r>
              <a:rPr lang="en-US" sz="1600" dirty="0" smtClean="0"/>
              <a:t>Using 280 </a:t>
            </a:r>
            <a:r>
              <a:rPr lang="en-US" sz="1600" dirty="0"/>
              <a:t>GB of plain text (50B tokens) “waterloo” </a:t>
            </a:r>
            <a:r>
              <a:rPr lang="en-US" sz="1600" dirty="0" smtClean="0"/>
              <a:t>corpus [AAAI, 2015] </a:t>
            </a:r>
            <a:endParaRPr lang="en-US" sz="2000" dirty="0" smtClean="0">
              <a:solidFill>
                <a:srgbClr val="FF0000"/>
              </a:solidFill>
              <a:cs typeface="Bradley Hand Bold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cs typeface="Bradley Hand Bold"/>
              </a:rPr>
              <a:t>MLN: </a:t>
            </a:r>
            <a:r>
              <a:rPr lang="en-US" sz="2000" dirty="0" smtClean="0">
                <a:solidFill>
                  <a:srgbClr val="000000"/>
                </a:solidFill>
                <a:cs typeface="Bradley Hand Bold"/>
              </a:rPr>
              <a:t>Markov Logic Network, a structured prediction model 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  <a:cs typeface="Bradley Hand Bold"/>
              </a:rPr>
              <a:t>Using rules from </a:t>
            </a:r>
            <a:r>
              <a:rPr lang="en-US" sz="1600" dirty="0">
                <a:solidFill>
                  <a:srgbClr val="000000"/>
                </a:solidFill>
                <a:cs typeface="Bradley Hand Bold"/>
              </a:rPr>
              <a:t>80K </a:t>
            </a:r>
            <a:r>
              <a:rPr lang="en-US" sz="1600" dirty="0" smtClean="0">
                <a:solidFill>
                  <a:srgbClr val="000000"/>
                </a:solidFill>
                <a:cs typeface="Bradley Hand Bold"/>
              </a:rPr>
              <a:t>sentences [EMNLP, 2015]</a:t>
            </a:r>
            <a:endParaRPr lang="en-US" sz="1600" dirty="0">
              <a:solidFill>
                <a:srgbClr val="000000"/>
              </a:solidFill>
              <a:cs typeface="Bradley Hand Bold"/>
            </a:endParaRPr>
          </a:p>
          <a:p>
            <a:pPr lvl="2"/>
            <a:endParaRPr lang="en-US" sz="1600" dirty="0">
              <a:solidFill>
                <a:srgbClr val="000000"/>
              </a:solidFill>
              <a:cs typeface="Bradley Hand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972274">
            <a:off x="7372687" y="2612478"/>
            <a:ext cx="1544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Available at</a:t>
            </a:r>
            <a:br>
              <a:rPr lang="en-US" sz="2000" dirty="0" smtClean="0">
                <a:solidFill>
                  <a:srgbClr val="FF0000"/>
                </a:solidFill>
                <a:latin typeface="Bradley Hand Bold"/>
                <a:cs typeface="Bradley Hand Bold"/>
              </a:rPr>
            </a:br>
            <a:r>
              <a:rPr lang="en-US" sz="2000" dirty="0" err="1" smtClean="0">
                <a:solidFill>
                  <a:srgbClr val="FF0000"/>
                </a:solidFill>
                <a:latin typeface="Bradley Hand Bold"/>
                <a:cs typeface="Bradley Hand Bold"/>
              </a:rPr>
              <a:t>allenai.org</a:t>
            </a:r>
            <a:endParaRPr lang="en-US" sz="2000" b="0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685800"/>
            <a:ext cx="1049389" cy="1354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31"/>
    </mc:Choice>
    <mc:Fallback xmlns="">
      <p:transition spd="slow" advTm="6993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Results: </a:t>
            </a:r>
            <a:r>
              <a:rPr lang="en-US" sz="2800" dirty="0" smtClean="0"/>
              <a:t>Same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40386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/>
              <a:t>TableILP</a:t>
            </a:r>
            <a:r>
              <a:rPr lang="en-US" sz="2000" b="1" dirty="0" smtClean="0"/>
              <a:t> is substantially better than IR &amp; MLN</a:t>
            </a:r>
            <a:r>
              <a:rPr lang="en-US" sz="2000" dirty="0" smtClean="0"/>
              <a:t>, when given knowledge derived from the same, domain-targeted sources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390" y="1866901"/>
            <a:ext cx="4643701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1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43"/>
    </mc:Choice>
    <mc:Fallback xmlns="">
      <p:transition spd="slow" advTm="3114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3820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Ensemble performs 8-10% higher than IR baselines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825" y="757195"/>
            <a:ext cx="5166175" cy="3814805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92810" y="5257800"/>
            <a:ext cx="834639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000" b="0" dirty="0" smtClean="0"/>
              <a:t>Simple </a:t>
            </a:r>
            <a:r>
              <a:rPr lang="en-US" sz="2000" b="0" dirty="0"/>
              <a:t>logistic </a:t>
            </a:r>
            <a:r>
              <a:rPr lang="en-US" sz="2000" b="0" dirty="0" smtClean="0"/>
              <a:t>regression.  </a:t>
            </a:r>
            <a:r>
              <a:rPr lang="en-US" sz="2000" b="0" dirty="0"/>
              <a:t>F</a:t>
            </a:r>
            <a:r>
              <a:rPr lang="en-US" sz="2000" b="0" dirty="0" smtClean="0"/>
              <a:t>eatures:                </a:t>
            </a:r>
            <a:r>
              <a:rPr lang="en-US" sz="1600" b="0" dirty="0" smtClean="0">
                <a:solidFill>
                  <a:srgbClr val="000090"/>
                </a:solidFill>
              </a:rPr>
              <a:t>[Clark et al, AAAI-2016</a:t>
            </a:r>
            <a:r>
              <a:rPr lang="en-US" sz="1600" b="0" dirty="0">
                <a:solidFill>
                  <a:srgbClr val="000090"/>
                </a:solidFill>
              </a:rPr>
              <a:t>]</a:t>
            </a:r>
            <a:endParaRPr lang="en-US" b="0" dirty="0">
              <a:solidFill>
                <a:srgbClr val="000090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b="0" dirty="0"/>
              <a:t>4 </a:t>
            </a:r>
            <a:r>
              <a:rPr lang="en-US" b="0" dirty="0" smtClean="0"/>
              <a:t>from </a:t>
            </a:r>
            <a:r>
              <a:rPr lang="en-US" b="0" dirty="0"/>
              <a:t>each solver’s </a:t>
            </a:r>
            <a:r>
              <a:rPr lang="en-US" b="0" dirty="0" smtClean="0"/>
              <a:t>score</a:t>
            </a:r>
          </a:p>
          <a:p>
            <a:pPr marL="285750" indent="-285750">
              <a:buFont typeface="Wingdings" charset="2"/>
              <a:buChar char="§"/>
            </a:pPr>
            <a:r>
              <a:rPr lang="en-US" b="0" dirty="0" smtClean="0"/>
              <a:t>11 from </a:t>
            </a:r>
            <a:r>
              <a:rPr lang="en-US" b="0" dirty="0" err="1"/>
              <a:t>TableILP’s</a:t>
            </a:r>
            <a:r>
              <a:rPr lang="en-US" b="0" dirty="0"/>
              <a:t> support </a:t>
            </a:r>
            <a:r>
              <a:rPr lang="en-US" b="0" dirty="0" smtClean="0"/>
              <a:t>graph (#rows</a:t>
            </a:r>
            <a:r>
              <a:rPr lang="en-US" b="0" dirty="0"/>
              <a:t>, </a:t>
            </a:r>
            <a:r>
              <a:rPr lang="en-US" b="0" dirty="0" smtClean="0"/>
              <a:t>weakest edge</a:t>
            </a:r>
            <a:r>
              <a:rPr lang="en-US" b="0" dirty="0"/>
              <a:t>, </a:t>
            </a:r>
            <a:r>
              <a:rPr lang="is-IS" b="0" dirty="0"/>
              <a:t>…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867400" y="1371600"/>
            <a:ext cx="1143000" cy="29718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972274">
            <a:off x="7057577" y="2782152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More experiments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in the paper!</a:t>
            </a:r>
            <a:endParaRPr lang="en-US" sz="2000" b="0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4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45"/>
    </mc:Choice>
    <mc:Fallback xmlns="">
      <p:transition spd="slow" advTm="40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/>
              <a:t>TableILP</a:t>
            </a:r>
            <a:r>
              <a:rPr lang="en-US" sz="2000" b="1" dirty="0" smtClean="0"/>
              <a:t>: Semi-structured reasoning </a:t>
            </a:r>
            <a:r>
              <a:rPr lang="en-US" sz="2000" dirty="0" smtClean="0"/>
              <a:t>can be very effective</a:t>
            </a:r>
          </a:p>
          <a:p>
            <a:pPr lvl="1"/>
            <a:r>
              <a:rPr lang="en-US" sz="1800" dirty="0" smtClean="0"/>
              <a:t>Beyond IR</a:t>
            </a:r>
          </a:p>
          <a:p>
            <a:pPr lvl="1"/>
            <a:r>
              <a:rPr lang="en-US" sz="1800" dirty="0" smtClean="0"/>
              <a:t>Just starting to scratch the surface!</a:t>
            </a:r>
          </a:p>
          <a:p>
            <a:pPr lvl="1"/>
            <a:r>
              <a:rPr lang="en-US" sz="1800" dirty="0" smtClean="0"/>
              <a:t>Code: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https://</a:t>
            </a:r>
            <a:r>
              <a:rPr lang="en-US" sz="2000" dirty="0" err="1" smtClean="0">
                <a:solidFill>
                  <a:srgbClr val="FF0000"/>
                </a:solidFill>
              </a:rPr>
              <a:t>github.com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allenai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tableilp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Ongoing efforts + future extensions</a:t>
            </a:r>
          </a:p>
          <a:p>
            <a:pPr lvl="1"/>
            <a:r>
              <a:rPr lang="is-IS" sz="1800" dirty="0"/>
              <a:t>Scaling up to medium/large scale KB</a:t>
            </a:r>
          </a:p>
          <a:p>
            <a:pPr lvl="1"/>
            <a:r>
              <a:rPr lang="en-US" sz="1800" dirty="0" smtClean="0"/>
              <a:t>Automated </a:t>
            </a:r>
            <a:r>
              <a:rPr lang="en-US" sz="1800" dirty="0" smtClean="0"/>
              <a:t>parameter tuning / learning</a:t>
            </a:r>
          </a:p>
          <a:p>
            <a:pPr lvl="1"/>
            <a:r>
              <a:rPr lang="en-US" sz="1800" dirty="0" smtClean="0"/>
              <a:t>Improved semantics </a:t>
            </a:r>
            <a:r>
              <a:rPr lang="en-US" sz="1600" dirty="0" smtClean="0"/>
              <a:t>(better question interpretation, negations, </a:t>
            </a:r>
            <a:r>
              <a:rPr lang="is-IS" sz="1600" dirty="0" smtClean="0"/>
              <a:t>…</a:t>
            </a:r>
            <a:endParaRPr lang="is-I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2"/>
    </mc:Choice>
    <mc:Fallback xmlns="">
      <p:transition spd="slow" advTm="5199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Knowledge </a:t>
            </a:r>
            <a:r>
              <a:rPr lang="en-US" dirty="0"/>
              <a:t>as Relational Tables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</a:t>
            </a:r>
            <a:r>
              <a:rPr lang="en-US" dirty="0" smtClean="0"/>
              <a:t>nowledge Atlas: 12 key sections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95524" y="1464677"/>
            <a:ext cx="2133600" cy="1447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tint val="66000"/>
                  <a:satMod val="160000"/>
                </a:schemeClr>
              </a:gs>
              <a:gs pos="50000">
                <a:schemeClr val="accent1">
                  <a:tint val="66000"/>
                  <a:satMod val="160000"/>
                  <a:tint val="44500"/>
                  <a:satMod val="160000"/>
                </a:schemeClr>
              </a:gs>
              <a:gs pos="100000">
                <a:schemeClr val="accent1">
                  <a:tint val="66000"/>
                  <a:satMod val="1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5524" y="2912477"/>
            <a:ext cx="2133600" cy="1447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5524" y="4360277"/>
            <a:ext cx="2133600" cy="1447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  <a:tint val="66000"/>
                  <a:satMod val="160000"/>
                </a:schemeClr>
              </a:gs>
              <a:gs pos="50000">
                <a:schemeClr val="accent2">
                  <a:lumMod val="20000"/>
                  <a:lumOff val="80000"/>
                  <a:shade val="30000"/>
                  <a:satMod val="115000"/>
                  <a:tint val="44500"/>
                  <a:satMod val="160000"/>
                </a:schemeClr>
              </a:gs>
              <a:gs pos="100000">
                <a:schemeClr val="accent2">
                  <a:lumMod val="20000"/>
                  <a:lumOff val="80000"/>
                  <a:shade val="30000"/>
                  <a:satMod val="11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29124" y="1464677"/>
            <a:ext cx="2133600" cy="1447800"/>
          </a:xfrm>
          <a:prstGeom prst="rect">
            <a:avLst/>
          </a:prstGeom>
          <a:gradFill flip="none" rotWithShape="1">
            <a:gsLst>
              <a:gs pos="0">
                <a:srgbClr val="F5FD8D">
                  <a:tint val="66000"/>
                  <a:satMod val="160000"/>
                </a:srgbClr>
              </a:gs>
              <a:gs pos="50000">
                <a:srgbClr val="F5FD8D">
                  <a:tint val="44500"/>
                  <a:satMod val="160000"/>
                </a:srgbClr>
              </a:gs>
              <a:gs pos="100000">
                <a:srgbClr val="F5FD8D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29124" y="2912477"/>
            <a:ext cx="2133600" cy="1447800"/>
          </a:xfrm>
          <a:prstGeom prst="rect">
            <a:avLst/>
          </a:prstGeom>
          <a:gradFill flip="none" rotWithShape="1">
            <a:gsLst>
              <a:gs pos="0">
                <a:srgbClr val="083D7E">
                  <a:tint val="66000"/>
                  <a:satMod val="160000"/>
                  <a:tint val="66000"/>
                  <a:satMod val="160000"/>
                </a:srgbClr>
              </a:gs>
              <a:gs pos="50000">
                <a:srgbClr val="083D7E">
                  <a:tint val="66000"/>
                  <a:satMod val="160000"/>
                  <a:tint val="44500"/>
                  <a:satMod val="160000"/>
                </a:srgbClr>
              </a:gs>
              <a:gs pos="100000">
                <a:srgbClr val="083D7E">
                  <a:tint val="66000"/>
                  <a:satMod val="160000"/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29124" y="4360277"/>
            <a:ext cx="2133600" cy="1447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2724" y="1464677"/>
            <a:ext cx="2133600" cy="1447800"/>
          </a:xfrm>
          <a:prstGeom prst="rect">
            <a:avLst/>
          </a:prstGeom>
          <a:gradFill flip="none" rotWithShape="1">
            <a:gsLst>
              <a:gs pos="0">
                <a:srgbClr val="E7B87F">
                  <a:tint val="66000"/>
                  <a:satMod val="160000"/>
                </a:srgbClr>
              </a:gs>
              <a:gs pos="50000">
                <a:srgbClr val="E7B87F">
                  <a:tint val="44500"/>
                  <a:satMod val="160000"/>
                </a:srgbClr>
              </a:gs>
              <a:gs pos="100000">
                <a:srgbClr val="E7B87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62724" y="2912477"/>
            <a:ext cx="2133600" cy="14478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562724" y="4360277"/>
            <a:ext cx="2133600" cy="14478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696324" y="1464677"/>
            <a:ext cx="2133600" cy="1447800"/>
          </a:xfrm>
          <a:prstGeom prst="rect">
            <a:avLst/>
          </a:prstGeom>
          <a:gradFill flip="none" rotWithShape="1">
            <a:gsLst>
              <a:gs pos="0">
                <a:srgbClr val="F18683">
                  <a:tint val="66000"/>
                  <a:satMod val="160000"/>
                </a:srgbClr>
              </a:gs>
              <a:gs pos="50000">
                <a:srgbClr val="F18683">
                  <a:tint val="44500"/>
                  <a:satMod val="160000"/>
                </a:srgbClr>
              </a:gs>
              <a:gs pos="100000">
                <a:srgbClr val="F1868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696324" y="2912477"/>
            <a:ext cx="2133600" cy="14478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696324" y="4360277"/>
            <a:ext cx="2133600" cy="1447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459" y="1447800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Celestial Phenomena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00257" y="1718807"/>
            <a:ext cx="1981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sun</a:t>
            </a:r>
          </a:p>
          <a:p>
            <a:r>
              <a:rPr lang="en-US" sz="1100" b="0" dirty="0" smtClean="0"/>
              <a:t>moon</a:t>
            </a:r>
          </a:p>
          <a:p>
            <a:r>
              <a:rPr lang="en-US" sz="1100" b="0" dirty="0" smtClean="0"/>
              <a:t>stars</a:t>
            </a:r>
          </a:p>
          <a:p>
            <a:r>
              <a:rPr lang="en-US" sz="1100" b="0" dirty="0" smtClean="0"/>
              <a:t>day/night,</a:t>
            </a:r>
          </a:p>
          <a:p>
            <a:r>
              <a:rPr lang="en-US" sz="1100" b="0" dirty="0" smtClean="0"/>
              <a:t>rotation</a:t>
            </a:r>
          </a:p>
          <a:p>
            <a:r>
              <a:rPr lang="en-US" sz="1100" b="0" dirty="0" smtClean="0"/>
              <a:t>revolution</a:t>
            </a:r>
          </a:p>
          <a:p>
            <a:endParaRPr lang="en-US" sz="11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2895600" y="1447800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Earth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401299" y="1726241"/>
            <a:ext cx="224631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air</a:t>
            </a:r>
          </a:p>
          <a:p>
            <a:r>
              <a:rPr lang="en-US" sz="1100" b="0" dirty="0" smtClean="0"/>
              <a:t>water</a:t>
            </a:r>
          </a:p>
          <a:p>
            <a:r>
              <a:rPr lang="en-US" sz="1100" b="0" dirty="0" smtClean="0"/>
              <a:t>land</a:t>
            </a:r>
          </a:p>
          <a:p>
            <a:r>
              <a:rPr lang="en-US" sz="1100" b="0" dirty="0" smtClean="0"/>
              <a:t>weather</a:t>
            </a:r>
          </a:p>
          <a:p>
            <a:r>
              <a:rPr lang="en-US" sz="1100" b="0" dirty="0" smtClean="0"/>
              <a:t>precipitation</a:t>
            </a:r>
          </a:p>
          <a:p>
            <a:r>
              <a:rPr lang="en-US" sz="1100" b="0" dirty="0" smtClean="0"/>
              <a:t>erosion</a:t>
            </a:r>
          </a:p>
          <a:p>
            <a:r>
              <a:rPr lang="en-US" sz="1100" b="0" dirty="0" smtClean="0"/>
              <a:t> </a:t>
            </a:r>
            <a:endParaRPr lang="en-US" sz="11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5009358" y="1458026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Matter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610391" y="1717474"/>
            <a:ext cx="2246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solid/liquid/gas</a:t>
            </a:r>
          </a:p>
          <a:p>
            <a:r>
              <a:rPr lang="en-US" sz="1100" b="0" dirty="0" smtClean="0"/>
              <a:t>properties</a:t>
            </a:r>
          </a:p>
          <a:p>
            <a:r>
              <a:rPr lang="en-US" sz="1100" b="0" dirty="0" smtClean="0"/>
              <a:t>conductivity</a:t>
            </a:r>
          </a:p>
          <a:p>
            <a:r>
              <a:rPr lang="en-US" sz="1100" b="0" dirty="0" smtClean="0"/>
              <a:t>texture</a:t>
            </a:r>
          </a:p>
          <a:p>
            <a:r>
              <a:rPr lang="en-US" sz="1100" b="0" dirty="0" smtClean="0"/>
              <a:t>temperature</a:t>
            </a:r>
          </a:p>
          <a:p>
            <a:r>
              <a:rPr lang="en-US" sz="1100" b="0" dirty="0" smtClean="0"/>
              <a:t>measuring tools</a:t>
            </a:r>
            <a:endParaRPr lang="en-US" sz="1100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7153988" y="1458026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Energy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832653" y="1726241"/>
            <a:ext cx="194020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forms</a:t>
            </a:r>
          </a:p>
          <a:p>
            <a:r>
              <a:rPr lang="en-US" sz="1100" b="0" dirty="0" smtClean="0"/>
              <a:t>energy transfer</a:t>
            </a:r>
          </a:p>
          <a:p>
            <a:r>
              <a:rPr lang="en-US" sz="1100" b="0" dirty="0" smtClean="0"/>
              <a:t>heat</a:t>
            </a:r>
          </a:p>
          <a:p>
            <a:r>
              <a:rPr lang="en-US" sz="1100" b="0" dirty="0" smtClean="0"/>
              <a:t>electricity</a:t>
            </a:r>
          </a:p>
          <a:p>
            <a:r>
              <a:rPr lang="en-US" sz="1100" b="0" dirty="0" smtClean="0"/>
              <a:t>chemical energy</a:t>
            </a:r>
          </a:p>
          <a:p>
            <a:r>
              <a:rPr lang="en-US" sz="1100" b="0" dirty="0" smtClean="0"/>
              <a:t>energy conversion</a:t>
            </a:r>
          </a:p>
          <a:p>
            <a:endParaRPr lang="en-US" sz="1100" b="0" dirty="0"/>
          </a:p>
        </p:txBody>
      </p:sp>
      <p:sp>
        <p:nvSpPr>
          <p:cNvPr id="32" name="TextBox 31"/>
          <p:cNvSpPr txBox="1"/>
          <p:nvPr/>
        </p:nvSpPr>
        <p:spPr>
          <a:xfrm>
            <a:off x="810254" y="2899175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Forces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76976" y="3143117"/>
            <a:ext cx="2245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gravity</a:t>
            </a:r>
          </a:p>
          <a:p>
            <a:r>
              <a:rPr lang="en-US" sz="1100" b="0" dirty="0" smtClean="0"/>
              <a:t>magnetism</a:t>
            </a:r>
          </a:p>
          <a:p>
            <a:r>
              <a:rPr lang="en-US" sz="1100" b="0" dirty="0" smtClean="0"/>
              <a:t>force</a:t>
            </a:r>
          </a:p>
          <a:p>
            <a:r>
              <a:rPr lang="en-US" sz="1100" b="0" dirty="0" smtClean="0"/>
              <a:t>friction</a:t>
            </a:r>
          </a:p>
          <a:p>
            <a:r>
              <a:rPr lang="en-US" sz="1100" b="0" dirty="0" smtClean="0"/>
              <a:t>pull/pushing</a:t>
            </a:r>
          </a:p>
          <a:p>
            <a:r>
              <a:rPr lang="en-US" sz="1100" b="0" dirty="0" smtClean="0"/>
              <a:t>attraction</a:t>
            </a:r>
            <a:endParaRPr lang="en-US" sz="1100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2762684" y="2911864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Living things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463123" y="3174041"/>
            <a:ext cx="2245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living</a:t>
            </a:r>
          </a:p>
          <a:p>
            <a:r>
              <a:rPr lang="en-US" sz="1100" b="0" dirty="0" smtClean="0"/>
              <a:t>nonliving</a:t>
            </a:r>
          </a:p>
          <a:p>
            <a:r>
              <a:rPr lang="en-US" sz="1100" b="0" dirty="0" smtClean="0"/>
              <a:t>characteristics</a:t>
            </a:r>
          </a:p>
          <a:p>
            <a:r>
              <a:rPr lang="en-US" sz="1100" b="0" dirty="0" smtClean="0"/>
              <a:t>animals</a:t>
            </a:r>
          </a:p>
          <a:p>
            <a:r>
              <a:rPr lang="en-US" sz="1100" b="0" dirty="0" smtClean="0"/>
              <a:t>plants</a:t>
            </a:r>
          </a:p>
          <a:p>
            <a:r>
              <a:rPr lang="en-US" sz="1100" b="0" dirty="0" smtClean="0"/>
              <a:t>fish</a:t>
            </a:r>
            <a:endParaRPr lang="en-US" sz="1100" b="0" dirty="0"/>
          </a:p>
        </p:txBody>
      </p:sp>
      <p:sp>
        <p:nvSpPr>
          <p:cNvPr id="36" name="TextBox 35"/>
          <p:cNvSpPr txBox="1"/>
          <p:nvPr/>
        </p:nvSpPr>
        <p:spPr>
          <a:xfrm>
            <a:off x="4919351" y="2930600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Inheritance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619790" y="3192777"/>
            <a:ext cx="2245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inherited traits</a:t>
            </a:r>
          </a:p>
          <a:p>
            <a:r>
              <a:rPr lang="en-US" sz="1100" b="0" dirty="0" smtClean="0"/>
              <a:t>resemblance</a:t>
            </a:r>
          </a:p>
          <a:p>
            <a:r>
              <a:rPr lang="en-US" sz="1100" b="0" dirty="0" smtClean="0"/>
              <a:t>acquired traits</a:t>
            </a:r>
          </a:p>
          <a:p>
            <a:r>
              <a:rPr lang="en-US" sz="1100" b="0" dirty="0" smtClean="0"/>
              <a:t>learned traits</a:t>
            </a:r>
          </a:p>
          <a:p>
            <a:r>
              <a:rPr lang="en-US" sz="1100" b="0" dirty="0" smtClean="0"/>
              <a:t>body features</a:t>
            </a:r>
          </a:p>
          <a:p>
            <a:r>
              <a:rPr lang="en-US" sz="1100" b="0" dirty="0" smtClean="0"/>
              <a:t>skills</a:t>
            </a:r>
            <a:endParaRPr lang="en-US" sz="1100" b="0" dirty="0"/>
          </a:p>
        </p:txBody>
      </p:sp>
      <p:sp>
        <p:nvSpPr>
          <p:cNvPr id="38" name="TextBox 37"/>
          <p:cNvSpPr txBox="1"/>
          <p:nvPr/>
        </p:nvSpPr>
        <p:spPr>
          <a:xfrm>
            <a:off x="6902744" y="2951992"/>
            <a:ext cx="200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Environment and Adaptation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781496" y="3451745"/>
            <a:ext cx="22450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senses</a:t>
            </a:r>
          </a:p>
          <a:p>
            <a:r>
              <a:rPr lang="en-US" sz="1100" b="0" dirty="0" smtClean="0"/>
              <a:t>habitats</a:t>
            </a:r>
          </a:p>
          <a:p>
            <a:r>
              <a:rPr lang="en-US" sz="1100" b="0" dirty="0" smtClean="0"/>
              <a:t>behavior</a:t>
            </a:r>
          </a:p>
          <a:p>
            <a:r>
              <a:rPr lang="en-US" sz="1100" b="0" dirty="0" smtClean="0"/>
              <a:t>camouflage</a:t>
            </a:r>
          </a:p>
          <a:p>
            <a:r>
              <a:rPr lang="en-US" sz="1100" b="0" dirty="0" smtClean="0"/>
              <a:t>survival</a:t>
            </a:r>
            <a:endParaRPr lang="en-US" sz="1100" b="0" dirty="0"/>
          </a:p>
        </p:txBody>
      </p:sp>
      <p:sp>
        <p:nvSpPr>
          <p:cNvPr id="40" name="TextBox 39"/>
          <p:cNvSpPr txBox="1"/>
          <p:nvPr/>
        </p:nvSpPr>
        <p:spPr>
          <a:xfrm>
            <a:off x="416235" y="4393449"/>
            <a:ext cx="1874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Continuity of Life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381628" y="4663124"/>
            <a:ext cx="224500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life cycle</a:t>
            </a:r>
          </a:p>
          <a:p>
            <a:r>
              <a:rPr lang="en-US" sz="1100" b="0" dirty="0" smtClean="0"/>
              <a:t>life span</a:t>
            </a:r>
          </a:p>
          <a:p>
            <a:r>
              <a:rPr lang="en-US" sz="1100" b="0" dirty="0" smtClean="0"/>
              <a:t>offspring</a:t>
            </a:r>
          </a:p>
          <a:p>
            <a:r>
              <a:rPr lang="en-US" sz="1100" b="0" dirty="0" smtClean="0"/>
              <a:t>reproduction</a:t>
            </a:r>
          </a:p>
          <a:p>
            <a:r>
              <a:rPr lang="en-US" sz="1100" b="0" dirty="0" smtClean="0"/>
              <a:t>coloration</a:t>
            </a:r>
          </a:p>
          <a:p>
            <a:r>
              <a:rPr lang="en-US" sz="1100" b="0" dirty="0" smtClean="0"/>
              <a:t>mating</a:t>
            </a:r>
          </a:p>
          <a:p>
            <a:endParaRPr lang="en-US" sz="1100" b="0" dirty="0"/>
          </a:p>
        </p:txBody>
      </p:sp>
      <p:sp>
        <p:nvSpPr>
          <p:cNvPr id="42" name="TextBox 41"/>
          <p:cNvSpPr txBox="1"/>
          <p:nvPr/>
        </p:nvSpPr>
        <p:spPr>
          <a:xfrm>
            <a:off x="2718843" y="4379155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Life Functions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499610" y="4663124"/>
            <a:ext cx="2245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breathing</a:t>
            </a:r>
          </a:p>
          <a:p>
            <a:r>
              <a:rPr lang="en-US" sz="1100" b="0" dirty="0" smtClean="0"/>
              <a:t>growing</a:t>
            </a:r>
          </a:p>
          <a:p>
            <a:r>
              <a:rPr lang="en-US" sz="1100" b="0" dirty="0" smtClean="0"/>
              <a:t>eating</a:t>
            </a:r>
          </a:p>
          <a:p>
            <a:r>
              <a:rPr lang="en-US" sz="1100" b="0" dirty="0" smtClean="0"/>
              <a:t>food</a:t>
            </a:r>
          </a:p>
          <a:p>
            <a:r>
              <a:rPr lang="en-US" sz="1100" b="0" dirty="0" smtClean="0"/>
              <a:t>air</a:t>
            </a:r>
          </a:p>
          <a:p>
            <a:r>
              <a:rPr lang="en-US" sz="1100" b="0" dirty="0" smtClean="0"/>
              <a:t>water</a:t>
            </a:r>
            <a:endParaRPr lang="en-US" sz="1100" b="0" dirty="0"/>
          </a:p>
        </p:txBody>
      </p:sp>
      <p:sp>
        <p:nvSpPr>
          <p:cNvPr id="44" name="TextBox 43"/>
          <p:cNvSpPr txBox="1"/>
          <p:nvPr/>
        </p:nvSpPr>
        <p:spPr>
          <a:xfrm>
            <a:off x="4854152" y="4352843"/>
            <a:ext cx="182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Interdependence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4634919" y="4636812"/>
            <a:ext cx="2245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food web</a:t>
            </a:r>
          </a:p>
          <a:p>
            <a:r>
              <a:rPr lang="en-US" sz="1100" b="0" dirty="0" smtClean="0"/>
              <a:t>producers</a:t>
            </a:r>
          </a:p>
          <a:p>
            <a:r>
              <a:rPr lang="en-US" sz="1100" b="0" dirty="0" smtClean="0"/>
              <a:t>consumers</a:t>
            </a:r>
          </a:p>
          <a:p>
            <a:r>
              <a:rPr lang="en-US" sz="1100" b="0" dirty="0" smtClean="0"/>
              <a:t>decomposers</a:t>
            </a:r>
          </a:p>
          <a:p>
            <a:r>
              <a:rPr lang="en-US" sz="1100" b="0" dirty="0" smtClean="0"/>
              <a:t>predators</a:t>
            </a:r>
          </a:p>
          <a:p>
            <a:r>
              <a:rPr lang="en-US" sz="1100" b="0" dirty="0" smtClean="0"/>
              <a:t>prey</a:t>
            </a:r>
            <a:endParaRPr lang="en-US" sz="1100" b="0" dirty="0"/>
          </a:p>
        </p:txBody>
      </p:sp>
      <p:sp>
        <p:nvSpPr>
          <p:cNvPr id="48" name="TextBox 47"/>
          <p:cNvSpPr txBox="1"/>
          <p:nvPr/>
        </p:nvSpPr>
        <p:spPr>
          <a:xfrm>
            <a:off x="6976368" y="4367711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Human Impact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757135" y="4651680"/>
            <a:ext cx="2245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human activities</a:t>
            </a:r>
          </a:p>
          <a:p>
            <a:r>
              <a:rPr lang="en-US" sz="1100" b="0" dirty="0" smtClean="0"/>
              <a:t>environment</a:t>
            </a:r>
          </a:p>
          <a:p>
            <a:r>
              <a:rPr lang="en-US" sz="1100" b="0" dirty="0" smtClean="0"/>
              <a:t>ecosystem</a:t>
            </a:r>
          </a:p>
          <a:p>
            <a:r>
              <a:rPr lang="en-US" sz="1100" b="0" dirty="0" smtClean="0"/>
              <a:t>pollution</a:t>
            </a:r>
          </a:p>
          <a:p>
            <a:r>
              <a:rPr lang="en-US" sz="1100" b="0" dirty="0" smtClean="0"/>
              <a:t>conservation</a:t>
            </a:r>
          </a:p>
          <a:p>
            <a:r>
              <a:rPr lang="en-US" sz="1100" b="0" dirty="0" smtClean="0"/>
              <a:t>deforestation</a:t>
            </a:r>
            <a:endParaRPr lang="en-US" sz="1100" b="0" dirty="0"/>
          </a:p>
        </p:txBody>
      </p:sp>
      <p:pic>
        <p:nvPicPr>
          <p:cNvPr id="1030" name="Picture 6" descr="http://images.wisegeek.com/planet-earth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3028" y="1759582"/>
            <a:ext cx="1074519" cy="981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onblink.info/File/Graphics/diagrams/SolSysOv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21"/>
          <a:stretch/>
        </p:blipFill>
        <p:spPr bwMode="auto">
          <a:xfrm>
            <a:off x="1206439" y="1865028"/>
            <a:ext cx="1067508" cy="800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ducation-portal.com/cimages/multimages/16/friction_forces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761" y="3238456"/>
            <a:ext cx="1387180" cy="1112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utlerrural.coopwebbuilder.com/sites/butlerrural.coopwebbuilder.com/files/page-images/bigstockphoto_isolated_tree_1220034_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974" y="3249886"/>
            <a:ext cx="950149" cy="972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cache.desktopnexus.com/thumbnails/552425-bigthumbnail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0019" y="4738922"/>
            <a:ext cx="1200288" cy="970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ec.l.thumbs.canstockphoto.com/canstock1471841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6" y="4757610"/>
            <a:ext cx="870587" cy="932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meritnation.com/img/shared/userimages/mn_images/image/Grassland%20food%20chain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744" y="4571897"/>
            <a:ext cx="1283763" cy="1290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tomatosphere.org/teachers/guide/images/transparency/human-input-and-outpu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230" y="4727469"/>
            <a:ext cx="1374218" cy="984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hasslefreeclipart.com/clipart_bodyparts/images/eye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710" y="3545711"/>
            <a:ext cx="991418" cy="732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clker.com/cliparts/J/5/3/9/Y/e/bigger-battery-m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906" y="1815539"/>
            <a:ext cx="692506" cy="911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cliparts.co/cliparts/Big/KEn/BigKEnbMT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6805" y="3243122"/>
            <a:ext cx="1032453" cy="1077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medsupplypartners.com/media/catalog/product/cache/1/image/9df78eab33525d08d6e5fb8d27136e95/2/0/20229_5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872" y="1777567"/>
            <a:ext cx="801181" cy="1054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76200" y="2057400"/>
            <a:ext cx="8461531" cy="47089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b="0" dirty="0" smtClean="0"/>
          </a:p>
          <a:p>
            <a:endParaRPr lang="en-US" sz="1200" b="0" dirty="0"/>
          </a:p>
          <a:p>
            <a:endParaRPr lang="en-US" sz="1200" b="0" dirty="0" smtClean="0"/>
          </a:p>
          <a:p>
            <a:r>
              <a:rPr lang="en-US" sz="1200" b="0" dirty="0" smtClean="0"/>
              <a:t>Matter </a:t>
            </a:r>
            <a:r>
              <a:rPr lang="en-US" sz="1200" b="0" dirty="0"/>
              <a:t>takes up space and has mass. </a:t>
            </a:r>
          </a:p>
          <a:p>
            <a:r>
              <a:rPr lang="en-US" sz="1200" b="0" dirty="0"/>
              <a:t>Two objects cannot occupy the same place at the same time.</a:t>
            </a:r>
          </a:p>
          <a:p>
            <a:r>
              <a:rPr lang="en-US" sz="1200" b="0" dirty="0"/>
              <a:t>Matter has properties (color, hardness, odor, sound, taste, etc.) </a:t>
            </a:r>
            <a:endParaRPr lang="en-US" sz="1200" b="0" dirty="0" smtClean="0"/>
          </a:p>
          <a:p>
            <a:r>
              <a:rPr lang="en-US" sz="1200" b="0" dirty="0" smtClean="0"/>
              <a:t>that </a:t>
            </a:r>
            <a:r>
              <a:rPr lang="en-US" sz="1200" b="0" dirty="0"/>
              <a:t>can be observed through the senses.</a:t>
            </a:r>
          </a:p>
          <a:p>
            <a:r>
              <a:rPr lang="en-US" sz="1200" b="0" dirty="0"/>
              <a:t>Objects have properties that can be observed, described, and/or measured: length, width, volume, size, shape, mass or weight, temperature, texture, flexibility, reflectiveness</a:t>
            </a:r>
          </a:p>
          <a:p>
            <a:r>
              <a:rPr lang="en-US" sz="1200" b="0" dirty="0"/>
              <a:t>of light.</a:t>
            </a:r>
          </a:p>
          <a:p>
            <a:r>
              <a:rPr lang="en-US" sz="1200" b="0" dirty="0"/>
              <a:t>Measurements can be made with standard metric units and nonstandard units.</a:t>
            </a:r>
          </a:p>
          <a:p>
            <a:r>
              <a:rPr lang="en-US" sz="1200" b="0" dirty="0"/>
              <a:t>The material(s) an object is made up of determine some specific properties of the object (sink/float, conductivity, magnetism). </a:t>
            </a:r>
          </a:p>
          <a:p>
            <a:r>
              <a:rPr lang="en-US" sz="1200" b="0" dirty="0"/>
              <a:t>Properties can be observed or measured with tools such as hand lenses, metric rulers, thermometers, balances, magnets, circuit testers, and graduated cylinders.</a:t>
            </a:r>
          </a:p>
          <a:p>
            <a:r>
              <a:rPr lang="en-US" sz="1200" b="0" dirty="0"/>
              <a:t>Objects and/or materials can be sorted or classified according to their properties.</a:t>
            </a:r>
          </a:p>
          <a:p>
            <a:r>
              <a:rPr lang="en-US" sz="1200" b="0" dirty="0"/>
              <a:t>Some properties of an object are dependent on the conditions of the present surroundings in which the object exists. For example: temperature - hot or cold; lighting - shadows, color; moisture - wet or dry</a:t>
            </a:r>
          </a:p>
          <a:p>
            <a:r>
              <a:rPr lang="en-US" sz="1200" b="0" dirty="0"/>
              <a:t>Describe chemical and physical changes, including changes in states of matter.</a:t>
            </a:r>
          </a:p>
          <a:p>
            <a:r>
              <a:rPr lang="en-US" sz="1200" b="0" dirty="0"/>
              <a:t>Matter exists in three states: solid, liquid, gas.</a:t>
            </a:r>
          </a:p>
          <a:p>
            <a:r>
              <a:rPr lang="en-US" sz="1200" b="0" dirty="0"/>
              <a:t>Solids have a definite shape and volume</a:t>
            </a:r>
          </a:p>
          <a:p>
            <a:r>
              <a:rPr lang="en-US" sz="1200" b="0" dirty="0"/>
              <a:t>Liquids do not have a definite shape but have a definite volume.</a:t>
            </a:r>
          </a:p>
          <a:p>
            <a:r>
              <a:rPr lang="en-US" sz="1200" b="0" dirty="0"/>
              <a:t>Gases do not hold their shape or volume</a:t>
            </a:r>
          </a:p>
          <a:p>
            <a:r>
              <a:rPr lang="en-US" sz="1200" b="0" dirty="0"/>
              <a:t>Temperature can affect the state of matter of a substance.</a:t>
            </a:r>
          </a:p>
          <a:p>
            <a:r>
              <a:rPr lang="en-US" sz="1200" b="0" dirty="0"/>
              <a:t>Changes in the properties or materials of objects can be observed and described</a:t>
            </a:r>
            <a:r>
              <a:rPr lang="en-US" sz="1200" b="0" dirty="0" smtClean="0"/>
              <a:t>.</a:t>
            </a:r>
            <a:endParaRPr lang="en-US" sz="1200" b="0" dirty="0"/>
          </a:p>
        </p:txBody>
      </p:sp>
      <p:sp>
        <p:nvSpPr>
          <p:cNvPr id="66" name="TextBox 65"/>
          <p:cNvSpPr txBox="1"/>
          <p:nvPr/>
        </p:nvSpPr>
        <p:spPr>
          <a:xfrm>
            <a:off x="3429000" y="2095014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Matter</a:t>
            </a:r>
            <a:endParaRPr lang="en-US" sz="2800" dirty="0"/>
          </a:p>
        </p:txBody>
      </p:sp>
      <p:pic>
        <p:nvPicPr>
          <p:cNvPr id="67" name="Picture 2" descr="http://www.medsupplypartners.com/media/catalog/product/cache/1/image/9df78eab33525d08d6e5fb8d27136e95/2/0/20229_51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449" y="2209800"/>
            <a:ext cx="1010384" cy="1329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 bwMode="auto">
          <a:xfrm>
            <a:off x="3011941" y="2665525"/>
            <a:ext cx="5177622" cy="3505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51225" y="2789484"/>
            <a:ext cx="417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TABLES FOR THIS TOPIC</a:t>
            </a:r>
            <a:endParaRPr lang="en-US" dirty="0"/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/>
          </p:nvPr>
        </p:nvGraphicFramePr>
        <p:xfrm>
          <a:off x="3402783" y="3393008"/>
          <a:ext cx="2705100" cy="220980"/>
        </p:xfrm>
        <a:graphic>
          <a:graphicData uri="http://schemas.openxmlformats.org/drawingml/2006/table">
            <a:tbl>
              <a:tblPr/>
              <a:tblGrid>
                <a:gridCol w="1466850"/>
                <a:gridCol w="1238250"/>
              </a:tblGrid>
              <a:tr h="6858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ENTITY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COLOR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/>
          </p:nvPr>
        </p:nvGraphicFramePr>
        <p:xfrm>
          <a:off x="3402783" y="3834968"/>
          <a:ext cx="3886200" cy="220980"/>
        </p:xfrm>
        <a:graphic>
          <a:graphicData uri="http://schemas.openxmlformats.org/drawingml/2006/table">
            <a:tbl>
              <a:tblPr/>
              <a:tblGrid>
                <a:gridCol w="1828800"/>
                <a:gridCol w="876300"/>
                <a:gridCol w="342900"/>
                <a:gridCol w="838200"/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PHASE TRANSITION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FROM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TO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USING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/>
          </p:nvPr>
        </p:nvGraphicFramePr>
        <p:xfrm>
          <a:off x="3402783" y="4276928"/>
          <a:ext cx="3767138" cy="220980"/>
        </p:xfrm>
        <a:graphic>
          <a:graphicData uri="http://schemas.openxmlformats.org/drawingml/2006/table">
            <a:tbl>
              <a:tblPr/>
              <a:tblGrid>
                <a:gridCol w="871538"/>
                <a:gridCol w="609600"/>
                <a:gridCol w="1295400"/>
                <a:gridCol w="990600"/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MATERIAL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COLOR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CONDUCTIVITY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HARDNESS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/>
          </p:nvPr>
        </p:nvGraphicFramePr>
        <p:xfrm>
          <a:off x="3402783" y="4718888"/>
          <a:ext cx="1752600" cy="220980"/>
        </p:xfrm>
        <a:graphic>
          <a:graphicData uri="http://schemas.openxmlformats.org/drawingml/2006/table">
            <a:tbl>
              <a:tblPr/>
              <a:tblGrid>
                <a:gridCol w="609600"/>
                <a:gridCol w="1143000"/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TOOL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MEASURES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/>
          </p:nvPr>
        </p:nvGraphicFramePr>
        <p:xfrm>
          <a:off x="3402783" y="5602808"/>
          <a:ext cx="2514600" cy="220980"/>
        </p:xfrm>
        <a:graphic>
          <a:graphicData uri="http://schemas.openxmlformats.org/drawingml/2006/table">
            <a:tbl>
              <a:tblPr/>
              <a:tblGrid>
                <a:gridCol w="990600"/>
                <a:gridCol w="1524000"/>
              </a:tblGrid>
              <a:tr h="2057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PROPERTY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UNIT OF MEASURE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/>
          </p:nvPr>
        </p:nvGraphicFramePr>
        <p:xfrm>
          <a:off x="3402783" y="5160848"/>
          <a:ext cx="3838575" cy="220980"/>
        </p:xfrm>
        <a:graphic>
          <a:graphicData uri="http://schemas.openxmlformats.org/drawingml/2006/table">
            <a:tbl>
              <a:tblPr/>
              <a:tblGrid>
                <a:gridCol w="838200"/>
                <a:gridCol w="1371600"/>
                <a:gridCol w="1628775"/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PHASE 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DEFINITE SHAPE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DEFINITE VOLUME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urved Down Arrow 2"/>
          <p:cNvSpPr/>
          <p:nvPr/>
        </p:nvSpPr>
        <p:spPr bwMode="auto">
          <a:xfrm flipH="1">
            <a:off x="3405096" y="604264"/>
            <a:ext cx="1600200" cy="1070548"/>
          </a:xfrm>
          <a:prstGeom prst="curvedDownArrow">
            <a:avLst>
              <a:gd name="adj1" fmla="val 40366"/>
              <a:gd name="adj2" fmla="val 92287"/>
              <a:gd name="adj3" fmla="val 25000"/>
            </a:avLst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425896" y="3160924"/>
            <a:ext cx="5012924" cy="151814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85370" y="3276718"/>
            <a:ext cx="24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RULES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489975" y="3671611"/>
            <a:ext cx="500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/>
              <a:t>(for example)</a:t>
            </a:r>
          </a:p>
          <a:p>
            <a:r>
              <a:rPr lang="en-US" b="0" i="1" dirty="0" smtClean="0"/>
              <a:t>If X’s material conducts E, then X conducts E</a:t>
            </a:r>
            <a:endParaRPr lang="en-US" b="0" i="1" dirty="0"/>
          </a:p>
          <a:p>
            <a:r>
              <a:rPr lang="en-US" b="0" dirty="0" smtClean="0"/>
              <a:t>made-of(X,M), conducts(M,E) </a:t>
            </a:r>
            <a:r>
              <a:rPr lang="en-US" b="0" dirty="0" smtClean="0">
                <a:sym typeface="Symbol" panose="05050102010706020507" pitchFamily="18" charset="2"/>
              </a:rPr>
              <a:t></a:t>
            </a:r>
            <a:r>
              <a:rPr lang="en-US" b="0" dirty="0" smtClean="0"/>
              <a:t> </a:t>
            </a:r>
            <a:r>
              <a:rPr lang="en-US" b="0" dirty="0"/>
              <a:t>c</a:t>
            </a:r>
            <a:r>
              <a:rPr lang="en-US" b="0" dirty="0" smtClean="0"/>
              <a:t>onducts(X,E)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7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0"/>
    </mc:Choice>
    <mc:Fallback xmlns="">
      <p:transition xmlns:p14="http://schemas.microsoft.com/office/powerpoint/2010/main" spd="slow" advTm="3169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304799" y="762000"/>
            <a:ext cx="6263421" cy="5410200"/>
            <a:chOff x="1295400" y="1041398"/>
            <a:chExt cx="6292829" cy="5435602"/>
          </a:xfrm>
        </p:grpSpPr>
        <p:sp>
          <p:nvSpPr>
            <p:cNvPr id="3" name="Rectangle 2" descr="clothes">
              <a:hlinkClick r:id="" tooltip="clothes&#10;Value = 2&#10;Percentage = 0.11%&#10;"/>
            </p:cNvPr>
            <p:cNvSpPr/>
            <p:nvPr/>
          </p:nvSpPr>
          <p:spPr>
            <a:xfrm>
              <a:off x="7541240" y="5621101"/>
              <a:ext cx="46989" cy="855899"/>
            </a:xfrm>
            <a:prstGeom prst="rect">
              <a:avLst/>
            </a:prstGeom>
            <a:solidFill>
              <a:srgbClr val="FFF09E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000000"/>
                  </a:solidFill>
                  <a:latin typeface="Arial" panose="020B0604020202020204" pitchFamily="34" charset="0"/>
                </a:rPr>
                <a:t>clothes</a:t>
              </a:r>
            </a:p>
          </p:txBody>
        </p:sp>
        <p:sp>
          <p:nvSpPr>
            <p:cNvPr id="4" name="Rectangle 3" descr="shapes">
              <a:hlinkClick r:id="" tooltip="shapes&#10;Value = 4&#10;Percentage = 0.23%&#10;"/>
            </p:cNvPr>
            <p:cNvSpPr/>
            <p:nvPr/>
          </p:nvSpPr>
          <p:spPr>
            <a:xfrm>
              <a:off x="7541240" y="3909303"/>
              <a:ext cx="46989" cy="1711798"/>
            </a:xfrm>
            <a:prstGeom prst="rect">
              <a:avLst/>
            </a:prstGeom>
            <a:solidFill>
              <a:srgbClr val="50501E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000000"/>
                  </a:solidFill>
                  <a:latin typeface="Arial" panose="020B0604020202020204" pitchFamily="34" charset="0"/>
                </a:rPr>
                <a:t>shapes</a:t>
              </a:r>
            </a:p>
          </p:txBody>
        </p:sp>
        <p:sp>
          <p:nvSpPr>
            <p:cNvPr id="5" name="Rectangle 4" descr="temperatures">
              <a:hlinkClick r:id="" tooltip="temperatures&#10;Value = 4&#10;Percentage = 0.23%&#10;"/>
            </p:cNvPr>
            <p:cNvSpPr/>
            <p:nvPr/>
          </p:nvSpPr>
          <p:spPr>
            <a:xfrm>
              <a:off x="7141833" y="6275612"/>
              <a:ext cx="399407" cy="201388"/>
            </a:xfrm>
            <a:prstGeom prst="rect">
              <a:avLst/>
            </a:prstGeom>
            <a:solidFill>
              <a:srgbClr val="666633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chemeClr val="bg1"/>
                  </a:solidFill>
                  <a:latin typeface="Arial" panose="020B0604020202020204" pitchFamily="34" charset="0"/>
                </a:rPr>
                <a:t>temperatures</a:t>
              </a:r>
            </a:p>
          </p:txBody>
        </p:sp>
        <p:sp>
          <p:nvSpPr>
            <p:cNvPr id="6" name="Rectangle 5" descr="illnesses">
              <a:hlinkClick r:id="" tooltip="illnesses&#10;Value = 5&#10;Percentage = 0.29%&#10;"/>
            </p:cNvPr>
            <p:cNvSpPr/>
            <p:nvPr/>
          </p:nvSpPr>
          <p:spPr>
            <a:xfrm>
              <a:off x="7141833" y="6023877"/>
              <a:ext cx="399407" cy="251735"/>
            </a:xfrm>
            <a:prstGeom prst="rect">
              <a:avLst/>
            </a:prstGeom>
            <a:solidFill>
              <a:srgbClr val="999966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illness</a:t>
              </a: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Rectangle 6" descr="sounds">
              <a:hlinkClick r:id="" tooltip="sounds&#10;Value = 5&#10;Percentage = 0.29%&#10;"/>
            </p:cNvPr>
            <p:cNvSpPr/>
            <p:nvPr/>
          </p:nvSpPr>
          <p:spPr>
            <a:xfrm>
              <a:off x="7141833" y="5772142"/>
              <a:ext cx="399407" cy="251735"/>
            </a:xfrm>
            <a:prstGeom prst="rect">
              <a:avLst/>
            </a:prstGeom>
            <a:solidFill>
              <a:srgbClr val="445900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chemeClr val="bg1"/>
                  </a:solidFill>
                  <a:latin typeface="Arial" panose="020B0604020202020204" pitchFamily="34" charset="0"/>
                </a:rPr>
                <a:t>sounds</a:t>
              </a:r>
            </a:p>
          </p:txBody>
        </p:sp>
        <p:sp>
          <p:nvSpPr>
            <p:cNvPr id="8" name="Rectangle 7" descr="vehicles">
              <a:hlinkClick r:id="" tooltip="vehicles&#10;Value = 5&#10;Percentage = 0.29%&#10;"/>
            </p:cNvPr>
            <p:cNvSpPr/>
            <p:nvPr/>
          </p:nvSpPr>
          <p:spPr>
            <a:xfrm>
              <a:off x="7141833" y="5520406"/>
              <a:ext cx="399407" cy="251735"/>
            </a:xfrm>
            <a:prstGeom prst="rect">
              <a:avLst/>
            </a:prstGeom>
            <a:solidFill>
              <a:srgbClr val="D1DF9C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000000"/>
                  </a:solidFill>
                  <a:latin typeface="Arial" panose="020B0604020202020204" pitchFamily="34" charset="0"/>
                </a:rPr>
                <a:t>vehicles</a:t>
              </a:r>
            </a:p>
          </p:txBody>
        </p:sp>
        <p:sp>
          <p:nvSpPr>
            <p:cNvPr id="9" name="Rectangle 8" descr="behaviors">
              <a:hlinkClick r:id="" tooltip="behaviors&#10;Value = 5&#10;Percentage = 0.29%&#10;"/>
            </p:cNvPr>
            <p:cNvSpPr/>
            <p:nvPr/>
          </p:nvSpPr>
          <p:spPr>
            <a:xfrm>
              <a:off x="7141833" y="5268672"/>
              <a:ext cx="399407" cy="251734"/>
            </a:xfrm>
            <a:prstGeom prst="rect">
              <a:avLst/>
            </a:prstGeom>
            <a:solidFill>
              <a:srgbClr val="B8D26B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000000"/>
                  </a:solidFill>
                  <a:latin typeface="Arial" panose="020B0604020202020204" pitchFamily="34" charset="0"/>
                </a:rPr>
                <a:t>behaviors</a:t>
              </a:r>
            </a:p>
          </p:txBody>
        </p:sp>
        <p:sp>
          <p:nvSpPr>
            <p:cNvPr id="10" name="Rectangle 9" descr="processes">
              <a:hlinkClick r:id="" tooltip="processes&#10;Value = 5&#10;Percentage = 0.29%&#10;"/>
            </p:cNvPr>
            <p:cNvSpPr/>
            <p:nvPr/>
          </p:nvSpPr>
          <p:spPr>
            <a:xfrm>
              <a:off x="7141833" y="5016937"/>
              <a:ext cx="399407" cy="251735"/>
            </a:xfrm>
            <a:prstGeom prst="rect">
              <a:avLst/>
            </a:prstGeom>
            <a:solidFill>
              <a:srgbClr val="326C11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chemeClr val="bg1"/>
                  </a:solidFill>
                  <a:latin typeface="Arial" panose="020B0604020202020204" pitchFamily="34" charset="0"/>
                </a:rPr>
                <a:t>processes</a:t>
              </a:r>
            </a:p>
          </p:txBody>
        </p:sp>
        <p:sp>
          <p:nvSpPr>
            <p:cNvPr id="11" name="Rectangle 10" descr="fish">
              <a:hlinkClick r:id="" tooltip="fish&#10;Value = 5&#10;Percentage = 0.29%&#10;"/>
            </p:cNvPr>
            <p:cNvSpPr/>
            <p:nvPr/>
          </p:nvSpPr>
          <p:spPr>
            <a:xfrm>
              <a:off x="7141833" y="4765202"/>
              <a:ext cx="399407" cy="251735"/>
            </a:xfrm>
            <a:prstGeom prst="rect">
              <a:avLst/>
            </a:prstGeom>
            <a:solidFill>
              <a:srgbClr val="4DA619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000000"/>
                  </a:solidFill>
                  <a:latin typeface="Arial" panose="020B0604020202020204" pitchFamily="34" charset="0"/>
                </a:rPr>
                <a:t>fish</a:t>
              </a:r>
            </a:p>
          </p:txBody>
        </p:sp>
        <p:sp>
          <p:nvSpPr>
            <p:cNvPr id="12" name="Rectangle 11" descr="senses">
              <a:hlinkClick r:id="" tooltip="senses&#10;Value = 5&#10;Percentage = 0.29%&#10;"/>
            </p:cNvPr>
            <p:cNvSpPr/>
            <p:nvPr/>
          </p:nvSpPr>
          <p:spPr>
            <a:xfrm>
              <a:off x="7141833" y="4513466"/>
              <a:ext cx="399407" cy="251735"/>
            </a:xfrm>
            <a:prstGeom prst="rect">
              <a:avLst/>
            </a:prstGeom>
            <a:solidFill>
              <a:srgbClr val="8CC06C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000000"/>
                  </a:solidFill>
                  <a:latin typeface="Arial" panose="020B0604020202020204" pitchFamily="34" charset="0"/>
                </a:rPr>
                <a:t>senses</a:t>
              </a:r>
            </a:p>
          </p:txBody>
        </p:sp>
        <p:sp>
          <p:nvSpPr>
            <p:cNvPr id="13" name="Rectangle 12" descr="temporal">
              <a:hlinkClick r:id="" tooltip="temporal&#10;Value = 6&#10;Percentage = 0.35%&#10;"/>
            </p:cNvPr>
            <p:cNvSpPr/>
            <p:nvPr/>
          </p:nvSpPr>
          <p:spPr>
            <a:xfrm>
              <a:off x="7141833" y="4211385"/>
              <a:ext cx="399407" cy="302081"/>
            </a:xfrm>
            <a:prstGeom prst="rect">
              <a:avLst/>
            </a:prstGeom>
            <a:solidFill>
              <a:srgbClr val="B3D39B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time</a:t>
              </a:r>
              <a:endParaRPr lang="en-US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13" descr="birds">
              <a:hlinkClick r:id="" tooltip="birds&#10;Value = 6&#10;Percentage = 0.35%&#10;"/>
            </p:cNvPr>
            <p:cNvSpPr/>
            <p:nvPr/>
          </p:nvSpPr>
          <p:spPr>
            <a:xfrm>
              <a:off x="7141833" y="3909303"/>
              <a:ext cx="399407" cy="302083"/>
            </a:xfrm>
            <a:prstGeom prst="rect">
              <a:avLst/>
            </a:prstGeom>
            <a:solidFill>
              <a:srgbClr val="000088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chemeClr val="bg1"/>
                  </a:solidFill>
                  <a:latin typeface="Arial" panose="020B0604020202020204" pitchFamily="34" charset="0"/>
                </a:rPr>
                <a:t>birds</a:t>
              </a:r>
            </a:p>
          </p:txBody>
        </p:sp>
        <p:sp>
          <p:nvSpPr>
            <p:cNvPr id="15" name="Rectangle 14" descr="insects">
              <a:hlinkClick r:id="" tooltip="insects&#10;Value = 7&#10;Percentage = 0.41%&#10;"/>
            </p:cNvPr>
            <p:cNvSpPr/>
            <p:nvPr/>
          </p:nvSpPr>
          <p:spPr>
            <a:xfrm>
              <a:off x="7141833" y="3593972"/>
              <a:ext cx="446396" cy="315331"/>
            </a:xfrm>
            <a:prstGeom prst="rect">
              <a:avLst/>
            </a:prstGeom>
            <a:solidFill>
              <a:srgbClr val="0000AA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chemeClr val="bg1"/>
                  </a:solidFill>
                  <a:latin typeface="Arial" panose="020B0604020202020204" pitchFamily="34" charset="0"/>
                </a:rPr>
                <a:t>insects</a:t>
              </a:r>
            </a:p>
          </p:txBody>
        </p:sp>
        <p:sp>
          <p:nvSpPr>
            <p:cNvPr id="16" name="Rectangle 15" descr="sizes">
              <a:hlinkClick r:id="" tooltip="sizes&#10;Value = 7&#10;Percentage = 0.41%&#10;"/>
            </p:cNvPr>
            <p:cNvSpPr/>
            <p:nvPr/>
          </p:nvSpPr>
          <p:spPr>
            <a:xfrm>
              <a:off x="6535013" y="6245032"/>
              <a:ext cx="606820" cy="231968"/>
            </a:xfrm>
            <a:prstGeom prst="rect">
              <a:avLst/>
            </a:prstGeom>
            <a:solidFill>
              <a:srgbClr val="0000FF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chemeClr val="bg1"/>
                  </a:solidFill>
                  <a:latin typeface="Arial" panose="020B0604020202020204" pitchFamily="34" charset="0"/>
                </a:rPr>
                <a:t>sizes</a:t>
              </a:r>
            </a:p>
          </p:txBody>
        </p:sp>
        <p:sp>
          <p:nvSpPr>
            <p:cNvPr id="17" name="Rectangle 16" descr="weather">
              <a:hlinkClick r:id="" tooltip="weather&#10;Value = 8&#10;Percentage = 0.47%&#10;"/>
            </p:cNvPr>
            <p:cNvSpPr/>
            <p:nvPr/>
          </p:nvSpPr>
          <p:spPr>
            <a:xfrm>
              <a:off x="6535013" y="5979925"/>
              <a:ext cx="606820" cy="265106"/>
            </a:xfrm>
            <a:prstGeom prst="rect">
              <a:avLst/>
            </a:prstGeom>
            <a:solidFill>
              <a:srgbClr val="3399FF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chemeClr val="bg1"/>
                  </a:solidFill>
                  <a:latin typeface="Arial" panose="020B0604020202020204" pitchFamily="34" charset="0"/>
                </a:rPr>
                <a:t>weather</a:t>
              </a:r>
            </a:p>
          </p:txBody>
        </p:sp>
        <p:sp>
          <p:nvSpPr>
            <p:cNvPr id="18" name="Rectangle 17" descr="positions">
              <a:hlinkClick r:id="" tooltip="positions&#10;Value = 9&#10;Percentage = 0.52%&#10;"/>
            </p:cNvPr>
            <p:cNvSpPr/>
            <p:nvPr/>
          </p:nvSpPr>
          <p:spPr>
            <a:xfrm>
              <a:off x="6535013" y="5681682"/>
              <a:ext cx="606820" cy="298245"/>
            </a:xfrm>
            <a:prstGeom prst="rect">
              <a:avLst/>
            </a:prstGeom>
            <a:solidFill>
              <a:srgbClr val="8F92C0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chemeClr val="bg1"/>
                  </a:solidFill>
                  <a:latin typeface="Arial" panose="020B0604020202020204" pitchFamily="34" charset="0"/>
                </a:rPr>
                <a:t>positions</a:t>
              </a:r>
            </a:p>
          </p:txBody>
        </p:sp>
        <p:sp>
          <p:nvSpPr>
            <p:cNvPr id="19" name="Rectangle 18" descr="plant parts">
              <a:hlinkClick r:id="" tooltip="plant parts&#10;Value = 10&#10;Percentage = 0.58%&#10;"/>
            </p:cNvPr>
            <p:cNvSpPr/>
            <p:nvPr/>
          </p:nvSpPr>
          <p:spPr>
            <a:xfrm>
              <a:off x="6535013" y="5350300"/>
              <a:ext cx="606820" cy="331383"/>
            </a:xfrm>
            <a:prstGeom prst="rect">
              <a:avLst/>
            </a:prstGeom>
            <a:solidFill>
              <a:srgbClr val="00416B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chemeClr val="bg1"/>
                  </a:solidFill>
                  <a:latin typeface="Arial" panose="020B0604020202020204" pitchFamily="34" charset="0"/>
                </a:rPr>
                <a:t>plant parts</a:t>
              </a:r>
            </a:p>
          </p:txBody>
        </p:sp>
        <p:sp>
          <p:nvSpPr>
            <p:cNvPr id="20" name="Rectangle 19" descr="colors">
              <a:hlinkClick r:id="" tooltip="colors&#10;Value = 11&#10;Percentage = 0.64%&#10;"/>
            </p:cNvPr>
            <p:cNvSpPr/>
            <p:nvPr/>
          </p:nvSpPr>
          <p:spPr>
            <a:xfrm>
              <a:off x="6535013" y="4985777"/>
              <a:ext cx="606820" cy="364521"/>
            </a:xfrm>
            <a:prstGeom prst="rect">
              <a:avLst/>
            </a:prstGeom>
            <a:solidFill>
              <a:srgbClr val="CCCC99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colors</a:t>
              </a:r>
            </a:p>
          </p:txBody>
        </p:sp>
        <p:sp>
          <p:nvSpPr>
            <p:cNvPr id="21" name="Rectangle 20" descr="tools">
              <a:hlinkClick r:id="" tooltip="tools&#10;Value = 13&#10;Percentage = 0.76%&#10;"/>
            </p:cNvPr>
            <p:cNvSpPr/>
            <p:nvPr/>
          </p:nvSpPr>
          <p:spPr>
            <a:xfrm>
              <a:off x="6535013" y="4554980"/>
              <a:ext cx="606820" cy="430797"/>
            </a:xfrm>
            <a:prstGeom prst="rect">
              <a:avLst/>
            </a:prstGeom>
            <a:solidFill>
              <a:srgbClr val="5F7D00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chemeClr val="bg1"/>
                  </a:solidFill>
                  <a:latin typeface="Arial" panose="020B0604020202020204" pitchFamily="34" charset="0"/>
                </a:rPr>
                <a:t>tools</a:t>
              </a:r>
            </a:p>
          </p:txBody>
        </p:sp>
        <p:sp>
          <p:nvSpPr>
            <p:cNvPr id="22" name="Rectangle 21" descr="directions">
              <a:hlinkClick r:id="" tooltip="directions&#10;Value = 14&#10;Percentage = 0.82%&#10;"/>
            </p:cNvPr>
            <p:cNvSpPr/>
            <p:nvPr/>
          </p:nvSpPr>
          <p:spPr>
            <a:xfrm>
              <a:off x="6535013" y="4091045"/>
              <a:ext cx="606820" cy="463935"/>
            </a:xfrm>
            <a:prstGeom prst="rect">
              <a:avLst/>
            </a:prstGeom>
            <a:solidFill>
              <a:srgbClr val="FFCCCC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directions</a:t>
              </a:r>
            </a:p>
          </p:txBody>
        </p:sp>
        <p:sp>
          <p:nvSpPr>
            <p:cNvPr id="23" name="Rectangle 22" descr="numbers">
              <a:hlinkClick r:id="" tooltip="numbers&#10;Value = 15&#10;Percentage = 0.88%&#10;"/>
            </p:cNvPr>
            <p:cNvSpPr/>
            <p:nvPr/>
          </p:nvSpPr>
          <p:spPr>
            <a:xfrm>
              <a:off x="6535013" y="3593972"/>
              <a:ext cx="606820" cy="497073"/>
            </a:xfrm>
            <a:prstGeom prst="rect">
              <a:avLst/>
            </a:prstGeom>
            <a:solidFill>
              <a:srgbClr val="002856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chemeClr val="bg1"/>
                  </a:solidFill>
                  <a:latin typeface="Arial" panose="020B0604020202020204" pitchFamily="34" charset="0"/>
                </a:rPr>
                <a:t>numbers</a:t>
              </a:r>
            </a:p>
          </p:txBody>
        </p:sp>
        <p:sp>
          <p:nvSpPr>
            <p:cNvPr id="24" name="Rectangle 23" descr="units">
              <a:hlinkClick r:id="" tooltip="units&#10;Value = 16&#10;Percentage = 0.94%&#10;"/>
            </p:cNvPr>
            <p:cNvSpPr/>
            <p:nvPr/>
          </p:nvSpPr>
          <p:spPr>
            <a:xfrm>
              <a:off x="7077578" y="2963906"/>
              <a:ext cx="510651" cy="630065"/>
            </a:xfrm>
            <a:prstGeom prst="rect">
              <a:avLst/>
            </a:prstGeom>
            <a:solidFill>
              <a:srgbClr val="003D84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chemeClr val="bg1"/>
                  </a:solidFill>
                  <a:latin typeface="Arial" panose="020B0604020202020204" pitchFamily="34" charset="0"/>
                </a:rPr>
                <a:t>units</a:t>
              </a:r>
            </a:p>
          </p:txBody>
        </p:sp>
        <p:sp>
          <p:nvSpPr>
            <p:cNvPr id="25" name="Rectangle 24" descr="materials">
              <a:hlinkClick r:id="" tooltip="materials&#10;Value = 17&#10;Percentage = 0.99%&#10;"/>
            </p:cNvPr>
            <p:cNvSpPr/>
            <p:nvPr/>
          </p:nvSpPr>
          <p:spPr>
            <a:xfrm>
              <a:off x="6535013" y="2963906"/>
              <a:ext cx="542566" cy="630065"/>
            </a:xfrm>
            <a:prstGeom prst="rect">
              <a:avLst/>
            </a:prstGeom>
            <a:solidFill>
              <a:srgbClr val="D4BEDE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materials</a:t>
              </a:r>
            </a:p>
          </p:txBody>
        </p:sp>
        <p:sp>
          <p:nvSpPr>
            <p:cNvPr id="26" name="Rectangle 25" descr="spatial">
              <a:hlinkClick r:id="" tooltip="spatial&#10;Value = 19&#10;Percentage = 1.11%&#10;"/>
            </p:cNvPr>
            <p:cNvSpPr/>
            <p:nvPr/>
          </p:nvSpPr>
          <p:spPr>
            <a:xfrm>
              <a:off x="5670690" y="6034955"/>
              <a:ext cx="864323" cy="442045"/>
            </a:xfrm>
            <a:prstGeom prst="rect">
              <a:avLst/>
            </a:prstGeom>
            <a:solidFill>
              <a:srgbClr val="CCCCFF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spatial</a:t>
              </a:r>
            </a:p>
          </p:txBody>
        </p:sp>
        <p:sp>
          <p:nvSpPr>
            <p:cNvPr id="27" name="Rectangle 26" descr="roles">
              <a:hlinkClick r:id="" tooltip="roles&#10;Value = 23&#10;Percentage = 1.35%&#10;"/>
            </p:cNvPr>
            <p:cNvSpPr/>
            <p:nvPr/>
          </p:nvSpPr>
          <p:spPr>
            <a:xfrm>
              <a:off x="5670690" y="5499847"/>
              <a:ext cx="864323" cy="535107"/>
            </a:xfrm>
            <a:prstGeom prst="rect">
              <a:avLst/>
            </a:prstGeom>
            <a:solidFill>
              <a:srgbClr val="53005D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</a:rPr>
                <a:t>roles</a:t>
              </a:r>
            </a:p>
          </p:txBody>
        </p:sp>
        <p:sp>
          <p:nvSpPr>
            <p:cNvPr id="28" name="Rectangle 27" descr="substances">
              <a:hlinkClick r:id="" tooltip="substances&#10;Value = 24&#10;Percentage = 1.41%&#10;"/>
            </p:cNvPr>
            <p:cNvSpPr/>
            <p:nvPr/>
          </p:nvSpPr>
          <p:spPr>
            <a:xfrm>
              <a:off x="5670690" y="4941476"/>
              <a:ext cx="864323" cy="558372"/>
            </a:xfrm>
            <a:prstGeom prst="rect">
              <a:avLst/>
            </a:prstGeom>
            <a:solidFill>
              <a:srgbClr val="FF9900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</a:rPr>
                <a:t>substances</a:t>
              </a:r>
            </a:p>
          </p:txBody>
        </p:sp>
        <p:sp>
          <p:nvSpPr>
            <p:cNvPr id="29" name="Rectangle 28" descr="values">
              <a:hlinkClick r:id="" tooltip="values&#10;Value = 27&#10;Percentage = 1.58%&#10;"/>
            </p:cNvPr>
            <p:cNvSpPr/>
            <p:nvPr/>
          </p:nvSpPr>
          <p:spPr>
            <a:xfrm>
              <a:off x="5670690" y="4313306"/>
              <a:ext cx="864323" cy="628169"/>
            </a:xfrm>
            <a:prstGeom prst="rect">
              <a:avLst/>
            </a:prstGeom>
            <a:solidFill>
              <a:srgbClr val="A586B3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values</a:t>
              </a:r>
            </a:p>
          </p:txBody>
        </p:sp>
        <p:sp>
          <p:nvSpPr>
            <p:cNvPr id="30" name="Rectangle 29" descr="time">
              <a:hlinkClick r:id="" tooltip="time&#10;Value = 28&#10;Percentage = 1.64%&#10;"/>
            </p:cNvPr>
            <p:cNvSpPr/>
            <p:nvPr/>
          </p:nvSpPr>
          <p:spPr>
            <a:xfrm>
              <a:off x="5670690" y="3661871"/>
              <a:ext cx="864323" cy="651435"/>
            </a:xfrm>
            <a:prstGeom prst="rect">
              <a:avLst/>
            </a:prstGeom>
            <a:solidFill>
              <a:srgbClr val="D56161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31" name="Rectangle 30" descr="comparatives">
              <a:hlinkClick r:id="" tooltip="comparatives&#10;Value = 30&#10;Percentage = 1.76%&#10;"/>
            </p:cNvPr>
            <p:cNvSpPr/>
            <p:nvPr/>
          </p:nvSpPr>
          <p:spPr>
            <a:xfrm>
              <a:off x="5670690" y="2963906"/>
              <a:ext cx="864323" cy="697965"/>
            </a:xfrm>
            <a:prstGeom prst="rect">
              <a:avLst/>
            </a:prstGeom>
            <a:solidFill>
              <a:srgbClr val="FF0026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</a:rPr>
                <a:t>comparatives</a:t>
              </a:r>
            </a:p>
          </p:txBody>
        </p:sp>
        <p:sp>
          <p:nvSpPr>
            <p:cNvPr id="32" name="Rectangle 31" descr="manner">
              <a:hlinkClick r:id="" tooltip="manner&#10;Value = 42&#10;Percentage = 2.46%&#10;"/>
            </p:cNvPr>
            <p:cNvSpPr/>
            <p:nvPr/>
          </p:nvSpPr>
          <p:spPr>
            <a:xfrm>
              <a:off x="6640738" y="2072523"/>
              <a:ext cx="947491" cy="891383"/>
            </a:xfrm>
            <a:prstGeom prst="rect">
              <a:avLst/>
            </a:prstGeom>
            <a:solidFill>
              <a:srgbClr val="FFCC99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manner</a:t>
              </a:r>
            </a:p>
          </p:txBody>
        </p:sp>
        <p:sp>
          <p:nvSpPr>
            <p:cNvPr id="33" name="Rectangle 32" descr="attributes">
              <a:hlinkClick r:id="" tooltip="attributes&#10;Value = 43&#10;Percentage = 2.52%&#10;"/>
            </p:cNvPr>
            <p:cNvSpPr/>
            <p:nvPr/>
          </p:nvSpPr>
          <p:spPr>
            <a:xfrm>
              <a:off x="5670690" y="2072523"/>
              <a:ext cx="970048" cy="891383"/>
            </a:xfrm>
            <a:prstGeom prst="rect">
              <a:avLst/>
            </a:prstGeom>
            <a:solidFill>
              <a:srgbClr val="FFFFD6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attributes</a:t>
              </a:r>
            </a:p>
          </p:txBody>
        </p:sp>
        <p:sp>
          <p:nvSpPr>
            <p:cNvPr id="34" name="Rectangle 33" descr="food">
              <a:hlinkClick r:id="" tooltip="food&#10;Value = 43&#10;Percentage = 2.52%&#10;"/>
            </p:cNvPr>
            <p:cNvSpPr/>
            <p:nvPr/>
          </p:nvSpPr>
          <p:spPr>
            <a:xfrm>
              <a:off x="4643436" y="5635255"/>
              <a:ext cx="1027254" cy="841745"/>
            </a:xfrm>
            <a:prstGeom prst="rect">
              <a:avLst/>
            </a:prstGeom>
            <a:solidFill>
              <a:srgbClr val="244D0C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</a:rPr>
                <a:t>food</a:t>
              </a:r>
            </a:p>
          </p:txBody>
        </p:sp>
        <p:sp>
          <p:nvSpPr>
            <p:cNvPr id="35" name="Rectangle 34" descr="plants">
              <a:hlinkClick r:id="" tooltip="plants&#10;Value = 43&#10;Percentage = 2.52%&#10;"/>
            </p:cNvPr>
            <p:cNvSpPr/>
            <p:nvPr/>
          </p:nvSpPr>
          <p:spPr>
            <a:xfrm>
              <a:off x="4643436" y="4793511"/>
              <a:ext cx="1027254" cy="841744"/>
            </a:xfrm>
            <a:prstGeom prst="rect">
              <a:avLst/>
            </a:prstGeom>
            <a:solidFill>
              <a:srgbClr val="8ECDF0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plants</a:t>
              </a:r>
            </a:p>
          </p:txBody>
        </p:sp>
        <p:sp>
          <p:nvSpPr>
            <p:cNvPr id="36" name="Rectangle 35" descr="animals">
              <a:hlinkClick r:id="" tooltip="animals&#10;Value = 43&#10;Percentage = 2.52%&#10;"/>
            </p:cNvPr>
            <p:cNvSpPr/>
            <p:nvPr/>
          </p:nvSpPr>
          <p:spPr>
            <a:xfrm>
              <a:off x="4643436" y="3951766"/>
              <a:ext cx="1027254" cy="841745"/>
            </a:xfrm>
            <a:prstGeom prst="rect">
              <a:avLst/>
            </a:prstGeom>
            <a:solidFill>
              <a:srgbClr val="ACC4EE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animals</a:t>
              </a:r>
            </a:p>
          </p:txBody>
        </p:sp>
        <p:sp>
          <p:nvSpPr>
            <p:cNvPr id="37" name="Rectangle 36" descr="humans">
              <a:hlinkClick r:id="" tooltip="humans&#10;Value = 44&#10;Percentage = 2.58%&#10;"/>
            </p:cNvPr>
            <p:cNvSpPr/>
            <p:nvPr/>
          </p:nvSpPr>
          <p:spPr>
            <a:xfrm>
              <a:off x="4643436" y="3090447"/>
              <a:ext cx="1027254" cy="861319"/>
            </a:xfrm>
            <a:prstGeom prst="rect">
              <a:avLst/>
            </a:prstGeom>
            <a:solidFill>
              <a:srgbClr val="815490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</a:rPr>
                <a:t>humans</a:t>
              </a:r>
            </a:p>
          </p:txBody>
        </p:sp>
        <p:sp>
          <p:nvSpPr>
            <p:cNvPr id="38" name="Rectangle 37" descr="locations">
              <a:hlinkClick r:id="" tooltip="locations&#10;Value = 52&#10;Percentage = 3.05%&#10;"/>
            </p:cNvPr>
            <p:cNvSpPr/>
            <p:nvPr/>
          </p:nvSpPr>
          <p:spPr>
            <a:xfrm>
              <a:off x="4643436" y="2072523"/>
              <a:ext cx="1027254" cy="1017923"/>
            </a:xfrm>
            <a:prstGeom prst="rect">
              <a:avLst/>
            </a:prstGeom>
            <a:solidFill>
              <a:srgbClr val="ED0D0D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</a:rPr>
                <a:t>locations</a:t>
              </a:r>
            </a:p>
          </p:txBody>
        </p:sp>
        <p:sp>
          <p:nvSpPr>
            <p:cNvPr id="39" name="Rectangle 38" descr="body parts">
              <a:hlinkClick r:id="" tooltip="body parts&#10;Value = 72&#10;Percentage = 4.23%&#10;"/>
            </p:cNvPr>
            <p:cNvSpPr/>
            <p:nvPr/>
          </p:nvSpPr>
          <p:spPr>
            <a:xfrm>
              <a:off x="6184089" y="1041398"/>
              <a:ext cx="1404140" cy="1031125"/>
            </a:xfrm>
            <a:prstGeom prst="rect">
              <a:avLst/>
            </a:prstGeom>
            <a:solidFill>
              <a:srgbClr val="FFCC00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body parts</a:t>
              </a:r>
            </a:p>
          </p:txBody>
        </p:sp>
        <p:sp>
          <p:nvSpPr>
            <p:cNvPr id="40" name="Rectangle 39" descr="states">
              <a:hlinkClick r:id="" tooltip="states&#10;Value = 79&#10;Percentage = 4.64%&#10;"/>
            </p:cNvPr>
            <p:cNvSpPr/>
            <p:nvPr/>
          </p:nvSpPr>
          <p:spPr>
            <a:xfrm>
              <a:off x="4643436" y="1041398"/>
              <a:ext cx="1540654" cy="1031125"/>
            </a:xfrm>
            <a:prstGeom prst="rect">
              <a:avLst/>
            </a:prstGeom>
            <a:solidFill>
              <a:srgbClr val="C3D109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states</a:t>
              </a:r>
            </a:p>
          </p:txBody>
        </p:sp>
        <p:sp>
          <p:nvSpPr>
            <p:cNvPr id="41" name="Rectangle 40" descr="qualities">
              <a:hlinkClick r:id="" tooltip="qualities&#10;Value = 199&#10;Percentage = 11.69%&#10;"/>
            </p:cNvPr>
            <p:cNvSpPr/>
            <p:nvPr/>
          </p:nvSpPr>
          <p:spPr>
            <a:xfrm>
              <a:off x="1295400" y="5281769"/>
              <a:ext cx="3348036" cy="1195231"/>
            </a:xfrm>
            <a:prstGeom prst="rect">
              <a:avLst/>
            </a:prstGeom>
            <a:solidFill>
              <a:srgbClr val="E1E1E1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qualities</a:t>
              </a:r>
            </a:p>
          </p:txBody>
        </p:sp>
        <p:sp>
          <p:nvSpPr>
            <p:cNvPr id="42" name="Rectangle 41" descr="objects">
              <a:hlinkClick r:id="" tooltip="objects&#10;Value = 247&#10;Percentage = 14.52%&#10;"/>
            </p:cNvPr>
            <p:cNvSpPr/>
            <p:nvPr/>
          </p:nvSpPr>
          <p:spPr>
            <a:xfrm>
              <a:off x="1295400" y="3798238"/>
              <a:ext cx="3348036" cy="1483529"/>
            </a:xfrm>
            <a:prstGeom prst="rect">
              <a:avLst/>
            </a:prstGeom>
            <a:solidFill>
              <a:srgbClr val="990101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objects (inanimate)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Rectangle 42" descr="actions">
              <a:hlinkClick r:id="" tooltip="actions&#10;Value = 459&#10;Percentage = 26.98%&#10;"/>
            </p:cNvPr>
            <p:cNvSpPr/>
            <p:nvPr/>
          </p:nvSpPr>
          <p:spPr>
            <a:xfrm>
              <a:off x="1295400" y="1041398"/>
              <a:ext cx="3348036" cy="2756840"/>
            </a:xfrm>
            <a:prstGeom prst="rect">
              <a:avLst/>
            </a:prstGeom>
            <a:solidFill>
              <a:srgbClr val="005990"/>
            </a:solidFill>
            <a:ln w="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actions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95400" y="1041398"/>
              <a:ext cx="6292829" cy="5435602"/>
            </a:xfrm>
            <a:prstGeom prst="rect">
              <a:avLst/>
            </a:prstGeom>
            <a:noFill/>
            <a:ln w="25400" cap="flat" cmpd="sng" algn="ctr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Relation Involving Which Objects?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05600" y="15150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Grouping of ~2500</a:t>
            </a:r>
            <a:br>
              <a:rPr lang="en-US" b="0" dirty="0" smtClean="0"/>
            </a:br>
            <a:r>
              <a:rPr lang="en-US" b="0" dirty="0" smtClean="0"/>
              <a:t>key terms </a:t>
            </a:r>
            <a:r>
              <a:rPr lang="en-US" b="0" dirty="0"/>
              <a:t>related </a:t>
            </a:r>
            <a:r>
              <a:rPr lang="en-US" b="0" dirty="0" smtClean="0"/>
              <a:t>to</a:t>
            </a:r>
            <a:br>
              <a:rPr lang="en-US" b="0" dirty="0" smtClean="0"/>
            </a:br>
            <a:r>
              <a:rPr lang="en-US" b="0" dirty="0" smtClean="0"/>
              <a:t>4</a:t>
            </a:r>
            <a:r>
              <a:rPr lang="en-US" b="0" baseline="30000" dirty="0" smtClean="0"/>
              <a:t>th</a:t>
            </a:r>
            <a:r>
              <a:rPr lang="en-US" b="0" dirty="0" smtClean="0"/>
              <a:t> </a:t>
            </a:r>
            <a:r>
              <a:rPr lang="en-US" b="0" dirty="0"/>
              <a:t>grade </a:t>
            </a:r>
            <a:r>
              <a:rPr lang="en-US" b="0" dirty="0" smtClean="0"/>
              <a:t>science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679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6"/>
    </mc:Choice>
    <mc:Fallback xmlns="">
      <p:transition xmlns:p14="http://schemas.microsoft.com/office/powerpoint/2010/main" spd="slow" advTm="1533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Semi-Structured Inference: Challenge #2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5800" y="1859339"/>
            <a:ext cx="8241081" cy="3542168"/>
            <a:chOff x="1160909" y="1219200"/>
            <a:chExt cx="8241081" cy="3542168"/>
          </a:xfrm>
        </p:grpSpPr>
        <p:sp>
          <p:nvSpPr>
            <p:cNvPr id="17" name="Left-Right Arrow 16"/>
            <p:cNvSpPr/>
            <p:nvPr/>
          </p:nvSpPr>
          <p:spPr>
            <a:xfrm>
              <a:off x="1828800" y="1579602"/>
              <a:ext cx="6172200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160909" y="1219200"/>
              <a:ext cx="2582357" cy="3542168"/>
              <a:chOff x="1160909" y="1219200"/>
              <a:chExt cx="2582357" cy="354216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160909" y="1219200"/>
                <a:ext cx="2582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RULE solver </a:t>
                </a:r>
                <a:r>
                  <a:rPr lang="en-US" sz="1400" b="0" dirty="0" smtClean="0"/>
                  <a:t>[AKBC 2014]</a:t>
                </a:r>
                <a:endParaRPr lang="en-US" b="0" dirty="0" smtClean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37109" y="1960602"/>
                <a:ext cx="2225650" cy="2800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/>
                  <a:t>f</a:t>
                </a:r>
                <a:r>
                  <a:rPr lang="en-US" sz="1600" b="0" dirty="0" smtClean="0"/>
                  <a:t>orward chaining</a:t>
                </a:r>
                <a:br>
                  <a:rPr lang="en-US" sz="1600" b="0" dirty="0" smtClean="0"/>
                </a:br>
                <a:r>
                  <a:rPr lang="en-US" sz="1600" b="0" dirty="0" smtClean="0"/>
                  <a:t>of logic rules</a:t>
                </a:r>
              </a:p>
              <a:p>
                <a:endParaRPr lang="en-US" sz="1600" b="0" dirty="0"/>
              </a:p>
              <a:p>
                <a:r>
                  <a:rPr lang="en-US" sz="1600" b="0" dirty="0" smtClean="0"/>
                  <a:t>Pros:</a:t>
                </a:r>
                <a:br>
                  <a:rPr lang="en-US" sz="1600" b="0" dirty="0" smtClean="0"/>
                </a:br>
                <a:r>
                  <a:rPr lang="en-US" sz="1600" b="0" dirty="0" smtClean="0"/>
                  <a:t>easy to understand</a:t>
                </a:r>
                <a:br>
                  <a:rPr lang="en-US" sz="1600" b="0" dirty="0" smtClean="0"/>
                </a:br>
                <a:r>
                  <a:rPr lang="en-US" sz="1600" b="0" dirty="0" smtClean="0"/>
                  <a:t>behavior (state space)</a:t>
                </a:r>
                <a:endParaRPr lang="en-US" sz="1600" b="0" dirty="0"/>
              </a:p>
              <a:p>
                <a:endParaRPr lang="en-US" sz="1600" b="0" dirty="0" smtClean="0"/>
              </a:p>
              <a:p>
                <a:r>
                  <a:rPr lang="en-US" sz="1600" b="0" dirty="0" smtClean="0"/>
                  <a:t>Cons:</a:t>
                </a:r>
              </a:p>
              <a:p>
                <a:r>
                  <a:rPr lang="en-US" sz="1600" b="0" dirty="0" smtClean="0"/>
                  <a:t>focuses on </a:t>
                </a:r>
                <a:r>
                  <a:rPr lang="en-US" sz="1600" b="0" i="1" dirty="0" smtClean="0"/>
                  <a:t>how</a:t>
                </a:r>
                <a:r>
                  <a:rPr lang="en-US" sz="1600" b="0" dirty="0" smtClean="0"/>
                  <a:t> to</a:t>
                </a:r>
                <a:br>
                  <a:rPr lang="en-US" sz="1600" b="0" dirty="0" smtClean="0"/>
                </a:br>
                <a:r>
                  <a:rPr lang="en-US" sz="1600" b="0" dirty="0" smtClean="0"/>
                  <a:t>search</a:t>
                </a:r>
                <a:r>
                  <a:rPr lang="en-US" sz="1600" b="0" dirty="0"/>
                  <a:t> </a:t>
                </a:r>
                <a:r>
                  <a:rPr lang="en-US" sz="1600" b="0" dirty="0" smtClean="0"/>
                  <a:t>rather than</a:t>
                </a:r>
              </a:p>
              <a:p>
                <a:r>
                  <a:rPr lang="en-US" sz="1600" b="0" i="1" dirty="0" smtClean="0"/>
                  <a:t>what</a:t>
                </a:r>
                <a:r>
                  <a:rPr lang="en-US" sz="1600" b="0" dirty="0" smtClean="0"/>
                  <a:t> to look for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647309" y="1219200"/>
              <a:ext cx="2754681" cy="3295947"/>
              <a:chOff x="6647309" y="1219200"/>
              <a:chExt cx="2754681" cy="329594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657718" y="1219200"/>
                <a:ext cx="2580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MLN solver </a:t>
                </a:r>
                <a:r>
                  <a:rPr lang="en-US" sz="1400" b="0" dirty="0" smtClean="0"/>
                  <a:t>[EMNLP 2015]</a:t>
                </a:r>
                <a:endParaRPr lang="en-US" b="0" dirty="0" smtClean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647309" y="1960602"/>
                <a:ext cx="2754681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/>
                  <a:t>a</a:t>
                </a:r>
                <a:r>
                  <a:rPr lang="en-US" sz="1600" b="0" dirty="0" smtClean="0"/>
                  <a:t>pprox. inference with</a:t>
                </a:r>
                <a:br>
                  <a:rPr lang="en-US" sz="1600" b="0" dirty="0" smtClean="0"/>
                </a:br>
                <a:r>
                  <a:rPr lang="en-US" sz="1600" b="0" dirty="0"/>
                  <a:t>p</a:t>
                </a:r>
                <a:r>
                  <a:rPr lang="en-US" sz="1600" b="0" dirty="0" smtClean="0"/>
                  <a:t>robabilistic first-order logic</a:t>
                </a:r>
              </a:p>
              <a:p>
                <a:endParaRPr lang="en-US" sz="1600" b="0" dirty="0"/>
              </a:p>
              <a:p>
                <a:r>
                  <a:rPr lang="en-US" sz="1600" b="0" dirty="0" smtClean="0"/>
                  <a:t>Pros:</a:t>
                </a:r>
              </a:p>
              <a:p>
                <a:r>
                  <a:rPr lang="en-US" sz="1600" b="0" dirty="0" smtClean="0"/>
                  <a:t>“natural” fit, high-level</a:t>
                </a:r>
                <a:br>
                  <a:rPr lang="en-US" sz="1600" b="0" dirty="0" smtClean="0"/>
                </a:br>
                <a:r>
                  <a:rPr lang="en-US" sz="1600" b="0" dirty="0" smtClean="0"/>
                  <a:t>specification</a:t>
                </a:r>
              </a:p>
              <a:p>
                <a:endParaRPr lang="en-US" sz="1600" b="0" dirty="0"/>
              </a:p>
              <a:p>
                <a:r>
                  <a:rPr lang="en-US" sz="1600" b="0" dirty="0" smtClean="0"/>
                  <a:t>Cons:</a:t>
                </a:r>
              </a:p>
              <a:p>
                <a:r>
                  <a:rPr lang="en-US" sz="1600" b="0" dirty="0" smtClean="0"/>
                  <a:t>inefficient, difficult to control,</a:t>
                </a:r>
                <a:br>
                  <a:rPr lang="en-US" sz="1600" b="0" dirty="0" smtClean="0"/>
                </a:br>
                <a:r>
                  <a:rPr lang="en-US" sz="1600" b="0" dirty="0" smtClean="0"/>
                  <a:t>brittle with noisy input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743200" y="2810470"/>
            <a:ext cx="327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 smtClean="0">
                <a:solidFill>
                  <a:srgbClr val="008000"/>
                </a:solidFill>
              </a:rPr>
              <a:t>Integer Linear Programming</a:t>
            </a:r>
            <a:br>
              <a:rPr lang="en-US" b="0" i="1" dirty="0" smtClean="0">
                <a:solidFill>
                  <a:srgbClr val="008000"/>
                </a:solidFill>
              </a:rPr>
            </a:br>
            <a:r>
              <a:rPr lang="en-US" b="0" i="1" dirty="0" smtClean="0">
                <a:solidFill>
                  <a:srgbClr val="008000"/>
                </a:solidFill>
              </a:rPr>
              <a:t>(ILP) framework</a:t>
            </a:r>
            <a:br>
              <a:rPr lang="en-US" b="0" i="1" dirty="0" smtClean="0">
                <a:solidFill>
                  <a:srgbClr val="008000"/>
                </a:solidFill>
              </a:rPr>
            </a:br>
            <a:endParaRPr lang="en-US" b="0" i="1" dirty="0" smtClean="0">
              <a:solidFill>
                <a:srgbClr val="008000"/>
              </a:solidFill>
            </a:endParaRPr>
          </a:p>
          <a:p>
            <a:pPr algn="ctr"/>
            <a:r>
              <a:rPr lang="en-US" b="0" i="1" dirty="0" smtClean="0">
                <a:solidFill>
                  <a:srgbClr val="008000"/>
                </a:solidFill>
              </a:rPr>
              <a:t>constraints and preferences,</a:t>
            </a:r>
            <a:br>
              <a:rPr lang="en-US" b="0" i="1" dirty="0" smtClean="0">
                <a:solidFill>
                  <a:srgbClr val="008000"/>
                </a:solidFill>
              </a:rPr>
            </a:br>
            <a:r>
              <a:rPr lang="en-US" b="0" i="1" dirty="0" smtClean="0">
                <a:solidFill>
                  <a:srgbClr val="008000"/>
                </a:solidFill>
              </a:rPr>
              <a:t>industrial-strength solvers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505200" y="2164139"/>
            <a:ext cx="1752600" cy="4572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81000" y="762001"/>
            <a:ext cx="8382000" cy="83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Reasoning</a:t>
            </a:r>
            <a:r>
              <a:rPr lang="en-US" dirty="0"/>
              <a:t>: </a:t>
            </a:r>
            <a:r>
              <a:rPr lang="en-US" dirty="0">
                <a:solidFill>
                  <a:srgbClr val="008000"/>
                </a:solidFill>
              </a:rPr>
              <a:t>effective, controllable, </a:t>
            </a:r>
            <a:r>
              <a:rPr lang="en-US" dirty="0" smtClean="0">
                <a:solidFill>
                  <a:srgbClr val="008000"/>
                </a:solidFill>
              </a:rPr>
              <a:t>scalable</a:t>
            </a:r>
            <a:endParaRPr lang="en-US" dirty="0">
              <a:solidFill>
                <a:srgbClr val="008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7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69"/>
    </mc:Choice>
    <mc:Fallback xmlns="">
      <p:transition xmlns:p14="http://schemas.microsoft.com/office/powerpoint/2010/main" spd="slow" advTm="86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Evaluation: Ablation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1"/>
            <a:ext cx="8382000" cy="1447800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 smtClean="0"/>
              <a:t>Key components of the </a:t>
            </a:r>
            <a:r>
              <a:rPr lang="en-US" sz="2000" dirty="0" err="1" smtClean="0"/>
              <a:t>TableILP</a:t>
            </a:r>
            <a:r>
              <a:rPr lang="en-US" sz="2000" dirty="0" smtClean="0"/>
              <a:t> system contribute</a:t>
            </a:r>
            <a:br>
              <a:rPr lang="en-US" sz="2000" dirty="0" smtClean="0"/>
            </a:br>
            <a:r>
              <a:rPr lang="en-US" sz="2000" dirty="0" smtClean="0"/>
              <a:t>substantially to the eventual score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90800"/>
            <a:ext cx="5410200" cy="19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Aristo: Ensemble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7627742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762000"/>
            <a:ext cx="129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90"/>
                </a:solidFill>
              </a:rPr>
              <a:t>[AAAI-2016]</a:t>
            </a:r>
            <a:endParaRPr lang="en-US" sz="1600" b="0" dirty="0">
              <a:solidFill>
                <a:srgbClr val="00009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479800" y="4140200"/>
            <a:ext cx="3200400" cy="685800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8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97"/>
    </mc:Choice>
    <mc:Fallback xmlns="">
      <p:transition xmlns:p14="http://schemas.microsoft.com/office/powerpoint/2010/main" spd="slow" advTm="52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1676400" y="1538657"/>
            <a:ext cx="5410200" cy="18288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b="0" dirty="0" smtClean="0">
                <a:solidFill>
                  <a:schemeClr val="dk1"/>
                </a:solidFill>
              </a:rPr>
              <a:t>In </a:t>
            </a:r>
            <a:r>
              <a:rPr lang="en-US" b="0" dirty="0">
                <a:solidFill>
                  <a:schemeClr val="dk1"/>
                </a:solidFill>
              </a:rPr>
              <a:t>New York State, the longest period of </a:t>
            </a:r>
            <a:r>
              <a:rPr lang="en-US" b="0" dirty="0" smtClean="0">
                <a:solidFill>
                  <a:schemeClr val="dk1"/>
                </a:solidFill>
              </a:rPr>
              <a:t>daylight</a:t>
            </a:r>
            <a:br>
              <a:rPr lang="en-US" b="0" dirty="0" smtClean="0">
                <a:solidFill>
                  <a:schemeClr val="dk1"/>
                </a:solidFill>
              </a:rPr>
            </a:br>
            <a:r>
              <a:rPr lang="en-US" b="0" dirty="0" smtClean="0">
                <a:solidFill>
                  <a:schemeClr val="dk1"/>
                </a:solidFill>
              </a:rPr>
              <a:t>occurs </a:t>
            </a:r>
            <a:r>
              <a:rPr lang="en-US" b="0" dirty="0">
                <a:solidFill>
                  <a:schemeClr val="dk1"/>
                </a:solidFill>
              </a:rPr>
              <a:t>during which month</a:t>
            </a:r>
            <a:r>
              <a:rPr lang="en-US" b="0" dirty="0" smtClean="0">
                <a:solidFill>
                  <a:schemeClr val="dk1"/>
                </a:solidFill>
              </a:rPr>
              <a:t>?</a:t>
            </a:r>
            <a:endParaRPr lang="en-US" b="0" dirty="0">
              <a:solidFill>
                <a:schemeClr val="dk1"/>
              </a:solidFill>
            </a:endParaRPr>
          </a:p>
          <a:p>
            <a:r>
              <a:rPr lang="en-US" b="0" dirty="0">
                <a:solidFill>
                  <a:schemeClr val="dk1"/>
                </a:solidFill>
              </a:rPr>
              <a:t>  (A) June</a:t>
            </a:r>
          </a:p>
          <a:p>
            <a:r>
              <a:rPr lang="en-US" b="0" dirty="0">
                <a:solidFill>
                  <a:schemeClr val="dk1"/>
                </a:solidFill>
              </a:rPr>
              <a:t>  (B) March</a:t>
            </a:r>
          </a:p>
          <a:p>
            <a:r>
              <a:rPr lang="en-US" b="0" dirty="0">
                <a:solidFill>
                  <a:schemeClr val="dk1"/>
                </a:solidFill>
              </a:rPr>
              <a:t>  (C) December</a:t>
            </a:r>
          </a:p>
          <a:p>
            <a:r>
              <a:rPr lang="en-US" b="0" dirty="0">
                <a:solidFill>
                  <a:schemeClr val="dk1"/>
                </a:solidFill>
              </a:rPr>
              <a:t>  (D) September</a:t>
            </a:r>
          </a:p>
          <a:p>
            <a:endParaRPr lang="en-US" b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01469" y="1070865"/>
            <a:ext cx="1595697" cy="772592"/>
            <a:chOff x="2077669" y="675208"/>
            <a:chExt cx="1595697" cy="772592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2209800" y="1219200"/>
              <a:ext cx="1371600" cy="2286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 rot="20972274">
              <a:off x="2077669" y="675208"/>
              <a:ext cx="1595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Bradley Hand Bold"/>
                  <a:cs typeface="Bradley Hand Bold"/>
                </a:rPr>
                <a:t>New Zealand</a:t>
              </a:r>
              <a:endParaRPr lang="en-US" b="0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0573" y="1160804"/>
            <a:ext cx="966931" cy="682653"/>
            <a:chOff x="4036773" y="765147"/>
            <a:chExt cx="966931" cy="682653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4114800" y="1295400"/>
              <a:ext cx="762000" cy="1524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 rot="20972274">
              <a:off x="4036773" y="765147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Bradley Hand Bold"/>
                  <a:cs typeface="Bradley Hand Bold"/>
                </a:rPr>
                <a:t>shortest</a:t>
              </a:r>
              <a:endParaRPr lang="en-US" b="0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18401" y="1179434"/>
            <a:ext cx="810999" cy="664023"/>
            <a:chOff x="5894601" y="783777"/>
            <a:chExt cx="810999" cy="664023"/>
          </a:xfrm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5943600" y="1295400"/>
              <a:ext cx="762000" cy="1524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 rot="20972274">
              <a:off x="5894601" y="78377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Bradley Hand Bold"/>
                  <a:cs typeface="Bradley Hand Bold"/>
                </a:rPr>
                <a:t>night</a:t>
              </a:r>
              <a:endParaRPr lang="en-US" b="0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66900" y="4876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+mn-lt"/>
                <a:cs typeface="Bradley Hand Bold"/>
              </a:rPr>
              <a:t>Premise</a:t>
            </a:r>
            <a: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  <a:t>:</a:t>
            </a:r>
            <a:r>
              <a:rPr lang="en-US" b="0" i="1" dirty="0">
                <a:solidFill>
                  <a:srgbClr val="008000"/>
                </a:solidFill>
                <a:latin typeface="+mn-lt"/>
                <a:cs typeface="Bradley Hand Bold"/>
              </a:rPr>
              <a:t> </a:t>
            </a:r>
            <a: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  <a:t> a system that “understands” this phenomenon can correctly answer many variations!</a:t>
            </a:r>
            <a:endParaRPr lang="en-US" b="0" i="1" dirty="0">
              <a:solidFill>
                <a:srgbClr val="008000"/>
              </a:solidFill>
              <a:latin typeface="+mn-lt"/>
              <a:cs typeface="Bradley Hand Bold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4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48"/>
    </mc:Choice>
    <mc:Fallback xmlns="">
      <p:transition spd="slow" advTm="51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Three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AI2</a:t>
            </a:r>
            <a:r>
              <a:rPr lang="en-US" sz="2000" dirty="0" smtClean="0"/>
              <a:t>: exciting </a:t>
            </a:r>
            <a:r>
              <a:rPr lang="en-US" sz="2000" dirty="0"/>
              <a:t>place for </a:t>
            </a:r>
            <a:r>
              <a:rPr lang="en-US" sz="2000" dirty="0" smtClean="0"/>
              <a:t>cutting-edge</a:t>
            </a:r>
            <a:br>
              <a:rPr lang="en-US" sz="2000" dirty="0" smtClean="0"/>
            </a:br>
            <a:r>
              <a:rPr lang="en-US" sz="2000" dirty="0" smtClean="0"/>
              <a:t>AI research and </a:t>
            </a:r>
            <a:r>
              <a:rPr lang="en-US" sz="2000" dirty="0"/>
              <a:t>engineering!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Standardized exams </a:t>
            </a:r>
            <a:r>
              <a:rPr lang="en-US" sz="1800" dirty="0" smtClean="0"/>
              <a:t>(science, math, </a:t>
            </a:r>
            <a:r>
              <a:rPr lang="is-IS" sz="1800" dirty="0" smtClean="0"/>
              <a:t>…)</a:t>
            </a:r>
            <a:r>
              <a:rPr lang="is-IS" sz="2000" dirty="0" smtClean="0"/>
              <a:t>: great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test beds for pushing AI &amp; assessing progress</a:t>
            </a:r>
          </a:p>
          <a:p>
            <a:pPr lvl="1"/>
            <a:r>
              <a:rPr lang="en-US" sz="1800" dirty="0" smtClean="0"/>
              <a:t>Super-interesting, challenging, measurable</a:t>
            </a:r>
          </a:p>
          <a:p>
            <a:pPr lvl="1"/>
            <a:r>
              <a:rPr lang="en-US" sz="1800" dirty="0" smtClean="0"/>
              <a:t>Just starting to scratch the surface!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Semi-structured inference </a:t>
            </a:r>
            <a:r>
              <a:rPr lang="en-US" sz="2000" dirty="0" smtClean="0"/>
              <a:t>can be very</a:t>
            </a:r>
            <a:br>
              <a:rPr lang="en-US" sz="2000" dirty="0" smtClean="0"/>
            </a:br>
            <a:r>
              <a:rPr lang="en-US" sz="2000" dirty="0" smtClean="0"/>
              <a:t>effective &amp; robust on these tests</a:t>
            </a:r>
          </a:p>
          <a:p>
            <a:pPr marL="857250" lvl="1" indent="-457200"/>
            <a:r>
              <a:rPr lang="en-US" sz="1800" dirty="0" smtClean="0"/>
              <a:t>Goes beyond factoid-style QA</a:t>
            </a:r>
          </a:p>
          <a:p>
            <a:pPr marL="857250" lvl="1" indent="-457200"/>
            <a:r>
              <a:rPr lang="en-US" sz="1800" dirty="0" smtClean="0"/>
              <a:t>Complementary to IR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19800" y="4800600"/>
            <a:ext cx="2819400" cy="914400"/>
            <a:chOff x="6096000" y="2819400"/>
            <a:chExt cx="2819400" cy="914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2819400"/>
              <a:ext cx="1045029" cy="9144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7543800" y="2895600"/>
              <a:ext cx="1371600" cy="762000"/>
              <a:chOff x="7061200" y="5151120"/>
              <a:chExt cx="1828800" cy="96012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23200" y="5151120"/>
                <a:ext cx="1066800" cy="96012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61200" y="5410200"/>
                <a:ext cx="762000" cy="681634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7148132" y="3276600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858000" y="2340385"/>
            <a:ext cx="1676400" cy="1469615"/>
            <a:chOff x="6553200" y="2209800"/>
            <a:chExt cx="2057400" cy="18036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3200" y="2209800"/>
              <a:ext cx="1180563" cy="152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1400" y="2438400"/>
              <a:ext cx="1219200" cy="15750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824534"/>
            <a:ext cx="3797300" cy="8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80"/>
    </mc:Choice>
    <mc:Fallback xmlns="">
      <p:transition xmlns:p14="http://schemas.microsoft.com/office/powerpoint/2010/main" spd="slow" advTm="7928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52" y="1756834"/>
            <a:ext cx="8413896" cy="50249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Aristo’s </a:t>
            </a:r>
            <a:r>
              <a:rPr lang="en-US" dirty="0" err="1" smtClean="0"/>
              <a:t>Tablestore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4172" y="609600"/>
            <a:ext cx="8382000" cy="5364163"/>
          </a:xfrm>
        </p:spPr>
        <p:txBody>
          <a:bodyPr/>
          <a:lstStyle/>
          <a:p>
            <a:r>
              <a:rPr lang="en-US" dirty="0" smtClean="0"/>
              <a:t>~85 tables, ~10k rows, ~30k cells</a:t>
            </a:r>
          </a:p>
          <a:p>
            <a:r>
              <a:rPr lang="en-US" dirty="0" smtClean="0"/>
              <a:t>Defined with respect to questions, study guides, syllabus</a:t>
            </a:r>
          </a:p>
        </p:txBody>
      </p:sp>
    </p:spTree>
    <p:extLst>
      <p:ext uri="{BB962C8B-B14F-4D97-AF65-F5344CB8AC3E}">
        <p14:creationId xmlns:p14="http://schemas.microsoft.com/office/powerpoint/2010/main" val="1466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4"/>
    </mc:Choice>
    <mc:Fallback xmlns="">
      <p:transition xmlns:p14="http://schemas.microsoft.com/office/powerpoint/2010/main" spd="slow" advTm="2487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ILP Complexity,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410199"/>
          </a:xfrm>
        </p:spPr>
        <p:txBody>
          <a:bodyPr/>
          <a:lstStyle/>
          <a:p>
            <a:r>
              <a:rPr lang="en-US" sz="2000" dirty="0" smtClean="0"/>
              <a:t>~50 high-level constraints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Speed: </a:t>
            </a:r>
            <a:r>
              <a:rPr lang="en-US" sz="2000" b="1" dirty="0" smtClean="0"/>
              <a:t>4 sec</a:t>
            </a:r>
            <a:r>
              <a:rPr lang="en-US" sz="2000" dirty="0" smtClean="0"/>
              <a:t> per question, reasoning over 140 rows across 7 tables</a:t>
            </a:r>
          </a:p>
          <a:p>
            <a:pPr lvl="1"/>
            <a:r>
              <a:rPr lang="en-US" sz="2000" dirty="0" smtClean="0"/>
              <a:t>Contrast: </a:t>
            </a:r>
            <a:r>
              <a:rPr lang="en-US" sz="2000" b="1" dirty="0" smtClean="0"/>
              <a:t>17 sec for MLN using only 1 rule </a:t>
            </a:r>
            <a:r>
              <a:rPr lang="en-US" sz="2000" dirty="0" smtClean="0"/>
              <a:t>per answer option!</a:t>
            </a:r>
          </a:p>
          <a:p>
            <a:pPr lvl="1"/>
            <a:r>
              <a:rPr lang="en-US" sz="1800" dirty="0" smtClean="0"/>
              <a:t>Commercial ILP engines (</a:t>
            </a:r>
            <a:r>
              <a:rPr lang="en-US" sz="1800" dirty="0" err="1" smtClean="0"/>
              <a:t>Gurobi</a:t>
            </a:r>
            <a:r>
              <a:rPr lang="en-US" sz="1800" dirty="0" smtClean="0"/>
              <a:t>, </a:t>
            </a:r>
            <a:r>
              <a:rPr lang="en-US" sz="1800" dirty="0" err="1" smtClean="0"/>
              <a:t>Cplex</a:t>
            </a:r>
            <a:r>
              <a:rPr lang="en-US" sz="1800" dirty="0" smtClean="0"/>
              <a:t>) much faster than SCIP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5502729" cy="2514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4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99"/>
    </mc:Choice>
    <mc:Fallback xmlns="">
      <p:transition xmlns:p14="http://schemas.microsoft.com/office/powerpoint/2010/main" spd="slow" advTm="7819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ILP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Operates on lexical units of alignment</a:t>
            </a:r>
          </a:p>
          <a:p>
            <a:pPr lvl="1"/>
            <a:r>
              <a:rPr lang="en-US" sz="2000" dirty="0" smtClean="0"/>
              <a:t>cells + headers of tables T</a:t>
            </a:r>
          </a:p>
          <a:p>
            <a:pPr lvl="1"/>
            <a:r>
              <a:rPr lang="en-US" sz="2000" dirty="0" smtClean="0"/>
              <a:t>question chunks Q</a:t>
            </a:r>
          </a:p>
          <a:p>
            <a:pPr lvl="1"/>
            <a:r>
              <a:rPr lang="en-US" sz="2000" dirty="0" smtClean="0"/>
              <a:t>answer options A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~50 high level constraints + preferences</a:t>
            </a:r>
          </a:p>
          <a:p>
            <a:pPr marL="5715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Variables</a:t>
            </a:r>
            <a:r>
              <a:rPr lang="en-US" sz="2000" dirty="0" smtClean="0"/>
              <a:t> define the space of “support graphs” connecting Q, A, T</a:t>
            </a:r>
          </a:p>
          <a:p>
            <a:pPr lvl="1"/>
            <a:r>
              <a:rPr lang="en-US" sz="1800" dirty="0" smtClean="0"/>
              <a:t>Which nodes + edges between lexical units are </a:t>
            </a:r>
            <a:r>
              <a:rPr lang="en-US" sz="1800" u="sng" dirty="0" smtClean="0"/>
              <a:t>active</a:t>
            </a:r>
            <a:r>
              <a:rPr lang="en-US" sz="1800" dirty="0" smtClean="0"/>
              <a:t>?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Objective Function: </a:t>
            </a:r>
            <a:r>
              <a:rPr lang="en-US" sz="2000" dirty="0" smtClean="0"/>
              <a:t>“</a:t>
            </a:r>
            <a:r>
              <a:rPr lang="en-US" sz="2000" dirty="0"/>
              <a:t>better” </a:t>
            </a:r>
            <a:r>
              <a:rPr lang="en-US" sz="2000" dirty="0" smtClean="0"/>
              <a:t>support graphs = higher </a:t>
            </a:r>
            <a:r>
              <a:rPr lang="en-US" sz="2000" dirty="0"/>
              <a:t>objective value</a:t>
            </a:r>
          </a:p>
          <a:p>
            <a:pPr lvl="1"/>
            <a:r>
              <a:rPr lang="en-US" sz="1800" dirty="0" smtClean="0"/>
              <a:t>Reward active units, high lexical match links, column header match, </a:t>
            </a:r>
            <a:r>
              <a:rPr lang="is-IS" sz="1800" dirty="0" smtClean="0"/>
              <a:t>…</a:t>
            </a:r>
            <a:endParaRPr lang="en-US" sz="1800" dirty="0" smtClean="0"/>
          </a:p>
          <a:p>
            <a:pPr lvl="1"/>
            <a:r>
              <a:rPr lang="en-US" sz="1800" dirty="0" smtClean="0"/>
              <a:t>WH-term boost (which </a:t>
            </a:r>
            <a:r>
              <a:rPr lang="en-US" sz="1800" dirty="0" smtClean="0">
                <a:solidFill>
                  <a:srgbClr val="008000"/>
                </a:solidFill>
              </a:rPr>
              <a:t>form of energy</a:t>
            </a:r>
            <a:r>
              <a:rPr lang="en-US" sz="1800" dirty="0" smtClean="0"/>
              <a:t>), science-term boost (</a:t>
            </a:r>
            <a:r>
              <a:rPr lang="en-US" sz="1800" dirty="0" smtClean="0">
                <a:solidFill>
                  <a:srgbClr val="008000"/>
                </a:solidFill>
              </a:rPr>
              <a:t>evaporation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Penalize spurious overuse of frequently occurring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49007" y="685800"/>
            <a:ext cx="4318793" cy="2057400"/>
            <a:chOff x="4509680" y="228600"/>
            <a:chExt cx="4318793" cy="2057400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867400" y="228600"/>
              <a:ext cx="2961073" cy="2057400"/>
              <a:chOff x="5014846" y="533400"/>
              <a:chExt cx="3581400" cy="2488413"/>
            </a:xfrm>
            <a:solidFill>
              <a:schemeClr val="bg1"/>
            </a:solidFill>
          </p:grpSpPr>
          <p:pic>
            <p:nvPicPr>
              <p:cNvPr id="10" name="Picture 2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018" t="27948" r="42603" b="10523"/>
              <a:stretch/>
            </p:blipFill>
            <p:spPr bwMode="auto">
              <a:xfrm>
                <a:off x="5014846" y="533400"/>
                <a:ext cx="3581400" cy="248841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Oval 10"/>
              <p:cNvSpPr/>
              <p:nvPr/>
            </p:nvSpPr>
            <p:spPr bwMode="auto">
              <a:xfrm>
                <a:off x="7615478" y="604961"/>
                <a:ext cx="228600" cy="256987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7066937" y="604961"/>
                <a:ext cx="228600" cy="256987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5766228" y="604961"/>
                <a:ext cx="228600" cy="256987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242123" y="1033046"/>
              <a:ext cx="77767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tables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9680" y="228600"/>
              <a:ext cx="181492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question chunks</a:t>
              </a:r>
              <a:endParaRPr lang="en-US" sz="1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47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19"/>
    </mc:Choice>
    <mc:Fallback xmlns="">
      <p:transition xmlns:p14="http://schemas.microsoft.com/office/powerpoint/2010/main" spd="slow" advTm="107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ILP Model: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106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Dual goal: scalability, consider only meaningful support graphs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/>
              <a:t>Structural Constraints</a:t>
            </a:r>
          </a:p>
          <a:p>
            <a:pPr lvl="1"/>
            <a:r>
              <a:rPr lang="en-US" sz="2000" dirty="0" smtClean="0"/>
              <a:t>Meaningful proof structures</a:t>
            </a:r>
          </a:p>
          <a:p>
            <a:pPr lvl="2"/>
            <a:r>
              <a:rPr lang="en-US" sz="1800" dirty="0" smtClean="0"/>
              <a:t>connectedness, question coverage, appropriate table use</a:t>
            </a:r>
            <a:endParaRPr lang="en-US" sz="1800" dirty="0"/>
          </a:p>
          <a:p>
            <a:pPr lvl="2"/>
            <a:r>
              <a:rPr lang="en-US" sz="1800" dirty="0" smtClean="0"/>
              <a:t>parallel evidence =&gt; identical multi-row activity signature</a:t>
            </a:r>
          </a:p>
          <a:p>
            <a:pPr lvl="1"/>
            <a:r>
              <a:rPr lang="en-US" sz="2000" dirty="0" smtClean="0"/>
              <a:t>Simplicity appropriate for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/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</a:t>
            </a:r>
          </a:p>
          <a:p>
            <a:pPr marL="914400" lvl="2" indent="0">
              <a:buNone/>
            </a:pPr>
            <a:endParaRPr lang="en-US" sz="1600" dirty="0"/>
          </a:p>
          <a:p>
            <a:r>
              <a:rPr lang="en-US" sz="2000" b="1" dirty="0" smtClean="0"/>
              <a:t>Semantic Constraints</a:t>
            </a:r>
          </a:p>
          <a:p>
            <a:pPr lvl="1"/>
            <a:r>
              <a:rPr lang="en-US" sz="2000" dirty="0" smtClean="0"/>
              <a:t>Chaining =&gt; table joins between semantically similar column pairs</a:t>
            </a:r>
          </a:p>
          <a:p>
            <a:pPr lvl="1"/>
            <a:r>
              <a:rPr lang="en-US" sz="2000" dirty="0" smtClean="0"/>
              <a:t>Relation matching (</a:t>
            </a:r>
            <a:r>
              <a:rPr lang="en-US" sz="1800" dirty="0" smtClean="0"/>
              <a:t>ruler </a:t>
            </a:r>
            <a:r>
              <a:rPr lang="en-US" sz="1800" dirty="0">
                <a:solidFill>
                  <a:srgbClr val="008000"/>
                </a:solidFill>
              </a:rPr>
              <a:t>measures</a:t>
            </a:r>
            <a:r>
              <a:rPr lang="en-US" sz="1800" dirty="0"/>
              <a:t> </a:t>
            </a:r>
            <a:r>
              <a:rPr lang="en-US" sz="1800" dirty="0" smtClean="0"/>
              <a:t>length, </a:t>
            </a:r>
            <a:r>
              <a:rPr lang="en-US" sz="1800" dirty="0" smtClean="0">
                <a:solidFill>
                  <a:srgbClr val="008000"/>
                </a:solidFill>
              </a:rPr>
              <a:t>change from</a:t>
            </a:r>
            <a:r>
              <a:rPr lang="en-US" sz="1800" dirty="0" smtClean="0"/>
              <a:t> water </a:t>
            </a:r>
            <a:r>
              <a:rPr lang="en-US" sz="1800" dirty="0" smtClean="0">
                <a:solidFill>
                  <a:srgbClr val="008000"/>
                </a:solidFill>
              </a:rPr>
              <a:t>to</a:t>
            </a:r>
            <a:r>
              <a:rPr lang="en-US" sz="1800" dirty="0" smtClean="0"/>
              <a:t> liquid)</a:t>
            </a:r>
          </a:p>
          <a:p>
            <a:pPr lvl="2"/>
            <a:endParaRPr lang="en-US" sz="1600" dirty="0"/>
          </a:p>
          <a:p>
            <a:r>
              <a:rPr lang="en-US" sz="2000" b="1" dirty="0" smtClean="0"/>
              <a:t>Table Relevance Ranking</a:t>
            </a:r>
          </a:p>
          <a:p>
            <a:pPr lvl="1"/>
            <a:r>
              <a:rPr lang="en-US" sz="2000" dirty="0" smtClean="0"/>
              <a:t>TF-IDF scoring to identify top N relevant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9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37"/>
    </mc:Choice>
    <mc:Fallback xmlns="">
      <p:transition xmlns:p14="http://schemas.microsoft.com/office/powerpoint/2010/main" spd="slow" advTm="33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Assessing Brittleness: </a:t>
            </a:r>
            <a:r>
              <a:rPr lang="en-US" sz="2800" dirty="0" smtClean="0"/>
              <a:t>Question Perturbation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How robust are approaches to simple question perturbations</a:t>
            </a:r>
            <a:br>
              <a:rPr lang="en-US" sz="2000" b="1" dirty="0" smtClean="0"/>
            </a:br>
            <a:r>
              <a:rPr lang="en-US" sz="2000" b="1" i="1" dirty="0" smtClean="0"/>
              <a:t>that would typically make the question easier for a human</a:t>
            </a:r>
            <a:r>
              <a:rPr lang="en-US" sz="2000" b="1" dirty="0" smtClean="0"/>
              <a:t>?</a:t>
            </a:r>
          </a:p>
          <a:p>
            <a:endParaRPr lang="en-US" sz="2000" dirty="0" smtClean="0"/>
          </a:p>
          <a:p>
            <a:r>
              <a:rPr lang="en-US" sz="2000" dirty="0" smtClean="0"/>
              <a:t>E.g., Replace incorrect answers with arbitrary co-occurring terms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lded Corner 6"/>
          <p:cNvSpPr/>
          <p:nvPr/>
        </p:nvSpPr>
        <p:spPr bwMode="auto">
          <a:xfrm>
            <a:off x="1752600" y="2448992"/>
            <a:ext cx="5410200" cy="1056208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b="0" dirty="0" smtClean="0">
                <a:solidFill>
                  <a:schemeClr val="dk1"/>
                </a:solidFill>
              </a:rPr>
              <a:t>In </a:t>
            </a:r>
            <a:r>
              <a:rPr lang="en-US" b="0" dirty="0">
                <a:solidFill>
                  <a:schemeClr val="dk1"/>
                </a:solidFill>
              </a:rPr>
              <a:t>New York State, the longest period of </a:t>
            </a:r>
            <a:r>
              <a:rPr lang="en-US" b="0" dirty="0" smtClean="0">
                <a:solidFill>
                  <a:schemeClr val="dk1"/>
                </a:solidFill>
              </a:rPr>
              <a:t>daylight</a:t>
            </a:r>
            <a:br>
              <a:rPr lang="en-US" b="0" dirty="0" smtClean="0">
                <a:solidFill>
                  <a:schemeClr val="dk1"/>
                </a:solidFill>
              </a:rPr>
            </a:br>
            <a:r>
              <a:rPr lang="en-US" b="0" dirty="0" smtClean="0">
                <a:solidFill>
                  <a:schemeClr val="dk1"/>
                </a:solidFill>
              </a:rPr>
              <a:t>occurs </a:t>
            </a:r>
            <a:r>
              <a:rPr lang="en-US" b="0" dirty="0">
                <a:solidFill>
                  <a:schemeClr val="dk1"/>
                </a:solidFill>
              </a:rPr>
              <a:t>during which month</a:t>
            </a:r>
            <a:r>
              <a:rPr lang="en-US" b="0" dirty="0" smtClean="0">
                <a:solidFill>
                  <a:schemeClr val="dk1"/>
                </a:solidFill>
              </a:rPr>
              <a:t>?</a:t>
            </a:r>
            <a:endParaRPr lang="en-US" b="0" dirty="0">
              <a:solidFill>
                <a:schemeClr val="dk1"/>
              </a:solidFill>
            </a:endParaRPr>
          </a:p>
          <a:p>
            <a:r>
              <a:rPr lang="en-US" b="0" dirty="0">
                <a:solidFill>
                  <a:schemeClr val="dk1"/>
                </a:solidFill>
              </a:rPr>
              <a:t>  (A) </a:t>
            </a:r>
            <a:r>
              <a:rPr lang="en-US" b="0" i="1" dirty="0" smtClean="0">
                <a:solidFill>
                  <a:srgbClr val="FF0000"/>
                </a:solidFill>
              </a:rPr>
              <a:t>eastern</a:t>
            </a:r>
            <a:r>
              <a:rPr lang="en-US" b="0" dirty="0" smtClean="0">
                <a:solidFill>
                  <a:schemeClr val="dk1"/>
                </a:solidFill>
              </a:rPr>
              <a:t>  (</a:t>
            </a:r>
            <a:r>
              <a:rPr lang="en-US" b="0" dirty="0">
                <a:solidFill>
                  <a:schemeClr val="dk1"/>
                </a:solidFill>
              </a:rPr>
              <a:t>B) </a:t>
            </a:r>
            <a:r>
              <a:rPr lang="en-US" b="0" dirty="0" smtClean="0">
                <a:solidFill>
                  <a:schemeClr val="dk1"/>
                </a:solidFill>
              </a:rPr>
              <a:t>June  (</a:t>
            </a:r>
            <a:r>
              <a:rPr lang="en-US" b="0" dirty="0">
                <a:solidFill>
                  <a:schemeClr val="dk1"/>
                </a:solidFill>
              </a:rPr>
              <a:t>C) </a:t>
            </a:r>
            <a:r>
              <a:rPr lang="en-US" b="0" i="1" dirty="0" smtClean="0">
                <a:solidFill>
                  <a:srgbClr val="FF0000"/>
                </a:solidFill>
              </a:rPr>
              <a:t>history</a:t>
            </a:r>
            <a:r>
              <a:rPr lang="en-US" b="0" dirty="0" smtClean="0">
                <a:solidFill>
                  <a:schemeClr val="dk1"/>
                </a:solidFill>
              </a:rPr>
              <a:t>  (</a:t>
            </a:r>
            <a:r>
              <a:rPr lang="en-US" b="0" dirty="0">
                <a:solidFill>
                  <a:schemeClr val="dk1"/>
                </a:solidFill>
              </a:rPr>
              <a:t>D) </a:t>
            </a:r>
            <a:r>
              <a:rPr lang="en-US" b="0" i="1" dirty="0" smtClean="0">
                <a:solidFill>
                  <a:srgbClr val="FF0000"/>
                </a:solidFill>
              </a:rPr>
              <a:t>years</a:t>
            </a:r>
            <a:endParaRPr lang="en-US" b="0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962400"/>
            <a:ext cx="5953018" cy="15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78"/>
    </mc:Choice>
    <mc:Fallback xmlns="">
      <p:transition xmlns:p14="http://schemas.microsoft.com/office/powerpoint/2010/main" spd="slow" advTm="110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Results: </a:t>
            </a:r>
            <a:r>
              <a:rPr lang="en-US" sz="2800" dirty="0" smtClean="0"/>
              <a:t>Exploiting Structured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40386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/>
              <a:t>TableILP</a:t>
            </a:r>
            <a:r>
              <a:rPr lang="en-US" sz="2000" b="1" dirty="0" smtClean="0"/>
              <a:t> is substantially better than IR &amp; MLN</a:t>
            </a:r>
            <a:r>
              <a:rPr lang="en-US" sz="2000" dirty="0" smtClean="0"/>
              <a:t>, when given knowledge derived from the same, domain-targeted sources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3276600"/>
            <a:ext cx="78486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0" dirty="0" smtClean="0"/>
              <a:t>Best of 3 </a:t>
            </a:r>
            <a:r>
              <a:rPr lang="en-US" sz="2000" dirty="0" smtClean="0"/>
              <a:t>MLN approaches</a:t>
            </a:r>
            <a:r>
              <a:rPr lang="en-US" sz="2000" b="0" dirty="0" smtClean="0"/>
              <a:t>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b="0" dirty="0" smtClean="0"/>
              <a:t>First-order rules “as is”</a:t>
            </a:r>
          </a:p>
          <a:p>
            <a:pPr marL="857250" lvl="1" indent="-457200"/>
            <a:r>
              <a:rPr lang="en-US" sz="1800" b="0" dirty="0" smtClean="0"/>
              <a:t>Convenient, natural</a:t>
            </a:r>
          </a:p>
          <a:p>
            <a:pPr marL="857250" lvl="1" indent="-457200"/>
            <a:r>
              <a:rPr lang="en-US" sz="1800" b="0" dirty="0" smtClean="0"/>
              <a:t>Slow, despite a few tricks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b="0" dirty="0" smtClean="0"/>
              <a:t>Entity Resolution based MLN</a:t>
            </a:r>
          </a:p>
          <a:p>
            <a:pPr marL="857250" lvl="1" indent="-457200"/>
            <a:r>
              <a:rPr lang="en-US" sz="2000" b="0" dirty="0"/>
              <a:t>P</a:t>
            </a:r>
            <a:r>
              <a:rPr lang="en-US" sz="2000" b="0" dirty="0" smtClean="0"/>
              <a:t>robabilistic “</a:t>
            </a:r>
            <a:r>
              <a:rPr lang="en-US" sz="2000" b="0" dirty="0" err="1" smtClean="0"/>
              <a:t>SameAs</a:t>
            </a:r>
            <a:r>
              <a:rPr lang="en-US" sz="2000" b="0" dirty="0" smtClean="0"/>
              <a:t>” predicate</a:t>
            </a:r>
          </a:p>
          <a:p>
            <a:pPr marL="857250" lvl="1" indent="-457200"/>
            <a:r>
              <a:rPr lang="en-US" sz="1800" b="0" dirty="0" smtClean="0"/>
              <a:t>Much faster, but brittle – low recall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b="0" dirty="0" smtClean="0"/>
              <a:t>Customized MLN: controlled search for valid reasoning chains</a:t>
            </a:r>
          </a:p>
          <a:p>
            <a:pPr marL="857250" lvl="1" indent="-457200"/>
            <a:r>
              <a:rPr lang="en-US" sz="1800" b="0" dirty="0" smtClean="0"/>
              <a:t>More controllable, more robust, more scalable </a:t>
            </a:r>
            <a:r>
              <a:rPr lang="en-US" sz="1600" b="0" dirty="0" smtClean="0"/>
              <a:t>(but still very limited)</a:t>
            </a:r>
            <a:endParaRPr lang="en-US" sz="18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2971800"/>
            <a:ext cx="1564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90"/>
                </a:solidFill>
              </a:rPr>
              <a:t>[EMNLP-2015]</a:t>
            </a:r>
            <a:endParaRPr lang="en-US" sz="1600" b="0" dirty="0">
              <a:solidFill>
                <a:srgbClr val="000090"/>
              </a:solidFill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990600"/>
            <a:ext cx="4643701" cy="3429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5486400" y="3962400"/>
            <a:ext cx="609600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3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048"/>
    </mc:Choice>
    <mc:Fallback xmlns="">
      <p:transition xmlns:p14="http://schemas.microsoft.com/office/powerpoint/2010/main" spd="slow" advTm="248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Standardized Tests as an AI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85800" y="3352800"/>
            <a:ext cx="7924800" cy="990600"/>
            <a:chOff x="838200" y="2286000"/>
            <a:chExt cx="7924800" cy="990600"/>
          </a:xfrm>
        </p:grpSpPr>
        <p:sp>
          <p:nvSpPr>
            <p:cNvPr id="10" name="Folded Corner 9"/>
            <p:cNvSpPr/>
            <p:nvPr/>
          </p:nvSpPr>
          <p:spPr bwMode="auto">
            <a:xfrm>
              <a:off x="838200" y="2286000"/>
              <a:ext cx="6205751" cy="990600"/>
            </a:xfrm>
            <a:prstGeom prst="foldedCorne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/>
                <a:t>Which physical structure would best help a bear </a:t>
              </a:r>
              <a:r>
                <a:rPr lang="en-US" b="0" dirty="0" smtClean="0"/>
                <a:t>to</a:t>
              </a:r>
              <a:br>
                <a:rPr lang="en-US" b="0" dirty="0" smtClean="0"/>
              </a:br>
              <a:r>
                <a:rPr lang="en-US" dirty="0" smtClean="0"/>
                <a:t>survive </a:t>
              </a:r>
              <a:r>
                <a:rPr lang="en-US" dirty="0"/>
                <a:t>a winter </a:t>
              </a:r>
              <a:r>
                <a:rPr lang="en-US" b="0" dirty="0"/>
                <a:t>in New York State</a:t>
              </a:r>
              <a:r>
                <a:rPr lang="en-US" b="0" dirty="0" smtClean="0"/>
                <a:t>?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/>
                <a:t> </a:t>
              </a:r>
              <a:r>
                <a:rPr lang="en-US" b="0" dirty="0" smtClean="0"/>
                <a:t>   (</a:t>
              </a:r>
              <a:r>
                <a:rPr lang="en-US" b="0" dirty="0"/>
                <a:t>A) big ears (B) black nose (C</a:t>
              </a:r>
              <a:r>
                <a:rPr lang="en-US" dirty="0"/>
                <a:t>) thick fur </a:t>
              </a:r>
              <a:r>
                <a:rPr lang="en-US" b="0" dirty="0"/>
                <a:t>(D) brown eyes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7600" y="2286000"/>
              <a:ext cx="1295400" cy="9715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81000" y="685800"/>
            <a:ext cx="730124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uild AI systems that demonstrate human-like intelligence</a:t>
            </a:r>
            <a:br>
              <a:rPr lang="en-US" sz="2000" dirty="0" smtClean="0"/>
            </a:br>
            <a:r>
              <a:rPr lang="en-US" sz="2000" dirty="0" smtClean="0"/>
              <a:t>by passing standardized science exams </a:t>
            </a:r>
            <a:r>
              <a:rPr lang="en-US" sz="2000" u="sng" dirty="0" smtClean="0"/>
              <a:t>as written</a:t>
            </a:r>
          </a:p>
          <a:p>
            <a:endParaRPr lang="en-US" sz="2000" dirty="0"/>
          </a:p>
          <a:p>
            <a:r>
              <a:rPr lang="en-US" sz="2000" b="0" dirty="0" smtClean="0"/>
              <a:t>Many challenges: </a:t>
            </a:r>
            <a:r>
              <a:rPr lang="en-US" b="0" dirty="0" smtClean="0"/>
              <a:t>broad </a:t>
            </a:r>
            <a:r>
              <a:rPr lang="en-US" b="0" dirty="0"/>
              <a:t>knowledge (general and scientific)</a:t>
            </a:r>
            <a:r>
              <a:rPr lang="en-US" b="0" dirty="0" smtClean="0"/>
              <a:t>,</a:t>
            </a:r>
            <a:br>
              <a:rPr lang="en-US" b="0" dirty="0" smtClean="0"/>
            </a:br>
            <a:r>
              <a:rPr lang="en-US" b="0" dirty="0" smtClean="0"/>
              <a:t>question </a:t>
            </a:r>
            <a:r>
              <a:rPr lang="en-US" b="0" dirty="0"/>
              <a:t>interpretation, reasoning at the right level of </a:t>
            </a:r>
            <a:r>
              <a:rPr lang="en-US" b="0" dirty="0" smtClean="0"/>
              <a:t>granularity, </a:t>
            </a:r>
            <a:r>
              <a:rPr lang="is-IS" b="0" dirty="0" smtClean="0"/>
              <a:t>…</a:t>
            </a:r>
            <a:endParaRPr lang="en-US" b="0" dirty="0"/>
          </a:p>
        </p:txBody>
      </p:sp>
      <p:pic>
        <p:nvPicPr>
          <p:cNvPr id="15" name="Picture 2" descr="http://www.ceo.wa.edu.au/home/wattle/images/book_compu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299" y="13368"/>
            <a:ext cx="1226701" cy="93542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52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48"/>
    </mc:Choice>
    <mc:Fallback xmlns="">
      <p:transition xmlns:p14="http://schemas.microsoft.com/office/powerpoint/2010/main" spd="slow" advTm="94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Two Approaches to 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8382000" cy="2895600"/>
          </a:xfrm>
        </p:spPr>
        <p:txBody>
          <a:bodyPr/>
          <a:lstStyle/>
          <a:p>
            <a:r>
              <a:rPr lang="en-US" sz="2000" b="1" dirty="0" smtClean="0"/>
              <a:t>Sophisticated physics model </a:t>
            </a:r>
            <a:r>
              <a:rPr lang="en-US" sz="2000" dirty="0" smtClean="0"/>
              <a:t>of planetary movement</a:t>
            </a:r>
          </a:p>
          <a:p>
            <a:pPr marL="857250" lvl="1" indent="-457200">
              <a:buFont typeface="Wingdings" charset="2"/>
              <a:buChar char="ü"/>
            </a:pPr>
            <a:r>
              <a:rPr lang="en-US" sz="1800" dirty="0"/>
              <a:t>p</a:t>
            </a:r>
            <a:r>
              <a:rPr lang="en-US" sz="1800" dirty="0" smtClean="0"/>
              <a:t>owerful model, would enable complex reasoning</a:t>
            </a:r>
          </a:p>
          <a:p>
            <a:pPr marL="857250" lvl="1" indent="-457200">
              <a:buFont typeface="Lucida Grande"/>
              <a:buChar char="×"/>
            </a:pPr>
            <a:r>
              <a:rPr lang="en-US" sz="1800" dirty="0" smtClean="0"/>
              <a:t>difficult to implement, scale up, or learn automatically</a:t>
            </a:r>
          </a:p>
          <a:p>
            <a:endParaRPr lang="en-US" sz="2000" dirty="0" smtClean="0"/>
          </a:p>
          <a:p>
            <a:r>
              <a:rPr lang="en-US" sz="2000" b="1" dirty="0" smtClean="0"/>
              <a:t>Information retrieval </a:t>
            </a:r>
            <a:r>
              <a:rPr lang="en-US" sz="2000" dirty="0" smtClean="0"/>
              <a:t>/ statistical association</a:t>
            </a:r>
          </a:p>
          <a:p>
            <a:pPr marL="857250" lvl="1" indent="-457200">
              <a:buFont typeface="Wingdings" charset="2"/>
              <a:buChar char="ü"/>
            </a:pPr>
            <a:r>
              <a:rPr lang="en-US" sz="1800" dirty="0" smtClean="0"/>
              <a:t>easy, generalizes well, often effective</a:t>
            </a:r>
          </a:p>
          <a:p>
            <a:pPr marL="857250" lvl="1" indent="-457200">
              <a:buFont typeface="Lucida Grande"/>
              <a:buChar char="×"/>
            </a:pPr>
            <a:r>
              <a:rPr lang="en-US" sz="1800" dirty="0" smtClean="0"/>
              <a:t>limited to simple reasoning</a:t>
            </a:r>
          </a:p>
          <a:p>
            <a:pPr marL="857250" lvl="1" indent="-457200">
              <a:buFont typeface="Lucida Grande"/>
              <a:buChar char="×"/>
            </a:pPr>
            <a:r>
              <a:rPr lang="en-US" sz="1800" dirty="0" smtClean="0"/>
              <a:t>expects answers explicitly written somewhere</a:t>
            </a:r>
            <a:endParaRPr lang="en-US" sz="18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838200" y="1153592"/>
            <a:ext cx="5410200" cy="18288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b="0" dirty="0" smtClean="0">
                <a:solidFill>
                  <a:schemeClr val="dk1"/>
                </a:solidFill>
              </a:rPr>
              <a:t>In </a:t>
            </a:r>
            <a:r>
              <a:rPr lang="en-US" b="0" dirty="0">
                <a:solidFill>
                  <a:schemeClr val="dk1"/>
                </a:solidFill>
              </a:rPr>
              <a:t>New York State, the longest period of </a:t>
            </a:r>
            <a:r>
              <a:rPr lang="en-US" b="0" dirty="0" smtClean="0">
                <a:solidFill>
                  <a:schemeClr val="dk1"/>
                </a:solidFill>
              </a:rPr>
              <a:t>daylight</a:t>
            </a:r>
            <a:br>
              <a:rPr lang="en-US" b="0" dirty="0" smtClean="0">
                <a:solidFill>
                  <a:schemeClr val="dk1"/>
                </a:solidFill>
              </a:rPr>
            </a:br>
            <a:r>
              <a:rPr lang="en-US" b="0" dirty="0" smtClean="0">
                <a:solidFill>
                  <a:schemeClr val="dk1"/>
                </a:solidFill>
              </a:rPr>
              <a:t>occurs </a:t>
            </a:r>
            <a:r>
              <a:rPr lang="en-US" b="0" dirty="0">
                <a:solidFill>
                  <a:schemeClr val="dk1"/>
                </a:solidFill>
              </a:rPr>
              <a:t>during which month</a:t>
            </a:r>
            <a:r>
              <a:rPr lang="en-US" b="0" dirty="0" smtClean="0">
                <a:solidFill>
                  <a:schemeClr val="dk1"/>
                </a:solidFill>
              </a:rPr>
              <a:t>?</a:t>
            </a:r>
            <a:endParaRPr lang="en-US" b="0" dirty="0">
              <a:solidFill>
                <a:schemeClr val="dk1"/>
              </a:solidFill>
            </a:endParaRPr>
          </a:p>
          <a:p>
            <a:r>
              <a:rPr lang="en-US" b="0" dirty="0">
                <a:solidFill>
                  <a:schemeClr val="dk1"/>
                </a:solidFill>
              </a:rPr>
              <a:t>  (A) June</a:t>
            </a:r>
          </a:p>
          <a:p>
            <a:r>
              <a:rPr lang="en-US" b="0" dirty="0">
                <a:solidFill>
                  <a:schemeClr val="dk1"/>
                </a:solidFill>
              </a:rPr>
              <a:t>  (B) March</a:t>
            </a:r>
          </a:p>
          <a:p>
            <a:r>
              <a:rPr lang="en-US" b="0" dirty="0">
                <a:solidFill>
                  <a:schemeClr val="dk1"/>
                </a:solidFill>
              </a:rPr>
              <a:t>  (C) December</a:t>
            </a:r>
          </a:p>
          <a:p>
            <a:r>
              <a:rPr lang="en-US" b="0" dirty="0">
                <a:solidFill>
                  <a:schemeClr val="dk1"/>
                </a:solidFill>
              </a:rPr>
              <a:t>  (D) September</a:t>
            </a:r>
          </a:p>
          <a:p>
            <a:endParaRPr lang="en-US" b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Shape 60"/>
          <p:cNvPicPr preferRelativeResize="0"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3505200"/>
            <a:ext cx="1710502" cy="941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1163269" y="685800"/>
            <a:ext cx="1595697" cy="772592"/>
            <a:chOff x="2077669" y="675208"/>
            <a:chExt cx="1595697" cy="772592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2209800" y="1219200"/>
              <a:ext cx="1371600" cy="2286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 rot="20972274">
              <a:off x="2077669" y="675208"/>
              <a:ext cx="1595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Bradley Hand Bold"/>
                  <a:cs typeface="Bradley Hand Bold"/>
                </a:rPr>
                <a:t>New Zealand</a:t>
              </a:r>
              <a:endParaRPr lang="en-US" b="0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22373" y="775739"/>
            <a:ext cx="966931" cy="682653"/>
            <a:chOff x="4036773" y="765147"/>
            <a:chExt cx="966931" cy="682653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4114800" y="1295400"/>
              <a:ext cx="762000" cy="1524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 rot="20972274">
              <a:off x="4036773" y="765147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Bradley Hand Bold"/>
                  <a:cs typeface="Bradley Hand Bold"/>
                </a:rPr>
                <a:t>shortest</a:t>
              </a:r>
              <a:endParaRPr lang="en-US" b="0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80201" y="794369"/>
            <a:ext cx="810999" cy="664023"/>
            <a:chOff x="5894601" y="783777"/>
            <a:chExt cx="810999" cy="664023"/>
          </a:xfrm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5943600" y="1295400"/>
              <a:ext cx="762000" cy="1524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 rot="20972274">
              <a:off x="5894601" y="78377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Bradley Hand Bold"/>
                  <a:cs typeface="Bradley Hand Bold"/>
                </a:rPr>
                <a:t>night</a:t>
              </a:r>
              <a:endParaRPr lang="en-US" b="0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62800" y="5151120"/>
            <a:ext cx="1828800" cy="960120"/>
            <a:chOff x="7162800" y="5151120"/>
            <a:chExt cx="1828800" cy="9601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4800" y="5151120"/>
              <a:ext cx="1066800" cy="9601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2800" y="5410200"/>
              <a:ext cx="762000" cy="68163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712014" y="1265872"/>
            <a:ext cx="23557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+mn-lt"/>
                <a:cs typeface="Bradley Hand Bold"/>
              </a:rPr>
              <a:t>Premise</a:t>
            </a:r>
            <a: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  <a:t>:</a:t>
            </a:r>
            <a:r>
              <a:rPr lang="en-US" b="0" i="1" dirty="0">
                <a:solidFill>
                  <a:srgbClr val="008000"/>
                </a:solidFill>
                <a:latin typeface="+mn-lt"/>
                <a:cs typeface="Bradley Hand Bold"/>
              </a:rPr>
              <a:t> </a:t>
            </a:r>
            <a: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  <a:t> a system</a:t>
            </a:r>
            <a:b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</a:br>
            <a: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  <a:t>that “understands”</a:t>
            </a:r>
            <a:b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</a:br>
            <a: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  <a:t>this phenomenon</a:t>
            </a:r>
            <a:b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</a:br>
            <a: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  <a:t>can</a:t>
            </a:r>
            <a:r>
              <a:rPr lang="en-US" b="0" i="1" dirty="0">
                <a:solidFill>
                  <a:srgbClr val="008000"/>
                </a:solidFill>
                <a:latin typeface="+mn-lt"/>
                <a:cs typeface="Bradley Hand Bold"/>
              </a:rPr>
              <a:t> </a:t>
            </a:r>
            <a: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  <a:t>correctly answer</a:t>
            </a:r>
            <a:b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</a:br>
            <a:r>
              <a:rPr lang="en-US" b="0" i="1" dirty="0" smtClean="0">
                <a:solidFill>
                  <a:srgbClr val="008000"/>
                </a:solidFill>
                <a:latin typeface="+mn-lt"/>
                <a:cs typeface="Bradley Hand Bold"/>
              </a:rPr>
              <a:t>many variations!</a:t>
            </a:r>
            <a:endParaRPr lang="en-US" b="0" i="1" dirty="0">
              <a:solidFill>
                <a:srgbClr val="008000"/>
              </a:solidFill>
              <a:latin typeface="+mn-lt"/>
              <a:cs typeface="Bradley Hand Bold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87"/>
    </mc:Choice>
    <mc:Fallback xmlns="">
      <p:transition spd="slow" advTm="76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Semi-Structured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8382000" cy="2895600"/>
          </a:xfrm>
        </p:spPr>
        <p:txBody>
          <a:bodyPr/>
          <a:lstStyle/>
          <a:p>
            <a:r>
              <a:rPr lang="en-US" sz="2000" dirty="0" smtClean="0"/>
              <a:t>Structured, Multi-Step Reasoning</a:t>
            </a:r>
          </a:p>
          <a:p>
            <a:pPr lvl="1"/>
            <a:r>
              <a:rPr lang="en-US" sz="1800" dirty="0" smtClean="0">
                <a:solidFill>
                  <a:srgbClr val="008000"/>
                </a:solidFill>
              </a:rPr>
              <a:t>science knowledge in small,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manageable, swappable pieces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r>
              <a:rPr lang="en-US" sz="1800" i="1" dirty="0" smtClean="0"/>
              <a:t>regions, hemispheres, solstice</a:t>
            </a:r>
          </a:p>
          <a:p>
            <a:pPr lvl="1"/>
            <a:r>
              <a:rPr lang="en-US" sz="1800" dirty="0" smtClean="0"/>
              <a:t>Goal: </a:t>
            </a:r>
            <a:r>
              <a:rPr lang="en-US" sz="1800" dirty="0">
                <a:solidFill>
                  <a:srgbClr val="008000"/>
                </a:solidFill>
              </a:rPr>
              <a:t>o</a:t>
            </a:r>
            <a:r>
              <a:rPr lang="en-US" sz="1800" dirty="0" smtClean="0">
                <a:solidFill>
                  <a:srgbClr val="008000"/>
                </a:solidFill>
              </a:rPr>
              <a:t>vercome brittleness</a:t>
            </a:r>
          </a:p>
          <a:p>
            <a:pPr lvl="3"/>
            <a:endParaRPr lang="en-US" sz="1200" dirty="0" smtClean="0"/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principled approach, explainable answers</a:t>
            </a:r>
          </a:p>
          <a:p>
            <a:pPr lvl="1">
              <a:buFont typeface="Wingdings" charset="2"/>
              <a:buChar char="ü"/>
            </a:pPr>
            <a:r>
              <a:rPr lang="en-US" sz="1800" dirty="0"/>
              <a:t>r</a:t>
            </a:r>
            <a:r>
              <a:rPr lang="en-US" sz="1800" dirty="0" smtClean="0"/>
              <a:t>obust to variations</a:t>
            </a:r>
          </a:p>
        </p:txBody>
      </p:sp>
      <p:sp>
        <p:nvSpPr>
          <p:cNvPr id="5" name="Folded Corner 4"/>
          <p:cNvSpPr/>
          <p:nvPr/>
        </p:nvSpPr>
        <p:spPr bwMode="auto">
          <a:xfrm>
            <a:off x="838200" y="1153592"/>
            <a:ext cx="5410200" cy="18288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b="0" dirty="0" smtClean="0">
                <a:solidFill>
                  <a:schemeClr val="dk1"/>
                </a:solidFill>
              </a:rPr>
              <a:t>In </a:t>
            </a:r>
            <a:r>
              <a:rPr lang="en-US" b="0" dirty="0">
                <a:solidFill>
                  <a:schemeClr val="dk1"/>
                </a:solidFill>
              </a:rPr>
              <a:t>New York State, the longest period of </a:t>
            </a:r>
            <a:r>
              <a:rPr lang="en-US" b="0" dirty="0" smtClean="0">
                <a:solidFill>
                  <a:schemeClr val="dk1"/>
                </a:solidFill>
              </a:rPr>
              <a:t>daylight</a:t>
            </a:r>
            <a:br>
              <a:rPr lang="en-US" b="0" dirty="0" smtClean="0">
                <a:solidFill>
                  <a:schemeClr val="dk1"/>
                </a:solidFill>
              </a:rPr>
            </a:br>
            <a:r>
              <a:rPr lang="en-US" b="0" dirty="0" smtClean="0">
                <a:solidFill>
                  <a:schemeClr val="dk1"/>
                </a:solidFill>
              </a:rPr>
              <a:t>occurs </a:t>
            </a:r>
            <a:r>
              <a:rPr lang="en-US" b="0" dirty="0">
                <a:solidFill>
                  <a:schemeClr val="dk1"/>
                </a:solidFill>
              </a:rPr>
              <a:t>during which month</a:t>
            </a:r>
            <a:r>
              <a:rPr lang="en-US" b="0" dirty="0" smtClean="0">
                <a:solidFill>
                  <a:schemeClr val="dk1"/>
                </a:solidFill>
              </a:rPr>
              <a:t>?</a:t>
            </a:r>
            <a:endParaRPr lang="en-US" b="0" dirty="0">
              <a:solidFill>
                <a:schemeClr val="dk1"/>
              </a:solidFill>
            </a:endParaRPr>
          </a:p>
          <a:p>
            <a:r>
              <a:rPr lang="en-US" b="0" dirty="0">
                <a:solidFill>
                  <a:schemeClr val="dk1"/>
                </a:solidFill>
              </a:rPr>
              <a:t>  (A) June</a:t>
            </a:r>
          </a:p>
          <a:p>
            <a:r>
              <a:rPr lang="en-US" b="0" dirty="0">
                <a:solidFill>
                  <a:schemeClr val="dk1"/>
                </a:solidFill>
              </a:rPr>
              <a:t>  (B) March</a:t>
            </a:r>
          </a:p>
          <a:p>
            <a:r>
              <a:rPr lang="en-US" b="0" dirty="0">
                <a:solidFill>
                  <a:schemeClr val="dk1"/>
                </a:solidFill>
              </a:rPr>
              <a:t>  (C) December</a:t>
            </a:r>
          </a:p>
          <a:p>
            <a:r>
              <a:rPr lang="en-US" b="0" dirty="0">
                <a:solidFill>
                  <a:schemeClr val="dk1"/>
                </a:solidFill>
              </a:rPr>
              <a:t>  (D) September</a:t>
            </a:r>
          </a:p>
          <a:p>
            <a:endParaRPr lang="en-US" b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63269" y="685800"/>
            <a:ext cx="1595697" cy="772592"/>
            <a:chOff x="2077669" y="675208"/>
            <a:chExt cx="1595697" cy="772592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2209800" y="1219200"/>
              <a:ext cx="1371600" cy="2286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 rot="20972274">
              <a:off x="2077669" y="675208"/>
              <a:ext cx="1595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Bradley Hand Bold"/>
                  <a:cs typeface="Bradley Hand Bold"/>
                </a:rPr>
                <a:t>New Zealand</a:t>
              </a:r>
              <a:endParaRPr lang="en-US" b="0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22373" y="775739"/>
            <a:ext cx="966931" cy="682653"/>
            <a:chOff x="4036773" y="765147"/>
            <a:chExt cx="966931" cy="682653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4114800" y="1295400"/>
              <a:ext cx="762000" cy="1524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 rot="20972274">
              <a:off x="4036773" y="765147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Bradley Hand Bold"/>
                  <a:cs typeface="Bradley Hand Bold"/>
                </a:rPr>
                <a:t>shortest</a:t>
              </a:r>
              <a:endParaRPr lang="en-US" b="0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80201" y="794369"/>
            <a:ext cx="810999" cy="664023"/>
            <a:chOff x="5894601" y="783777"/>
            <a:chExt cx="810999" cy="664023"/>
          </a:xfrm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5943600" y="1295400"/>
              <a:ext cx="762000" cy="1524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 rot="20972274">
              <a:off x="5894601" y="78377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Bradley Hand Bold"/>
                  <a:cs typeface="Bradley Hand Bold"/>
                </a:rPr>
                <a:t>night</a:t>
              </a:r>
              <a:endParaRPr lang="en-US" b="0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371600"/>
            <a:ext cx="1426029" cy="124777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15000" y="3276600"/>
            <a:ext cx="3200400" cy="381000"/>
            <a:chOff x="5715000" y="3429000"/>
            <a:chExt cx="3200400" cy="3810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543800" y="3429000"/>
              <a:ext cx="1371600" cy="3810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Longest Day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715000" y="3429000"/>
              <a:ext cx="1371600" cy="3810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New York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3733800"/>
            <a:ext cx="3200400" cy="990600"/>
            <a:chOff x="5715000" y="3886200"/>
            <a:chExt cx="3200400" cy="990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5715000" y="4343400"/>
              <a:ext cx="1371600" cy="5334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Northern</a:t>
              </a:r>
              <a:b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Hemisphere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7543800" y="4343400"/>
              <a:ext cx="1371600" cy="5334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Summer</a:t>
              </a:r>
              <a:b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Solstice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Down Arrow 24"/>
            <p:cNvSpPr/>
            <p:nvPr/>
          </p:nvSpPr>
          <p:spPr bwMode="auto">
            <a:xfrm>
              <a:off x="6286500" y="3886200"/>
              <a:ext cx="228600" cy="381000"/>
            </a:xfrm>
            <a:prstGeom prst="down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>
              <a:off x="8115300" y="3886200"/>
              <a:ext cx="228600" cy="381000"/>
            </a:xfrm>
            <a:prstGeom prst="down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47884" y="4724400"/>
            <a:ext cx="1934633" cy="1219200"/>
            <a:chOff x="6347884" y="4876800"/>
            <a:chExt cx="1934633" cy="1219200"/>
          </a:xfrm>
        </p:grpSpPr>
        <p:sp>
          <p:nvSpPr>
            <p:cNvPr id="31" name="Rectangle 30"/>
            <p:cNvSpPr/>
            <p:nvPr/>
          </p:nvSpPr>
          <p:spPr bwMode="auto">
            <a:xfrm rot="16200000">
              <a:off x="7262284" y="4442884"/>
              <a:ext cx="105833" cy="1676398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6858000" y="5753100"/>
              <a:ext cx="990600" cy="3429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(A) June</a:t>
              </a:r>
            </a:p>
          </p:txBody>
        </p:sp>
        <p:sp>
          <p:nvSpPr>
            <p:cNvPr id="28" name="Down Arrow 27"/>
            <p:cNvSpPr/>
            <p:nvPr/>
          </p:nvSpPr>
          <p:spPr bwMode="auto">
            <a:xfrm>
              <a:off x="7239000" y="5334000"/>
              <a:ext cx="228600" cy="381000"/>
            </a:xfrm>
            <a:prstGeom prst="downArrow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347884" y="4876800"/>
              <a:ext cx="105833" cy="45720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8176684" y="4876800"/>
              <a:ext cx="105833" cy="45720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34200" y="4876800"/>
              <a:ext cx="8690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month?</a:t>
              </a:r>
              <a:endParaRPr lang="en-US" sz="1600" b="0" dirty="0"/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5715000" y="3276600"/>
            <a:ext cx="1371600" cy="3810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New Zealand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6858000" y="5600700"/>
            <a:ext cx="990600" cy="3429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7FD09"/>
                </a:solidFill>
                <a:effectLst/>
                <a:latin typeface="Arial" charset="0"/>
              </a:rPr>
              <a:t>(C) Dec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7543800" y="3276600"/>
            <a:ext cx="1371600" cy="3810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Shortest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Day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7543800" y="3276600"/>
            <a:ext cx="1371600" cy="3810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Shortest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Night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5715000" y="4191000"/>
            <a:ext cx="1371600" cy="5334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Southern</a:t>
            </a:r>
            <a:b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</a:b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Hemisphere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543800" y="4191000"/>
            <a:ext cx="1371600" cy="5334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FDEADA"/>
                </a:solidFill>
                <a:latin typeface="Arial" charset="0"/>
              </a:rPr>
              <a:t>Winter</a:t>
            </a:r>
            <a:br>
              <a:rPr lang="en-US" sz="1400" dirty="0" smtClean="0">
                <a:solidFill>
                  <a:srgbClr val="FDEADA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FDEADA"/>
                </a:solidFill>
                <a:latin typeface="Arial" charset="0"/>
              </a:rPr>
              <a:t>Solstice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DEADA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5943600"/>
            <a:ext cx="308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How can we achieve this?</a:t>
            </a:r>
            <a:endParaRPr lang="en-US" i="1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6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71"/>
    </mc:Choice>
    <mc:Fallback xmlns="">
      <p:transition spd="slow" advTm="12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0" grpId="1" animBg="1"/>
      <p:bldP spid="40" grpId="2" animBg="1"/>
      <p:bldP spid="42" grpId="0" animBg="1"/>
      <p:bldP spid="43" grpId="0" animBg="1"/>
      <p:bldP spid="44" grpId="0" animBg="1"/>
      <p:bldP spid="45" grpId="0" animBg="1"/>
      <p:bldP spid="45" grpId="1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Knowledge as Relational Tables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90600" y="685800"/>
            <a:ext cx="7841302" cy="2064841"/>
            <a:chOff x="1313309" y="1219200"/>
            <a:chExt cx="7841302" cy="2064841"/>
          </a:xfrm>
        </p:grpSpPr>
        <p:sp>
          <p:nvSpPr>
            <p:cNvPr id="4" name="Left-Right Arrow 3"/>
            <p:cNvSpPr/>
            <p:nvPr/>
          </p:nvSpPr>
          <p:spPr>
            <a:xfrm>
              <a:off x="1828800" y="1579602"/>
              <a:ext cx="6172200" cy="304800"/>
            </a:xfrm>
            <a:prstGeom prst="leftRightArrow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13309" y="1219200"/>
              <a:ext cx="2212246" cy="2064841"/>
              <a:chOff x="1313309" y="1219200"/>
              <a:chExt cx="2212246" cy="206484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313309" y="1219200"/>
                <a:ext cx="1506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Unstructured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71600" y="1960602"/>
                <a:ext cx="215395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/>
                  <a:t>e</a:t>
                </a:r>
                <a:r>
                  <a:rPr lang="en-US" sz="1600" b="0" dirty="0" smtClean="0"/>
                  <a:t>.g., free form text</a:t>
                </a:r>
                <a:br>
                  <a:rPr lang="en-US" sz="1600" b="0" dirty="0" smtClean="0"/>
                </a:br>
                <a:r>
                  <a:rPr lang="en-US" sz="1600" b="0" dirty="0" smtClean="0"/>
                  <a:t>from books, web</a:t>
                </a:r>
              </a:p>
              <a:p>
                <a:endParaRPr lang="en-US" sz="1600" b="0" dirty="0" smtClean="0"/>
              </a:p>
              <a:p>
                <a:r>
                  <a:rPr lang="en-US" sz="1600" b="0" dirty="0" smtClean="0"/>
                  <a:t>easy to acquire,</a:t>
                </a:r>
                <a:br>
                  <a:rPr lang="en-US" sz="1600" b="0" dirty="0" smtClean="0"/>
                </a:br>
                <a:r>
                  <a:rPr lang="en-US" sz="1600" b="0" dirty="0" smtClean="0"/>
                  <a:t>difficult to reason with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494909" y="1219200"/>
              <a:ext cx="2659702" cy="2064841"/>
              <a:chOff x="6494909" y="1219200"/>
              <a:chExt cx="2659702" cy="206484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056239" y="1219200"/>
                <a:ext cx="1249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S</a:t>
                </a:r>
                <a:r>
                  <a:rPr lang="en-US" b="0" dirty="0" smtClean="0"/>
                  <a:t>tructured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94909" y="1960602"/>
                <a:ext cx="265970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/>
                  <a:t>e</a:t>
                </a:r>
                <a:r>
                  <a:rPr lang="en-US" sz="1600" b="0" dirty="0" smtClean="0"/>
                  <a:t>.g., probabilistic first-order</a:t>
                </a:r>
                <a:br>
                  <a:rPr lang="en-US" sz="1600" b="0" dirty="0" smtClean="0"/>
                </a:br>
                <a:r>
                  <a:rPr lang="en-US" sz="1600" b="0" dirty="0" smtClean="0"/>
                  <a:t>logic</a:t>
                </a:r>
                <a:r>
                  <a:rPr lang="en-US" sz="1600" b="0" dirty="0"/>
                  <a:t> </a:t>
                </a:r>
                <a:r>
                  <a:rPr lang="en-US" sz="1600" b="0" dirty="0" smtClean="0"/>
                  <a:t>rules, ontologies</a:t>
                </a:r>
              </a:p>
              <a:p>
                <a:endParaRPr lang="en-US" sz="1600" b="0" dirty="0"/>
              </a:p>
              <a:p>
                <a:r>
                  <a:rPr lang="en-US" sz="1600" b="0" dirty="0" smtClean="0"/>
                  <a:t>“easy” to </a:t>
                </a:r>
                <a:r>
                  <a:rPr lang="en-US" sz="1600" b="0" dirty="0"/>
                  <a:t>reason with,</a:t>
                </a:r>
                <a:br>
                  <a:rPr lang="en-US" sz="1600" b="0" dirty="0"/>
                </a:br>
                <a:r>
                  <a:rPr lang="en-US" sz="1600" b="0" dirty="0"/>
                  <a:t>difficult to acquire</a:t>
                </a:r>
                <a:endParaRPr lang="en-US" sz="1600" b="0" dirty="0" smtClean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285069" y="1436132"/>
            <a:ext cx="25489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1" dirty="0" smtClean="0">
                <a:solidFill>
                  <a:srgbClr val="3366FF"/>
                </a:solidFill>
              </a:rPr>
              <a:t>Relational Tables</a:t>
            </a:r>
            <a:br>
              <a:rPr lang="en-US" sz="1600" b="0" i="1" dirty="0" smtClean="0">
                <a:solidFill>
                  <a:srgbClr val="3366FF"/>
                </a:solidFill>
              </a:rPr>
            </a:br>
            <a:r>
              <a:rPr lang="en-US" sz="1600" b="0" i="1" dirty="0" smtClean="0">
                <a:solidFill>
                  <a:srgbClr val="3366FF"/>
                </a:solidFill>
              </a:rPr>
              <a:t>with</a:t>
            </a:r>
            <a:r>
              <a:rPr lang="en-US" sz="1600" b="0" i="1" dirty="0">
                <a:solidFill>
                  <a:srgbClr val="3366FF"/>
                </a:solidFill>
              </a:rPr>
              <a:t> </a:t>
            </a:r>
            <a:r>
              <a:rPr lang="en-US" sz="1600" b="0" i="1" dirty="0" smtClean="0">
                <a:solidFill>
                  <a:srgbClr val="3366FF"/>
                </a:solidFill>
              </a:rPr>
              <a:t>free form text</a:t>
            </a:r>
          </a:p>
          <a:p>
            <a:pPr algn="ctr"/>
            <a:endParaRPr lang="en-US" sz="1600" b="0" i="1" dirty="0">
              <a:solidFill>
                <a:srgbClr val="3366FF"/>
              </a:solidFill>
            </a:endParaRPr>
          </a:p>
          <a:p>
            <a:pPr algn="ctr"/>
            <a:r>
              <a:rPr lang="en-US" sz="1600" b="0" i="1" dirty="0" smtClean="0">
                <a:solidFill>
                  <a:srgbClr val="3366FF"/>
                </a:solidFill>
              </a:rPr>
              <a:t>collections of recurring,</a:t>
            </a:r>
            <a:br>
              <a:rPr lang="en-US" sz="1600" b="0" i="1" dirty="0" smtClean="0">
                <a:solidFill>
                  <a:srgbClr val="3366FF"/>
                </a:solidFill>
              </a:rPr>
            </a:br>
            <a:r>
              <a:rPr lang="en-US" sz="1600" b="0" i="1" dirty="0" smtClean="0">
                <a:solidFill>
                  <a:srgbClr val="3366FF"/>
                </a:solidFill>
              </a:rPr>
              <a:t>related, science concepts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82559" y="970002"/>
            <a:ext cx="1752600" cy="4572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895600"/>
            <a:ext cx="4648200" cy="1797889"/>
          </a:xfrm>
          <a:prstGeom prst="rect">
            <a:avLst/>
          </a:prstGeom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72200" y="3110805"/>
            <a:ext cx="16712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Energy, Forces,</a:t>
            </a:r>
            <a:br>
              <a:rPr lang="en-US" sz="1400" dirty="0"/>
            </a:br>
            <a:r>
              <a:rPr lang="en-US" sz="1400" dirty="0" smtClean="0"/>
              <a:t>Adaptation,</a:t>
            </a:r>
            <a:endParaRPr lang="en-US" sz="1400" dirty="0"/>
          </a:p>
          <a:p>
            <a:r>
              <a:rPr lang="en-US" sz="1400" dirty="0" smtClean="0"/>
              <a:t>Phase Transition,</a:t>
            </a:r>
            <a:br>
              <a:rPr lang="en-US" sz="1400" dirty="0" smtClean="0"/>
            </a:br>
            <a:r>
              <a:rPr lang="en-US" sz="1400" dirty="0" smtClean="0"/>
              <a:t>Organ Function</a:t>
            </a:r>
            <a:r>
              <a:rPr lang="en-US" sz="1400" dirty="0"/>
              <a:t>,</a:t>
            </a:r>
            <a:br>
              <a:rPr lang="en-US" sz="1400" dirty="0"/>
            </a:br>
            <a:r>
              <a:rPr lang="en-US" sz="1400" dirty="0" smtClean="0"/>
              <a:t>Tools, Units,</a:t>
            </a:r>
            <a:br>
              <a:rPr lang="en-US" sz="1400" dirty="0" smtClean="0"/>
            </a:br>
            <a:r>
              <a:rPr lang="en-US" sz="1400" dirty="0" smtClean="0"/>
              <a:t>Evolution, </a:t>
            </a:r>
            <a:r>
              <a:rPr lang="is-IS" sz="1400" dirty="0" smtClean="0"/>
              <a:t>…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91002" y="5029200"/>
            <a:ext cx="70391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Simple structure, flexible content</a:t>
            </a:r>
          </a:p>
          <a:p>
            <a:pPr marL="285750" indent="-285750">
              <a:buFont typeface="Wingdings" charset="2"/>
              <a:buChar char="§"/>
            </a:pPr>
            <a:r>
              <a:rPr lang="en-US" b="0" dirty="0"/>
              <a:t>C</a:t>
            </a:r>
            <a:r>
              <a:rPr lang="en-US" b="0" dirty="0" smtClean="0"/>
              <a:t>an acquire knowledge in automated and semi-automated ways</a:t>
            </a:r>
          </a:p>
        </p:txBody>
      </p:sp>
      <p:sp>
        <p:nvSpPr>
          <p:cNvPr id="18" name="TextBox 17"/>
          <p:cNvSpPr txBox="1"/>
          <p:nvPr/>
        </p:nvSpPr>
        <p:spPr>
          <a:xfrm rot="20972274">
            <a:off x="7553488" y="4032168"/>
            <a:ext cx="1544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Available at</a:t>
            </a:r>
            <a:br>
              <a:rPr lang="en-US" sz="2000" dirty="0" smtClean="0">
                <a:solidFill>
                  <a:srgbClr val="FF0000"/>
                </a:solidFill>
                <a:latin typeface="Bradley Hand Bold"/>
                <a:cs typeface="Bradley Hand Bold"/>
              </a:rPr>
            </a:br>
            <a:r>
              <a:rPr lang="en-US" sz="2000" dirty="0" err="1" smtClean="0">
                <a:solidFill>
                  <a:srgbClr val="FF0000"/>
                </a:solidFill>
                <a:latin typeface="Bradley Hand Bold"/>
                <a:cs typeface="Bradley Hand Bold"/>
              </a:rPr>
              <a:t>allenai.org</a:t>
            </a:r>
            <a:endParaRPr lang="en-US" sz="2000" b="0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2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4"/>
    </mc:Choice>
    <mc:Fallback xmlns="">
      <p:transition spd="slow" advTm="90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 animBg="1"/>
      <p:bldP spid="17" grpId="0"/>
      <p:bldP spid="3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039928"/>
            <a:ext cx="8001000" cy="4360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TableILP</a:t>
            </a:r>
            <a:r>
              <a:rPr lang="en-US" dirty="0" smtClean="0"/>
              <a:t>: Main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0013" y="762000"/>
            <a:ext cx="5544331" cy="764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0" dirty="0" smtClean="0"/>
              <a:t>Search for the best </a:t>
            </a:r>
            <a:r>
              <a:rPr lang="en-US" sz="2000" dirty="0" smtClean="0"/>
              <a:t>Support Graph</a:t>
            </a:r>
            <a:r>
              <a:rPr lang="en-US" sz="2000" b="0" dirty="0"/>
              <a:t> </a:t>
            </a:r>
            <a:r>
              <a:rPr lang="en-US" sz="2000" b="0" dirty="0" smtClean="0"/>
              <a:t>connecting</a:t>
            </a:r>
            <a:br>
              <a:rPr lang="en-US" sz="2000" b="0" dirty="0" smtClean="0"/>
            </a:br>
            <a:r>
              <a:rPr lang="en-US" sz="2000" b="0" dirty="0" smtClean="0"/>
              <a:t>the Question to an Answer through Tables.</a:t>
            </a:r>
            <a:endParaRPr lang="en-US" sz="2000" b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747729" y="2438400"/>
            <a:ext cx="6553200" cy="3962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14400" y="4114800"/>
            <a:ext cx="2362200" cy="17526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rgbClr val="008000"/>
                </a:solidFill>
              </a:rPr>
              <a:t>Potential Link: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</a:b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  <a:t>Regions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  <a:t>and</a:t>
            </a:r>
            <a:b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</a:b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  <a:t>Hemispheres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733800"/>
            <a:ext cx="526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/>
              <a:t>How is relevant information expressed in my KB?</a:t>
            </a:r>
            <a:endParaRPr lang="en-US" b="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2590800"/>
            <a:ext cx="6248400" cy="3276600"/>
            <a:chOff x="914400" y="2438400"/>
            <a:chExt cx="6248400" cy="3276600"/>
          </a:xfrm>
        </p:grpSpPr>
        <p:sp>
          <p:nvSpPr>
            <p:cNvPr id="3" name="Rectangle 2"/>
            <p:cNvSpPr/>
            <p:nvPr/>
          </p:nvSpPr>
          <p:spPr bwMode="auto">
            <a:xfrm>
              <a:off x="914400" y="2438400"/>
              <a:ext cx="2362200" cy="1524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Cities,</a:t>
              </a:r>
              <a:b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States,</a:t>
              </a:r>
              <a:b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Countries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76600" y="2438400"/>
              <a:ext cx="3886200" cy="32766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600" dirty="0"/>
                <a:t>Orbital </a:t>
              </a:r>
              <a:r>
                <a:rPr lang="en-US" sz="1600" dirty="0" smtClean="0"/>
                <a:t>Events:</a:t>
              </a:r>
              <a:endParaRPr lang="en-US" sz="1600" dirty="0"/>
            </a:p>
            <a:p>
              <a:pPr marL="0" marR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/>
              </a:r>
              <a:b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Geographical properties</a:t>
              </a:r>
              <a:b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&amp; Timing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568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18"/>
    </mc:Choice>
    <mc:Fallback xmlns="">
      <p:transition spd="slow" advTm="47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039928"/>
            <a:ext cx="8001000" cy="4360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TableILP</a:t>
            </a:r>
            <a:r>
              <a:rPr lang="en-US" dirty="0" smtClean="0"/>
              <a:t>: Main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0013" y="762000"/>
            <a:ext cx="5544331" cy="764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0" dirty="0" smtClean="0"/>
              <a:t>Search for the best </a:t>
            </a:r>
            <a:r>
              <a:rPr lang="en-US" sz="2000" dirty="0" smtClean="0"/>
              <a:t>Support Graph</a:t>
            </a:r>
            <a:r>
              <a:rPr lang="en-US" sz="2000" b="0" dirty="0"/>
              <a:t> </a:t>
            </a:r>
            <a:r>
              <a:rPr lang="en-US" sz="2000" b="0" dirty="0" smtClean="0"/>
              <a:t>connecting</a:t>
            </a:r>
            <a:br>
              <a:rPr lang="en-US" sz="2000" b="0" dirty="0" smtClean="0"/>
            </a:br>
            <a:r>
              <a:rPr lang="en-US" sz="2000" b="0" dirty="0" smtClean="0"/>
              <a:t>the Question to an Answer through Tables.</a:t>
            </a:r>
            <a:endParaRPr lang="en-US" sz="2000" b="0" dirty="0"/>
          </a:p>
        </p:txBody>
      </p:sp>
      <p:sp>
        <p:nvSpPr>
          <p:cNvPr id="8" name="TextBox 7"/>
          <p:cNvSpPr txBox="1"/>
          <p:nvPr/>
        </p:nvSpPr>
        <p:spPr>
          <a:xfrm rot="20972274">
            <a:off x="6099737" y="667296"/>
            <a:ext cx="2736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radley Hand Bold"/>
                <a:cs typeface="Bradley Hand Bold"/>
              </a:rPr>
              <a:t>L</a:t>
            </a:r>
            <a:r>
              <a:rPr lang="en-US" sz="2000" b="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ink this information</a:t>
            </a:r>
            <a:br>
              <a:rPr lang="en-US" sz="2000" b="0" dirty="0" smtClean="0">
                <a:solidFill>
                  <a:srgbClr val="FF0000"/>
                </a:solidFill>
                <a:latin typeface="Bradley Hand Bold"/>
                <a:cs typeface="Bradley Hand Bold"/>
              </a:rPr>
            </a:br>
            <a:r>
              <a:rPr lang="en-US" sz="2000" b="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to identify the best</a:t>
            </a:r>
            <a:br>
              <a:rPr lang="en-US" sz="2000" b="0" dirty="0" smtClean="0">
                <a:solidFill>
                  <a:srgbClr val="FF0000"/>
                </a:solidFill>
                <a:latin typeface="Bradley Hand Bold"/>
                <a:cs typeface="Bradley Hand Bold"/>
              </a:rPr>
            </a:br>
            <a:r>
              <a:rPr lang="en-US" sz="2000" b="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supported answer!</a:t>
            </a:r>
            <a:endParaRPr lang="en-US" sz="2000" b="0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64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50"/>
    </mc:Choice>
    <mc:Fallback xmlns="">
      <p:transition spd="slow" advTm="24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TableILP</a:t>
            </a:r>
            <a:r>
              <a:rPr lang="en-US" dirty="0" smtClean="0"/>
              <a:t>: Main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1" y="2031417"/>
            <a:ext cx="8002024" cy="43693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013" y="762000"/>
            <a:ext cx="5544331" cy="764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0" dirty="0" smtClean="0"/>
              <a:t>Search for the best </a:t>
            </a:r>
            <a:r>
              <a:rPr lang="en-US" sz="2000" dirty="0" smtClean="0"/>
              <a:t>Support Graph</a:t>
            </a:r>
            <a:r>
              <a:rPr lang="en-US" sz="2000" b="0" dirty="0"/>
              <a:t> </a:t>
            </a:r>
            <a:r>
              <a:rPr lang="en-US" sz="2000" b="0" dirty="0" smtClean="0"/>
              <a:t>connecting</a:t>
            </a:r>
            <a:br>
              <a:rPr lang="en-US" sz="2000" b="0" dirty="0" smtClean="0"/>
            </a:br>
            <a:r>
              <a:rPr lang="en-US" sz="2000" b="0" dirty="0" smtClean="0"/>
              <a:t>the Question to an Answer through Tables.</a:t>
            </a:r>
            <a:endParaRPr lang="en-US" sz="2000" b="0" dirty="0"/>
          </a:p>
        </p:txBody>
      </p:sp>
      <p:sp>
        <p:nvSpPr>
          <p:cNvPr id="12" name="TextBox 11"/>
          <p:cNvSpPr txBox="1"/>
          <p:nvPr/>
        </p:nvSpPr>
        <p:spPr>
          <a:xfrm rot="20972274">
            <a:off x="6099737" y="667296"/>
            <a:ext cx="2736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radley Hand Bold"/>
                <a:cs typeface="Bradley Hand Bold"/>
              </a:rPr>
              <a:t>L</a:t>
            </a:r>
            <a:r>
              <a:rPr lang="en-US" sz="2000" b="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ink this information</a:t>
            </a:r>
            <a:br>
              <a:rPr lang="en-US" sz="2000" b="0" dirty="0" smtClean="0">
                <a:solidFill>
                  <a:srgbClr val="FF0000"/>
                </a:solidFill>
                <a:latin typeface="Bradley Hand Bold"/>
                <a:cs typeface="Bradley Hand Bold"/>
              </a:rPr>
            </a:br>
            <a:r>
              <a:rPr lang="en-US" sz="2000" b="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to identify the best</a:t>
            </a:r>
            <a:br>
              <a:rPr lang="en-US" sz="2000" b="0" dirty="0" smtClean="0">
                <a:solidFill>
                  <a:srgbClr val="FF0000"/>
                </a:solidFill>
                <a:latin typeface="Bradley Hand Bold"/>
                <a:cs typeface="Bradley Hand Bold"/>
              </a:rPr>
            </a:br>
            <a:r>
              <a:rPr lang="en-US" sz="2000" b="0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supported answer!</a:t>
            </a:r>
            <a:endParaRPr lang="en-US" sz="2000" b="0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37767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70"/>
    </mc:Choice>
    <mc:Fallback xmlns="">
      <p:transition spd="slow" advTm="19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TableILP</a:t>
            </a:r>
            <a:r>
              <a:rPr lang="en-US" dirty="0" smtClean="0"/>
              <a:t> Solver: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/>
              <a:t>A discrete constrained </a:t>
            </a:r>
            <a:r>
              <a:rPr lang="en-US" sz="1900" b="1" dirty="0" smtClean="0"/>
              <a:t>optimization</a:t>
            </a:r>
            <a:r>
              <a:rPr lang="en-US" sz="1900" dirty="0" smtClean="0"/>
              <a:t> approach to QA for multiple-choice questions</a:t>
            </a:r>
          </a:p>
          <a:p>
            <a:r>
              <a:rPr lang="en-US" sz="1600" dirty="0"/>
              <a:t>for each given question and candidate answers, we automatically generate a corresponding ILP objective and a set of constraints. 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1752600"/>
            <a:ext cx="8229600" cy="3048000"/>
            <a:chOff x="457200" y="1524000"/>
            <a:chExt cx="8229600" cy="3048000"/>
          </a:xfrm>
        </p:grpSpPr>
        <p:sp>
          <p:nvSpPr>
            <p:cNvPr id="20" name="Rectangle 19"/>
            <p:cNvSpPr/>
            <p:nvPr/>
          </p:nvSpPr>
          <p:spPr>
            <a:xfrm>
              <a:off x="457200" y="1524000"/>
              <a:ext cx="8229600" cy="304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81400" y="1777424"/>
              <a:ext cx="1371600" cy="96577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ILP model builder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rot="16200000">
              <a:off x="2895599" y="1828800"/>
              <a:ext cx="228601" cy="114300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n 8"/>
            <p:cNvSpPr/>
            <p:nvPr/>
          </p:nvSpPr>
          <p:spPr>
            <a:xfrm>
              <a:off x="2133600" y="2590801"/>
              <a:ext cx="685800" cy="1066800"/>
            </a:xfrm>
            <a:prstGeom prst="can">
              <a:avLst/>
            </a:prstGeom>
            <a:solidFill>
              <a:schemeClr val="accent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8859" y="1524000"/>
              <a:ext cx="18795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Question Q</a:t>
              </a:r>
              <a:r>
                <a:rPr lang="en-US" sz="1600" dirty="0"/>
                <a:t> </a:t>
              </a:r>
              <a:r>
                <a:rPr lang="en-US" sz="1600" dirty="0" smtClean="0"/>
                <a:t>with</a:t>
              </a:r>
              <a:br>
                <a:rPr lang="en-US" sz="1600" dirty="0" smtClean="0"/>
              </a:br>
              <a:r>
                <a:rPr lang="en-US" sz="1600" dirty="0" smtClean="0"/>
                <a:t>answer options 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2819400"/>
              <a:ext cx="12790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Knowledge</a:t>
              </a:r>
              <a:br>
                <a:rPr lang="en-US" sz="1600" dirty="0" smtClean="0"/>
              </a:br>
              <a:r>
                <a:rPr lang="en-US" sz="1600" dirty="0" smtClean="0"/>
                <a:t>Tables 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75023" y="1828800"/>
              <a:ext cx="9906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chemeClr val="bg1"/>
                  </a:solidFill>
                </a:rPr>
                <a:t>ILP</a:t>
              </a:r>
              <a:br>
                <a:rPr lang="en-US" b="0" dirty="0" smtClean="0">
                  <a:solidFill>
                    <a:schemeClr val="bg1"/>
                  </a:solidFill>
                </a:rPr>
              </a:br>
              <a:r>
                <a:rPr lang="en-US" b="0" dirty="0" smtClean="0">
                  <a:solidFill>
                    <a:schemeClr val="bg1"/>
                  </a:solidFill>
                </a:rPr>
                <a:t>engine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448300" y="1714500"/>
              <a:ext cx="228600" cy="121920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713134" y="2226728"/>
              <a:ext cx="287866" cy="973672"/>
            </a:xfrm>
            <a:prstGeom prst="downArrow">
              <a:avLst/>
            </a:prstGeom>
            <a:solidFill>
              <a:srgbClr val="7F7F7F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 rot="16200000">
              <a:off x="2895600" y="1371601"/>
              <a:ext cx="228600" cy="114300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38400" y="2362199"/>
              <a:ext cx="152400" cy="3048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102882" y="3200400"/>
                  <a:ext cx="15744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a</a:t>
                  </a:r>
                  <a:r>
                    <a:rPr lang="en-US" sz="1600" baseline="-25000" dirty="0" err="1"/>
                    <a:t>i</a:t>
                  </a:r>
                  <a:r>
                    <a:rPr lang="en-US" sz="16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∈</m:t>
                      </m:r>
                    </m:oMath>
                  </a14:m>
                  <a:r>
                    <a:rPr lang="en-US" sz="1600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600" dirty="0" smtClean="0"/>
                    <a:t>A with</a:t>
                  </a:r>
                  <a:br>
                    <a:rPr lang="en-US" sz="1600" dirty="0" smtClean="0"/>
                  </a:br>
                  <a:r>
                    <a:rPr lang="en-US" sz="1600" i="1" dirty="0" smtClean="0">
                      <a:solidFill>
                        <a:srgbClr val="008000"/>
                      </a:solidFill>
                    </a:rPr>
                    <a:t>support graph</a:t>
                  </a:r>
                  <a:r>
                    <a:rPr lang="en-US" sz="1600" dirty="0" smtClean="0"/>
                    <a:t/>
                  </a:r>
                  <a:br>
                    <a:rPr lang="en-US" sz="1600" dirty="0" smtClean="0"/>
                  </a:br>
                  <a:r>
                    <a:rPr lang="en-US" sz="1600" dirty="0" smtClean="0"/>
                    <a:t>+ </a:t>
                  </a:r>
                  <a:r>
                    <a:rPr lang="en-US" sz="1600" dirty="0" smtClean="0">
                      <a:solidFill>
                        <a:srgbClr val="008000"/>
                      </a:solidFill>
                    </a:rPr>
                    <a:t>score</a:t>
                  </a:r>
                  <a:endParaRPr lang="en-US" sz="1600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882" y="3200400"/>
                  <a:ext cx="1574470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63" t="-2206" r="-1550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5047967" y="1828800"/>
              <a:ext cx="10480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1600" b="0" dirty="0"/>
                <a:t>(T,Q,A)</a:t>
              </a:r>
              <a:endParaRPr lang="en-US" sz="2000" b="0" dirty="0" smtClean="0"/>
            </a:p>
          </p:txBody>
        </p:sp>
        <p:sp>
          <p:nvSpPr>
            <p:cNvPr id="25" name="Down Arrow 24"/>
            <p:cNvSpPr/>
            <p:nvPr/>
          </p:nvSpPr>
          <p:spPr>
            <a:xfrm rot="10800000">
              <a:off x="3810000" y="2743200"/>
              <a:ext cx="228600" cy="38100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24200" y="3124200"/>
              <a:ext cx="1371600" cy="68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chemeClr val="bg1"/>
                  </a:solidFill>
                </a:rPr>
                <a:t>Alignment component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7470423" y="1905000"/>
              <a:ext cx="152401" cy="76200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09994" y="3810000"/>
              <a:ext cx="257925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 smtClean="0"/>
                <a:t>Word and short-phrase</a:t>
              </a:r>
              <a:br>
                <a:rPr lang="en-US" sz="1600" b="0" dirty="0" smtClean="0"/>
              </a:br>
              <a:r>
                <a:rPr lang="en-US" sz="1600" b="0" dirty="0" smtClean="0"/>
                <a:t>level entailment / similarity</a:t>
              </a:r>
              <a:endParaRPr lang="en-US" sz="1600" b="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8200" y="4953000"/>
            <a:ext cx="7482763" cy="1391835"/>
            <a:chOff x="838200" y="4953000"/>
            <a:chExt cx="7482763" cy="1391835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953000"/>
              <a:ext cx="2975112" cy="139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838200" y="5448862"/>
              <a:ext cx="10480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1600" b="0" dirty="0"/>
                <a:t>(T,Q,A)</a:t>
              </a:r>
              <a:endParaRPr lang="en-US" sz="2000" b="0" dirty="0" smtClean="0"/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2095500" y="5344118"/>
              <a:ext cx="228600" cy="609600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5257800"/>
              <a:ext cx="22249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O</a:t>
              </a:r>
              <a:r>
                <a:rPr lang="en-US" b="0" dirty="0" smtClean="0"/>
                <a:t>ptimization using</a:t>
              </a:r>
              <a:br>
                <a:rPr lang="en-US" b="0" dirty="0" smtClean="0"/>
              </a:br>
              <a:r>
                <a:rPr lang="en-US" b="0" dirty="0" smtClean="0"/>
                <a:t>Integer Linear </a:t>
              </a:r>
              <a:r>
                <a:rPr lang="en-US" b="0" dirty="0" err="1" smtClean="0"/>
                <a:t>Prog</a:t>
              </a:r>
              <a:r>
                <a:rPr lang="en-US" b="0" dirty="0" smtClean="0"/>
                <a:t>.</a:t>
              </a:r>
              <a:br>
                <a:rPr lang="en-US" b="0" dirty="0" smtClean="0"/>
              </a:br>
              <a:r>
                <a:rPr lang="en-US" b="0" dirty="0" smtClean="0"/>
                <a:t>formalism</a:t>
              </a:r>
              <a:endParaRPr lang="en-US" b="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39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44"/>
    </mc:Choice>
    <mc:Fallback xmlns="">
      <p:transition spd="slow" advTm="55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Approach: Integer Linear Program (ILP)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5791200"/>
          </a:xfrm>
        </p:spPr>
        <p:txBody>
          <a:bodyPr/>
          <a:lstStyle/>
          <a:p>
            <a:pPr marL="400050" lvl="1" indent="0">
              <a:buNone/>
            </a:pPr>
            <a:r>
              <a:rPr lang="en-US" sz="2000" b="1" i="1" dirty="0" smtClean="0"/>
              <a:t>Goal: Design ILP constraints C and objective function F, </a:t>
            </a:r>
            <a:r>
              <a:rPr lang="en-US" sz="2000" b="1" i="1" dirty="0" err="1" smtClean="0"/>
              <a:t>s.t.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>maximizing F subject to C yields a “desirable” support graph</a:t>
            </a:r>
          </a:p>
          <a:p>
            <a:pPr marL="5715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Variables</a:t>
            </a:r>
            <a:r>
              <a:rPr lang="en-US" sz="2000" dirty="0"/>
              <a:t> define the space of “support graphs</a:t>
            </a:r>
            <a:r>
              <a:rPr lang="en-US" sz="2000" dirty="0" smtClean="0"/>
              <a:t>”</a:t>
            </a:r>
          </a:p>
          <a:p>
            <a:pPr lvl="1"/>
            <a:r>
              <a:rPr lang="en-US" sz="1800" dirty="0" smtClean="0"/>
              <a:t>Which nodes + edges between lexical units are </a:t>
            </a:r>
            <a:r>
              <a:rPr lang="en-US" sz="1800" u="sng" dirty="0" smtClean="0"/>
              <a:t>active</a:t>
            </a:r>
            <a:r>
              <a:rPr lang="en-US" sz="1800" dirty="0" smtClean="0"/>
              <a:t>?</a:t>
            </a:r>
            <a:endParaRPr lang="en-US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Objective </a:t>
            </a:r>
            <a:r>
              <a:rPr lang="en-US" sz="2000" b="1" dirty="0"/>
              <a:t>Function: </a:t>
            </a:r>
            <a:r>
              <a:rPr lang="en-US" sz="2000" dirty="0"/>
              <a:t>“better” support graphs = higher objective value</a:t>
            </a:r>
          </a:p>
          <a:p>
            <a:pPr lvl="1"/>
            <a:r>
              <a:rPr lang="en-US" sz="1800" dirty="0"/>
              <a:t>Reward active units, high lexical match links, column header match, </a:t>
            </a:r>
            <a:r>
              <a:rPr lang="is-IS" sz="1800" dirty="0"/>
              <a:t>…</a:t>
            </a:r>
            <a:endParaRPr lang="en-US" sz="1800" dirty="0"/>
          </a:p>
          <a:p>
            <a:pPr lvl="1"/>
            <a:r>
              <a:rPr lang="en-US" sz="1800" dirty="0" smtClean="0"/>
              <a:t>Penalize </a:t>
            </a:r>
            <a:r>
              <a:rPr lang="en-US" sz="1800" dirty="0"/>
              <a:t>spurious overuse of frequently occurring </a:t>
            </a:r>
            <a:r>
              <a:rPr lang="en-US" sz="1800" dirty="0" smtClean="0"/>
              <a:t>terms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Constraints</a:t>
            </a:r>
            <a:endParaRPr lang="en-US" sz="2000" b="1" dirty="0"/>
          </a:p>
          <a:p>
            <a:pPr lvl="1"/>
            <a:r>
              <a:rPr lang="en-US" sz="2000" dirty="0" smtClean="0"/>
              <a:t>~50 high-level constraints </a:t>
            </a:r>
          </a:p>
          <a:p>
            <a:pPr lvl="2"/>
            <a:r>
              <a:rPr lang="en-US" sz="1600" dirty="0"/>
              <a:t>Basic </a:t>
            </a:r>
            <a:r>
              <a:rPr lang="en-US" sz="1600" dirty="0" smtClean="0"/>
              <a:t>Lookup</a:t>
            </a:r>
            <a:r>
              <a:rPr lang="en-US" sz="1600" dirty="0"/>
              <a:t>, Parallel Evidence, Evidence Chaining, Semantic Relation Matching</a:t>
            </a:r>
            <a:endParaRPr lang="en-US" sz="1600" dirty="0" smtClean="0"/>
          </a:p>
          <a:p>
            <a:pPr lvl="1"/>
            <a:r>
              <a:rPr lang="en-US" sz="2000" dirty="0" smtClean="0"/>
              <a:t>Examples: connectedness</a:t>
            </a:r>
            <a:r>
              <a:rPr lang="en-US" sz="2000" dirty="0"/>
              <a:t>, question coverage, appropriate table </a:t>
            </a:r>
            <a:r>
              <a:rPr lang="en-US" sz="2000" dirty="0" smtClean="0"/>
              <a:t>use</a:t>
            </a:r>
            <a:endParaRPr lang="en-US" sz="2000" dirty="0"/>
          </a:p>
          <a:p>
            <a:pPr marL="400050" lvl="1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F06C-DC55-49E8-966D-651E62CB7ADF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9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06"/>
    </mc:Choice>
    <mc:Fallback xmlns="">
      <p:transition spd="slow" advTm="7470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27|5.3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19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62.3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|8.8|10.8|25.3|7.6|4.6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2|2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5|1.5|2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"/>
</p:tagLst>
</file>

<file path=ppt/theme/theme1.xml><?xml version="1.0" encoding="utf-8"?>
<a:theme xmlns:a="http://schemas.openxmlformats.org/drawingml/2006/main" name="Default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14611</TotalTime>
  <Words>2226</Words>
  <Application>Microsoft Macintosh PowerPoint</Application>
  <PresentationFormat>On-screen Show (4:3)</PresentationFormat>
  <Paragraphs>493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Bradley Hand Bold</vt:lpstr>
      <vt:lpstr>Cambria Math</vt:lpstr>
      <vt:lpstr>Lucida Grande</vt:lpstr>
      <vt:lpstr>Symbol</vt:lpstr>
      <vt:lpstr>Wingdings</vt:lpstr>
      <vt:lpstr>Arial</vt:lpstr>
      <vt:lpstr>Default Design</vt:lpstr>
      <vt:lpstr>TableILP:  Semi-Structured Reasoning for Answering Science Questions</vt:lpstr>
      <vt:lpstr>PowerPoint Presentation</vt:lpstr>
      <vt:lpstr> Semi-Structured Inference</vt:lpstr>
      <vt:lpstr> Knowledge as Relational Tables</vt:lpstr>
      <vt:lpstr> TableILP: Main Idea</vt:lpstr>
      <vt:lpstr> TableILP: Main Idea</vt:lpstr>
      <vt:lpstr> TableILP: Main Idea</vt:lpstr>
      <vt:lpstr> TableILP Solver: Overview</vt:lpstr>
      <vt:lpstr> Approach: Integer Linear Program (ILP) Model</vt:lpstr>
      <vt:lpstr>Evaluation</vt:lpstr>
      <vt:lpstr> Results: Same Knowledge</vt:lpstr>
      <vt:lpstr> Results </vt:lpstr>
      <vt:lpstr> Conclusions</vt:lpstr>
      <vt:lpstr>Extra Slides</vt:lpstr>
      <vt:lpstr> Knowledge as Relational Tables</vt:lpstr>
      <vt:lpstr> Relation Involving Which Objects?</vt:lpstr>
      <vt:lpstr> Semi-Structured Inference: Challenge #2</vt:lpstr>
      <vt:lpstr> Evaluation: Ablation Study</vt:lpstr>
      <vt:lpstr> Aristo: Ensemble Approach</vt:lpstr>
      <vt:lpstr> Three Takeaways</vt:lpstr>
      <vt:lpstr> Aristo’s Tablestore</vt:lpstr>
      <vt:lpstr> ILP Complexity, Scalability</vt:lpstr>
      <vt:lpstr> ILP Model</vt:lpstr>
      <vt:lpstr> ILP Model: Constraints</vt:lpstr>
      <vt:lpstr> Assessing Brittleness: Question Perturbation</vt:lpstr>
      <vt:lpstr> Results: Exploiting Structured Knowledge</vt:lpstr>
      <vt:lpstr> Standardized Tests as an AI Challenge</vt:lpstr>
      <vt:lpstr> Two Approaches to Question Answering</vt:lpstr>
    </vt:vector>
  </TitlesOfParts>
  <Company>SRI International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AIC</dc:creator>
  <cp:lastModifiedBy>Khashabi, Daniel</cp:lastModifiedBy>
  <cp:revision>715</cp:revision>
  <dcterms:created xsi:type="dcterms:W3CDTF">2004-06-21T21:41:43Z</dcterms:created>
  <dcterms:modified xsi:type="dcterms:W3CDTF">2016-07-13T19:57:14Z</dcterms:modified>
</cp:coreProperties>
</file>